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8"/>
  </p:notesMasterIdLst>
  <p:sldIdLst>
    <p:sldId id="942" r:id="rId5"/>
    <p:sldId id="897" r:id="rId6"/>
    <p:sldId id="936" r:id="rId7"/>
    <p:sldId id="937" r:id="rId8"/>
    <p:sldId id="938" r:id="rId9"/>
    <p:sldId id="939" r:id="rId10"/>
    <p:sldId id="940" r:id="rId11"/>
    <p:sldId id="941" r:id="rId12"/>
    <p:sldId id="943" r:id="rId13"/>
    <p:sldId id="953" r:id="rId14"/>
    <p:sldId id="954" r:id="rId15"/>
    <p:sldId id="955" r:id="rId16"/>
    <p:sldId id="956" r:id="rId17"/>
    <p:sldId id="957" r:id="rId18"/>
    <p:sldId id="958" r:id="rId19"/>
    <p:sldId id="1562" r:id="rId20"/>
    <p:sldId id="1521" r:id="rId21"/>
    <p:sldId id="1577" r:id="rId22"/>
    <p:sldId id="1522" r:id="rId23"/>
    <p:sldId id="1516" r:id="rId24"/>
    <p:sldId id="964" r:id="rId25"/>
    <p:sldId id="965" r:id="rId26"/>
    <p:sldId id="966" r:id="rId27"/>
    <p:sldId id="967" r:id="rId28"/>
    <p:sldId id="1517" r:id="rId29"/>
    <p:sldId id="968" r:id="rId30"/>
    <p:sldId id="969" r:id="rId31"/>
    <p:sldId id="970" r:id="rId32"/>
    <p:sldId id="982" r:id="rId33"/>
    <p:sldId id="983" r:id="rId34"/>
    <p:sldId id="985" r:id="rId35"/>
    <p:sldId id="986" r:id="rId36"/>
    <p:sldId id="987" r:id="rId37"/>
    <p:sldId id="988" r:id="rId38"/>
    <p:sldId id="989" r:id="rId39"/>
    <p:sldId id="990" r:id="rId40"/>
    <p:sldId id="991" r:id="rId41"/>
    <p:sldId id="992" r:id="rId42"/>
    <p:sldId id="1518" r:id="rId43"/>
    <p:sldId id="1005" r:id="rId44"/>
    <p:sldId id="1006" r:id="rId45"/>
    <p:sldId id="1007" r:id="rId46"/>
    <p:sldId id="1008" r:id="rId47"/>
    <p:sldId id="1009" r:id="rId48"/>
    <p:sldId id="1010" r:id="rId49"/>
    <p:sldId id="1011" r:id="rId50"/>
    <p:sldId id="1012" r:id="rId51"/>
    <p:sldId id="1013" r:id="rId52"/>
    <p:sldId id="1057" r:id="rId53"/>
    <p:sldId id="1056" r:id="rId54"/>
    <p:sldId id="1059" r:id="rId55"/>
    <p:sldId id="1519" r:id="rId56"/>
    <p:sldId id="1058" r:id="rId57"/>
    <p:sldId id="1060" r:id="rId58"/>
    <p:sldId id="1061" r:id="rId59"/>
    <p:sldId id="1063" r:id="rId60"/>
    <p:sldId id="1064" r:id="rId61"/>
    <p:sldId id="1065" r:id="rId62"/>
    <p:sldId id="1066" r:id="rId63"/>
    <p:sldId id="1067" r:id="rId64"/>
    <p:sldId id="1068" r:id="rId65"/>
    <p:sldId id="1069" r:id="rId66"/>
    <p:sldId id="1070" r:id="rId67"/>
    <p:sldId id="1071" r:id="rId68"/>
    <p:sldId id="1072" r:id="rId69"/>
    <p:sldId id="1520" r:id="rId70"/>
    <p:sldId id="1075" r:id="rId71"/>
    <p:sldId id="1078" r:id="rId72"/>
    <p:sldId id="1084" r:id="rId73"/>
    <p:sldId id="1080" r:id="rId74"/>
    <p:sldId id="1079" r:id="rId75"/>
    <p:sldId id="1081" r:id="rId76"/>
    <p:sldId id="1082" r:id="rId77"/>
    <p:sldId id="1083" r:id="rId78"/>
    <p:sldId id="1044" r:id="rId79"/>
    <p:sldId id="1085" r:id="rId80"/>
    <p:sldId id="1086" r:id="rId81"/>
    <p:sldId id="1048" r:id="rId82"/>
    <p:sldId id="1049" r:id="rId83"/>
    <p:sldId id="1087" r:id="rId84"/>
    <p:sldId id="1088" r:id="rId85"/>
    <p:sldId id="1089" r:id="rId86"/>
    <p:sldId id="1090" r:id="rId87"/>
    <p:sldId id="919" r:id="rId88"/>
    <p:sldId id="1091" r:id="rId89"/>
    <p:sldId id="1183" r:id="rId90"/>
    <p:sldId id="1093" r:id="rId91"/>
    <p:sldId id="1094" r:id="rId92"/>
    <p:sldId id="1095" r:id="rId93"/>
    <p:sldId id="1096" r:id="rId94"/>
    <p:sldId id="1097" r:id="rId95"/>
    <p:sldId id="1098" r:id="rId96"/>
    <p:sldId id="1523" r:id="rId97"/>
    <p:sldId id="1113" r:id="rId98"/>
    <p:sldId id="1099" r:id="rId99"/>
    <p:sldId id="1100" r:id="rId100"/>
    <p:sldId id="1101" r:id="rId101"/>
    <p:sldId id="1102" r:id="rId102"/>
    <p:sldId id="1524" r:id="rId103"/>
    <p:sldId id="1105" r:id="rId104"/>
    <p:sldId id="1106" r:id="rId105"/>
    <p:sldId id="1107" r:id="rId106"/>
    <p:sldId id="1108" r:id="rId107"/>
    <p:sldId id="1109" r:id="rId108"/>
    <p:sldId id="1110" r:id="rId109"/>
    <p:sldId id="1111" r:id="rId110"/>
    <p:sldId id="1114" r:id="rId111"/>
    <p:sldId id="1115" r:id="rId112"/>
    <p:sldId id="1116" r:id="rId113"/>
    <p:sldId id="1117" r:id="rId114"/>
    <p:sldId id="1531" r:id="rId115"/>
    <p:sldId id="1119" r:id="rId116"/>
    <p:sldId id="1525" r:id="rId117"/>
    <p:sldId id="1121" r:id="rId118"/>
    <p:sldId id="1122" r:id="rId119"/>
    <p:sldId id="1123" r:id="rId120"/>
    <p:sldId id="1533" r:id="rId121"/>
    <p:sldId id="1535" r:id="rId122"/>
    <p:sldId id="1536" r:id="rId123"/>
    <p:sldId id="1537" r:id="rId124"/>
    <p:sldId id="1538" r:id="rId125"/>
    <p:sldId id="1526" r:id="rId126"/>
    <p:sldId id="1127" r:id="rId127"/>
    <p:sldId id="1128" r:id="rId128"/>
    <p:sldId id="1129" r:id="rId129"/>
    <p:sldId id="1130" r:id="rId130"/>
    <p:sldId id="1131" r:id="rId131"/>
    <p:sldId id="1132" r:id="rId132"/>
    <p:sldId id="1133" r:id="rId133"/>
    <p:sldId id="1134" r:id="rId134"/>
    <p:sldId id="1527" r:id="rId135"/>
    <p:sldId id="1135" r:id="rId136"/>
    <p:sldId id="1528" r:id="rId137"/>
    <p:sldId id="1136" r:id="rId138"/>
    <p:sldId id="1137" r:id="rId139"/>
    <p:sldId id="1138" r:id="rId140"/>
    <p:sldId id="1139" r:id="rId141"/>
    <p:sldId id="1529" r:id="rId142"/>
    <p:sldId id="1532" r:id="rId143"/>
    <p:sldId id="1142" r:id="rId144"/>
    <p:sldId id="1530" r:id="rId145"/>
    <p:sldId id="1152" r:id="rId146"/>
    <p:sldId id="1153" r:id="rId147"/>
    <p:sldId id="1539" r:id="rId148"/>
    <p:sldId id="1155" r:id="rId149"/>
    <p:sldId id="1156" r:id="rId150"/>
    <p:sldId id="1157" r:id="rId151"/>
    <p:sldId id="1158" r:id="rId152"/>
    <p:sldId id="1159" r:id="rId153"/>
    <p:sldId id="1160" r:id="rId154"/>
    <p:sldId id="1161" r:id="rId155"/>
    <p:sldId id="1162" r:id="rId156"/>
    <p:sldId id="1540" r:id="rId157"/>
    <p:sldId id="1163" r:id="rId158"/>
    <p:sldId id="1166" r:id="rId159"/>
    <p:sldId id="1541" r:id="rId160"/>
    <p:sldId id="1169" r:id="rId161"/>
    <p:sldId id="1170" r:id="rId162"/>
    <p:sldId id="1171" r:id="rId163"/>
    <p:sldId id="1172" r:id="rId164"/>
    <p:sldId id="1173" r:id="rId165"/>
    <p:sldId id="1174" r:id="rId166"/>
    <p:sldId id="1175" r:id="rId167"/>
    <p:sldId id="1176" r:id="rId168"/>
    <p:sldId id="1177" r:id="rId169"/>
    <p:sldId id="1178" r:id="rId170"/>
    <p:sldId id="1179" r:id="rId171"/>
    <p:sldId id="1180" r:id="rId172"/>
    <p:sldId id="1181" r:id="rId173"/>
    <p:sldId id="1184" r:id="rId174"/>
    <p:sldId id="1185" r:id="rId175"/>
    <p:sldId id="1186" r:id="rId176"/>
    <p:sldId id="1187" r:id="rId177"/>
    <p:sldId id="1188" r:id="rId178"/>
    <p:sldId id="1189" r:id="rId179"/>
    <p:sldId id="1542" r:id="rId180"/>
    <p:sldId id="1190" r:id="rId181"/>
    <p:sldId id="1559" r:id="rId182"/>
    <p:sldId id="1191" r:id="rId183"/>
    <p:sldId id="1192" r:id="rId184"/>
    <p:sldId id="1193" r:id="rId185"/>
    <p:sldId id="1194" r:id="rId186"/>
    <p:sldId id="1201" r:id="rId187"/>
    <p:sldId id="1202" r:id="rId188"/>
    <p:sldId id="1203" r:id="rId189"/>
    <p:sldId id="1204" r:id="rId190"/>
    <p:sldId id="1205" r:id="rId191"/>
    <p:sldId id="1206" r:id="rId192"/>
    <p:sldId id="1550" r:id="rId193"/>
    <p:sldId id="1551" r:id="rId194"/>
    <p:sldId id="1552" r:id="rId195"/>
    <p:sldId id="1553" r:id="rId196"/>
    <p:sldId id="1554" r:id="rId197"/>
    <p:sldId id="1555" r:id="rId198"/>
    <p:sldId id="1556" r:id="rId199"/>
    <p:sldId id="1207" r:id="rId200"/>
    <p:sldId id="1557" r:id="rId201"/>
    <p:sldId id="1544" r:id="rId202"/>
    <p:sldId id="1545" r:id="rId203"/>
    <p:sldId id="1546" r:id="rId204"/>
    <p:sldId id="1547" r:id="rId205"/>
    <p:sldId id="1548" r:id="rId206"/>
    <p:sldId id="1549" r:id="rId207"/>
    <p:sldId id="1208" r:id="rId208"/>
    <p:sldId id="1209" r:id="rId209"/>
    <p:sldId id="1217" r:id="rId210"/>
    <p:sldId id="1218" r:id="rId211"/>
    <p:sldId id="435" r:id="rId212"/>
    <p:sldId id="1558" r:id="rId213"/>
    <p:sldId id="1223" r:id="rId214"/>
    <p:sldId id="1224" r:id="rId215"/>
    <p:sldId id="1225" r:id="rId216"/>
    <p:sldId id="1226" r:id="rId217"/>
    <p:sldId id="1227" r:id="rId218"/>
    <p:sldId id="1228" r:id="rId219"/>
    <p:sldId id="1229" r:id="rId220"/>
    <p:sldId id="1230" r:id="rId221"/>
    <p:sldId id="1231" r:id="rId222"/>
    <p:sldId id="1232" r:id="rId223"/>
    <p:sldId id="1233" r:id="rId224"/>
    <p:sldId id="1234" r:id="rId225"/>
    <p:sldId id="1245" r:id="rId226"/>
    <p:sldId id="1235" r:id="rId227"/>
    <p:sldId id="1236" r:id="rId228"/>
    <p:sldId id="1237" r:id="rId229"/>
    <p:sldId id="1238" r:id="rId230"/>
    <p:sldId id="1239" r:id="rId231"/>
    <p:sldId id="1240" r:id="rId232"/>
    <p:sldId id="1241" r:id="rId233"/>
    <p:sldId id="1242" r:id="rId234"/>
    <p:sldId id="1243" r:id="rId235"/>
    <p:sldId id="1244" r:id="rId236"/>
    <p:sldId id="1574" r:id="rId237"/>
    <p:sldId id="1575" r:id="rId238"/>
    <p:sldId id="922" r:id="rId239"/>
    <p:sldId id="1246" r:id="rId240"/>
    <p:sldId id="1247" r:id="rId241"/>
    <p:sldId id="1248" r:id="rId242"/>
    <p:sldId id="1250" r:id="rId243"/>
    <p:sldId id="1251" r:id="rId244"/>
    <p:sldId id="1252" r:id="rId245"/>
    <p:sldId id="1253" r:id="rId246"/>
    <p:sldId id="1254" r:id="rId247"/>
    <p:sldId id="1256" r:id="rId248"/>
    <p:sldId id="1257" r:id="rId249"/>
    <p:sldId id="1258" r:id="rId250"/>
    <p:sldId id="1259" r:id="rId251"/>
    <p:sldId id="1260" r:id="rId252"/>
    <p:sldId id="1261" r:id="rId253"/>
    <p:sldId id="1262" r:id="rId254"/>
    <p:sldId id="1264" r:id="rId255"/>
    <p:sldId id="1265" r:id="rId256"/>
    <p:sldId id="1266" r:id="rId257"/>
    <p:sldId id="1270" r:id="rId258"/>
    <p:sldId id="1271" r:id="rId259"/>
    <p:sldId id="1272" r:id="rId260"/>
    <p:sldId id="1273" r:id="rId261"/>
    <p:sldId id="1274" r:id="rId262"/>
    <p:sldId id="1275" r:id="rId263"/>
    <p:sldId id="1277" r:id="rId264"/>
    <p:sldId id="1278" r:id="rId265"/>
    <p:sldId id="1279" r:id="rId266"/>
    <p:sldId id="1280" r:id="rId267"/>
    <p:sldId id="1281" r:id="rId268"/>
    <p:sldId id="1282" r:id="rId269"/>
    <p:sldId id="1283" r:id="rId270"/>
    <p:sldId id="1286" r:id="rId271"/>
    <p:sldId id="1287" r:id="rId272"/>
    <p:sldId id="1288" r:id="rId273"/>
    <p:sldId id="1289" r:id="rId274"/>
    <p:sldId id="1290" r:id="rId275"/>
    <p:sldId id="1291" r:id="rId276"/>
    <p:sldId id="1292" r:id="rId277"/>
    <p:sldId id="1294" r:id="rId278"/>
    <p:sldId id="1296" r:id="rId279"/>
    <p:sldId id="1297" r:id="rId280"/>
    <p:sldId id="1298" r:id="rId281"/>
    <p:sldId id="1299" r:id="rId282"/>
    <p:sldId id="1300" r:id="rId283"/>
    <p:sldId id="1301" r:id="rId284"/>
    <p:sldId id="1302" r:id="rId285"/>
    <p:sldId id="1303" r:id="rId286"/>
    <p:sldId id="1304" r:id="rId287"/>
    <p:sldId id="1305" r:id="rId288"/>
    <p:sldId id="1306" r:id="rId289"/>
    <p:sldId id="1307" r:id="rId290"/>
    <p:sldId id="1308" r:id="rId291"/>
    <p:sldId id="1309" r:id="rId292"/>
    <p:sldId id="1311" r:id="rId293"/>
    <p:sldId id="1312" r:id="rId294"/>
    <p:sldId id="1313" r:id="rId295"/>
    <p:sldId id="1314" r:id="rId296"/>
    <p:sldId id="1321" r:id="rId297"/>
    <p:sldId id="1323" r:id="rId298"/>
    <p:sldId id="1324" r:id="rId299"/>
    <p:sldId id="1325" r:id="rId300"/>
    <p:sldId id="1327" r:id="rId301"/>
    <p:sldId id="1326" r:id="rId302"/>
    <p:sldId id="1328" r:id="rId303"/>
    <p:sldId id="1329" r:id="rId304"/>
    <p:sldId id="1560" r:id="rId305"/>
    <p:sldId id="1391" r:id="rId306"/>
    <p:sldId id="1392" r:id="rId307"/>
    <p:sldId id="1393" r:id="rId308"/>
    <p:sldId id="1394" r:id="rId309"/>
    <p:sldId id="1395" r:id="rId310"/>
    <p:sldId id="1396" r:id="rId311"/>
    <p:sldId id="1338" r:id="rId312"/>
    <p:sldId id="1339" r:id="rId313"/>
    <p:sldId id="1340" r:id="rId314"/>
    <p:sldId id="1341" r:id="rId315"/>
    <p:sldId id="1342" r:id="rId316"/>
    <p:sldId id="1343" r:id="rId317"/>
    <p:sldId id="1344" r:id="rId318"/>
    <p:sldId id="1345" r:id="rId319"/>
    <p:sldId id="1346" r:id="rId320"/>
    <p:sldId id="1347" r:id="rId321"/>
    <p:sldId id="1349" r:id="rId322"/>
    <p:sldId id="1350" r:id="rId323"/>
    <p:sldId id="1351" r:id="rId324"/>
    <p:sldId id="1352" r:id="rId325"/>
    <p:sldId id="1353" r:id="rId326"/>
    <p:sldId id="1354" r:id="rId327"/>
    <p:sldId id="1355" r:id="rId328"/>
    <p:sldId id="1357" r:id="rId329"/>
    <p:sldId id="1358" r:id="rId330"/>
    <p:sldId id="1359" r:id="rId331"/>
    <p:sldId id="1397" r:id="rId332"/>
    <p:sldId id="1399" r:id="rId333"/>
    <p:sldId id="1400" r:id="rId334"/>
    <p:sldId id="1401" r:id="rId335"/>
    <p:sldId id="1402" r:id="rId336"/>
    <p:sldId id="1403" r:id="rId337"/>
    <p:sldId id="1405" r:id="rId338"/>
    <p:sldId id="1406" r:id="rId339"/>
    <p:sldId id="1407" r:id="rId340"/>
    <p:sldId id="1408" r:id="rId341"/>
    <p:sldId id="1410" r:id="rId342"/>
    <p:sldId id="1411" r:id="rId343"/>
    <p:sldId id="1412" r:id="rId344"/>
    <p:sldId id="1413" r:id="rId345"/>
    <p:sldId id="1414" r:id="rId346"/>
    <p:sldId id="1415" r:id="rId347"/>
    <p:sldId id="1420" r:id="rId348"/>
    <p:sldId id="1421" r:id="rId349"/>
    <p:sldId id="1563" r:id="rId350"/>
    <p:sldId id="1423" r:id="rId351"/>
    <p:sldId id="1425" r:id="rId352"/>
    <p:sldId id="1426" r:id="rId353"/>
    <p:sldId id="1427" r:id="rId354"/>
    <p:sldId id="1428" r:id="rId355"/>
    <p:sldId id="1564" r:id="rId356"/>
    <p:sldId id="1431" r:id="rId357"/>
    <p:sldId id="1432" r:id="rId358"/>
    <p:sldId id="1433" r:id="rId359"/>
    <p:sldId id="1434" r:id="rId360"/>
    <p:sldId id="1435" r:id="rId361"/>
    <p:sldId id="1441" r:id="rId362"/>
    <p:sldId id="1565" r:id="rId363"/>
    <p:sldId id="1566" r:id="rId364"/>
    <p:sldId id="1567" r:id="rId365"/>
    <p:sldId id="1568" r:id="rId366"/>
    <p:sldId id="1569" r:id="rId367"/>
    <p:sldId id="1570" r:id="rId368"/>
    <p:sldId id="1442" r:id="rId369"/>
    <p:sldId id="1436" r:id="rId370"/>
    <p:sldId id="1437" r:id="rId371"/>
    <p:sldId id="1438" r:id="rId372"/>
    <p:sldId id="1439" r:id="rId373"/>
    <p:sldId id="920" r:id="rId374"/>
    <p:sldId id="1451" r:id="rId375"/>
    <p:sldId id="1452" r:id="rId376"/>
    <p:sldId id="1453" r:id="rId377"/>
    <p:sldId id="1571" r:id="rId378"/>
    <p:sldId id="1572" r:id="rId379"/>
    <p:sldId id="1543" r:id="rId380"/>
    <p:sldId id="1573" r:id="rId381"/>
    <p:sldId id="1455" r:id="rId382"/>
    <p:sldId id="1456" r:id="rId383"/>
    <p:sldId id="1457" r:id="rId384"/>
    <p:sldId id="1458" r:id="rId385"/>
    <p:sldId id="1459" r:id="rId386"/>
    <p:sldId id="1460" r:id="rId387"/>
    <p:sldId id="1461" r:id="rId388"/>
    <p:sldId id="1462" r:id="rId389"/>
    <p:sldId id="1463" r:id="rId390"/>
    <p:sldId id="1464" r:id="rId391"/>
    <p:sldId id="1465" r:id="rId392"/>
    <p:sldId id="1466" r:id="rId393"/>
    <p:sldId id="1578" r:id="rId394"/>
    <p:sldId id="1504" r:id="rId395"/>
    <p:sldId id="1505" r:id="rId396"/>
    <p:sldId id="1506" r:id="rId397"/>
    <p:sldId id="1507" r:id="rId398"/>
    <p:sldId id="1508" r:id="rId399"/>
    <p:sldId id="1510" r:id="rId400"/>
    <p:sldId id="1511" r:id="rId401"/>
    <p:sldId id="1512" r:id="rId402"/>
    <p:sldId id="1513" r:id="rId403"/>
    <p:sldId id="1579" r:id="rId404"/>
    <p:sldId id="1580" r:id="rId405"/>
    <p:sldId id="1581" r:id="rId406"/>
    <p:sldId id="846" r:id="rId407"/>
  </p:sldIdLst>
  <p:sldSz cx="9144000" cy="5143500" type="screen16x9"/>
  <p:notesSz cx="9144000" cy="51435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autoAdjust="0"/>
    <p:restoredTop sz="76909" autoAdjust="0"/>
  </p:normalViewPr>
  <p:slideViewPr>
    <p:cSldViewPr>
      <p:cViewPr varScale="1">
        <p:scale>
          <a:sx n="124" d="100"/>
          <a:sy n="124" d="100"/>
        </p:scale>
        <p:origin x="176" y="5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32" Type="http://schemas.openxmlformats.org/officeDocument/2006/relationships/slide" Target="slides/slide228.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408" Type="http://schemas.openxmlformats.org/officeDocument/2006/relationships/notesMaster" Target="notesMasters/notesMaster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409" Type="http://schemas.openxmlformats.org/officeDocument/2006/relationships/presProps" Target="presProp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410"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411" Type="http://schemas.openxmlformats.org/officeDocument/2006/relationships/theme" Target="theme/theme1.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tableStyles" Target="tableStyles.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A3FEC214-2B00-4C62-927F-E1BD9E752A70}" type="datetimeFigureOut">
              <a:rPr lang="fr-FR" smtClean="0"/>
              <a:t>31/10/2019</a:t>
            </a:fld>
            <a:endParaRPr lang="fr-FR"/>
          </a:p>
        </p:txBody>
      </p:sp>
      <p:sp>
        <p:nvSpPr>
          <p:cNvPr id="4" name="Espace réservé de l'image des diapositives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F1CDAADB-7ED6-491F-BAF4-08C0F655FB66}" type="slidenum">
              <a:rPr lang="fr-FR" smtClean="0"/>
              <a:t>‹N°›</a:t>
            </a:fld>
            <a:endParaRPr lang="fr-FR"/>
          </a:p>
        </p:txBody>
      </p:sp>
    </p:spTree>
    <p:extLst>
      <p:ext uri="{BB962C8B-B14F-4D97-AF65-F5344CB8AC3E}">
        <p14:creationId xmlns:p14="http://schemas.microsoft.com/office/powerpoint/2010/main" val="2614578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6"/>
            <a:ext cx="77724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2"/>
            <a:ext cx="6400800" cy="200055"/>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16020" y="303498"/>
            <a:ext cx="7776467" cy="45365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Content Placeholder 7"/>
          <p:cNvSpPr>
            <a:spLocks noGrp="1"/>
          </p:cNvSpPr>
          <p:nvPr>
            <p:ph sz="quarter" idx="13"/>
          </p:nvPr>
        </p:nvSpPr>
        <p:spPr>
          <a:xfrm>
            <a:off x="1116013" y="2"/>
            <a:ext cx="7777162" cy="302895"/>
          </a:xfrm>
        </p:spPr>
        <p:txBody>
          <a:bodyPr/>
          <a:lstStyle>
            <a:lvl1pPr marL="0" indent="0">
              <a:buNone/>
              <a:defRPr sz="1800"/>
            </a:lvl1pPr>
          </a:lstStyle>
          <a:p>
            <a:pPr lvl="0"/>
            <a:r>
              <a:rPr lang="fr-FR"/>
              <a:t>Click to edit Master text styles</a:t>
            </a:r>
          </a:p>
        </p:txBody>
      </p:sp>
      <p:sp>
        <p:nvSpPr>
          <p:cNvPr id="8" name="Espace réservé de la date 6"/>
          <p:cNvSpPr>
            <a:spLocks noGrp="1"/>
          </p:cNvSpPr>
          <p:nvPr>
            <p:ph type="dt" sz="half" idx="14"/>
          </p:nvPr>
        </p:nvSpPr>
        <p:spPr>
          <a:xfrm>
            <a:off x="457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B3A82F4F-281E-45B3-BD37-F0CAEF90964B}" type="datetimeFigureOut">
              <a:rPr lang="fr-FR">
                <a:solidFill>
                  <a:prstClr val="black"/>
                </a:solidFill>
                <a:latin typeface="Arial" pitchFamily="34" charset="0"/>
                <a:ea typeface="ＭＳ Ｐゴシック" pitchFamily="34" charset="-128"/>
              </a:rPr>
              <a:pPr fontAlgn="base">
                <a:spcBef>
                  <a:spcPct val="0"/>
                </a:spcBef>
                <a:spcAft>
                  <a:spcPct val="0"/>
                </a:spcAft>
                <a:defRPr/>
              </a:pPr>
              <a:t>31/10/2019</a:t>
            </a:fld>
            <a:endParaRPr lang="fr-FR">
              <a:solidFill>
                <a:prstClr val="black"/>
              </a:solidFill>
              <a:latin typeface="Arial" pitchFamily="34" charset="0"/>
              <a:ea typeface="ＭＳ Ｐゴシック" pitchFamily="34" charset="-128"/>
            </a:endParaRPr>
          </a:p>
        </p:txBody>
      </p:sp>
      <p:sp>
        <p:nvSpPr>
          <p:cNvPr id="9" name="Espace réservé du pied de page 7"/>
          <p:cNvSpPr>
            <a:spLocks noGrp="1"/>
          </p:cNvSpPr>
          <p:nvPr>
            <p:ph type="ftr" sz="quarter" idx="15"/>
          </p:nvPr>
        </p:nvSpPr>
        <p:spPr>
          <a:xfrm>
            <a:off x="3124200" y="4767739"/>
            <a:ext cx="2895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r>
              <a:rPr lang="en-US">
                <a:solidFill>
                  <a:prstClr val="black"/>
                </a:solidFill>
                <a:latin typeface="Arial" pitchFamily="34" charset="0"/>
                <a:ea typeface="ＭＳ Ｐゴシック" pitchFamily="34" charset="-128"/>
              </a:rPr>
              <a:t>Copyright © 2004-2005 NameOfTheOrganization.  All rights reserved.</a:t>
            </a:r>
          </a:p>
        </p:txBody>
      </p:sp>
      <p:sp>
        <p:nvSpPr>
          <p:cNvPr id="11" name="Espace réservé du numéro de diapositive 8"/>
          <p:cNvSpPr>
            <a:spLocks noGrp="1"/>
          </p:cNvSpPr>
          <p:nvPr>
            <p:ph type="sldNum" sz="quarter" idx="16"/>
          </p:nvPr>
        </p:nvSpPr>
        <p:spPr>
          <a:xfrm>
            <a:off x="6553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62D81F74-3C23-46F1-9AF2-C2825954C648}" type="slidenum">
              <a:rPr lang="fr-FR">
                <a:solidFill>
                  <a:prstClr val="black"/>
                </a:solidFill>
                <a:latin typeface="Arial" pitchFamily="34" charset="0"/>
                <a:ea typeface="ＭＳ Ｐゴシック" pitchFamily="34" charset="-128"/>
              </a:rPr>
              <a:pPr fontAlgn="base">
                <a:spcBef>
                  <a:spcPct val="0"/>
                </a:spcBef>
                <a:spcAft>
                  <a:spcPct val="0"/>
                </a:spcAft>
                <a:defRPr/>
              </a:pPr>
              <a:t>‹N°›</a:t>
            </a:fld>
            <a:endParaRPr lang="fr-FR">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75855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116020" y="303498"/>
            <a:ext cx="7776467" cy="453650"/>
          </a:xfrm>
        </p:spPr>
        <p:txBody>
          <a:bodyPr/>
          <a:lstStyle/>
          <a:p>
            <a:r>
              <a:rPr lang="fr-FR"/>
              <a:t>Cliquez et modifiez le titre</a:t>
            </a:r>
          </a:p>
        </p:txBody>
      </p:sp>
      <p:sp>
        <p:nvSpPr>
          <p:cNvPr id="6" name="Content Placeholder 7"/>
          <p:cNvSpPr>
            <a:spLocks noGrp="1"/>
          </p:cNvSpPr>
          <p:nvPr>
            <p:ph sz="quarter" idx="13"/>
          </p:nvPr>
        </p:nvSpPr>
        <p:spPr>
          <a:xfrm>
            <a:off x="1116013" y="2"/>
            <a:ext cx="7777162" cy="302895"/>
          </a:xfrm>
        </p:spPr>
        <p:txBody>
          <a:bodyPr/>
          <a:lstStyle>
            <a:lvl1pPr marL="0" indent="0">
              <a:buNone/>
              <a:defRPr sz="1800"/>
            </a:lvl1pPr>
          </a:lstStyle>
          <a:p>
            <a:pPr lvl="0"/>
            <a:r>
              <a:rPr lang="fr-FR"/>
              <a:t>Click to edit Master text styles</a:t>
            </a:r>
          </a:p>
        </p:txBody>
      </p:sp>
      <p:sp>
        <p:nvSpPr>
          <p:cNvPr id="4" name="Espace réservé de la date 2"/>
          <p:cNvSpPr>
            <a:spLocks noGrp="1"/>
          </p:cNvSpPr>
          <p:nvPr>
            <p:ph type="dt" sz="half" idx="14"/>
          </p:nvPr>
        </p:nvSpPr>
        <p:spPr>
          <a:xfrm>
            <a:off x="457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14FBD396-5E81-45A2-8ADE-676684D91EED}" type="datetimeFigureOut">
              <a:rPr lang="fr-FR">
                <a:solidFill>
                  <a:prstClr val="black"/>
                </a:solidFill>
                <a:latin typeface="Arial" pitchFamily="34" charset="0"/>
                <a:ea typeface="ＭＳ Ｐゴシック" pitchFamily="34" charset="-128"/>
              </a:rPr>
              <a:pPr fontAlgn="base">
                <a:spcBef>
                  <a:spcPct val="0"/>
                </a:spcBef>
                <a:spcAft>
                  <a:spcPct val="0"/>
                </a:spcAft>
                <a:defRPr/>
              </a:pPr>
              <a:t>31/10/2019</a:t>
            </a:fld>
            <a:endParaRPr lang="fr-FR">
              <a:solidFill>
                <a:prstClr val="black"/>
              </a:solidFill>
              <a:latin typeface="Arial" pitchFamily="34" charset="0"/>
              <a:ea typeface="ＭＳ Ｐゴシック" pitchFamily="34" charset="-128"/>
            </a:endParaRPr>
          </a:p>
        </p:txBody>
      </p:sp>
      <p:sp>
        <p:nvSpPr>
          <p:cNvPr id="5" name="Espace réservé du pied de page 3"/>
          <p:cNvSpPr>
            <a:spLocks noGrp="1"/>
          </p:cNvSpPr>
          <p:nvPr>
            <p:ph type="ftr" sz="quarter" idx="15"/>
          </p:nvPr>
        </p:nvSpPr>
        <p:spPr>
          <a:xfrm>
            <a:off x="3124200" y="4767739"/>
            <a:ext cx="2895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r>
              <a:rPr lang="en-US">
                <a:solidFill>
                  <a:prstClr val="black"/>
                </a:solidFill>
                <a:latin typeface="Arial" pitchFamily="34" charset="0"/>
                <a:ea typeface="ＭＳ Ｐゴシック" pitchFamily="34" charset="-128"/>
              </a:rPr>
              <a:t>Copyright © 2004-2005 NameOfTheOrganization.  All rights reserved.</a:t>
            </a:r>
          </a:p>
        </p:txBody>
      </p:sp>
      <p:sp>
        <p:nvSpPr>
          <p:cNvPr id="7" name="Espace réservé du numéro de diapositive 4"/>
          <p:cNvSpPr>
            <a:spLocks noGrp="1"/>
          </p:cNvSpPr>
          <p:nvPr>
            <p:ph type="sldNum" sz="quarter" idx="16"/>
          </p:nvPr>
        </p:nvSpPr>
        <p:spPr>
          <a:xfrm>
            <a:off x="6553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53152F6F-441A-4E5C-9672-3BEE29D2B180}" type="slidenum">
              <a:rPr lang="fr-FR">
                <a:solidFill>
                  <a:prstClr val="black"/>
                </a:solidFill>
                <a:latin typeface="Arial" pitchFamily="34" charset="0"/>
                <a:ea typeface="ＭＳ Ｐゴシック" pitchFamily="34" charset="-128"/>
              </a:rPr>
              <a:pPr fontAlgn="base">
                <a:spcBef>
                  <a:spcPct val="0"/>
                </a:spcBef>
                <a:spcAft>
                  <a:spcPct val="0"/>
                </a:spcAft>
                <a:defRPr/>
              </a:pPr>
              <a:t>‹N°›</a:t>
            </a:fld>
            <a:endParaRPr lang="fr-FR">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3036686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R SKILL">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13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OCE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28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3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802350" y="2142758"/>
            <a:ext cx="3547110" cy="276999"/>
          </a:xfrm>
          <a:prstGeom prst="rect">
            <a:avLst/>
          </a:prstGeom>
        </p:spPr>
        <p:txBody>
          <a:bodyPr wrap="square" lIns="0" tIns="0" rIns="0" bIns="0">
            <a:spAutoFit/>
          </a:bodyPr>
          <a:lstStyle>
            <a:lvl1pPr>
              <a:defRPr sz="1800" b="0" i="0">
                <a:solidFill>
                  <a:srgbClr val="EB5500"/>
                </a:solidFill>
                <a:latin typeface="Tahoma"/>
                <a:cs typeface="Tahoma"/>
              </a:defRPr>
            </a:lvl1pPr>
          </a:lstStyle>
          <a:p>
            <a:endParaRPr/>
          </a:p>
        </p:txBody>
      </p:sp>
      <p:sp>
        <p:nvSpPr>
          <p:cNvPr id="4" name="Holder 4"/>
          <p:cNvSpPr>
            <a:spLocks noGrp="1"/>
          </p:cNvSpPr>
          <p:nvPr>
            <p:ph sz="half" idx="3"/>
          </p:nvPr>
        </p:nvSpPr>
        <p:spPr>
          <a:xfrm>
            <a:off x="4845534" y="2114818"/>
            <a:ext cx="3953509" cy="200055"/>
          </a:xfrm>
          <a:prstGeom prst="rect">
            <a:avLst/>
          </a:prstGeom>
        </p:spPr>
        <p:txBody>
          <a:bodyPr wrap="square" lIns="0" tIns="0" rIns="0" bIns="0">
            <a:spAutoFit/>
          </a:bodyPr>
          <a:lstStyle>
            <a:lvl1pPr>
              <a:defRPr sz="1300" b="0" i="0">
                <a:solidFill>
                  <a:srgbClr val="595959"/>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1A9988"/>
          </a:solidFill>
        </p:spPr>
        <p:txBody>
          <a:bodyPr wrap="square" lIns="0" tIns="0" rIns="0" bIns="0" rtlCol="0"/>
          <a:lstStyle/>
          <a:p>
            <a:endParaRPr/>
          </a:p>
        </p:txBody>
      </p:sp>
      <p:sp>
        <p:nvSpPr>
          <p:cNvPr id="17" name="bk object 17"/>
          <p:cNvSpPr/>
          <p:nvPr/>
        </p:nvSpPr>
        <p:spPr>
          <a:xfrm>
            <a:off x="1203295" y="1214168"/>
            <a:ext cx="373380" cy="0"/>
          </a:xfrm>
          <a:custGeom>
            <a:avLst/>
            <a:gdLst/>
            <a:ahLst/>
            <a:cxnLst/>
            <a:rect l="l" t="t" r="r" b="b"/>
            <a:pathLst>
              <a:path w="373380">
                <a:moveTo>
                  <a:pt x="0" y="0"/>
                </a:moveTo>
                <a:lnTo>
                  <a:pt x="372859" y="0"/>
                </a:lnTo>
              </a:path>
            </a:pathLst>
          </a:custGeom>
          <a:ln w="45826">
            <a:solidFill>
              <a:srgbClr val="FFFFFF"/>
            </a:solidFill>
          </a:ln>
        </p:spPr>
        <p:txBody>
          <a:bodyPr wrap="square" lIns="0" tIns="0" rIns="0" bIns="0" rtlCol="0"/>
          <a:lstStyle/>
          <a:p>
            <a:endParaRPr/>
          </a:p>
        </p:txBody>
      </p:sp>
      <p:sp>
        <p:nvSpPr>
          <p:cNvPr id="18" name="bk object 18"/>
          <p:cNvSpPr/>
          <p:nvPr/>
        </p:nvSpPr>
        <p:spPr>
          <a:xfrm>
            <a:off x="830395" y="1214168"/>
            <a:ext cx="376555" cy="0"/>
          </a:xfrm>
          <a:custGeom>
            <a:avLst/>
            <a:gdLst/>
            <a:ahLst/>
            <a:cxnLst/>
            <a:rect l="l" t="t" r="r" b="b"/>
            <a:pathLst>
              <a:path w="376555">
                <a:moveTo>
                  <a:pt x="0" y="0"/>
                </a:moveTo>
                <a:lnTo>
                  <a:pt x="376012" y="0"/>
                </a:lnTo>
              </a:path>
            </a:pathLst>
          </a:custGeom>
          <a:ln w="45826">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a:xfrm>
            <a:off x="802479" y="1329944"/>
            <a:ext cx="7539049" cy="553998"/>
          </a:xfrm>
        </p:spPr>
        <p:txBody>
          <a:bodyPr/>
          <a:lstStyle/>
          <a:p>
            <a:r>
              <a:rPr lang="en-US"/>
              <a:t>Title</a:t>
            </a:r>
          </a:p>
        </p:txBody>
      </p:sp>
      <p:sp>
        <p:nvSpPr>
          <p:cNvPr id="3" name="Text 2"/>
          <p:cNvSpPr>
            <a:spLocks noGrp="1"/>
          </p:cNvSpPr>
          <p:nvPr>
            <p:ph type="body" idx="1"/>
          </p:nvPr>
        </p:nvSpPr>
        <p:spPr>
          <a:xfrm>
            <a:off x="802479" y="2114816"/>
            <a:ext cx="4275455" cy="1308050"/>
          </a:xfrm>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a:xfrm>
            <a:off x="377830" y="7458077"/>
            <a:ext cx="1736725" cy="276999"/>
          </a:xfrm>
          <a:prstGeom prst="rect">
            <a:avLst/>
          </a:prstGeom>
        </p:spPr>
        <p:txBody>
          <a:bodyPr/>
          <a:lstStyle>
            <a:lvl1pPr eaLnBrk="0" hangingPunct="0">
              <a:defRPr>
                <a:cs typeface="+mn-cs"/>
              </a:defRPr>
            </a:lvl1pPr>
          </a:lstStyle>
          <a:p>
            <a:pPr>
              <a:defRPr/>
            </a:pPr>
            <a:fld id="{0C875845-6772-4734-A9A0-1D60CEC7C14E}" type="datetimeFigureOut">
              <a:rPr lang="en-US"/>
              <a:pPr>
                <a:defRPr/>
              </a:pPr>
              <a:t>10/31/19</a:t>
            </a:fld>
            <a:endParaRPr lang="en-US"/>
          </a:p>
        </p:txBody>
      </p:sp>
      <p:sp>
        <p:nvSpPr>
          <p:cNvPr id="5" name="Footer 4"/>
          <p:cNvSpPr>
            <a:spLocks noGrp="1"/>
          </p:cNvSpPr>
          <p:nvPr>
            <p:ph type="ftr" sz="quarter" idx="11"/>
          </p:nvPr>
        </p:nvSpPr>
        <p:spPr>
          <a:xfrm>
            <a:off x="2568580" y="7458077"/>
            <a:ext cx="2416175" cy="276999"/>
          </a:xfrm>
          <a:prstGeom prst="rect">
            <a:avLst/>
          </a:prstGeom>
        </p:spPr>
        <p:txBody>
          <a:bodyPr/>
          <a:lstStyle>
            <a:lvl1pPr eaLnBrk="0" hangingPunct="0">
              <a:defRPr>
                <a:cs typeface="+mn-cs"/>
              </a:defRPr>
            </a:lvl1pPr>
          </a:lstStyle>
          <a:p>
            <a:pPr>
              <a:defRPr/>
            </a:pPr>
            <a:endParaRPr lang="en-US"/>
          </a:p>
        </p:txBody>
      </p:sp>
      <p:sp>
        <p:nvSpPr>
          <p:cNvPr id="6" name="Slide number 5"/>
          <p:cNvSpPr>
            <a:spLocks noGrp="1"/>
          </p:cNvSpPr>
          <p:nvPr>
            <p:ph type="sldNum" sz="quarter" idx="12"/>
          </p:nvPr>
        </p:nvSpPr>
        <p:spPr>
          <a:xfrm>
            <a:off x="5438780" y="7458077"/>
            <a:ext cx="1736725" cy="276999"/>
          </a:xfrm>
          <a:prstGeom prst="rect">
            <a:avLst/>
          </a:prstGeom>
        </p:spPr>
        <p:txBody>
          <a:bodyPr/>
          <a:lstStyle>
            <a:lvl1pPr eaLnBrk="0" hangingPunct="0">
              <a:defRPr>
                <a:cs typeface="+mn-cs"/>
              </a:defRPr>
            </a:lvl1pPr>
          </a:lstStyle>
          <a:p>
            <a:pPr>
              <a:defRPr/>
            </a:pPr>
            <a:fld id="{8737BFB6-7EAE-48CC-88C3-A28F837DC7A9}" type="slidenum">
              <a:rPr lang="en-US"/>
              <a:pPr>
                <a:defRPr/>
              </a:pPr>
              <a:t>‹N°›</a:t>
            </a:fld>
            <a:endParaRPr lang="en-US"/>
          </a:p>
        </p:txBody>
      </p:sp>
    </p:spTree>
    <p:extLst>
      <p:ext uri="{BB962C8B-B14F-4D97-AF65-F5344CB8AC3E}">
        <p14:creationId xmlns:p14="http://schemas.microsoft.com/office/powerpoint/2010/main" val="350204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9DE25BC0-B2AD-454A-BE7C-BDD56B825E0D}" type="datetimeFigureOut">
              <a:rPr lang="fr-FR">
                <a:solidFill>
                  <a:prstClr val="black"/>
                </a:solidFill>
                <a:latin typeface="Arial" pitchFamily="34" charset="0"/>
                <a:ea typeface="ＭＳ Ｐゴシック" pitchFamily="34" charset="-128"/>
              </a:rPr>
              <a:pPr fontAlgn="base">
                <a:spcBef>
                  <a:spcPct val="0"/>
                </a:spcBef>
                <a:spcAft>
                  <a:spcPct val="0"/>
                </a:spcAft>
                <a:defRPr/>
              </a:pPr>
              <a:t>31/10/2019</a:t>
            </a:fld>
            <a:endParaRPr lang="fr-FR">
              <a:solidFill>
                <a:prstClr val="black"/>
              </a:solidFill>
              <a:latin typeface="Arial" pitchFamily="34" charset="0"/>
              <a:ea typeface="ＭＳ Ｐゴシック" pitchFamily="34" charset="-128"/>
            </a:endParaRPr>
          </a:p>
        </p:txBody>
      </p:sp>
      <p:sp>
        <p:nvSpPr>
          <p:cNvPr id="3" name="Espace réservé du pied de page 2"/>
          <p:cNvSpPr>
            <a:spLocks noGrp="1"/>
          </p:cNvSpPr>
          <p:nvPr>
            <p:ph type="ftr" sz="quarter" idx="11"/>
          </p:nvPr>
        </p:nvSpPr>
        <p:spPr>
          <a:xfrm>
            <a:off x="3124200" y="4767739"/>
            <a:ext cx="2895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r>
              <a:rPr lang="en-US">
                <a:solidFill>
                  <a:prstClr val="black"/>
                </a:solidFill>
                <a:latin typeface="Arial" pitchFamily="34" charset="0"/>
                <a:ea typeface="ＭＳ Ｐゴシック" pitchFamily="34" charset="-128"/>
              </a:rPr>
              <a:t>Copyright © 2004-2005 NameOfTheOrganization.  All rights reserved.</a:t>
            </a:r>
          </a:p>
        </p:txBody>
      </p:sp>
      <p:sp>
        <p:nvSpPr>
          <p:cNvPr id="4" name="Espace réservé du numéro de diapositive 3"/>
          <p:cNvSpPr>
            <a:spLocks noGrp="1"/>
          </p:cNvSpPr>
          <p:nvPr>
            <p:ph type="sldNum" sz="quarter" idx="12"/>
          </p:nvPr>
        </p:nvSpPr>
        <p:spPr>
          <a:xfrm>
            <a:off x="6553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C1B3724C-259C-4FB2-AAE1-1940DCF239F3}" type="slidenum">
              <a:rPr lang="fr-FR">
                <a:solidFill>
                  <a:prstClr val="black"/>
                </a:solidFill>
                <a:latin typeface="Arial" pitchFamily="34" charset="0"/>
                <a:ea typeface="ＭＳ Ｐゴシック" pitchFamily="34" charset="-128"/>
              </a:rPr>
              <a:pPr fontAlgn="base">
                <a:spcBef>
                  <a:spcPct val="0"/>
                </a:spcBef>
                <a:spcAft>
                  <a:spcPct val="0"/>
                </a:spcAft>
                <a:defRPr/>
              </a:pPr>
              <a:t>‹N°›</a:t>
            </a:fld>
            <a:endParaRPr lang="fr-FR">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427022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20" y="303498"/>
            <a:ext cx="7776467" cy="453650"/>
          </a:xfrm>
        </p:spPr>
        <p:txBody>
          <a:bodyPr/>
          <a:lstStyle/>
          <a:p>
            <a:r>
              <a:rPr lang="fr-FR" dirty="0"/>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Content Placeholder 7"/>
          <p:cNvSpPr>
            <a:spLocks noGrp="1"/>
          </p:cNvSpPr>
          <p:nvPr>
            <p:ph sz="quarter" idx="13"/>
          </p:nvPr>
        </p:nvSpPr>
        <p:spPr>
          <a:xfrm>
            <a:off x="1116013" y="2"/>
            <a:ext cx="7777162" cy="302895"/>
          </a:xfrm>
        </p:spPr>
        <p:txBody>
          <a:bodyPr/>
          <a:lstStyle>
            <a:lvl1pPr marL="0" indent="0">
              <a:buNone/>
              <a:defRPr sz="1800"/>
            </a:lvl1pPr>
          </a:lstStyle>
          <a:p>
            <a:pPr lvl="0"/>
            <a:r>
              <a:rPr lang="fr-FR"/>
              <a:t>Click to edit Master text styles</a:t>
            </a:r>
          </a:p>
        </p:txBody>
      </p:sp>
      <p:sp>
        <p:nvSpPr>
          <p:cNvPr id="5" name="Espace réservé de la date 3"/>
          <p:cNvSpPr>
            <a:spLocks noGrp="1"/>
          </p:cNvSpPr>
          <p:nvPr>
            <p:ph type="dt" sz="half" idx="14"/>
          </p:nvPr>
        </p:nvSpPr>
        <p:spPr>
          <a:xfrm>
            <a:off x="457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97BF2D65-2F2F-499E-B6D6-EDEBA8147A5E}" type="datetimeFigureOut">
              <a:rPr lang="fr-FR">
                <a:solidFill>
                  <a:prstClr val="black"/>
                </a:solidFill>
                <a:latin typeface="Arial" pitchFamily="34" charset="0"/>
                <a:ea typeface="ＭＳ Ｐゴシック" pitchFamily="34" charset="-128"/>
              </a:rPr>
              <a:pPr fontAlgn="base">
                <a:spcBef>
                  <a:spcPct val="0"/>
                </a:spcBef>
                <a:spcAft>
                  <a:spcPct val="0"/>
                </a:spcAft>
                <a:defRPr/>
              </a:pPr>
              <a:t>31/10/2019</a:t>
            </a:fld>
            <a:endParaRPr lang="fr-FR">
              <a:solidFill>
                <a:prstClr val="black"/>
              </a:solidFill>
              <a:latin typeface="Arial" pitchFamily="34" charset="0"/>
              <a:ea typeface="ＭＳ Ｐゴシック" pitchFamily="34" charset="-128"/>
            </a:endParaRPr>
          </a:p>
        </p:txBody>
      </p:sp>
      <p:sp>
        <p:nvSpPr>
          <p:cNvPr id="6" name="Espace réservé du pied de page 4"/>
          <p:cNvSpPr>
            <a:spLocks noGrp="1"/>
          </p:cNvSpPr>
          <p:nvPr>
            <p:ph type="ftr" sz="quarter" idx="15"/>
          </p:nvPr>
        </p:nvSpPr>
        <p:spPr>
          <a:xfrm>
            <a:off x="3124200" y="4767739"/>
            <a:ext cx="2895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r>
              <a:rPr lang="en-US">
                <a:solidFill>
                  <a:prstClr val="black"/>
                </a:solidFill>
                <a:latin typeface="Arial" pitchFamily="34" charset="0"/>
                <a:ea typeface="ＭＳ Ｐゴシック" pitchFamily="34" charset="-128"/>
              </a:rPr>
              <a:t>Copyright © 2004-2005 NameOfTheOrganization.  All rights reserved.</a:t>
            </a:r>
          </a:p>
        </p:txBody>
      </p:sp>
      <p:sp>
        <p:nvSpPr>
          <p:cNvPr id="7" name="Espace réservé du numéro de diapositive 5"/>
          <p:cNvSpPr>
            <a:spLocks noGrp="1"/>
          </p:cNvSpPr>
          <p:nvPr>
            <p:ph type="sldNum" sz="quarter" idx="16"/>
          </p:nvPr>
        </p:nvSpPr>
        <p:spPr>
          <a:xfrm>
            <a:off x="6553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0C7ABA6E-9812-4D08-9578-CDF7C229D86A}" type="slidenum">
              <a:rPr lang="fr-FR">
                <a:solidFill>
                  <a:prstClr val="black"/>
                </a:solidFill>
                <a:latin typeface="Arial" pitchFamily="34" charset="0"/>
                <a:ea typeface="ＭＳ Ｐゴシック" pitchFamily="34" charset="-128"/>
              </a:rPr>
              <a:pPr fontAlgn="base">
                <a:spcBef>
                  <a:spcPct val="0"/>
                </a:spcBef>
                <a:spcAft>
                  <a:spcPct val="0"/>
                </a:spcAft>
                <a:defRPr/>
              </a:pPr>
              <a:t>‹N°›</a:t>
            </a:fld>
            <a:endParaRPr lang="fr-FR">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298922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20" y="303498"/>
            <a:ext cx="7776467" cy="453650"/>
          </a:xfrm>
        </p:spPr>
        <p:txBody>
          <a:bodyPr/>
          <a:lstStyle/>
          <a:p>
            <a:r>
              <a:rPr lang="fr-FR"/>
              <a:t>Cliquez et modifiez le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Content Placeholder 7"/>
          <p:cNvSpPr>
            <a:spLocks noGrp="1"/>
          </p:cNvSpPr>
          <p:nvPr>
            <p:ph sz="quarter" idx="13"/>
          </p:nvPr>
        </p:nvSpPr>
        <p:spPr>
          <a:xfrm>
            <a:off x="1116013" y="2"/>
            <a:ext cx="7777162" cy="302895"/>
          </a:xfrm>
        </p:spPr>
        <p:txBody>
          <a:bodyPr/>
          <a:lstStyle>
            <a:lvl1pPr marL="0" indent="0">
              <a:buNone/>
              <a:defRPr sz="1800"/>
            </a:lvl1pPr>
          </a:lstStyle>
          <a:p>
            <a:pPr lvl="0"/>
            <a:r>
              <a:rPr lang="fr-FR"/>
              <a:t>Click to edit Master text styles</a:t>
            </a:r>
          </a:p>
        </p:txBody>
      </p:sp>
      <p:sp>
        <p:nvSpPr>
          <p:cNvPr id="6" name="Espace réservé de la date 4"/>
          <p:cNvSpPr>
            <a:spLocks noGrp="1"/>
          </p:cNvSpPr>
          <p:nvPr>
            <p:ph type="dt" sz="half" idx="14"/>
          </p:nvPr>
        </p:nvSpPr>
        <p:spPr>
          <a:xfrm>
            <a:off x="457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A1D5ABA7-970B-4700-B496-96D8495CEEFF}" type="datetimeFigureOut">
              <a:rPr lang="fr-FR">
                <a:solidFill>
                  <a:prstClr val="black"/>
                </a:solidFill>
                <a:latin typeface="Arial" pitchFamily="34" charset="0"/>
                <a:ea typeface="ＭＳ Ｐゴシック" pitchFamily="34" charset="-128"/>
              </a:rPr>
              <a:pPr fontAlgn="base">
                <a:spcBef>
                  <a:spcPct val="0"/>
                </a:spcBef>
                <a:spcAft>
                  <a:spcPct val="0"/>
                </a:spcAft>
                <a:defRPr/>
              </a:pPr>
              <a:t>31/10/2019</a:t>
            </a:fld>
            <a:endParaRPr lang="fr-FR">
              <a:solidFill>
                <a:prstClr val="black"/>
              </a:solidFill>
              <a:latin typeface="Arial" pitchFamily="34" charset="0"/>
              <a:ea typeface="ＭＳ Ｐゴシック" pitchFamily="34" charset="-128"/>
            </a:endParaRPr>
          </a:p>
        </p:txBody>
      </p:sp>
      <p:sp>
        <p:nvSpPr>
          <p:cNvPr id="7" name="Espace réservé du pied de page 5"/>
          <p:cNvSpPr>
            <a:spLocks noGrp="1"/>
          </p:cNvSpPr>
          <p:nvPr>
            <p:ph type="ftr" sz="quarter" idx="15"/>
          </p:nvPr>
        </p:nvSpPr>
        <p:spPr>
          <a:xfrm>
            <a:off x="3124200" y="4767739"/>
            <a:ext cx="2895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r>
              <a:rPr lang="en-US">
                <a:solidFill>
                  <a:prstClr val="black"/>
                </a:solidFill>
                <a:latin typeface="Arial" pitchFamily="34" charset="0"/>
                <a:ea typeface="ＭＳ Ｐゴシック" pitchFamily="34" charset="-128"/>
              </a:rPr>
              <a:t>Copyright © 2004-2005 NameOfTheOrganization.  All rights reserved.</a:t>
            </a:r>
          </a:p>
        </p:txBody>
      </p:sp>
      <p:sp>
        <p:nvSpPr>
          <p:cNvPr id="9" name="Espace réservé du numéro de diapositive 6"/>
          <p:cNvSpPr>
            <a:spLocks noGrp="1"/>
          </p:cNvSpPr>
          <p:nvPr>
            <p:ph type="sldNum" sz="quarter" idx="16"/>
          </p:nvPr>
        </p:nvSpPr>
        <p:spPr>
          <a:xfrm>
            <a:off x="6553200" y="4767739"/>
            <a:ext cx="2133600" cy="272891"/>
          </a:xfrm>
          <a:prstGeom prst="rect">
            <a:avLst/>
          </a:prstGeom>
        </p:spPr>
        <p:txBody>
          <a:bodyPr vert="horz" wrap="square" lIns="91440" tIns="45720" rIns="91440" bIns="45720" numCol="1" anchor="t" anchorCtr="0" compatLnSpc="1">
            <a:prstTxWarp prst="textNoShape">
              <a:avLst/>
            </a:prstTxWarp>
          </a:bodyPr>
          <a:lstStyle>
            <a:lvl1pPr eaLnBrk="0" hangingPunct="0">
              <a:defRPr>
                <a:cs typeface="+mn-cs"/>
              </a:defRPr>
            </a:lvl1pPr>
          </a:lstStyle>
          <a:p>
            <a:pPr fontAlgn="base">
              <a:spcBef>
                <a:spcPct val="0"/>
              </a:spcBef>
              <a:spcAft>
                <a:spcPct val="0"/>
              </a:spcAft>
              <a:defRPr/>
            </a:pPr>
            <a:fld id="{19781232-C0FD-4976-A302-9685EB0875FA}" type="slidenum">
              <a:rPr lang="fr-FR">
                <a:solidFill>
                  <a:prstClr val="black"/>
                </a:solidFill>
                <a:latin typeface="Arial" pitchFamily="34" charset="0"/>
                <a:ea typeface="ＭＳ Ｐゴシック" pitchFamily="34" charset="-128"/>
              </a:rPr>
              <a:pPr fontAlgn="base">
                <a:spcBef>
                  <a:spcPct val="0"/>
                </a:spcBef>
                <a:spcAft>
                  <a:spcPct val="0"/>
                </a:spcAft>
                <a:defRPr/>
              </a:pPr>
              <a:t>‹N°›</a:t>
            </a:fld>
            <a:endParaRPr lang="fr-FR">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307713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
            <a:ext cx="9144000" cy="488315"/>
          </a:xfrm>
          <a:custGeom>
            <a:avLst/>
            <a:gdLst/>
            <a:ahLst/>
            <a:cxnLst/>
            <a:rect l="l" t="t" r="r" b="b"/>
            <a:pathLst>
              <a:path w="9144000" h="488315">
                <a:moveTo>
                  <a:pt x="0" y="0"/>
                </a:moveTo>
                <a:lnTo>
                  <a:pt x="9143999" y="0"/>
                </a:lnTo>
                <a:lnTo>
                  <a:pt x="9143999" y="487799"/>
                </a:lnTo>
                <a:lnTo>
                  <a:pt x="0" y="487799"/>
                </a:lnTo>
                <a:lnTo>
                  <a:pt x="0" y="0"/>
                </a:lnTo>
                <a:close/>
              </a:path>
            </a:pathLst>
          </a:custGeom>
          <a:solidFill>
            <a:srgbClr val="E9EDEE"/>
          </a:solidFill>
        </p:spPr>
        <p:txBody>
          <a:bodyPr wrap="square" lIns="0" tIns="0" rIns="0" bIns="0" rtlCol="0"/>
          <a:lstStyle/>
          <a:p>
            <a:endParaRPr/>
          </a:p>
        </p:txBody>
      </p:sp>
      <p:sp>
        <p:nvSpPr>
          <p:cNvPr id="17" name="bk object 17"/>
          <p:cNvSpPr/>
          <p:nvPr/>
        </p:nvSpPr>
        <p:spPr>
          <a:xfrm>
            <a:off x="1203295" y="1214168"/>
            <a:ext cx="373380" cy="0"/>
          </a:xfrm>
          <a:custGeom>
            <a:avLst/>
            <a:gdLst/>
            <a:ahLst/>
            <a:cxnLst/>
            <a:rect l="l" t="t" r="r" b="b"/>
            <a:pathLst>
              <a:path w="373380">
                <a:moveTo>
                  <a:pt x="0" y="0"/>
                </a:moveTo>
                <a:lnTo>
                  <a:pt x="372859" y="0"/>
                </a:lnTo>
              </a:path>
            </a:pathLst>
          </a:custGeom>
          <a:ln w="45826">
            <a:solidFill>
              <a:srgbClr val="EB5500"/>
            </a:solidFill>
          </a:ln>
        </p:spPr>
        <p:txBody>
          <a:bodyPr wrap="square" lIns="0" tIns="0" rIns="0" bIns="0" rtlCol="0"/>
          <a:lstStyle/>
          <a:p>
            <a:endParaRPr/>
          </a:p>
        </p:txBody>
      </p:sp>
      <p:sp>
        <p:nvSpPr>
          <p:cNvPr id="18" name="bk object 18"/>
          <p:cNvSpPr/>
          <p:nvPr/>
        </p:nvSpPr>
        <p:spPr>
          <a:xfrm>
            <a:off x="830395" y="1214168"/>
            <a:ext cx="376555" cy="0"/>
          </a:xfrm>
          <a:custGeom>
            <a:avLst/>
            <a:gdLst/>
            <a:ahLst/>
            <a:cxnLst/>
            <a:rect l="l" t="t" r="r" b="b"/>
            <a:pathLst>
              <a:path w="376555">
                <a:moveTo>
                  <a:pt x="0" y="0"/>
                </a:moveTo>
                <a:lnTo>
                  <a:pt x="376012" y="0"/>
                </a:lnTo>
              </a:path>
            </a:pathLst>
          </a:custGeom>
          <a:ln w="45826">
            <a:solidFill>
              <a:srgbClr val="1A9988"/>
            </a:solidFill>
          </a:ln>
        </p:spPr>
        <p:txBody>
          <a:bodyPr wrap="square" lIns="0" tIns="0" rIns="0" bIns="0" rtlCol="0"/>
          <a:lstStyle/>
          <a:p>
            <a:endParaRPr/>
          </a:p>
        </p:txBody>
      </p:sp>
      <p:sp>
        <p:nvSpPr>
          <p:cNvPr id="2" name="Holder 2"/>
          <p:cNvSpPr>
            <a:spLocks noGrp="1"/>
          </p:cNvSpPr>
          <p:nvPr>
            <p:ph type="title"/>
          </p:nvPr>
        </p:nvSpPr>
        <p:spPr>
          <a:xfrm>
            <a:off x="802479" y="1329943"/>
            <a:ext cx="7539049" cy="553998"/>
          </a:xfrm>
          <a:prstGeom prst="rect">
            <a:avLst/>
          </a:prstGeom>
        </p:spPr>
        <p:txBody>
          <a:bodyPr wrap="square" lIns="0" tIns="0" rIns="0" bIns="0">
            <a:spAutoFit/>
          </a:bodyPr>
          <a:lstStyle>
            <a:lvl1pPr>
              <a:defRPr sz="360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802479" y="2114818"/>
            <a:ext cx="4275455" cy="200055"/>
          </a:xfrm>
          <a:prstGeom prst="rect">
            <a:avLst/>
          </a:prstGeom>
        </p:spPr>
        <p:txBody>
          <a:bodyPr wrap="square" lIns="0" tIns="0" rIns="0" bIns="0">
            <a:spAutoFit/>
          </a:bodyPr>
          <a:lstStyle>
            <a:lvl1pPr>
              <a:defRPr sz="13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7"/>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7"/>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10/31/19</a:t>
            </a:fld>
            <a:endParaRPr lang="en-US"/>
          </a:p>
        </p:txBody>
      </p:sp>
      <p:sp>
        <p:nvSpPr>
          <p:cNvPr id="6" name="Holder 6"/>
          <p:cNvSpPr>
            <a:spLocks noGrp="1"/>
          </p:cNvSpPr>
          <p:nvPr>
            <p:ph type="sldNum" sz="quarter" idx="7"/>
          </p:nvPr>
        </p:nvSpPr>
        <p:spPr>
          <a:xfrm>
            <a:off x="6583680" y="4783457"/>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704" r:id="rId7"/>
    <p:sldLayoutId id="2147483671" r:id="rId8"/>
    <p:sldLayoutId id="2147483673" r:id="rId9"/>
    <p:sldLayoutId id="2147483674" r:id="rId10"/>
    <p:sldLayoutId id="2147483675" r:id="rId11"/>
    <p:sldLayoutId id="2147483684" r:id="rId12"/>
    <p:sldLayoutId id="2147483685"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mailto:xxxxx@example.com"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jquery/jquery.git"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81.png"/><Relationship Id="rId4" Type="http://schemas.openxmlformats.org/officeDocument/2006/relationships/image" Target="../media/image96.png"/><Relationship Id="rId9" Type="http://schemas.openxmlformats.org/officeDocument/2006/relationships/image" Target="../media/image101.png"/></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4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88.pn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5" Type="http://schemas.openxmlformats.org/officeDocument/2006/relationships/image" Target="../media/image143.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138.png"/><Relationship Id="rId14" Type="http://schemas.openxmlformats.org/officeDocument/2006/relationships/image" Target="../media/image142.png"/></Relationships>
</file>

<file path=ppt/slides/_rels/slide1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hyperlink" Target="https://maven.apache.org/"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www.mojohaus.org/" TargetMode="External"/><Relationship Id="rId2" Type="http://schemas.openxmlformats.org/officeDocument/2006/relationships/hyperlink" Target="http://maven.apache.org/plugi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javarevisited.blogspot.com/2016/08/top-10-maven-plugins-every-java-developer-know.html#axzz5E2uHdG3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hyperlink" Target="http://maven.apache.org/POM/4.0.0"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maven.apache.org/POM/4.0.0" TargetMode="External"/><Relationship Id="rId2" Type="http://schemas.openxmlformats.org/officeDocument/2006/relationships/hyperlink" Target="http://www.w3.org/2001/XMLSchema"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hyperlink" Target="http://jdk.java.net/11/"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jpg"/></Relationships>
</file>

<file path=ppt/slides/_rels/slide20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60.jp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hyperlink" Target="https://jenkins.io/"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hyperlink" Target="http://www.youtube.com/watch?v=JZ7h5FxlTV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1.jp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jpg"/></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61.jpg"/><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226.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61.jp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61.jpg"/><Relationship Id="rId1" Type="http://schemas.openxmlformats.org/officeDocument/2006/relationships/slideLayout" Target="../slideLayouts/slideLayout4.xml"/><Relationship Id="rId4" Type="http://schemas.openxmlformats.org/officeDocument/2006/relationships/image" Target="../media/image179.jpg"/></Relationships>
</file>

<file path=ppt/slides/_rels/slide229.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junit.org/junit5/" TargetMode="Externa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5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maven.apache.org/plugins/maven-failsafe-plugi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blog.wescale.fr/2019/08/01/tests-de-charge-avec-artillery-io/" TargetMode="External"/><Relationship Id="rId2" Type="http://schemas.openxmlformats.org/officeDocument/2006/relationships/hyperlink" Target="http://artillery.io/" TargetMode="Externa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hyperlink" Target="https://geteasyqa.com/fr/blog/best-tools-load-testing/" TargetMode="External"/></Relationships>
</file>

<file path=ppt/slides/_rels/slide328.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hyperlink" Target="https://www.gologic.ca/robot-import/#post-2340-footnote-4" TargetMode="External"/><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12.jpg"/></Relationships>
</file>

<file path=ppt/slides/_rels/slide35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09.jpg"/><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09.jpg"/><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09.jpg"/><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09.jpg"/><Relationship Id="rId1" Type="http://schemas.openxmlformats.org/officeDocument/2006/relationships/slideLayout" Target="../slideLayouts/slideLayout1.xml"/><Relationship Id="rId4" Type="http://schemas.openxmlformats.org/officeDocument/2006/relationships/image" Target="../media/image218.png"/></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3" Type="http://schemas.openxmlformats.org/officeDocument/2006/relationships/hyperlink" Target="https://dl.bintray.com/pmd/pmd-eclipse-plugin/updates/" TargetMode="External"/><Relationship Id="rId2" Type="http://schemas.openxmlformats.org/officeDocument/2006/relationships/hyperlink" Target="https://pmd.github.io/"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www.mantisbt.org/docs/master/en-US/Admin_Guide/html-desktop/#admin.install.requirements" TargetMode="Externa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hyperlink" Target="https://www.supinfo.com/articles/single/9093-installation-configuration-mantis-bug-tracker"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image" Target="../media/image22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9.jp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image" Target="../media/image229.jpg"/><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mailto:hicham.layadi@gmail.com" TargetMode="External"/><Relationship Id="rId1" Type="http://schemas.openxmlformats.org/officeDocument/2006/relationships/slideLayout" Target="../slideLayouts/slideLayout6.xml"/><Relationship Id="rId5" Type="http://schemas.openxmlformats.org/officeDocument/2006/relationships/image" Target="../media/image237.png"/><Relationship Id="rId4" Type="http://schemas.openxmlformats.org/officeDocument/2006/relationships/image" Target="../media/image236.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jp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2" Type="http://schemas.openxmlformats.org/officeDocument/2006/relationships/hyperlink" Target="https://git-scm.com/book/fr/v2"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ndpsoftware.com/git-cheatsheet.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514350"/>
            <a:ext cx="60555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Usine</a:t>
            </a:r>
            <a:r>
              <a:rPr lang="en-US" spc="40" dirty="0"/>
              <a:t> </a:t>
            </a:r>
            <a:r>
              <a:rPr lang="en-US" spc="40" dirty="0" err="1"/>
              <a:t>Logicielle</a:t>
            </a:r>
            <a:endParaRPr spc="40" dirty="0"/>
          </a:p>
        </p:txBody>
      </p:sp>
      <p:sp>
        <p:nvSpPr>
          <p:cNvPr id="4" name="object 3"/>
          <p:cNvSpPr/>
          <p:nvPr/>
        </p:nvSpPr>
        <p:spPr>
          <a:xfrm>
            <a:off x="3276600" y="1581150"/>
            <a:ext cx="4018543" cy="2379726"/>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604528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97709"/>
            <a:ext cx="645326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Usine Logicielle</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457200" y="1504950"/>
            <a:ext cx="7535617"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lvl="1" indent="-342900">
              <a:lnSpc>
                <a:spcPts val="2088"/>
              </a:lnSpc>
              <a:spcBef>
                <a:spcPct val="0"/>
              </a:spcBef>
              <a:buClr>
                <a:srgbClr val="000000"/>
              </a:buClr>
              <a:buFont typeface="Wingdings" panose="05000000000000000000" pitchFamily="2" charset="2"/>
              <a:buChar char="v"/>
            </a:pPr>
            <a:r>
              <a:rPr lang="fr-FR" sz="1800" dirty="0">
                <a:latin typeface="Century Gothic" panose="020B0502020202020204" pitchFamily="34" charset="0"/>
                <a:ea typeface="Tahoma" panose="020B0604030504040204" pitchFamily="34" charset="0"/>
                <a:cs typeface="Tahoma" panose="020B0604030504040204" pitchFamily="34" charset="0"/>
              </a:rPr>
              <a:t>Une usine logicielle (ou software </a:t>
            </a:r>
            <a:r>
              <a:rPr lang="fr-FR" sz="1800" dirty="0" err="1">
                <a:latin typeface="Century Gothic" panose="020B0502020202020204" pitchFamily="34" charset="0"/>
                <a:ea typeface="Tahoma" panose="020B0604030504040204" pitchFamily="34" charset="0"/>
                <a:cs typeface="Tahoma" panose="020B0604030504040204" pitchFamily="34" charset="0"/>
              </a:rPr>
              <a:t>factory</a:t>
            </a:r>
            <a:r>
              <a:rPr lang="fr-FR" sz="1800" dirty="0">
                <a:latin typeface="Century Gothic" panose="020B0502020202020204" pitchFamily="34" charset="0"/>
                <a:ea typeface="Tahoma" panose="020B0604030504040204" pitchFamily="34" charset="0"/>
                <a:cs typeface="Tahoma" panose="020B0604030504040204" pitchFamily="34" charset="0"/>
              </a:rPr>
              <a:t> en anglais) dans son sens large  n'est pas un </a:t>
            </a:r>
            <a:r>
              <a:rPr lang="fr-FR" sz="1800" dirty="0" err="1">
                <a:latin typeface="Century Gothic" panose="020B0502020202020204" pitchFamily="34" charset="0"/>
                <a:ea typeface="Tahoma" panose="020B0604030504040204" pitchFamily="34" charset="0"/>
                <a:cs typeface="Tahoma" panose="020B0604030504040204" pitchFamily="34" charset="0"/>
              </a:rPr>
              <a:t>framework</a:t>
            </a:r>
            <a:r>
              <a:rPr lang="fr-FR" sz="1800" dirty="0">
                <a:latin typeface="Century Gothic" panose="020B0502020202020204" pitchFamily="34" charset="0"/>
                <a:ea typeface="Tahoma" panose="020B0604030504040204" pitchFamily="34" charset="0"/>
                <a:cs typeface="Tahoma" panose="020B0604030504040204" pitchFamily="34" charset="0"/>
              </a:rPr>
              <a:t> - ce sens serait trop restrictif</a:t>
            </a:r>
            <a:r>
              <a:rPr lang="fr-FR" altLang="fr-FR" sz="1800" dirty="0">
                <a:latin typeface="Century Gothic" panose="020B0502020202020204" pitchFamily="34" charset="0"/>
                <a:ea typeface="Tahoma" panose="020B0604030504040204" pitchFamily="34" charset="0"/>
                <a:cs typeface="Tahoma" panose="020B0604030504040204" pitchFamily="34" charset="0"/>
              </a:rPr>
              <a:t>. </a:t>
            </a: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r>
              <a:rPr lang="fr-FR" sz="1800" dirty="0">
                <a:latin typeface="Century Gothic" panose="020B0502020202020204" pitchFamily="34" charset="0"/>
                <a:ea typeface="Tahoma" panose="020B0604030504040204" pitchFamily="34" charset="0"/>
                <a:cs typeface="Tahoma" panose="020B0604030504040204" pitchFamily="34" charset="0"/>
              </a:rPr>
              <a:t>Il s'agit avant tout d'un concept qui s'inspire évidemment de la notion  d'usine dans le monde réel.</a:t>
            </a:r>
          </a:p>
          <a:p>
            <a:pPr marL="1085850" lvl="1" indent="-342900">
              <a:lnSpc>
                <a:spcPts val="2088"/>
              </a:lnSpc>
              <a:spcBef>
                <a:spcPct val="0"/>
              </a:spcBef>
              <a:buClr>
                <a:srgbClr val="000000"/>
              </a:buClr>
              <a:buFont typeface="Wingdings" panose="05000000000000000000" pitchFamily="2" charset="2"/>
              <a:buChar char="v"/>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r>
              <a:rPr lang="fr-FR" sz="1800" dirty="0">
                <a:latin typeface="Century Gothic" panose="020B0502020202020204" pitchFamily="34" charset="0"/>
                <a:ea typeface="Tahoma" panose="020B0604030504040204" pitchFamily="34" charset="0"/>
                <a:cs typeface="Tahoma" panose="020B0604030504040204" pitchFamily="34" charset="0"/>
              </a:rPr>
              <a:t>Dans cette optique, l'organisation est découpée comme une chaîne de  production où les tâches répétitives seront automatisées comme le  lancement régulier de la compilation, des tests unitaires, du  déploiement</a:t>
            </a: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31789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27558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Commandes</a:t>
            </a:r>
            <a:r>
              <a:rPr spc="-150" dirty="0">
                <a:solidFill>
                  <a:schemeClr val="tx1"/>
                </a:solidFill>
              </a:rPr>
              <a:t> </a:t>
            </a:r>
            <a:r>
              <a:rPr spc="-45" dirty="0">
                <a:solidFill>
                  <a:schemeClr val="tx1"/>
                </a:solidFill>
              </a:rPr>
              <a:t>basiques</a:t>
            </a:r>
          </a:p>
        </p:txBody>
      </p:sp>
      <p:sp>
        <p:nvSpPr>
          <p:cNvPr id="5" name="object 5"/>
          <p:cNvSpPr txBox="1"/>
          <p:nvPr/>
        </p:nvSpPr>
        <p:spPr>
          <a:xfrm>
            <a:off x="902005" y="1357947"/>
            <a:ext cx="6458585" cy="3176511"/>
          </a:xfrm>
          <a:prstGeom prst="rect">
            <a:avLst/>
          </a:prstGeom>
        </p:spPr>
        <p:txBody>
          <a:bodyPr vert="horz" wrap="square" lIns="0" tIns="34290" rIns="0" bIns="0" rtlCol="0">
            <a:spAutoFit/>
          </a:bodyPr>
          <a:lstStyle/>
          <a:p>
            <a:pPr marL="12700">
              <a:lnSpc>
                <a:spcPct val="100000"/>
              </a:lnSpc>
              <a:spcBef>
                <a:spcPts val="270"/>
              </a:spcBef>
            </a:pPr>
            <a:r>
              <a:rPr sz="2000" spc="-5" dirty="0">
                <a:solidFill>
                  <a:srgbClr val="404040"/>
                </a:solidFill>
                <a:latin typeface="Calibri"/>
                <a:cs typeface="Calibri"/>
              </a:rPr>
              <a:t>Obtenir </a:t>
            </a:r>
            <a:r>
              <a:rPr sz="2000" dirty="0">
                <a:solidFill>
                  <a:srgbClr val="404040"/>
                </a:solidFill>
                <a:latin typeface="Calibri"/>
                <a:cs typeface="Calibri"/>
              </a:rPr>
              <a:t>de</a:t>
            </a:r>
            <a:r>
              <a:rPr sz="2000" spc="-15" dirty="0">
                <a:solidFill>
                  <a:srgbClr val="404040"/>
                </a:solidFill>
                <a:latin typeface="Calibri"/>
                <a:cs typeface="Calibri"/>
              </a:rPr>
              <a:t> </a:t>
            </a:r>
            <a:r>
              <a:rPr sz="2000" spc="-5" dirty="0">
                <a:solidFill>
                  <a:srgbClr val="404040"/>
                </a:solidFill>
                <a:latin typeface="Calibri"/>
                <a:cs typeface="Calibri"/>
              </a:rPr>
              <a:t>l'aide</a:t>
            </a:r>
            <a:endParaRPr sz="2000" dirty="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a:t>
            </a:r>
            <a:r>
              <a:rPr sz="1800" spc="-20" dirty="0">
                <a:solidFill>
                  <a:srgbClr val="404040"/>
                </a:solidFill>
                <a:latin typeface="Courier New"/>
                <a:cs typeface="Courier New"/>
              </a:rPr>
              <a:t> </a:t>
            </a:r>
            <a:r>
              <a:rPr sz="1800" spc="-10" dirty="0">
                <a:solidFill>
                  <a:srgbClr val="404040"/>
                </a:solidFill>
                <a:latin typeface="Courier New"/>
                <a:cs typeface="Courier New"/>
              </a:rPr>
              <a:t>help</a:t>
            </a:r>
            <a:endParaRPr sz="1800" dirty="0">
              <a:latin typeface="Courier New"/>
              <a:cs typeface="Courier New"/>
            </a:endParaRPr>
          </a:p>
          <a:p>
            <a:pPr marL="304800" indent="-183515">
              <a:lnSpc>
                <a:spcPct val="100000"/>
              </a:lnSpc>
              <a:spcBef>
                <a:spcPts val="38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help</a:t>
            </a:r>
            <a:r>
              <a:rPr sz="1800" spc="-30" dirty="0">
                <a:solidFill>
                  <a:srgbClr val="404040"/>
                </a:solidFill>
                <a:latin typeface="Courier New"/>
                <a:cs typeface="Courier New"/>
              </a:rPr>
              <a:t> </a:t>
            </a:r>
            <a:r>
              <a:rPr sz="1800" spc="-10" dirty="0">
                <a:solidFill>
                  <a:srgbClr val="404040"/>
                </a:solidFill>
                <a:latin typeface="Courier New"/>
                <a:cs typeface="Courier New"/>
              </a:rPr>
              <a:t>config</a:t>
            </a:r>
            <a:endParaRPr sz="1800" dirty="0">
              <a:latin typeface="Courier New"/>
              <a:cs typeface="Courier New"/>
            </a:endParaRPr>
          </a:p>
          <a:p>
            <a:pPr marL="304800" indent="-183515">
              <a:lnSpc>
                <a:spcPct val="100000"/>
              </a:lnSpc>
              <a:spcBef>
                <a:spcPts val="384"/>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help</a:t>
            </a:r>
            <a:r>
              <a:rPr sz="1800" spc="-30" dirty="0">
                <a:solidFill>
                  <a:srgbClr val="404040"/>
                </a:solidFill>
                <a:latin typeface="Courier New"/>
                <a:cs typeface="Courier New"/>
              </a:rPr>
              <a:t> </a:t>
            </a:r>
            <a:r>
              <a:rPr sz="1800" spc="-10" dirty="0">
                <a:solidFill>
                  <a:srgbClr val="404040"/>
                </a:solidFill>
                <a:latin typeface="Courier New"/>
                <a:cs typeface="Courier New"/>
              </a:rPr>
              <a:t>tutorial</a:t>
            </a:r>
            <a:endParaRPr sz="1800" dirty="0">
              <a:latin typeface="Courier New"/>
              <a:cs typeface="Courier New"/>
            </a:endParaRPr>
          </a:p>
          <a:p>
            <a:pPr>
              <a:lnSpc>
                <a:spcPct val="100000"/>
              </a:lnSpc>
              <a:buClr>
                <a:srgbClr val="D24717"/>
              </a:buClr>
              <a:buFont typeface="Calibri"/>
              <a:buChar char="◦"/>
            </a:pPr>
            <a:endParaRPr sz="2000" dirty="0">
              <a:latin typeface="Times New Roman"/>
              <a:cs typeface="Times New Roman"/>
            </a:endParaRPr>
          </a:p>
          <a:p>
            <a:pPr>
              <a:lnSpc>
                <a:spcPct val="100000"/>
              </a:lnSpc>
              <a:buClr>
                <a:srgbClr val="D24717"/>
              </a:buClr>
              <a:buFont typeface="Calibri"/>
              <a:buChar char="◦"/>
            </a:pPr>
            <a:endParaRPr sz="2300" dirty="0">
              <a:latin typeface="Times New Roman"/>
              <a:cs typeface="Times New Roman"/>
            </a:endParaRPr>
          </a:p>
          <a:p>
            <a:pPr marL="12700">
              <a:lnSpc>
                <a:spcPct val="100000"/>
              </a:lnSpc>
            </a:pPr>
            <a:r>
              <a:rPr sz="2000" spc="-5" dirty="0">
                <a:solidFill>
                  <a:srgbClr val="404040"/>
                </a:solidFill>
                <a:latin typeface="Calibri"/>
                <a:cs typeface="Calibri"/>
              </a:rPr>
              <a:t>Obtenir le </a:t>
            </a:r>
            <a:r>
              <a:rPr sz="2000" spc="-15" dirty="0">
                <a:solidFill>
                  <a:srgbClr val="404040"/>
                </a:solidFill>
                <a:latin typeface="Calibri"/>
                <a:cs typeface="Calibri"/>
              </a:rPr>
              <a:t>statut </a:t>
            </a:r>
            <a:r>
              <a:rPr sz="2000" spc="-5" dirty="0">
                <a:solidFill>
                  <a:srgbClr val="404040"/>
                </a:solidFill>
                <a:latin typeface="Calibri"/>
                <a:cs typeface="Calibri"/>
              </a:rPr>
              <a:t>d'un</a:t>
            </a:r>
            <a:r>
              <a:rPr sz="2000" spc="1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a:t>
            </a:r>
            <a:r>
              <a:rPr sz="1800" spc="-20" dirty="0">
                <a:solidFill>
                  <a:srgbClr val="404040"/>
                </a:solidFill>
                <a:latin typeface="Courier New"/>
                <a:cs typeface="Courier New"/>
              </a:rPr>
              <a:t> </a:t>
            </a:r>
            <a:r>
              <a:rPr sz="1800" spc="-10" dirty="0">
                <a:solidFill>
                  <a:srgbClr val="404040"/>
                </a:solidFill>
                <a:latin typeface="Courier New"/>
                <a:cs typeface="Courier New"/>
              </a:rPr>
              <a:t>status</a:t>
            </a:r>
            <a:endParaRPr sz="1800" dirty="0">
              <a:latin typeface="Courier New"/>
              <a:cs typeface="Courier New"/>
            </a:endParaRPr>
          </a:p>
          <a:p>
            <a:pPr marL="304800" marR="5080" indent="-182880">
              <a:lnSpc>
                <a:spcPts val="1960"/>
              </a:lnSpc>
              <a:spcBef>
                <a:spcPts val="655"/>
              </a:spcBef>
              <a:buClr>
                <a:srgbClr val="D24717"/>
              </a:buClr>
              <a:buFont typeface="Calibri"/>
              <a:buChar char="◦"/>
              <a:tabLst>
                <a:tab pos="305435" algn="l"/>
              </a:tabLst>
            </a:pPr>
            <a:r>
              <a:rPr sz="1800" spc="-5" dirty="0">
                <a:solidFill>
                  <a:srgbClr val="404040"/>
                </a:solidFill>
                <a:latin typeface="Courier New"/>
                <a:cs typeface="Courier New"/>
              </a:rPr>
              <a:t>git status </a:t>
            </a:r>
            <a:r>
              <a:rPr sz="1800" dirty="0">
                <a:solidFill>
                  <a:srgbClr val="404040"/>
                </a:solidFill>
                <a:latin typeface="Courier New"/>
                <a:cs typeface="Courier New"/>
              </a:rPr>
              <a:t>-u</a:t>
            </a:r>
            <a:r>
              <a:rPr sz="1800" spc="-630" dirty="0">
                <a:solidFill>
                  <a:srgbClr val="404040"/>
                </a:solidFill>
                <a:latin typeface="Courier New"/>
                <a:cs typeface="Courier New"/>
              </a:rPr>
              <a:t> </a:t>
            </a:r>
            <a:r>
              <a:rPr sz="1800" spc="-5" dirty="0">
                <a:solidFill>
                  <a:srgbClr val="404040"/>
                </a:solidFill>
                <a:latin typeface="Calibri"/>
                <a:cs typeface="Calibri"/>
              </a:rPr>
              <a:t>pour </a:t>
            </a:r>
            <a:r>
              <a:rPr sz="1800" spc="-10" dirty="0">
                <a:solidFill>
                  <a:srgbClr val="404040"/>
                </a:solidFill>
                <a:latin typeface="Calibri"/>
                <a:cs typeface="Calibri"/>
              </a:rPr>
              <a:t>voir </a:t>
            </a:r>
            <a:r>
              <a:rPr sz="1800" spc="-5" dirty="0">
                <a:solidFill>
                  <a:srgbClr val="404040"/>
                </a:solidFill>
                <a:latin typeface="Calibri"/>
                <a:cs typeface="Calibri"/>
              </a:rPr>
              <a:t>le </a:t>
            </a:r>
            <a:r>
              <a:rPr sz="1800" spc="-10" dirty="0">
                <a:solidFill>
                  <a:srgbClr val="404040"/>
                </a:solidFill>
                <a:latin typeface="Calibri"/>
                <a:cs typeface="Calibri"/>
              </a:rPr>
              <a:t>contenu </a:t>
            </a:r>
            <a:r>
              <a:rPr sz="1800" spc="-5" dirty="0">
                <a:solidFill>
                  <a:srgbClr val="404040"/>
                </a:solidFill>
                <a:latin typeface="Calibri"/>
                <a:cs typeface="Calibri"/>
              </a:rPr>
              <a:t>des </a:t>
            </a:r>
            <a:r>
              <a:rPr sz="1800" spc="-10" dirty="0">
                <a:solidFill>
                  <a:srgbClr val="404040"/>
                </a:solidFill>
                <a:latin typeface="Calibri"/>
                <a:cs typeface="Calibri"/>
              </a:rPr>
              <a:t>répertoires </a:t>
            </a:r>
            <a:r>
              <a:rPr sz="1800" spc="-5" dirty="0">
                <a:solidFill>
                  <a:srgbClr val="404040"/>
                </a:solidFill>
                <a:latin typeface="Calibri"/>
                <a:cs typeface="Calibri"/>
              </a:rPr>
              <a:t>non suivis  </a:t>
            </a:r>
            <a:r>
              <a:rPr sz="1800" spc="-15" dirty="0">
                <a:solidFill>
                  <a:srgbClr val="404040"/>
                </a:solidFill>
                <a:latin typeface="Calibri"/>
                <a:cs typeface="Calibri"/>
              </a:rPr>
              <a:t>(</a:t>
            </a:r>
            <a:r>
              <a:rPr sz="1800" i="1" spc="-15" dirty="0">
                <a:solidFill>
                  <a:srgbClr val="404040"/>
                </a:solidFill>
                <a:latin typeface="Calibri"/>
                <a:cs typeface="Calibri"/>
              </a:rPr>
              <a:t>untracked</a:t>
            </a:r>
            <a:r>
              <a:rPr sz="1800" spc="-15" dirty="0">
                <a:solidFill>
                  <a:srgbClr val="404040"/>
                </a:solidFill>
                <a:latin typeface="Calibri"/>
                <a:cs typeface="Calibri"/>
              </a:rPr>
              <a:t>)</a:t>
            </a:r>
            <a:endParaRPr sz="1800" dirty="0">
              <a:latin typeface="Calibri"/>
              <a:cs typeface="Calibri"/>
            </a:endParaRPr>
          </a:p>
        </p:txBody>
      </p:sp>
    </p:spTree>
    <p:extLst>
      <p:ext uri="{BB962C8B-B14F-4D97-AF65-F5344CB8AC3E}">
        <p14:creationId xmlns:p14="http://schemas.microsoft.com/office/powerpoint/2010/main" val="686485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533400" y="1263928"/>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85200" y="615682"/>
            <a:ext cx="58035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Commandes </a:t>
            </a:r>
            <a:r>
              <a:rPr sz="3200" spc="-40" dirty="0">
                <a:solidFill>
                  <a:schemeClr val="tx1"/>
                </a:solidFill>
              </a:rPr>
              <a:t>dépôt</a:t>
            </a:r>
            <a:r>
              <a:rPr sz="3200" spc="-225"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810259" y="1263928"/>
            <a:ext cx="7891780" cy="3536866"/>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Défini </a:t>
            </a:r>
            <a:r>
              <a:rPr sz="2000" b="1" dirty="0">
                <a:solidFill>
                  <a:srgbClr val="404040"/>
                </a:solidFill>
                <a:latin typeface="Calibri"/>
                <a:cs typeface="Calibri"/>
              </a:rPr>
              <a:t>son </a:t>
            </a:r>
            <a:r>
              <a:rPr sz="2000" b="1" spc="-5" dirty="0">
                <a:solidFill>
                  <a:srgbClr val="404040"/>
                </a:solidFill>
                <a:latin typeface="Calibri"/>
                <a:cs typeface="Calibri"/>
              </a:rPr>
              <a:t>identité</a:t>
            </a:r>
            <a:r>
              <a:rPr sz="2000" b="1" spc="-45" dirty="0">
                <a:solidFill>
                  <a:srgbClr val="404040"/>
                </a:solidFill>
                <a:latin typeface="Calibri"/>
                <a:cs typeface="Calibri"/>
              </a:rPr>
              <a:t> </a:t>
            </a:r>
            <a:r>
              <a:rPr sz="2000" b="1" dirty="0">
                <a:solidFill>
                  <a:srgbClr val="404040"/>
                </a:solidFill>
                <a:latin typeface="Calibri"/>
                <a:cs typeface="Calibri"/>
              </a:rPr>
              <a:t>:</a:t>
            </a:r>
            <a:endParaRPr sz="2000" dirty="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spc="-20" dirty="0">
                <a:solidFill>
                  <a:srgbClr val="404040"/>
                </a:solidFill>
                <a:latin typeface="Calibri"/>
                <a:cs typeface="Calibri"/>
              </a:rPr>
              <a:t>L’identité </a:t>
            </a:r>
            <a:r>
              <a:rPr sz="2000" spc="-15" dirty="0">
                <a:solidFill>
                  <a:srgbClr val="404040"/>
                </a:solidFill>
                <a:latin typeface="Calibri"/>
                <a:cs typeface="Calibri"/>
              </a:rPr>
              <a:t>sera </a:t>
            </a:r>
            <a:r>
              <a:rPr sz="2000" spc="-5" dirty="0">
                <a:solidFill>
                  <a:srgbClr val="404040"/>
                </a:solidFill>
                <a:latin typeface="Calibri"/>
                <a:cs typeface="Calibri"/>
              </a:rPr>
              <a:t>associée </a:t>
            </a:r>
            <a:r>
              <a:rPr sz="2000" dirty="0">
                <a:solidFill>
                  <a:srgbClr val="404040"/>
                </a:solidFill>
                <a:latin typeface="Calibri"/>
                <a:cs typeface="Calibri"/>
              </a:rPr>
              <a:t>aux </a:t>
            </a:r>
            <a:r>
              <a:rPr sz="2000" spc="-5" dirty="0">
                <a:solidFill>
                  <a:srgbClr val="404040"/>
                </a:solidFill>
                <a:latin typeface="Calibri"/>
                <a:cs typeface="Calibri"/>
              </a:rPr>
              <a:t>modifications </a:t>
            </a:r>
            <a:r>
              <a:rPr sz="2000" dirty="0">
                <a:solidFill>
                  <a:srgbClr val="404040"/>
                </a:solidFill>
                <a:latin typeface="Calibri"/>
                <a:cs typeface="Calibri"/>
              </a:rPr>
              <a:t>que </a:t>
            </a:r>
            <a:r>
              <a:rPr sz="2000" spc="-10" dirty="0">
                <a:solidFill>
                  <a:srgbClr val="404040"/>
                </a:solidFill>
                <a:latin typeface="Calibri"/>
                <a:cs typeface="Calibri"/>
              </a:rPr>
              <a:t>vous enregistrerez </a:t>
            </a:r>
            <a:r>
              <a:rPr sz="2000" spc="-5" dirty="0">
                <a:solidFill>
                  <a:srgbClr val="404040"/>
                </a:solidFill>
                <a:latin typeface="Calibri"/>
                <a:cs typeface="Calibri"/>
              </a:rPr>
              <a:t>dans</a:t>
            </a:r>
            <a:r>
              <a:rPr sz="2000" spc="95" dirty="0">
                <a:solidFill>
                  <a:srgbClr val="404040"/>
                </a:solidFill>
                <a:latin typeface="Calibri"/>
                <a:cs typeface="Calibri"/>
              </a:rPr>
              <a:t> </a:t>
            </a:r>
            <a:r>
              <a:rPr sz="2000" spc="-15" dirty="0">
                <a:solidFill>
                  <a:srgbClr val="404040"/>
                </a:solidFill>
                <a:latin typeface="Calibri"/>
                <a:cs typeface="Calibri"/>
              </a:rPr>
              <a:t>vos</a:t>
            </a:r>
            <a:endParaRPr sz="2000" dirty="0">
              <a:latin typeface="Calibri"/>
              <a:cs typeface="Calibri"/>
            </a:endParaRPr>
          </a:p>
          <a:p>
            <a:pPr marL="104139">
              <a:lnSpc>
                <a:spcPts val="2280"/>
              </a:lnSpc>
            </a:pPr>
            <a:r>
              <a:rPr sz="2000" spc="-5" dirty="0">
                <a:solidFill>
                  <a:srgbClr val="404040"/>
                </a:solidFill>
                <a:latin typeface="Calibri"/>
                <a:cs typeface="Calibri"/>
              </a:rPr>
              <a:t>dépôts.</a:t>
            </a:r>
            <a:endParaRPr sz="20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spc="-5" dirty="0">
                <a:solidFill>
                  <a:srgbClr val="404040"/>
                </a:solidFill>
                <a:latin typeface="Calibri"/>
                <a:cs typeface="Calibri"/>
              </a:rPr>
              <a:t>Elle </a:t>
            </a:r>
            <a:r>
              <a:rPr sz="2000" spc="-10" dirty="0">
                <a:solidFill>
                  <a:srgbClr val="404040"/>
                </a:solidFill>
                <a:latin typeface="Calibri"/>
                <a:cs typeface="Calibri"/>
              </a:rPr>
              <a:t>est </a:t>
            </a:r>
            <a:r>
              <a:rPr sz="2000" spc="-5" dirty="0">
                <a:solidFill>
                  <a:srgbClr val="404040"/>
                </a:solidFill>
                <a:latin typeface="Calibri"/>
                <a:cs typeface="Calibri"/>
              </a:rPr>
              <a:t>défini dans </a:t>
            </a:r>
            <a:r>
              <a:rPr sz="2000" dirty="0">
                <a:solidFill>
                  <a:srgbClr val="404040"/>
                </a:solidFill>
                <a:latin typeface="Calibri"/>
                <a:cs typeface="Calibri"/>
              </a:rPr>
              <a:t>le </a:t>
            </a:r>
            <a:r>
              <a:rPr sz="2000" spc="-5" dirty="0">
                <a:solidFill>
                  <a:srgbClr val="404040"/>
                </a:solidFill>
                <a:latin typeface="Calibri"/>
                <a:cs typeface="Calibri"/>
              </a:rPr>
              <a:t>fichier ~/.gitconfig ou</a:t>
            </a:r>
            <a:r>
              <a:rPr sz="2000" spc="55" dirty="0">
                <a:solidFill>
                  <a:srgbClr val="404040"/>
                </a:solidFill>
                <a:latin typeface="Calibri"/>
                <a:cs typeface="Calibri"/>
              </a:rPr>
              <a:t> </a:t>
            </a:r>
            <a:r>
              <a:rPr sz="2000" spc="-5" dirty="0">
                <a:solidFill>
                  <a:srgbClr val="404040"/>
                </a:solidFill>
                <a:latin typeface="Calibri"/>
                <a:cs typeface="Calibri"/>
              </a:rPr>
              <a:t>%USERPROFILE%\.gitconfig</a:t>
            </a:r>
            <a:endParaRPr sz="2000" dirty="0">
              <a:latin typeface="Calibri"/>
              <a:cs typeface="Calibri"/>
            </a:endParaRPr>
          </a:p>
          <a:p>
            <a:pPr>
              <a:lnSpc>
                <a:spcPct val="100000"/>
              </a:lnSpc>
            </a:pPr>
            <a:endParaRPr sz="2300" dirty="0">
              <a:latin typeface="Times New Roman"/>
              <a:cs typeface="Times New Roman"/>
            </a:endParaRPr>
          </a:p>
          <a:p>
            <a:pPr>
              <a:lnSpc>
                <a:spcPct val="100000"/>
              </a:lnSpc>
              <a:spcBef>
                <a:spcPts val="15"/>
              </a:spcBef>
            </a:pPr>
            <a:endParaRPr sz="1800" dirty="0">
              <a:latin typeface="Times New Roman"/>
              <a:cs typeface="Times New Roman"/>
            </a:endParaRPr>
          </a:p>
          <a:p>
            <a:pPr marL="12700">
              <a:lnSpc>
                <a:spcPct val="100000"/>
              </a:lnSpc>
            </a:pPr>
            <a:r>
              <a:rPr sz="2000" dirty="0">
                <a:solidFill>
                  <a:srgbClr val="404040"/>
                </a:solidFill>
                <a:latin typeface="Calibri"/>
                <a:cs typeface="Calibri"/>
              </a:rPr>
              <a:t>Commandes</a:t>
            </a:r>
            <a:r>
              <a:rPr sz="2000" spc="-1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12700">
              <a:lnSpc>
                <a:spcPct val="100000"/>
              </a:lnSpc>
              <a:spcBef>
                <a:spcPts val="1150"/>
              </a:spcBef>
            </a:pPr>
            <a:r>
              <a:rPr sz="2000" b="1" spc="-5" dirty="0">
                <a:solidFill>
                  <a:srgbClr val="404040"/>
                </a:solidFill>
                <a:latin typeface="Calibri"/>
                <a:cs typeface="Calibri"/>
              </a:rPr>
              <a:t>git config </a:t>
            </a:r>
            <a:r>
              <a:rPr sz="2000" dirty="0">
                <a:solidFill>
                  <a:srgbClr val="404040"/>
                </a:solidFill>
                <a:latin typeface="Calibri"/>
                <a:cs typeface="Calibri"/>
              </a:rPr>
              <a:t>--global </a:t>
            </a:r>
            <a:r>
              <a:rPr sz="2000" spc="-30" dirty="0">
                <a:solidFill>
                  <a:srgbClr val="404040"/>
                </a:solidFill>
                <a:latin typeface="Calibri"/>
                <a:cs typeface="Calibri"/>
              </a:rPr>
              <a:t>user.name</a:t>
            </a:r>
            <a:r>
              <a:rPr sz="2000" spc="-40" dirty="0">
                <a:solidFill>
                  <a:srgbClr val="404040"/>
                </a:solidFill>
                <a:latin typeface="Calibri"/>
                <a:cs typeface="Calibri"/>
              </a:rPr>
              <a:t> </a:t>
            </a:r>
            <a:r>
              <a:rPr sz="2000" dirty="0">
                <a:solidFill>
                  <a:srgbClr val="404040"/>
                </a:solidFill>
                <a:latin typeface="Calibri"/>
                <a:cs typeface="Calibri"/>
              </a:rPr>
              <a:t>"XXXXX"</a:t>
            </a:r>
            <a:endParaRPr sz="2000" dirty="0">
              <a:latin typeface="Calibri"/>
              <a:cs typeface="Calibri"/>
            </a:endParaRPr>
          </a:p>
          <a:p>
            <a:pPr marL="12700">
              <a:lnSpc>
                <a:spcPct val="100000"/>
              </a:lnSpc>
              <a:spcBef>
                <a:spcPts val="1165"/>
              </a:spcBef>
            </a:pPr>
            <a:r>
              <a:rPr sz="2000" dirty="0">
                <a:solidFill>
                  <a:srgbClr val="404040"/>
                </a:solidFill>
                <a:latin typeface="Calibri"/>
                <a:cs typeface="Calibri"/>
              </a:rPr>
              <a:t>git </a:t>
            </a:r>
            <a:r>
              <a:rPr sz="2000" spc="-5" dirty="0">
                <a:solidFill>
                  <a:srgbClr val="404040"/>
                </a:solidFill>
                <a:latin typeface="Calibri"/>
                <a:cs typeface="Calibri"/>
              </a:rPr>
              <a:t>config </a:t>
            </a:r>
            <a:r>
              <a:rPr sz="2000" dirty="0">
                <a:solidFill>
                  <a:srgbClr val="404040"/>
                </a:solidFill>
                <a:latin typeface="Calibri"/>
                <a:cs typeface="Calibri"/>
              </a:rPr>
              <a:t>--global </a:t>
            </a:r>
            <a:r>
              <a:rPr sz="2000" spc="-25" dirty="0">
                <a:solidFill>
                  <a:srgbClr val="404040"/>
                </a:solidFill>
                <a:latin typeface="Calibri"/>
                <a:cs typeface="Calibri"/>
              </a:rPr>
              <a:t>user.email</a:t>
            </a:r>
            <a:r>
              <a:rPr sz="2000" spc="-30" dirty="0">
                <a:solidFill>
                  <a:srgbClr val="404040"/>
                </a:solidFill>
                <a:latin typeface="Calibri"/>
                <a:cs typeface="Calibri"/>
              </a:rPr>
              <a:t> </a:t>
            </a:r>
            <a:r>
              <a:rPr sz="2000" u="heavy" spc="-10" dirty="0">
                <a:solidFill>
                  <a:srgbClr val="CC9900"/>
                </a:solidFill>
                <a:uFill>
                  <a:solidFill>
                    <a:srgbClr val="CC9900"/>
                  </a:solidFill>
                </a:uFill>
                <a:latin typeface="Calibri"/>
                <a:cs typeface="Calibri"/>
                <a:hlinkClick r:id="rId2"/>
              </a:rPr>
              <a:t>xxxxx@example.com</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575960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10259" y="666750"/>
            <a:ext cx="55749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Commandes </a:t>
            </a:r>
            <a:r>
              <a:rPr sz="3200" spc="-40" dirty="0">
                <a:solidFill>
                  <a:schemeClr val="tx1"/>
                </a:solidFill>
              </a:rPr>
              <a:t>dépôt</a:t>
            </a:r>
            <a:r>
              <a:rPr sz="3200" spc="-225"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810259" y="1263928"/>
            <a:ext cx="7745730" cy="3439403"/>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Création d’un </a:t>
            </a:r>
            <a:r>
              <a:rPr sz="2000" b="1" dirty="0">
                <a:solidFill>
                  <a:srgbClr val="404040"/>
                </a:solidFill>
                <a:latin typeface="Calibri"/>
                <a:cs typeface="Calibri"/>
              </a:rPr>
              <a:t>dépôt</a:t>
            </a:r>
            <a:r>
              <a:rPr sz="2000" b="1" spc="-10" dirty="0">
                <a:solidFill>
                  <a:srgbClr val="404040"/>
                </a:solidFill>
                <a:latin typeface="Calibri"/>
                <a:cs typeface="Calibri"/>
              </a:rPr>
              <a:t> </a:t>
            </a:r>
            <a:r>
              <a:rPr sz="2000" b="1" dirty="0">
                <a:solidFill>
                  <a:srgbClr val="404040"/>
                </a:solidFill>
                <a:latin typeface="Calibri"/>
                <a:cs typeface="Calibri"/>
              </a:rPr>
              <a:t>:</a:t>
            </a:r>
            <a:endParaRPr sz="2000" dirty="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dirty="0">
                <a:solidFill>
                  <a:srgbClr val="404040"/>
                </a:solidFill>
                <a:latin typeface="Calibri"/>
                <a:cs typeface="Calibri"/>
              </a:rPr>
              <a:t>Se </a:t>
            </a:r>
            <a:r>
              <a:rPr sz="2000" spc="-5" dirty="0">
                <a:solidFill>
                  <a:srgbClr val="404040"/>
                </a:solidFill>
                <a:latin typeface="Calibri"/>
                <a:cs typeface="Calibri"/>
              </a:rPr>
              <a:t>placer dans </a:t>
            </a:r>
            <a:r>
              <a:rPr sz="2000" dirty="0">
                <a:solidFill>
                  <a:srgbClr val="404040"/>
                </a:solidFill>
                <a:latin typeface="Calibri"/>
                <a:cs typeface="Calibri"/>
              </a:rPr>
              <a:t>le </a:t>
            </a:r>
            <a:r>
              <a:rPr sz="2000" spc="-5" dirty="0">
                <a:solidFill>
                  <a:srgbClr val="404040"/>
                </a:solidFill>
                <a:latin typeface="Calibri"/>
                <a:cs typeface="Calibri"/>
              </a:rPr>
              <a:t>dossier qui </a:t>
            </a:r>
            <a:r>
              <a:rPr sz="2000" spc="-25" dirty="0">
                <a:solidFill>
                  <a:srgbClr val="404040"/>
                </a:solidFill>
                <a:latin typeface="Calibri"/>
                <a:cs typeface="Calibri"/>
              </a:rPr>
              <a:t>fera l’objet </a:t>
            </a:r>
            <a:r>
              <a:rPr sz="2000" dirty="0">
                <a:solidFill>
                  <a:srgbClr val="404040"/>
                </a:solidFill>
                <a:latin typeface="Calibri"/>
                <a:cs typeface="Calibri"/>
              </a:rPr>
              <a:t>du </a:t>
            </a:r>
            <a:r>
              <a:rPr sz="2000" spc="-5" dirty="0">
                <a:solidFill>
                  <a:srgbClr val="404040"/>
                </a:solidFill>
                <a:latin typeface="Calibri"/>
                <a:cs typeface="Calibri"/>
              </a:rPr>
              <a:t>dépôt</a:t>
            </a:r>
            <a:r>
              <a:rPr sz="2000" dirty="0">
                <a:solidFill>
                  <a:srgbClr val="404040"/>
                </a:solidFill>
                <a:latin typeface="Calibri"/>
                <a:cs typeface="Calibri"/>
              </a:rPr>
              <a:t> git</a:t>
            </a:r>
            <a:endParaRPr sz="20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spc="-10" dirty="0">
                <a:solidFill>
                  <a:srgbClr val="404040"/>
                </a:solidFill>
                <a:latin typeface="Calibri"/>
                <a:cs typeface="Calibri"/>
              </a:rPr>
              <a:t>Démarrer </a:t>
            </a:r>
            <a:r>
              <a:rPr sz="2000" dirty="0">
                <a:solidFill>
                  <a:srgbClr val="404040"/>
                </a:solidFill>
                <a:latin typeface="Calibri"/>
                <a:cs typeface="Calibri"/>
              </a:rPr>
              <a:t>le dépôt </a:t>
            </a:r>
            <a:r>
              <a:rPr sz="2000" spc="-5" dirty="0">
                <a:solidFill>
                  <a:srgbClr val="404040"/>
                </a:solidFill>
                <a:latin typeface="Calibri"/>
                <a:cs typeface="Calibri"/>
              </a:rPr>
              <a:t>via </a:t>
            </a:r>
            <a:r>
              <a:rPr sz="2000" dirty="0">
                <a:solidFill>
                  <a:srgbClr val="404040"/>
                </a:solidFill>
                <a:latin typeface="Calibri"/>
                <a:cs typeface="Calibri"/>
              </a:rPr>
              <a:t>la </a:t>
            </a:r>
            <a:r>
              <a:rPr sz="2000" spc="-5" dirty="0">
                <a:solidFill>
                  <a:srgbClr val="404040"/>
                </a:solidFill>
                <a:latin typeface="Calibri"/>
                <a:cs typeface="Calibri"/>
              </a:rPr>
              <a:t>commande </a:t>
            </a:r>
            <a:r>
              <a:rPr sz="2000" dirty="0">
                <a:solidFill>
                  <a:srgbClr val="404040"/>
                </a:solidFill>
                <a:latin typeface="Calibri"/>
                <a:cs typeface="Calibri"/>
              </a:rPr>
              <a:t>git init </a:t>
            </a:r>
            <a:r>
              <a:rPr sz="2000" spc="-10" dirty="0">
                <a:solidFill>
                  <a:srgbClr val="404040"/>
                </a:solidFill>
                <a:latin typeface="Calibri"/>
                <a:cs typeface="Calibri"/>
              </a:rPr>
              <a:t>et </a:t>
            </a:r>
            <a:r>
              <a:rPr sz="2000" dirty="0">
                <a:solidFill>
                  <a:srgbClr val="404040"/>
                </a:solidFill>
                <a:latin typeface="Calibri"/>
                <a:cs typeface="Calibri"/>
              </a:rPr>
              <a:t>donner </a:t>
            </a:r>
            <a:r>
              <a:rPr sz="2000" spc="-5" dirty="0">
                <a:solidFill>
                  <a:srgbClr val="404040"/>
                </a:solidFill>
                <a:latin typeface="Calibri"/>
                <a:cs typeface="Calibri"/>
              </a:rPr>
              <a:t>un nom </a:t>
            </a:r>
            <a:r>
              <a:rPr sz="2000" dirty="0">
                <a:solidFill>
                  <a:srgbClr val="404040"/>
                </a:solidFill>
                <a:latin typeface="Calibri"/>
                <a:cs typeface="Calibri"/>
              </a:rPr>
              <a:t>au</a:t>
            </a:r>
            <a:r>
              <a:rPr sz="2000" spc="25" dirty="0">
                <a:solidFill>
                  <a:srgbClr val="404040"/>
                </a:solidFill>
                <a:latin typeface="Calibri"/>
                <a:cs typeface="Calibri"/>
              </a:rPr>
              <a:t> </a:t>
            </a:r>
            <a:r>
              <a:rPr sz="2000" spc="-5" dirty="0">
                <a:solidFill>
                  <a:srgbClr val="404040"/>
                </a:solidFill>
                <a:latin typeface="Calibri"/>
                <a:cs typeface="Calibri"/>
              </a:rPr>
              <a:t>dépôt</a:t>
            </a:r>
            <a:endParaRPr sz="20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5" dirty="0">
                <a:solidFill>
                  <a:srgbClr val="404040"/>
                </a:solidFill>
                <a:latin typeface="Calibri"/>
                <a:cs typeface="Calibri"/>
              </a:rPr>
              <a:t>Si </a:t>
            </a:r>
            <a:r>
              <a:rPr sz="2000" dirty="0">
                <a:solidFill>
                  <a:srgbClr val="404040"/>
                </a:solidFill>
                <a:latin typeface="Calibri"/>
                <a:cs typeface="Calibri"/>
              </a:rPr>
              <a:t>le </a:t>
            </a:r>
            <a:r>
              <a:rPr sz="2000" spc="-5" dirty="0">
                <a:solidFill>
                  <a:srgbClr val="404040"/>
                </a:solidFill>
                <a:latin typeface="Calibri"/>
                <a:cs typeface="Calibri"/>
              </a:rPr>
              <a:t>dossier de </a:t>
            </a:r>
            <a:r>
              <a:rPr sz="2000" spc="-15" dirty="0">
                <a:solidFill>
                  <a:srgbClr val="404040"/>
                </a:solidFill>
                <a:latin typeface="Calibri"/>
                <a:cs typeface="Calibri"/>
              </a:rPr>
              <a:t>travail </a:t>
            </a:r>
            <a:r>
              <a:rPr sz="2000" dirty="0">
                <a:solidFill>
                  <a:srgbClr val="404040"/>
                </a:solidFill>
                <a:latin typeface="Calibri"/>
                <a:cs typeface="Calibri"/>
              </a:rPr>
              <a:t>indiqué </a:t>
            </a:r>
            <a:r>
              <a:rPr sz="2000" spc="-35" dirty="0">
                <a:solidFill>
                  <a:srgbClr val="404040"/>
                </a:solidFill>
                <a:latin typeface="Calibri"/>
                <a:cs typeface="Calibri"/>
              </a:rPr>
              <a:t>n’existe </a:t>
            </a:r>
            <a:r>
              <a:rPr sz="2000" spc="-5" dirty="0">
                <a:solidFill>
                  <a:srgbClr val="404040"/>
                </a:solidFill>
                <a:latin typeface="Calibri"/>
                <a:cs typeface="Calibri"/>
              </a:rPr>
              <a:t>pas, la commande </a:t>
            </a:r>
            <a:r>
              <a:rPr sz="2000" spc="-15" dirty="0">
                <a:solidFill>
                  <a:srgbClr val="404040"/>
                </a:solidFill>
                <a:latin typeface="Calibri"/>
                <a:cs typeface="Calibri"/>
              </a:rPr>
              <a:t>va </a:t>
            </a:r>
            <a:r>
              <a:rPr sz="2000" dirty="0">
                <a:solidFill>
                  <a:srgbClr val="404040"/>
                </a:solidFill>
                <a:latin typeface="Calibri"/>
                <a:cs typeface="Calibri"/>
              </a:rPr>
              <a:t>le</a:t>
            </a:r>
            <a:r>
              <a:rPr sz="2000" spc="135" dirty="0">
                <a:solidFill>
                  <a:srgbClr val="404040"/>
                </a:solidFill>
                <a:latin typeface="Calibri"/>
                <a:cs typeface="Calibri"/>
              </a:rPr>
              <a:t> </a:t>
            </a:r>
            <a:r>
              <a:rPr sz="2000" spc="-40" dirty="0">
                <a:solidFill>
                  <a:srgbClr val="404040"/>
                </a:solidFill>
                <a:latin typeface="Calibri"/>
                <a:cs typeface="Calibri"/>
              </a:rPr>
              <a:t>créer.</a:t>
            </a:r>
            <a:endParaRPr sz="20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5" dirty="0">
                <a:solidFill>
                  <a:srgbClr val="404040"/>
                </a:solidFill>
                <a:latin typeface="Calibri"/>
                <a:cs typeface="Calibri"/>
              </a:rPr>
              <a:t>Sans </a:t>
            </a:r>
            <a:r>
              <a:rPr sz="2000" spc="-10" dirty="0">
                <a:solidFill>
                  <a:srgbClr val="404040"/>
                </a:solidFill>
                <a:latin typeface="Calibri"/>
                <a:cs typeface="Calibri"/>
              </a:rPr>
              <a:t>paramètre, </a:t>
            </a:r>
            <a:r>
              <a:rPr sz="2000" dirty="0">
                <a:solidFill>
                  <a:srgbClr val="404040"/>
                </a:solidFill>
                <a:latin typeface="Calibri"/>
                <a:cs typeface="Calibri"/>
              </a:rPr>
              <a:t>la </a:t>
            </a:r>
            <a:r>
              <a:rPr sz="2000" spc="-5" dirty="0">
                <a:solidFill>
                  <a:srgbClr val="404040"/>
                </a:solidFill>
                <a:latin typeface="Calibri"/>
                <a:cs typeface="Calibri"/>
              </a:rPr>
              <a:t>commande crée </a:t>
            </a:r>
            <a:r>
              <a:rPr sz="2000" dirty="0">
                <a:solidFill>
                  <a:srgbClr val="404040"/>
                </a:solidFill>
                <a:latin typeface="Calibri"/>
                <a:cs typeface="Calibri"/>
              </a:rPr>
              <a:t>un </a:t>
            </a:r>
            <a:r>
              <a:rPr sz="2000" spc="-5" dirty="0">
                <a:solidFill>
                  <a:srgbClr val="404040"/>
                </a:solidFill>
                <a:latin typeface="Calibri"/>
                <a:cs typeface="Calibri"/>
              </a:rPr>
              <a:t>dépôt </a:t>
            </a:r>
            <a:r>
              <a:rPr sz="2000" dirty="0">
                <a:solidFill>
                  <a:srgbClr val="404040"/>
                </a:solidFill>
                <a:latin typeface="Calibri"/>
                <a:cs typeface="Calibri"/>
              </a:rPr>
              <a:t>git </a:t>
            </a:r>
            <a:r>
              <a:rPr sz="2000" spc="-5" dirty="0">
                <a:solidFill>
                  <a:srgbClr val="404040"/>
                </a:solidFill>
                <a:latin typeface="Calibri"/>
                <a:cs typeface="Calibri"/>
              </a:rPr>
              <a:t>pour </a:t>
            </a:r>
            <a:r>
              <a:rPr sz="2000" dirty="0">
                <a:solidFill>
                  <a:srgbClr val="404040"/>
                </a:solidFill>
                <a:latin typeface="Calibri"/>
                <a:cs typeface="Calibri"/>
              </a:rPr>
              <a:t>le </a:t>
            </a:r>
            <a:r>
              <a:rPr sz="2000" spc="-5" dirty="0">
                <a:solidFill>
                  <a:srgbClr val="404040"/>
                </a:solidFill>
                <a:latin typeface="Calibri"/>
                <a:cs typeface="Calibri"/>
              </a:rPr>
              <a:t>dossier</a:t>
            </a:r>
            <a:r>
              <a:rPr sz="2000" spc="25" dirty="0">
                <a:solidFill>
                  <a:srgbClr val="404040"/>
                </a:solidFill>
                <a:latin typeface="Calibri"/>
                <a:cs typeface="Calibri"/>
              </a:rPr>
              <a:t> </a:t>
            </a:r>
            <a:r>
              <a:rPr sz="2000" spc="-10" dirty="0">
                <a:solidFill>
                  <a:srgbClr val="404040"/>
                </a:solidFill>
                <a:latin typeface="Calibri"/>
                <a:cs typeface="Calibri"/>
              </a:rPr>
              <a:t>courant.</a:t>
            </a:r>
            <a:endParaRPr sz="2000" dirty="0">
              <a:latin typeface="Calibri"/>
              <a:cs typeface="Calibri"/>
            </a:endParaRPr>
          </a:p>
          <a:p>
            <a:pPr>
              <a:lnSpc>
                <a:spcPct val="100000"/>
              </a:lnSpc>
            </a:pPr>
            <a:endParaRPr sz="2300" dirty="0">
              <a:latin typeface="Times New Roman"/>
              <a:cs typeface="Times New Roman"/>
            </a:endParaRPr>
          </a:p>
          <a:p>
            <a:pPr marL="12700">
              <a:lnSpc>
                <a:spcPct val="100000"/>
              </a:lnSpc>
              <a:spcBef>
                <a:spcPts val="5"/>
              </a:spcBef>
            </a:pPr>
            <a:r>
              <a:rPr sz="2000" spc="-5" dirty="0" err="1">
                <a:solidFill>
                  <a:srgbClr val="404040"/>
                </a:solidFill>
                <a:latin typeface="Calibri"/>
                <a:cs typeface="Calibri"/>
              </a:rPr>
              <a:t>Commande</a:t>
            </a:r>
            <a:r>
              <a:rPr sz="2000" spc="-1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927100">
              <a:lnSpc>
                <a:spcPct val="100000"/>
              </a:lnSpc>
              <a:spcBef>
                <a:spcPts val="1160"/>
              </a:spcBef>
            </a:pPr>
            <a:r>
              <a:rPr sz="2000" b="1" spc="-5" dirty="0">
                <a:solidFill>
                  <a:srgbClr val="404040"/>
                </a:solidFill>
                <a:latin typeface="Calibri"/>
                <a:cs typeface="Calibri"/>
              </a:rPr>
              <a:t>git </a:t>
            </a:r>
            <a:r>
              <a:rPr sz="2000" b="1" dirty="0">
                <a:solidFill>
                  <a:srgbClr val="404040"/>
                </a:solidFill>
                <a:latin typeface="Calibri"/>
                <a:cs typeface="Calibri"/>
              </a:rPr>
              <a:t>init &lt;nom</a:t>
            </a:r>
            <a:r>
              <a:rPr sz="2000" b="1" spc="-60" dirty="0">
                <a:solidFill>
                  <a:srgbClr val="404040"/>
                </a:solidFill>
                <a:latin typeface="Calibri"/>
                <a:cs typeface="Calibri"/>
              </a:rPr>
              <a:t> </a:t>
            </a:r>
            <a:r>
              <a:rPr sz="2000" b="1" dirty="0">
                <a:solidFill>
                  <a:srgbClr val="404040"/>
                </a:solidFill>
                <a:latin typeface="Calibri"/>
                <a:cs typeface="Calibri"/>
              </a:rPr>
              <a:t>dépôt&gt;</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38176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88962" y="285750"/>
            <a:ext cx="4355795" cy="505908"/>
          </a:xfrm>
          <a:prstGeom prst="rect">
            <a:avLst/>
          </a:prstGeom>
        </p:spPr>
        <p:txBody>
          <a:bodyPr vert="horz" wrap="square" lIns="0" tIns="13335" rIns="0" bIns="0" rtlCol="0">
            <a:spAutoFit/>
          </a:bodyPr>
          <a:lstStyle/>
          <a:p>
            <a:pPr marL="12700">
              <a:lnSpc>
                <a:spcPct val="100000"/>
              </a:lnSpc>
              <a:spcBef>
                <a:spcPts val="105"/>
              </a:spcBef>
            </a:pPr>
            <a:r>
              <a:rPr sz="3200" spc="-35" dirty="0">
                <a:solidFill>
                  <a:schemeClr val="tx1"/>
                </a:solidFill>
              </a:rPr>
              <a:t>Git </a:t>
            </a:r>
            <a:r>
              <a:rPr sz="3200" dirty="0">
                <a:solidFill>
                  <a:schemeClr val="tx1"/>
                </a:solidFill>
              </a:rPr>
              <a:t>-</a:t>
            </a:r>
            <a:r>
              <a:rPr sz="3200" spc="-240" dirty="0">
                <a:solidFill>
                  <a:schemeClr val="tx1"/>
                </a:solidFill>
              </a:rPr>
              <a:t> </a:t>
            </a:r>
            <a:r>
              <a:rPr sz="3200" spc="-40" dirty="0">
                <a:solidFill>
                  <a:schemeClr val="tx1"/>
                </a:solidFill>
              </a:rPr>
              <a:t>Dépôt</a:t>
            </a:r>
            <a:endParaRPr sz="3200" dirty="0">
              <a:solidFill>
                <a:schemeClr val="tx1"/>
              </a:solidFill>
            </a:endParaRPr>
          </a:p>
        </p:txBody>
      </p:sp>
      <p:sp>
        <p:nvSpPr>
          <p:cNvPr id="5" name="object 5"/>
          <p:cNvSpPr txBox="1"/>
          <p:nvPr/>
        </p:nvSpPr>
        <p:spPr>
          <a:xfrm>
            <a:off x="824067" y="742950"/>
            <a:ext cx="7705090" cy="3845925"/>
          </a:xfrm>
          <a:prstGeom prst="rect">
            <a:avLst/>
          </a:prstGeom>
        </p:spPr>
        <p:txBody>
          <a:bodyPr vert="horz" wrap="square" lIns="0" tIns="161290" rIns="0" bIns="0" rtlCol="0">
            <a:spAutoFit/>
          </a:bodyPr>
          <a:lstStyle/>
          <a:p>
            <a:pPr marL="12700">
              <a:lnSpc>
                <a:spcPct val="100000"/>
              </a:lnSpc>
              <a:spcBef>
                <a:spcPts val="1270"/>
              </a:spcBef>
            </a:pPr>
            <a:r>
              <a:rPr sz="1900" b="1" spc="-5" dirty="0">
                <a:solidFill>
                  <a:srgbClr val="404040"/>
                </a:solidFill>
                <a:latin typeface="Calibri"/>
                <a:cs typeface="Calibri"/>
              </a:rPr>
              <a:t>Dossier de </a:t>
            </a:r>
            <a:r>
              <a:rPr sz="1900" b="1" spc="-15" dirty="0">
                <a:solidFill>
                  <a:srgbClr val="404040"/>
                </a:solidFill>
                <a:latin typeface="Calibri"/>
                <a:cs typeface="Calibri"/>
              </a:rPr>
              <a:t>travail</a:t>
            </a:r>
            <a:r>
              <a:rPr sz="1900" b="1" spc="10" dirty="0">
                <a:solidFill>
                  <a:srgbClr val="404040"/>
                </a:solidFill>
                <a:latin typeface="Calibri"/>
                <a:cs typeface="Calibri"/>
              </a:rPr>
              <a:t> </a:t>
            </a:r>
            <a:r>
              <a:rPr sz="1900" b="1" spc="-5" dirty="0">
                <a:solidFill>
                  <a:srgbClr val="404040"/>
                </a:solidFill>
                <a:latin typeface="Calibri"/>
                <a:cs typeface="Calibri"/>
              </a:rPr>
              <a:t>:</a:t>
            </a:r>
            <a:endParaRPr sz="1900" dirty="0">
              <a:latin typeface="Calibri"/>
              <a:cs typeface="Calibri"/>
            </a:endParaRPr>
          </a:p>
          <a:p>
            <a:pPr marL="257810" indent="-245745">
              <a:lnSpc>
                <a:spcPct val="100000"/>
              </a:lnSpc>
              <a:spcBef>
                <a:spcPts val="1175"/>
              </a:spcBef>
              <a:buClr>
                <a:srgbClr val="D24717"/>
              </a:buClr>
              <a:buFont typeface="Wingdings"/>
              <a:buChar char=""/>
              <a:tabLst>
                <a:tab pos="258445" algn="l"/>
              </a:tabLst>
            </a:pPr>
            <a:r>
              <a:rPr sz="1900" spc="-5" dirty="0">
                <a:solidFill>
                  <a:srgbClr val="404040"/>
                </a:solidFill>
                <a:latin typeface="Calibri"/>
                <a:cs typeface="Calibri"/>
              </a:rPr>
              <a:t>Le dossier de </a:t>
            </a:r>
            <a:r>
              <a:rPr sz="1900" spc="-15" dirty="0">
                <a:solidFill>
                  <a:srgbClr val="404040"/>
                </a:solidFill>
                <a:latin typeface="Calibri"/>
                <a:cs typeface="Calibri"/>
              </a:rPr>
              <a:t>travail </a:t>
            </a:r>
            <a:r>
              <a:rPr sz="1900" spc="-10" dirty="0">
                <a:solidFill>
                  <a:srgbClr val="404040"/>
                </a:solidFill>
                <a:latin typeface="Calibri"/>
                <a:cs typeface="Calibri"/>
              </a:rPr>
              <a:t>contient </a:t>
            </a:r>
            <a:r>
              <a:rPr sz="1900" spc="-5" dirty="0">
                <a:solidFill>
                  <a:srgbClr val="404040"/>
                </a:solidFill>
                <a:latin typeface="Calibri"/>
                <a:cs typeface="Calibri"/>
              </a:rPr>
              <a:t>les </a:t>
            </a:r>
            <a:r>
              <a:rPr sz="1900" spc="-10" dirty="0">
                <a:solidFill>
                  <a:srgbClr val="404040"/>
                </a:solidFill>
                <a:latin typeface="Calibri"/>
                <a:cs typeface="Calibri"/>
              </a:rPr>
              <a:t>fichiers </a:t>
            </a:r>
            <a:r>
              <a:rPr sz="1900" spc="-5" dirty="0">
                <a:solidFill>
                  <a:srgbClr val="404040"/>
                </a:solidFill>
                <a:latin typeface="Calibri"/>
                <a:cs typeface="Calibri"/>
              </a:rPr>
              <a:t>et </a:t>
            </a:r>
            <a:r>
              <a:rPr sz="1900" spc="-10" dirty="0">
                <a:solidFill>
                  <a:srgbClr val="404040"/>
                </a:solidFill>
                <a:latin typeface="Calibri"/>
                <a:cs typeface="Calibri"/>
              </a:rPr>
              <a:t>dossiers </a:t>
            </a:r>
            <a:r>
              <a:rPr sz="1900" spc="-5" dirty="0">
                <a:solidFill>
                  <a:srgbClr val="404040"/>
                </a:solidFill>
                <a:latin typeface="Calibri"/>
                <a:cs typeface="Calibri"/>
              </a:rPr>
              <a:t>qui </a:t>
            </a:r>
            <a:r>
              <a:rPr sz="1900" spc="-10" dirty="0">
                <a:solidFill>
                  <a:srgbClr val="404040"/>
                </a:solidFill>
                <a:latin typeface="Calibri"/>
                <a:cs typeface="Calibri"/>
              </a:rPr>
              <a:t>composent </a:t>
            </a:r>
            <a:r>
              <a:rPr sz="1900" spc="-5" dirty="0">
                <a:solidFill>
                  <a:srgbClr val="404040"/>
                </a:solidFill>
                <a:latin typeface="Calibri"/>
                <a:cs typeface="Calibri"/>
              </a:rPr>
              <a:t>le</a:t>
            </a:r>
            <a:r>
              <a:rPr sz="1900" spc="80" dirty="0">
                <a:solidFill>
                  <a:srgbClr val="404040"/>
                </a:solidFill>
                <a:latin typeface="Calibri"/>
                <a:cs typeface="Calibri"/>
              </a:rPr>
              <a:t> </a:t>
            </a:r>
            <a:r>
              <a:rPr sz="1900" spc="-15" dirty="0">
                <a:solidFill>
                  <a:srgbClr val="404040"/>
                </a:solidFill>
                <a:latin typeface="Calibri"/>
                <a:cs typeface="Calibri"/>
              </a:rPr>
              <a:t>projet.</a:t>
            </a:r>
            <a:endParaRPr sz="1900" dirty="0">
              <a:latin typeface="Calibri"/>
              <a:cs typeface="Calibri"/>
            </a:endParaRPr>
          </a:p>
          <a:p>
            <a:pPr marL="257810" indent="-245745">
              <a:lnSpc>
                <a:spcPct val="100000"/>
              </a:lnSpc>
              <a:spcBef>
                <a:spcPts val="1180"/>
              </a:spcBef>
              <a:buClr>
                <a:srgbClr val="D24717"/>
              </a:buClr>
              <a:buFont typeface="Wingdings"/>
              <a:buChar char=""/>
              <a:tabLst>
                <a:tab pos="258445" algn="l"/>
              </a:tabLst>
            </a:pPr>
            <a:r>
              <a:rPr sz="1900" spc="-5" dirty="0">
                <a:solidFill>
                  <a:srgbClr val="404040"/>
                </a:solidFill>
                <a:latin typeface="Calibri"/>
                <a:cs typeface="Calibri"/>
              </a:rPr>
              <a:t>Il </a:t>
            </a:r>
            <a:r>
              <a:rPr sz="1900" spc="-10" dirty="0">
                <a:solidFill>
                  <a:srgbClr val="404040"/>
                </a:solidFill>
                <a:latin typeface="Calibri"/>
                <a:cs typeface="Calibri"/>
              </a:rPr>
              <a:t>contient </a:t>
            </a:r>
            <a:r>
              <a:rPr sz="1900" spc="-15" dirty="0">
                <a:solidFill>
                  <a:srgbClr val="404040"/>
                </a:solidFill>
                <a:latin typeface="Calibri"/>
                <a:cs typeface="Calibri"/>
              </a:rPr>
              <a:t>votre </a:t>
            </a:r>
            <a:r>
              <a:rPr sz="1900" spc="-20" dirty="0">
                <a:solidFill>
                  <a:srgbClr val="404040"/>
                </a:solidFill>
                <a:latin typeface="Calibri"/>
                <a:cs typeface="Calibri"/>
              </a:rPr>
              <a:t>travail</a:t>
            </a:r>
            <a:r>
              <a:rPr sz="1900" spc="35" dirty="0">
                <a:solidFill>
                  <a:srgbClr val="404040"/>
                </a:solidFill>
                <a:latin typeface="Calibri"/>
                <a:cs typeface="Calibri"/>
              </a:rPr>
              <a:t> </a:t>
            </a:r>
            <a:r>
              <a:rPr sz="1900" spc="-10" dirty="0">
                <a:solidFill>
                  <a:srgbClr val="404040"/>
                </a:solidFill>
                <a:latin typeface="Calibri"/>
                <a:cs typeface="Calibri"/>
              </a:rPr>
              <a:t>personnel.</a:t>
            </a:r>
            <a:endParaRPr sz="1900" dirty="0">
              <a:latin typeface="Calibri"/>
              <a:cs typeface="Calibri"/>
            </a:endParaRPr>
          </a:p>
          <a:p>
            <a:pPr marL="104139" marR="173990" indent="-92075">
              <a:lnSpc>
                <a:spcPts val="2050"/>
              </a:lnSpc>
              <a:spcBef>
                <a:spcPts val="1425"/>
              </a:spcBef>
              <a:buClr>
                <a:srgbClr val="D24717"/>
              </a:buClr>
              <a:buFont typeface="Wingdings"/>
              <a:buChar char=""/>
              <a:tabLst>
                <a:tab pos="205104" algn="l"/>
              </a:tabLst>
            </a:pPr>
            <a:r>
              <a:rPr sz="1900" spc="-5" dirty="0">
                <a:solidFill>
                  <a:srgbClr val="404040"/>
                </a:solidFill>
                <a:latin typeface="Calibri"/>
                <a:cs typeface="Calibri"/>
              </a:rPr>
              <a:t>Git peut modifier ces </a:t>
            </a:r>
            <a:r>
              <a:rPr sz="1900" spc="-10" dirty="0">
                <a:solidFill>
                  <a:srgbClr val="404040"/>
                </a:solidFill>
                <a:latin typeface="Calibri"/>
                <a:cs typeface="Calibri"/>
              </a:rPr>
              <a:t>fichiers pour </a:t>
            </a:r>
            <a:r>
              <a:rPr sz="1900" spc="-5" dirty="0">
                <a:solidFill>
                  <a:srgbClr val="404040"/>
                </a:solidFill>
                <a:latin typeface="Calibri"/>
                <a:cs typeface="Calibri"/>
              </a:rPr>
              <a:t>les </a:t>
            </a:r>
            <a:r>
              <a:rPr sz="1900" spc="-15" dirty="0">
                <a:solidFill>
                  <a:srgbClr val="404040"/>
                </a:solidFill>
                <a:latin typeface="Calibri"/>
                <a:cs typeface="Calibri"/>
              </a:rPr>
              <a:t>mettre </a:t>
            </a:r>
            <a:r>
              <a:rPr sz="1900" spc="-5" dirty="0">
                <a:solidFill>
                  <a:srgbClr val="404040"/>
                </a:solidFill>
                <a:latin typeface="Calibri"/>
                <a:cs typeface="Calibri"/>
              </a:rPr>
              <a:t>à </a:t>
            </a:r>
            <a:r>
              <a:rPr sz="1900" spc="-10" dirty="0">
                <a:solidFill>
                  <a:srgbClr val="404040"/>
                </a:solidFill>
                <a:latin typeface="Calibri"/>
                <a:cs typeface="Calibri"/>
              </a:rPr>
              <a:t>jour </a:t>
            </a:r>
            <a:r>
              <a:rPr sz="1900" spc="-5" dirty="0">
                <a:solidFill>
                  <a:srgbClr val="404040"/>
                </a:solidFill>
                <a:latin typeface="Calibri"/>
                <a:cs typeface="Calibri"/>
              </a:rPr>
              <a:t>ou </a:t>
            </a:r>
            <a:r>
              <a:rPr sz="1900" spc="-10" dirty="0">
                <a:solidFill>
                  <a:srgbClr val="404040"/>
                </a:solidFill>
                <a:latin typeface="Calibri"/>
                <a:cs typeface="Calibri"/>
              </a:rPr>
              <a:t>vous </a:t>
            </a:r>
            <a:r>
              <a:rPr sz="1900" spc="-5" dirty="0">
                <a:solidFill>
                  <a:srgbClr val="404040"/>
                </a:solidFill>
                <a:latin typeface="Calibri"/>
                <a:cs typeface="Calibri"/>
              </a:rPr>
              <a:t>les </a:t>
            </a:r>
            <a:r>
              <a:rPr sz="1900" spc="-10" dirty="0">
                <a:solidFill>
                  <a:srgbClr val="404040"/>
                </a:solidFill>
                <a:latin typeface="Calibri"/>
                <a:cs typeface="Calibri"/>
              </a:rPr>
              <a:t>présenter </a:t>
            </a:r>
            <a:r>
              <a:rPr sz="1900" spc="-5" dirty="0">
                <a:solidFill>
                  <a:srgbClr val="404040"/>
                </a:solidFill>
                <a:latin typeface="Calibri"/>
                <a:cs typeface="Calibri"/>
              </a:rPr>
              <a:t>à  </a:t>
            </a:r>
            <a:r>
              <a:rPr sz="1900" spc="-20" dirty="0">
                <a:solidFill>
                  <a:srgbClr val="404040"/>
                </a:solidFill>
                <a:latin typeface="Calibri"/>
                <a:cs typeface="Calibri"/>
              </a:rPr>
              <a:t>différentes </a:t>
            </a:r>
            <a:r>
              <a:rPr sz="1900" spc="-15" dirty="0">
                <a:solidFill>
                  <a:srgbClr val="404040"/>
                </a:solidFill>
                <a:latin typeface="Calibri"/>
                <a:cs typeface="Calibri"/>
              </a:rPr>
              <a:t>versions </a:t>
            </a:r>
            <a:r>
              <a:rPr sz="1900" spc="-5" dirty="0">
                <a:solidFill>
                  <a:srgbClr val="404040"/>
                </a:solidFill>
                <a:latin typeface="Calibri"/>
                <a:cs typeface="Calibri"/>
              </a:rPr>
              <a:t>du </a:t>
            </a:r>
            <a:r>
              <a:rPr sz="1900" spc="-15" dirty="0">
                <a:solidFill>
                  <a:srgbClr val="404040"/>
                </a:solidFill>
                <a:latin typeface="Calibri"/>
                <a:cs typeface="Calibri"/>
              </a:rPr>
              <a:t>projet grâce </a:t>
            </a:r>
            <a:r>
              <a:rPr sz="1900" spc="-5" dirty="0">
                <a:solidFill>
                  <a:srgbClr val="404040"/>
                </a:solidFill>
                <a:latin typeface="Calibri"/>
                <a:cs typeface="Calibri"/>
              </a:rPr>
              <a:t>à </a:t>
            </a:r>
            <a:r>
              <a:rPr sz="1900" spc="-15" dirty="0">
                <a:solidFill>
                  <a:srgbClr val="404040"/>
                </a:solidFill>
                <a:latin typeface="Calibri"/>
                <a:cs typeface="Calibri"/>
              </a:rPr>
              <a:t>votre</a:t>
            </a:r>
            <a:r>
              <a:rPr sz="1900" spc="110" dirty="0">
                <a:solidFill>
                  <a:srgbClr val="404040"/>
                </a:solidFill>
                <a:latin typeface="Calibri"/>
                <a:cs typeface="Calibri"/>
              </a:rPr>
              <a:t> </a:t>
            </a:r>
            <a:r>
              <a:rPr sz="1900" spc="-10" dirty="0">
                <a:solidFill>
                  <a:srgbClr val="404040"/>
                </a:solidFill>
                <a:latin typeface="Calibri"/>
                <a:cs typeface="Calibri"/>
              </a:rPr>
              <a:t>dépôt.</a:t>
            </a:r>
            <a:endParaRPr sz="1900" dirty="0">
              <a:latin typeface="Calibri"/>
              <a:cs typeface="Calibri"/>
            </a:endParaRPr>
          </a:p>
          <a:p>
            <a:pPr>
              <a:lnSpc>
                <a:spcPct val="100000"/>
              </a:lnSpc>
              <a:spcBef>
                <a:spcPts val="5"/>
              </a:spcBef>
              <a:buClr>
                <a:srgbClr val="D24717"/>
              </a:buClr>
            </a:pPr>
            <a:endParaRPr sz="2100" dirty="0">
              <a:latin typeface="Times New Roman"/>
              <a:cs typeface="Times New Roman"/>
            </a:endParaRPr>
          </a:p>
          <a:p>
            <a:pPr marL="12700">
              <a:lnSpc>
                <a:spcPct val="100000"/>
              </a:lnSpc>
            </a:pPr>
            <a:r>
              <a:rPr sz="1900" b="1" dirty="0">
                <a:solidFill>
                  <a:srgbClr val="404040"/>
                </a:solidFill>
                <a:latin typeface="Calibri"/>
                <a:cs typeface="Calibri"/>
              </a:rPr>
              <a:t>Dépôt Git</a:t>
            </a:r>
            <a:r>
              <a:rPr sz="1900" b="1" spc="5" dirty="0">
                <a:solidFill>
                  <a:srgbClr val="404040"/>
                </a:solidFill>
                <a:latin typeface="Calibri"/>
                <a:cs typeface="Calibri"/>
              </a:rPr>
              <a:t> </a:t>
            </a:r>
            <a:r>
              <a:rPr sz="1900" b="1" spc="-5" dirty="0">
                <a:solidFill>
                  <a:srgbClr val="404040"/>
                </a:solidFill>
                <a:latin typeface="Calibri"/>
                <a:cs typeface="Calibri"/>
              </a:rPr>
              <a:t>:</a:t>
            </a:r>
            <a:endParaRPr sz="1900" dirty="0">
              <a:latin typeface="Calibri"/>
              <a:cs typeface="Calibri"/>
            </a:endParaRPr>
          </a:p>
          <a:p>
            <a:pPr marL="257810" indent="-245745">
              <a:lnSpc>
                <a:spcPts val="2165"/>
              </a:lnSpc>
              <a:spcBef>
                <a:spcPts val="1165"/>
              </a:spcBef>
              <a:buClr>
                <a:srgbClr val="D24717"/>
              </a:buClr>
              <a:buFont typeface="Wingdings"/>
              <a:buChar char=""/>
              <a:tabLst>
                <a:tab pos="258445" algn="l"/>
              </a:tabLst>
            </a:pPr>
            <a:r>
              <a:rPr sz="1900" spc="-5" dirty="0">
                <a:solidFill>
                  <a:srgbClr val="404040"/>
                </a:solidFill>
                <a:latin typeface="Calibri"/>
                <a:cs typeface="Calibri"/>
              </a:rPr>
              <a:t>Il </a:t>
            </a:r>
            <a:r>
              <a:rPr sz="1900" spc="-10" dirty="0">
                <a:solidFill>
                  <a:srgbClr val="404040"/>
                </a:solidFill>
                <a:latin typeface="Calibri"/>
                <a:cs typeface="Calibri"/>
              </a:rPr>
              <a:t>contient tout </a:t>
            </a:r>
            <a:r>
              <a:rPr sz="1900" spc="-15" dirty="0">
                <a:solidFill>
                  <a:srgbClr val="404040"/>
                </a:solidFill>
                <a:latin typeface="Calibri"/>
                <a:cs typeface="Calibri"/>
              </a:rPr>
              <a:t>l’historique </a:t>
            </a:r>
            <a:r>
              <a:rPr sz="1900" spc="-5" dirty="0">
                <a:solidFill>
                  <a:srgbClr val="404040"/>
                </a:solidFill>
                <a:latin typeface="Calibri"/>
                <a:cs typeface="Calibri"/>
              </a:rPr>
              <a:t>de </a:t>
            </a:r>
            <a:r>
              <a:rPr sz="1900" spc="-15" dirty="0">
                <a:solidFill>
                  <a:srgbClr val="404040"/>
                </a:solidFill>
                <a:latin typeface="Calibri"/>
                <a:cs typeface="Calibri"/>
              </a:rPr>
              <a:t>votre projet </a:t>
            </a:r>
            <a:r>
              <a:rPr sz="1900" spc="-5" dirty="0">
                <a:solidFill>
                  <a:srgbClr val="404040"/>
                </a:solidFill>
                <a:latin typeface="Calibri"/>
                <a:cs typeface="Calibri"/>
              </a:rPr>
              <a:t>: </a:t>
            </a:r>
            <a:r>
              <a:rPr sz="1900" spc="-15" dirty="0">
                <a:solidFill>
                  <a:srgbClr val="404040"/>
                </a:solidFill>
                <a:latin typeface="Calibri"/>
                <a:cs typeface="Calibri"/>
              </a:rPr>
              <a:t>toutes </a:t>
            </a:r>
            <a:r>
              <a:rPr sz="1900" spc="-5" dirty="0">
                <a:solidFill>
                  <a:srgbClr val="404040"/>
                </a:solidFill>
                <a:latin typeface="Calibri"/>
                <a:cs typeface="Calibri"/>
              </a:rPr>
              <a:t>les </a:t>
            </a:r>
            <a:r>
              <a:rPr sz="1900" spc="-15" dirty="0">
                <a:solidFill>
                  <a:srgbClr val="404040"/>
                </a:solidFill>
                <a:latin typeface="Calibri"/>
                <a:cs typeface="Calibri"/>
              </a:rPr>
              <a:t>versions </a:t>
            </a:r>
            <a:r>
              <a:rPr sz="1900" spc="-10" dirty="0">
                <a:solidFill>
                  <a:srgbClr val="404040"/>
                </a:solidFill>
                <a:latin typeface="Calibri"/>
                <a:cs typeface="Calibri"/>
              </a:rPr>
              <a:t>des</a:t>
            </a:r>
            <a:r>
              <a:rPr sz="1900" spc="250" dirty="0">
                <a:solidFill>
                  <a:srgbClr val="404040"/>
                </a:solidFill>
                <a:latin typeface="Calibri"/>
                <a:cs typeface="Calibri"/>
              </a:rPr>
              <a:t> </a:t>
            </a:r>
            <a:r>
              <a:rPr sz="1900" spc="-10" dirty="0">
                <a:solidFill>
                  <a:srgbClr val="404040"/>
                </a:solidFill>
                <a:latin typeface="Calibri"/>
                <a:cs typeface="Calibri"/>
              </a:rPr>
              <a:t>fichiers,</a:t>
            </a:r>
            <a:endParaRPr sz="1900" dirty="0">
              <a:latin typeface="Calibri"/>
              <a:cs typeface="Calibri"/>
            </a:endParaRPr>
          </a:p>
          <a:p>
            <a:pPr marL="104139">
              <a:lnSpc>
                <a:spcPts val="2165"/>
              </a:lnSpc>
            </a:pPr>
            <a:r>
              <a:rPr sz="1900" spc="-15" dirty="0">
                <a:solidFill>
                  <a:srgbClr val="404040"/>
                </a:solidFill>
                <a:latin typeface="Calibri"/>
                <a:cs typeface="Calibri"/>
              </a:rPr>
              <a:t>toutes </a:t>
            </a:r>
            <a:r>
              <a:rPr sz="1900" spc="-5" dirty="0">
                <a:solidFill>
                  <a:srgbClr val="404040"/>
                </a:solidFill>
                <a:latin typeface="Calibri"/>
                <a:cs typeface="Calibri"/>
              </a:rPr>
              <a:t>les </a:t>
            </a:r>
            <a:r>
              <a:rPr sz="1900" spc="-10" dirty="0">
                <a:solidFill>
                  <a:srgbClr val="404040"/>
                </a:solidFill>
                <a:latin typeface="Calibri"/>
                <a:cs typeface="Calibri"/>
              </a:rPr>
              <a:t>modifications,</a:t>
            </a:r>
            <a:r>
              <a:rPr sz="1900" spc="25" dirty="0">
                <a:solidFill>
                  <a:srgbClr val="404040"/>
                </a:solidFill>
                <a:latin typeface="Calibri"/>
                <a:cs typeface="Calibri"/>
              </a:rPr>
              <a:t> </a:t>
            </a:r>
            <a:r>
              <a:rPr sz="1900" spc="-10" dirty="0">
                <a:solidFill>
                  <a:srgbClr val="404040"/>
                </a:solidFill>
                <a:latin typeface="Calibri"/>
                <a:cs typeface="Calibri"/>
              </a:rPr>
              <a:t>etc.</a:t>
            </a:r>
            <a:endParaRPr sz="1900" dirty="0">
              <a:latin typeface="Calibri"/>
              <a:cs typeface="Calibri"/>
            </a:endParaRPr>
          </a:p>
          <a:p>
            <a:pPr marL="257810" indent="-245745">
              <a:lnSpc>
                <a:spcPct val="100000"/>
              </a:lnSpc>
              <a:spcBef>
                <a:spcPts val="1180"/>
              </a:spcBef>
              <a:buClr>
                <a:srgbClr val="D24717"/>
              </a:buClr>
              <a:buFont typeface="Wingdings"/>
              <a:buChar char=""/>
              <a:tabLst>
                <a:tab pos="258445" algn="l"/>
              </a:tabLst>
            </a:pPr>
            <a:r>
              <a:rPr sz="1900" spc="-20" dirty="0">
                <a:solidFill>
                  <a:srgbClr val="404040"/>
                </a:solidFill>
                <a:latin typeface="Calibri"/>
                <a:cs typeface="Calibri"/>
              </a:rPr>
              <a:t>C’est </a:t>
            </a:r>
            <a:r>
              <a:rPr sz="1900" spc="-5" dirty="0">
                <a:solidFill>
                  <a:srgbClr val="404040"/>
                </a:solidFill>
                <a:latin typeface="Calibri"/>
                <a:cs typeface="Calibri"/>
              </a:rPr>
              <a:t>le </a:t>
            </a:r>
            <a:r>
              <a:rPr sz="1900" spc="-10" dirty="0">
                <a:solidFill>
                  <a:srgbClr val="404040"/>
                </a:solidFill>
                <a:latin typeface="Calibri"/>
                <a:cs typeface="Calibri"/>
              </a:rPr>
              <a:t>dossier </a:t>
            </a:r>
            <a:r>
              <a:rPr sz="1900" dirty="0">
                <a:solidFill>
                  <a:srgbClr val="404040"/>
                </a:solidFill>
                <a:latin typeface="Calibri"/>
                <a:cs typeface="Calibri"/>
              </a:rPr>
              <a:t>.git </a:t>
            </a:r>
            <a:r>
              <a:rPr sz="1900" spc="-10" dirty="0">
                <a:solidFill>
                  <a:srgbClr val="404040"/>
                </a:solidFill>
                <a:latin typeface="Calibri"/>
                <a:cs typeface="Calibri"/>
              </a:rPr>
              <a:t>dans </a:t>
            </a:r>
            <a:r>
              <a:rPr sz="1900" spc="-15" dirty="0">
                <a:solidFill>
                  <a:srgbClr val="404040"/>
                </a:solidFill>
                <a:latin typeface="Calibri"/>
                <a:cs typeface="Calibri"/>
              </a:rPr>
              <a:t>votre </a:t>
            </a:r>
            <a:r>
              <a:rPr sz="1900" spc="-10" dirty="0">
                <a:solidFill>
                  <a:srgbClr val="404040"/>
                </a:solidFill>
                <a:latin typeface="Calibri"/>
                <a:cs typeface="Calibri"/>
              </a:rPr>
              <a:t>dossier </a:t>
            </a:r>
            <a:r>
              <a:rPr sz="1900" spc="-5" dirty="0">
                <a:solidFill>
                  <a:srgbClr val="404040"/>
                </a:solidFill>
                <a:latin typeface="Calibri"/>
                <a:cs typeface="Calibri"/>
              </a:rPr>
              <a:t>de</a:t>
            </a:r>
            <a:r>
              <a:rPr sz="1900" spc="85" dirty="0">
                <a:solidFill>
                  <a:srgbClr val="404040"/>
                </a:solidFill>
                <a:latin typeface="Calibri"/>
                <a:cs typeface="Calibri"/>
              </a:rPr>
              <a:t> </a:t>
            </a:r>
            <a:r>
              <a:rPr sz="1900" spc="-15" dirty="0">
                <a:solidFill>
                  <a:srgbClr val="404040"/>
                </a:solidFill>
                <a:latin typeface="Calibri"/>
                <a:cs typeface="Calibri"/>
              </a:rPr>
              <a:t>travail.</a:t>
            </a:r>
            <a:endParaRPr sz="1900" dirty="0">
              <a:latin typeface="Calibri"/>
              <a:cs typeface="Calibri"/>
            </a:endParaRPr>
          </a:p>
        </p:txBody>
      </p:sp>
      <p:sp>
        <p:nvSpPr>
          <p:cNvPr id="6" name="object 6"/>
          <p:cNvSpPr/>
          <p:nvPr/>
        </p:nvSpPr>
        <p:spPr>
          <a:xfrm>
            <a:off x="8409431" y="1701926"/>
            <a:ext cx="690372" cy="44462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506770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42990" y="579500"/>
            <a:ext cx="6413196" cy="505908"/>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Ajout </a:t>
            </a:r>
            <a:r>
              <a:rPr sz="3200" spc="-25" dirty="0">
                <a:solidFill>
                  <a:schemeClr val="tx1"/>
                </a:solidFill>
              </a:rPr>
              <a:t>de </a:t>
            </a:r>
            <a:r>
              <a:rPr sz="3200" spc="-40" dirty="0">
                <a:solidFill>
                  <a:schemeClr val="tx1"/>
                </a:solidFill>
              </a:rPr>
              <a:t>fichier </a:t>
            </a:r>
            <a:r>
              <a:rPr sz="3200" spc="-25" dirty="0">
                <a:solidFill>
                  <a:schemeClr val="tx1"/>
                </a:solidFill>
              </a:rPr>
              <a:t>au </a:t>
            </a:r>
            <a:r>
              <a:rPr sz="3200" spc="-40" dirty="0">
                <a:solidFill>
                  <a:schemeClr val="tx1"/>
                </a:solidFill>
              </a:rPr>
              <a:t>dépôt </a:t>
            </a:r>
            <a:r>
              <a:rPr sz="3200" spc="-35" dirty="0">
                <a:solidFill>
                  <a:schemeClr val="tx1"/>
                </a:solidFill>
              </a:rPr>
              <a:t>Git</a:t>
            </a:r>
            <a:r>
              <a:rPr sz="3200" spc="-505" dirty="0">
                <a:solidFill>
                  <a:schemeClr val="tx1"/>
                </a:solidFill>
              </a:rPr>
              <a:t> </a:t>
            </a:r>
            <a:r>
              <a:rPr sz="3200" spc="-40" dirty="0">
                <a:solidFill>
                  <a:schemeClr val="tx1"/>
                </a:solidFill>
              </a:rPr>
              <a:t>(1/3)</a:t>
            </a:r>
            <a:endParaRPr sz="3200" dirty="0">
              <a:solidFill>
                <a:schemeClr val="tx1"/>
              </a:solidFill>
            </a:endParaRPr>
          </a:p>
        </p:txBody>
      </p:sp>
      <p:sp>
        <p:nvSpPr>
          <p:cNvPr id="5" name="object 5"/>
          <p:cNvSpPr txBox="1"/>
          <p:nvPr/>
        </p:nvSpPr>
        <p:spPr>
          <a:xfrm>
            <a:off x="810260" y="1263928"/>
            <a:ext cx="5233035" cy="3254737"/>
          </a:xfrm>
          <a:prstGeom prst="rect">
            <a:avLst/>
          </a:prstGeom>
        </p:spPr>
        <p:txBody>
          <a:bodyPr vert="horz" wrap="square" lIns="0" tIns="160020" rIns="0" bIns="0" rtlCol="0">
            <a:spAutoFit/>
          </a:bodyPr>
          <a:lstStyle/>
          <a:p>
            <a:pPr marL="12700">
              <a:lnSpc>
                <a:spcPct val="100000"/>
              </a:lnSpc>
              <a:spcBef>
                <a:spcPts val="1260"/>
              </a:spcBef>
            </a:pPr>
            <a:r>
              <a:rPr sz="2000" b="1" dirty="0">
                <a:solidFill>
                  <a:srgbClr val="404040"/>
                </a:solidFill>
                <a:latin typeface="Calibri"/>
                <a:cs typeface="Calibri"/>
              </a:rPr>
              <a:t>Ajout de fichier</a:t>
            </a:r>
            <a:r>
              <a:rPr sz="2000" b="1" spc="-40"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10" dirty="0">
                <a:solidFill>
                  <a:srgbClr val="404040"/>
                </a:solidFill>
                <a:latin typeface="Calibri"/>
                <a:cs typeface="Calibri"/>
              </a:rPr>
              <a:t>Exemple </a:t>
            </a:r>
            <a:r>
              <a:rPr sz="2000" dirty="0">
                <a:solidFill>
                  <a:srgbClr val="404040"/>
                </a:solidFill>
                <a:latin typeface="Calibri"/>
                <a:cs typeface="Calibri"/>
              </a:rPr>
              <a:t>: </a:t>
            </a:r>
            <a:r>
              <a:rPr sz="2000" spc="-10" dirty="0">
                <a:solidFill>
                  <a:srgbClr val="404040"/>
                </a:solidFill>
                <a:latin typeface="Calibri"/>
                <a:cs typeface="Calibri"/>
              </a:rPr>
              <a:t>création d’un </a:t>
            </a:r>
            <a:r>
              <a:rPr sz="2000" spc="-5" dirty="0">
                <a:solidFill>
                  <a:srgbClr val="404040"/>
                </a:solidFill>
                <a:latin typeface="Calibri"/>
                <a:cs typeface="Calibri"/>
              </a:rPr>
              <a:t>fichier</a:t>
            </a:r>
            <a:r>
              <a:rPr sz="2000" spc="-10" dirty="0">
                <a:solidFill>
                  <a:srgbClr val="404040"/>
                </a:solidFill>
                <a:latin typeface="Calibri"/>
                <a:cs typeface="Calibri"/>
              </a:rPr>
              <a:t> </a:t>
            </a:r>
            <a:r>
              <a:rPr sz="2000" dirty="0">
                <a:solidFill>
                  <a:srgbClr val="404040"/>
                </a:solidFill>
                <a:latin typeface="Calibri"/>
                <a:cs typeface="Calibri"/>
              </a:rPr>
              <a:t>README.md</a:t>
            </a:r>
            <a:endParaRPr sz="200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dirty="0">
                <a:solidFill>
                  <a:srgbClr val="404040"/>
                </a:solidFill>
                <a:latin typeface="Calibri"/>
                <a:cs typeface="Calibri"/>
              </a:rPr>
              <a:t>Ajout au </a:t>
            </a:r>
            <a:r>
              <a:rPr sz="2000" spc="-5" dirty="0">
                <a:solidFill>
                  <a:srgbClr val="404040"/>
                </a:solidFill>
                <a:latin typeface="Calibri"/>
                <a:cs typeface="Calibri"/>
              </a:rPr>
              <a:t>dépôt Git </a:t>
            </a:r>
            <a:r>
              <a:rPr sz="2000" dirty="0">
                <a:solidFill>
                  <a:srgbClr val="404040"/>
                </a:solidFill>
                <a:latin typeface="Calibri"/>
                <a:cs typeface="Calibri"/>
              </a:rPr>
              <a:t>par la </a:t>
            </a:r>
            <a:r>
              <a:rPr sz="2000" spc="-5" dirty="0">
                <a:solidFill>
                  <a:srgbClr val="404040"/>
                </a:solidFill>
                <a:latin typeface="Calibri"/>
                <a:cs typeface="Calibri"/>
              </a:rPr>
              <a:t>commande </a:t>
            </a:r>
            <a:r>
              <a:rPr sz="2000" b="1" spc="-5" dirty="0">
                <a:solidFill>
                  <a:srgbClr val="404040"/>
                </a:solidFill>
                <a:latin typeface="Calibri"/>
                <a:cs typeface="Calibri"/>
              </a:rPr>
              <a:t>Git</a:t>
            </a:r>
            <a:r>
              <a:rPr sz="2000" b="1" spc="-30" dirty="0">
                <a:solidFill>
                  <a:srgbClr val="404040"/>
                </a:solidFill>
                <a:latin typeface="Calibri"/>
                <a:cs typeface="Calibri"/>
              </a:rPr>
              <a:t> </a:t>
            </a:r>
            <a:r>
              <a:rPr sz="2000" b="1" dirty="0">
                <a:solidFill>
                  <a:srgbClr val="404040"/>
                </a:solidFill>
                <a:latin typeface="Calibri"/>
                <a:cs typeface="Calibri"/>
              </a:rPr>
              <a:t>add</a:t>
            </a:r>
            <a:endParaRPr sz="200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10" dirty="0">
                <a:solidFill>
                  <a:srgbClr val="404040"/>
                </a:solidFill>
                <a:latin typeface="Calibri"/>
                <a:cs typeface="Calibri"/>
              </a:rPr>
              <a:t>Permet d’indexer </a:t>
            </a:r>
            <a:r>
              <a:rPr sz="2000" spc="-5" dirty="0">
                <a:solidFill>
                  <a:srgbClr val="404040"/>
                </a:solidFill>
                <a:latin typeface="Calibri"/>
                <a:cs typeface="Calibri"/>
              </a:rPr>
              <a:t>un fichier </a:t>
            </a:r>
            <a:r>
              <a:rPr sz="2000" dirty="0">
                <a:solidFill>
                  <a:srgbClr val="404040"/>
                </a:solidFill>
                <a:latin typeface="Calibri"/>
                <a:cs typeface="Calibri"/>
              </a:rPr>
              <a:t>dans </a:t>
            </a:r>
            <a:r>
              <a:rPr sz="2000" spc="-15" dirty="0">
                <a:solidFill>
                  <a:srgbClr val="404040"/>
                </a:solidFill>
                <a:latin typeface="Calibri"/>
                <a:cs typeface="Calibri"/>
              </a:rPr>
              <a:t>votre </a:t>
            </a:r>
            <a:r>
              <a:rPr sz="2000" spc="-5" dirty="0">
                <a:solidFill>
                  <a:srgbClr val="404040"/>
                </a:solidFill>
                <a:latin typeface="Calibri"/>
                <a:cs typeface="Calibri"/>
              </a:rPr>
              <a:t>dépôt</a:t>
            </a:r>
            <a:r>
              <a:rPr sz="2000" spc="10" dirty="0">
                <a:solidFill>
                  <a:srgbClr val="404040"/>
                </a:solidFill>
                <a:latin typeface="Calibri"/>
                <a:cs typeface="Calibri"/>
              </a:rPr>
              <a:t> </a:t>
            </a:r>
            <a:r>
              <a:rPr sz="2000" dirty="0">
                <a:solidFill>
                  <a:srgbClr val="404040"/>
                </a:solidFill>
                <a:latin typeface="Calibri"/>
                <a:cs typeface="Calibri"/>
              </a:rPr>
              <a:t>git</a:t>
            </a:r>
            <a:endParaRPr sz="2000">
              <a:latin typeface="Calibri"/>
              <a:cs typeface="Calibri"/>
            </a:endParaRPr>
          </a:p>
          <a:p>
            <a:pPr>
              <a:lnSpc>
                <a:spcPct val="100000"/>
              </a:lnSpc>
            </a:pPr>
            <a:endParaRPr sz="2300">
              <a:latin typeface="Times New Roman"/>
              <a:cs typeface="Times New Roman"/>
            </a:endParaRPr>
          </a:p>
          <a:p>
            <a:pPr>
              <a:lnSpc>
                <a:spcPct val="100000"/>
              </a:lnSpc>
              <a:spcBef>
                <a:spcPts val="5"/>
              </a:spcBef>
            </a:pPr>
            <a:endParaRPr sz="1800">
              <a:latin typeface="Times New Roman"/>
              <a:cs typeface="Times New Roman"/>
            </a:endParaRPr>
          </a:p>
          <a:p>
            <a:pPr marL="12700">
              <a:lnSpc>
                <a:spcPct val="100000"/>
              </a:lnSpc>
            </a:pPr>
            <a:r>
              <a:rPr sz="2000" spc="-5" dirty="0">
                <a:solidFill>
                  <a:srgbClr val="404040"/>
                </a:solidFill>
                <a:latin typeface="Calibri"/>
                <a:cs typeface="Calibri"/>
              </a:rPr>
              <a:t>Commande</a:t>
            </a:r>
            <a:r>
              <a:rPr sz="2000" spc="-1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ct val="100000"/>
              </a:lnSpc>
              <a:spcBef>
                <a:spcPts val="1165"/>
              </a:spcBef>
            </a:pPr>
            <a:r>
              <a:rPr sz="2000" b="1" spc="-5" dirty="0">
                <a:solidFill>
                  <a:srgbClr val="404040"/>
                </a:solidFill>
                <a:latin typeface="Calibri"/>
                <a:cs typeface="Calibri"/>
              </a:rPr>
              <a:t>git </a:t>
            </a:r>
            <a:r>
              <a:rPr sz="2000" b="1" dirty="0">
                <a:solidFill>
                  <a:srgbClr val="404040"/>
                </a:solidFill>
                <a:latin typeface="Calibri"/>
                <a:cs typeface="Calibri"/>
              </a:rPr>
              <a:t>add </a:t>
            </a:r>
            <a:r>
              <a:rPr sz="2000" b="1" spc="-5" dirty="0">
                <a:solidFill>
                  <a:srgbClr val="404040"/>
                </a:solidFill>
                <a:latin typeface="Calibri"/>
                <a:cs typeface="Calibri"/>
              </a:rPr>
              <a:t>&lt;nom </a:t>
            </a:r>
            <a:r>
              <a:rPr sz="2000" b="1" dirty="0">
                <a:solidFill>
                  <a:srgbClr val="404040"/>
                </a:solidFill>
                <a:latin typeface="Calibri"/>
                <a:cs typeface="Calibri"/>
              </a:rPr>
              <a:t>du</a:t>
            </a:r>
            <a:r>
              <a:rPr sz="2000" b="1" spc="-45" dirty="0">
                <a:solidFill>
                  <a:srgbClr val="404040"/>
                </a:solidFill>
                <a:latin typeface="Calibri"/>
                <a:cs typeface="Calibri"/>
              </a:rPr>
              <a:t> </a:t>
            </a:r>
            <a:r>
              <a:rPr sz="2000" b="1" dirty="0">
                <a:solidFill>
                  <a:srgbClr val="404040"/>
                </a:solidFill>
                <a:latin typeface="Calibri"/>
                <a:cs typeface="Calibri"/>
              </a:rPr>
              <a:t>fichier&gt;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52746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47080" y="579500"/>
            <a:ext cx="7022796" cy="505908"/>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Ajout </a:t>
            </a:r>
            <a:r>
              <a:rPr sz="3200" spc="-25" dirty="0">
                <a:solidFill>
                  <a:schemeClr val="tx1"/>
                </a:solidFill>
              </a:rPr>
              <a:t>de </a:t>
            </a:r>
            <a:r>
              <a:rPr sz="3200" spc="-40" dirty="0">
                <a:solidFill>
                  <a:schemeClr val="tx1"/>
                </a:solidFill>
              </a:rPr>
              <a:t>fichier </a:t>
            </a:r>
            <a:r>
              <a:rPr sz="3200" spc="-25" dirty="0">
                <a:solidFill>
                  <a:schemeClr val="tx1"/>
                </a:solidFill>
              </a:rPr>
              <a:t>au </a:t>
            </a:r>
            <a:r>
              <a:rPr sz="3200" spc="-40" dirty="0">
                <a:solidFill>
                  <a:schemeClr val="tx1"/>
                </a:solidFill>
              </a:rPr>
              <a:t>dépôt </a:t>
            </a:r>
            <a:r>
              <a:rPr sz="3200" spc="-35" dirty="0">
                <a:solidFill>
                  <a:schemeClr val="tx1"/>
                </a:solidFill>
              </a:rPr>
              <a:t>Git</a:t>
            </a:r>
            <a:r>
              <a:rPr sz="3200" spc="-505" dirty="0">
                <a:solidFill>
                  <a:schemeClr val="tx1"/>
                </a:solidFill>
              </a:rPr>
              <a:t> </a:t>
            </a:r>
            <a:r>
              <a:rPr sz="3200" spc="-40" dirty="0">
                <a:solidFill>
                  <a:schemeClr val="tx1"/>
                </a:solidFill>
              </a:rPr>
              <a:t>(2/3)</a:t>
            </a:r>
            <a:endParaRPr sz="3200" dirty="0">
              <a:solidFill>
                <a:schemeClr val="tx1"/>
              </a:solidFill>
            </a:endParaRPr>
          </a:p>
        </p:txBody>
      </p:sp>
      <p:sp>
        <p:nvSpPr>
          <p:cNvPr id="5" name="object 5"/>
          <p:cNvSpPr txBox="1"/>
          <p:nvPr/>
        </p:nvSpPr>
        <p:spPr>
          <a:xfrm>
            <a:off x="810259" y="1263928"/>
            <a:ext cx="7969884" cy="1674817"/>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Remarques </a:t>
            </a:r>
            <a:r>
              <a:rPr sz="2000" b="1" dirty="0">
                <a:solidFill>
                  <a:srgbClr val="404040"/>
                </a:solidFill>
                <a:latin typeface="Calibri"/>
                <a:cs typeface="Calibri"/>
              </a:rPr>
              <a:t>- Ajout de </a:t>
            </a:r>
            <a:r>
              <a:rPr sz="2000" b="1" spc="-5" dirty="0">
                <a:solidFill>
                  <a:srgbClr val="404040"/>
                </a:solidFill>
                <a:latin typeface="Calibri"/>
                <a:cs typeface="Calibri"/>
              </a:rPr>
              <a:t>fichier</a:t>
            </a:r>
            <a:r>
              <a:rPr sz="2000" b="1" spc="-65"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dirty="0">
                <a:solidFill>
                  <a:srgbClr val="404040"/>
                </a:solidFill>
                <a:latin typeface="Calibri"/>
                <a:cs typeface="Calibri"/>
              </a:rPr>
              <a:t>La </a:t>
            </a:r>
            <a:r>
              <a:rPr sz="2000" spc="-5" dirty="0">
                <a:solidFill>
                  <a:srgbClr val="404040"/>
                </a:solidFill>
                <a:latin typeface="Calibri"/>
                <a:cs typeface="Calibri"/>
              </a:rPr>
              <a:t>commande </a:t>
            </a:r>
            <a:r>
              <a:rPr sz="2000" b="1" spc="-5" dirty="0">
                <a:solidFill>
                  <a:srgbClr val="404040"/>
                </a:solidFill>
                <a:latin typeface="Calibri"/>
                <a:cs typeface="Calibri"/>
              </a:rPr>
              <a:t>git </a:t>
            </a:r>
            <a:r>
              <a:rPr sz="2000" b="1" dirty="0">
                <a:solidFill>
                  <a:srgbClr val="404040"/>
                </a:solidFill>
                <a:latin typeface="Calibri"/>
                <a:cs typeface="Calibri"/>
              </a:rPr>
              <a:t>add </a:t>
            </a:r>
            <a:r>
              <a:rPr sz="2000" spc="-10" dirty="0">
                <a:solidFill>
                  <a:srgbClr val="404040"/>
                </a:solidFill>
                <a:latin typeface="Calibri"/>
                <a:cs typeface="Calibri"/>
              </a:rPr>
              <a:t>permet </a:t>
            </a:r>
            <a:r>
              <a:rPr sz="2000" dirty="0">
                <a:solidFill>
                  <a:srgbClr val="404040"/>
                </a:solidFill>
                <a:latin typeface="Calibri"/>
                <a:cs typeface="Calibri"/>
              </a:rPr>
              <a:t>de </a:t>
            </a:r>
            <a:r>
              <a:rPr sz="2000" spc="-10" dirty="0">
                <a:solidFill>
                  <a:srgbClr val="404040"/>
                </a:solidFill>
                <a:latin typeface="Calibri"/>
                <a:cs typeface="Calibri"/>
              </a:rPr>
              <a:t>marquer </a:t>
            </a:r>
            <a:r>
              <a:rPr sz="2000" dirty="0">
                <a:solidFill>
                  <a:srgbClr val="404040"/>
                </a:solidFill>
                <a:latin typeface="Calibri"/>
                <a:cs typeface="Calibri"/>
              </a:rPr>
              <a:t>un ou </a:t>
            </a:r>
            <a:r>
              <a:rPr sz="2000" spc="-10" dirty="0">
                <a:solidFill>
                  <a:srgbClr val="404040"/>
                </a:solidFill>
                <a:latin typeface="Calibri"/>
                <a:cs typeface="Calibri"/>
              </a:rPr>
              <a:t>plusieurs</a:t>
            </a:r>
            <a:r>
              <a:rPr sz="2000" spc="55" dirty="0">
                <a:solidFill>
                  <a:srgbClr val="404040"/>
                </a:solidFill>
                <a:latin typeface="Calibri"/>
                <a:cs typeface="Calibri"/>
              </a:rPr>
              <a:t> </a:t>
            </a:r>
            <a:r>
              <a:rPr sz="2000" spc="-10" dirty="0">
                <a:solidFill>
                  <a:srgbClr val="404040"/>
                </a:solidFill>
                <a:latin typeface="Calibri"/>
                <a:cs typeface="Calibri"/>
              </a:rPr>
              <a:t>fichiers/dossiers</a:t>
            </a:r>
            <a:endParaRPr sz="2000">
              <a:latin typeface="Calibri"/>
              <a:cs typeface="Calibri"/>
            </a:endParaRPr>
          </a:p>
          <a:p>
            <a:pPr marL="104139">
              <a:lnSpc>
                <a:spcPts val="2280"/>
              </a:lnSpc>
            </a:pPr>
            <a:r>
              <a:rPr sz="2000" spc="-5" dirty="0">
                <a:solidFill>
                  <a:srgbClr val="404040"/>
                </a:solidFill>
                <a:latin typeface="Calibri"/>
                <a:cs typeface="Calibri"/>
              </a:rPr>
              <a:t>comme </a:t>
            </a:r>
            <a:r>
              <a:rPr sz="2000" spc="-10" dirty="0">
                <a:solidFill>
                  <a:srgbClr val="404040"/>
                </a:solidFill>
                <a:latin typeface="Calibri"/>
                <a:cs typeface="Calibri"/>
              </a:rPr>
              <a:t>devant être </a:t>
            </a:r>
            <a:r>
              <a:rPr sz="2000" spc="-5" dirty="0">
                <a:solidFill>
                  <a:srgbClr val="404040"/>
                </a:solidFill>
                <a:latin typeface="Calibri"/>
                <a:cs typeface="Calibri"/>
              </a:rPr>
              <a:t>ajoutés </a:t>
            </a:r>
            <a:r>
              <a:rPr sz="2000" dirty="0">
                <a:solidFill>
                  <a:srgbClr val="404040"/>
                </a:solidFill>
                <a:latin typeface="Calibri"/>
                <a:cs typeface="Calibri"/>
              </a:rPr>
              <a:t>au </a:t>
            </a:r>
            <a:r>
              <a:rPr sz="2000" spc="-5" dirty="0">
                <a:solidFill>
                  <a:srgbClr val="404040"/>
                </a:solidFill>
                <a:latin typeface="Calibri"/>
                <a:cs typeface="Calibri"/>
              </a:rPr>
              <a:t>dépôt </a:t>
            </a:r>
            <a:r>
              <a:rPr sz="2000" dirty="0">
                <a:solidFill>
                  <a:srgbClr val="404040"/>
                </a:solidFill>
                <a:latin typeface="Calibri"/>
                <a:cs typeface="Calibri"/>
              </a:rPr>
              <a:t>git.</a:t>
            </a:r>
            <a:endParaRPr sz="200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spc="-5" dirty="0">
                <a:solidFill>
                  <a:srgbClr val="404040"/>
                </a:solidFill>
                <a:latin typeface="Calibri"/>
                <a:cs typeface="Calibri"/>
              </a:rPr>
              <a:t>Les </a:t>
            </a:r>
            <a:r>
              <a:rPr sz="2000" spc="-10" dirty="0">
                <a:solidFill>
                  <a:srgbClr val="404040"/>
                </a:solidFill>
                <a:latin typeface="Calibri"/>
                <a:cs typeface="Calibri"/>
              </a:rPr>
              <a:t>fichiers/dossiers sont juste </a:t>
            </a:r>
            <a:r>
              <a:rPr sz="2000" spc="-5" dirty="0">
                <a:solidFill>
                  <a:srgbClr val="404040"/>
                </a:solidFill>
                <a:latin typeface="Calibri"/>
                <a:cs typeface="Calibri"/>
              </a:rPr>
              <a:t>marqués </a:t>
            </a:r>
            <a:r>
              <a:rPr sz="2000" spc="-10" dirty="0">
                <a:solidFill>
                  <a:srgbClr val="404040"/>
                </a:solidFill>
                <a:latin typeface="Calibri"/>
                <a:cs typeface="Calibri"/>
              </a:rPr>
              <a:t>et </a:t>
            </a:r>
            <a:r>
              <a:rPr sz="2000" dirty="0">
                <a:solidFill>
                  <a:srgbClr val="404040"/>
                </a:solidFill>
                <a:latin typeface="Calibri"/>
                <a:cs typeface="Calibri"/>
              </a:rPr>
              <a:t>ne </a:t>
            </a:r>
            <a:r>
              <a:rPr sz="2000" spc="-10" dirty="0">
                <a:solidFill>
                  <a:srgbClr val="404040"/>
                </a:solidFill>
                <a:latin typeface="Calibri"/>
                <a:cs typeface="Calibri"/>
              </a:rPr>
              <a:t>sont </a:t>
            </a:r>
            <a:r>
              <a:rPr sz="2000" spc="-5" dirty="0">
                <a:solidFill>
                  <a:srgbClr val="404040"/>
                </a:solidFill>
                <a:latin typeface="Calibri"/>
                <a:cs typeface="Calibri"/>
              </a:rPr>
              <a:t>pas encore</a:t>
            </a:r>
            <a:r>
              <a:rPr sz="2000" spc="105" dirty="0">
                <a:solidFill>
                  <a:srgbClr val="404040"/>
                </a:solidFill>
                <a:latin typeface="Calibri"/>
                <a:cs typeface="Calibri"/>
              </a:rPr>
              <a:t> </a:t>
            </a:r>
            <a:r>
              <a:rPr sz="2000" spc="-5" dirty="0">
                <a:solidFill>
                  <a:srgbClr val="404040"/>
                </a:solidFill>
                <a:latin typeface="Calibri"/>
                <a:cs typeface="Calibri"/>
              </a:rPr>
              <a:t>ajoutés</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537260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609545"/>
            <a:ext cx="7098996" cy="505908"/>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Ajout </a:t>
            </a:r>
            <a:r>
              <a:rPr sz="3200" spc="-25" dirty="0">
                <a:solidFill>
                  <a:schemeClr val="tx1"/>
                </a:solidFill>
              </a:rPr>
              <a:t>de </a:t>
            </a:r>
            <a:r>
              <a:rPr sz="3200" spc="-40" dirty="0">
                <a:solidFill>
                  <a:schemeClr val="tx1"/>
                </a:solidFill>
              </a:rPr>
              <a:t>fichier </a:t>
            </a:r>
            <a:r>
              <a:rPr sz="3200" spc="-25" dirty="0">
                <a:solidFill>
                  <a:schemeClr val="tx1"/>
                </a:solidFill>
              </a:rPr>
              <a:t>au </a:t>
            </a:r>
            <a:r>
              <a:rPr sz="3200" spc="-40" dirty="0">
                <a:solidFill>
                  <a:schemeClr val="tx1"/>
                </a:solidFill>
              </a:rPr>
              <a:t>dépôt </a:t>
            </a:r>
            <a:r>
              <a:rPr sz="3200" spc="-35" dirty="0">
                <a:solidFill>
                  <a:schemeClr val="tx1"/>
                </a:solidFill>
              </a:rPr>
              <a:t>Git</a:t>
            </a:r>
            <a:r>
              <a:rPr sz="3200" spc="-505" dirty="0">
                <a:solidFill>
                  <a:schemeClr val="tx1"/>
                </a:solidFill>
              </a:rPr>
              <a:t> </a:t>
            </a:r>
            <a:r>
              <a:rPr sz="3200" spc="-40" dirty="0">
                <a:solidFill>
                  <a:schemeClr val="tx1"/>
                </a:solidFill>
              </a:rPr>
              <a:t>(3/3)</a:t>
            </a:r>
            <a:endParaRPr sz="3200" dirty="0">
              <a:solidFill>
                <a:schemeClr val="tx1"/>
              </a:solidFill>
            </a:endParaRPr>
          </a:p>
        </p:txBody>
      </p:sp>
      <p:sp>
        <p:nvSpPr>
          <p:cNvPr id="5" name="object 5"/>
          <p:cNvSpPr txBox="1"/>
          <p:nvPr/>
        </p:nvSpPr>
        <p:spPr>
          <a:xfrm>
            <a:off x="810260" y="1263928"/>
            <a:ext cx="5827395" cy="3239348"/>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Exemples </a:t>
            </a:r>
            <a:r>
              <a:rPr sz="2000" b="1" dirty="0">
                <a:solidFill>
                  <a:srgbClr val="404040"/>
                </a:solidFill>
                <a:latin typeface="Calibri"/>
                <a:cs typeface="Calibri"/>
              </a:rPr>
              <a:t>de commandes</a:t>
            </a:r>
            <a:r>
              <a:rPr sz="2000" b="1" spc="-25"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5" dirty="0">
                <a:solidFill>
                  <a:srgbClr val="404040"/>
                </a:solidFill>
                <a:latin typeface="Calibri"/>
                <a:cs typeface="Calibri"/>
              </a:rPr>
              <a:t>Ajouter des sources </a:t>
            </a:r>
            <a:r>
              <a:rPr sz="2000" dirty="0">
                <a:solidFill>
                  <a:srgbClr val="404040"/>
                </a:solidFill>
                <a:latin typeface="Calibri"/>
                <a:cs typeface="Calibri"/>
              </a:rPr>
              <a:t>à </a:t>
            </a:r>
            <a:r>
              <a:rPr sz="2000" spc="-10" dirty="0">
                <a:solidFill>
                  <a:srgbClr val="404040"/>
                </a:solidFill>
                <a:latin typeface="Calibri"/>
                <a:cs typeface="Calibri"/>
              </a:rPr>
              <a:t>l'index </a:t>
            </a:r>
            <a:r>
              <a:rPr sz="2000" spc="-5" dirty="0">
                <a:solidFill>
                  <a:srgbClr val="404040"/>
                </a:solidFill>
                <a:latin typeface="Calibri"/>
                <a:cs typeface="Calibri"/>
              </a:rPr>
              <a:t>pour </a:t>
            </a:r>
            <a:r>
              <a:rPr sz="2000" dirty="0">
                <a:solidFill>
                  <a:srgbClr val="404040"/>
                </a:solidFill>
                <a:latin typeface="Calibri"/>
                <a:cs typeface="Calibri"/>
              </a:rPr>
              <a:t>le </a:t>
            </a:r>
            <a:r>
              <a:rPr sz="2000" spc="-10" dirty="0">
                <a:solidFill>
                  <a:srgbClr val="404040"/>
                </a:solidFill>
                <a:latin typeface="Calibri"/>
                <a:cs typeface="Calibri"/>
              </a:rPr>
              <a:t>prochain</a:t>
            </a:r>
            <a:r>
              <a:rPr sz="2000" spc="10" dirty="0">
                <a:solidFill>
                  <a:srgbClr val="404040"/>
                </a:solidFill>
                <a:latin typeface="Calibri"/>
                <a:cs typeface="Calibri"/>
              </a:rPr>
              <a:t> </a:t>
            </a:r>
            <a:r>
              <a:rPr sz="2000" spc="-5" dirty="0">
                <a:solidFill>
                  <a:srgbClr val="404040"/>
                </a:solidFill>
                <a:latin typeface="Calibri"/>
                <a:cs typeface="Calibri"/>
              </a:rPr>
              <a:t>commit</a:t>
            </a:r>
            <a:endParaRPr sz="2000">
              <a:latin typeface="Calibri"/>
              <a:cs typeface="Calibri"/>
            </a:endParaRPr>
          </a:p>
          <a:p>
            <a:pPr marL="927100" marR="2659380">
              <a:lnSpc>
                <a:spcPts val="3560"/>
              </a:lnSpc>
              <a:spcBef>
                <a:spcPts val="309"/>
              </a:spcBef>
            </a:pPr>
            <a:r>
              <a:rPr sz="2000" dirty="0">
                <a:solidFill>
                  <a:srgbClr val="404040"/>
                </a:solidFill>
                <a:latin typeface="Calibri"/>
                <a:cs typeface="Calibri"/>
              </a:rPr>
              <a:t>git add README.md  git </a:t>
            </a:r>
            <a:r>
              <a:rPr sz="2000" spc="-15" dirty="0">
                <a:solidFill>
                  <a:srgbClr val="404040"/>
                </a:solidFill>
                <a:latin typeface="Calibri"/>
                <a:cs typeface="Calibri"/>
              </a:rPr>
              <a:t>stage</a:t>
            </a:r>
            <a:r>
              <a:rPr sz="2000" spc="-85" dirty="0">
                <a:solidFill>
                  <a:srgbClr val="404040"/>
                </a:solidFill>
                <a:latin typeface="Calibri"/>
                <a:cs typeface="Calibri"/>
              </a:rPr>
              <a:t> </a:t>
            </a:r>
            <a:r>
              <a:rPr sz="2000" dirty="0">
                <a:solidFill>
                  <a:srgbClr val="404040"/>
                </a:solidFill>
                <a:latin typeface="Calibri"/>
                <a:cs typeface="Calibri"/>
              </a:rPr>
              <a:t>README.md  git add</a:t>
            </a:r>
            <a:r>
              <a:rPr sz="2000" spc="-55" dirty="0">
                <a:solidFill>
                  <a:srgbClr val="404040"/>
                </a:solidFill>
                <a:latin typeface="Calibri"/>
                <a:cs typeface="Calibri"/>
              </a:rPr>
              <a:t> </a:t>
            </a:r>
            <a:r>
              <a:rPr sz="2000" spc="-5" dirty="0">
                <a:solidFill>
                  <a:srgbClr val="404040"/>
                </a:solidFill>
                <a:latin typeface="Calibri"/>
                <a:cs typeface="Calibri"/>
              </a:rPr>
              <a:t>*.{css,js,html}</a:t>
            </a:r>
            <a:endParaRPr sz="2000">
              <a:latin typeface="Calibri"/>
              <a:cs typeface="Calibri"/>
            </a:endParaRPr>
          </a:p>
          <a:p>
            <a:pPr marL="927100">
              <a:lnSpc>
                <a:spcPct val="100000"/>
              </a:lnSpc>
              <a:spcBef>
                <a:spcPts val="850"/>
              </a:spcBef>
            </a:pPr>
            <a:r>
              <a:rPr sz="2000" dirty="0">
                <a:solidFill>
                  <a:srgbClr val="404040"/>
                </a:solidFill>
                <a:latin typeface="Calibri"/>
                <a:cs typeface="Calibri"/>
              </a:rPr>
              <a:t>git add</a:t>
            </a:r>
            <a:r>
              <a:rPr sz="2000" spc="-2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i="1" spc="-15" dirty="0">
                <a:solidFill>
                  <a:srgbClr val="404040"/>
                </a:solidFill>
                <a:latin typeface="Calibri"/>
                <a:cs typeface="Calibri"/>
              </a:rPr>
              <a:t>stage </a:t>
            </a:r>
            <a:r>
              <a:rPr sz="2000" spc="-10" dirty="0">
                <a:solidFill>
                  <a:srgbClr val="404040"/>
                </a:solidFill>
                <a:latin typeface="Calibri"/>
                <a:cs typeface="Calibri"/>
              </a:rPr>
              <a:t>est </a:t>
            </a:r>
            <a:r>
              <a:rPr sz="2000" dirty="0">
                <a:solidFill>
                  <a:srgbClr val="404040"/>
                </a:solidFill>
                <a:latin typeface="Calibri"/>
                <a:cs typeface="Calibri"/>
              </a:rPr>
              <a:t>un </a:t>
            </a:r>
            <a:r>
              <a:rPr sz="2000" spc="-5" dirty="0">
                <a:solidFill>
                  <a:srgbClr val="404040"/>
                </a:solidFill>
                <a:latin typeface="Calibri"/>
                <a:cs typeface="Calibri"/>
              </a:rPr>
              <a:t>alias de</a:t>
            </a:r>
            <a:r>
              <a:rPr sz="2000" spc="15" dirty="0">
                <a:solidFill>
                  <a:srgbClr val="404040"/>
                </a:solidFill>
                <a:latin typeface="Calibri"/>
                <a:cs typeface="Calibri"/>
              </a:rPr>
              <a:t> </a:t>
            </a:r>
            <a:r>
              <a:rPr sz="2000" dirty="0">
                <a:solidFill>
                  <a:srgbClr val="404040"/>
                </a:solidFill>
                <a:latin typeface="Calibri"/>
                <a:cs typeface="Calibri"/>
              </a:rPr>
              <a:t>add</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990589" y="3008357"/>
            <a:ext cx="1277111" cy="124474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025640" y="3535261"/>
            <a:ext cx="1203959" cy="33608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018019" y="3022091"/>
            <a:ext cx="1190244" cy="118643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018020" y="3022092"/>
            <a:ext cx="1190625" cy="223361"/>
          </a:xfrm>
          <a:custGeom>
            <a:avLst/>
            <a:gdLst/>
            <a:ahLst/>
            <a:cxnLst/>
            <a:rect l="l" t="t" r="r" b="b"/>
            <a:pathLst>
              <a:path w="1190625" h="297814">
                <a:moveTo>
                  <a:pt x="1190244" y="148717"/>
                </a:moveTo>
                <a:lnTo>
                  <a:pt x="1172068" y="185354"/>
                </a:lnTo>
                <a:lnTo>
                  <a:pt x="1120515" y="218673"/>
                </a:lnTo>
                <a:lnTo>
                  <a:pt x="1083617" y="233739"/>
                </a:lnTo>
                <a:lnTo>
                  <a:pt x="1040048" y="247556"/>
                </a:lnTo>
                <a:lnTo>
                  <a:pt x="990365" y="259984"/>
                </a:lnTo>
                <a:lnTo>
                  <a:pt x="935127" y="270883"/>
                </a:lnTo>
                <a:lnTo>
                  <a:pt x="874891" y="280114"/>
                </a:lnTo>
                <a:lnTo>
                  <a:pt x="810215" y="287537"/>
                </a:lnTo>
                <a:lnTo>
                  <a:pt x="741656" y="293013"/>
                </a:lnTo>
                <a:lnTo>
                  <a:pt x="669772" y="296400"/>
                </a:lnTo>
                <a:lnTo>
                  <a:pt x="595122" y="297561"/>
                </a:lnTo>
                <a:lnTo>
                  <a:pt x="520471" y="296400"/>
                </a:lnTo>
                <a:lnTo>
                  <a:pt x="448587" y="293013"/>
                </a:lnTo>
                <a:lnTo>
                  <a:pt x="380028" y="287537"/>
                </a:lnTo>
                <a:lnTo>
                  <a:pt x="315352" y="280114"/>
                </a:lnTo>
                <a:lnTo>
                  <a:pt x="255116" y="270883"/>
                </a:lnTo>
                <a:lnTo>
                  <a:pt x="199878" y="259984"/>
                </a:lnTo>
                <a:lnTo>
                  <a:pt x="150195" y="247556"/>
                </a:lnTo>
                <a:lnTo>
                  <a:pt x="106626" y="233739"/>
                </a:lnTo>
                <a:lnTo>
                  <a:pt x="69728" y="218673"/>
                </a:lnTo>
                <a:lnTo>
                  <a:pt x="18175" y="185354"/>
                </a:lnTo>
                <a:lnTo>
                  <a:pt x="0" y="148717"/>
                </a:lnTo>
                <a:lnTo>
                  <a:pt x="4636" y="130055"/>
                </a:lnTo>
                <a:lnTo>
                  <a:pt x="40058" y="94952"/>
                </a:lnTo>
                <a:lnTo>
                  <a:pt x="106626" y="63736"/>
                </a:lnTo>
                <a:lnTo>
                  <a:pt x="150195" y="49934"/>
                </a:lnTo>
                <a:lnTo>
                  <a:pt x="199878" y="37520"/>
                </a:lnTo>
                <a:lnTo>
                  <a:pt x="255116" y="26635"/>
                </a:lnTo>
                <a:lnTo>
                  <a:pt x="315352" y="17417"/>
                </a:lnTo>
                <a:lnTo>
                  <a:pt x="380028" y="10006"/>
                </a:lnTo>
                <a:lnTo>
                  <a:pt x="448587" y="4539"/>
                </a:lnTo>
                <a:lnTo>
                  <a:pt x="520471" y="1158"/>
                </a:lnTo>
                <a:lnTo>
                  <a:pt x="595122" y="0"/>
                </a:lnTo>
                <a:lnTo>
                  <a:pt x="669772" y="1158"/>
                </a:lnTo>
                <a:lnTo>
                  <a:pt x="741656" y="4539"/>
                </a:lnTo>
                <a:lnTo>
                  <a:pt x="810215" y="10006"/>
                </a:lnTo>
                <a:lnTo>
                  <a:pt x="874891" y="17417"/>
                </a:lnTo>
                <a:lnTo>
                  <a:pt x="935127" y="26635"/>
                </a:lnTo>
                <a:lnTo>
                  <a:pt x="990365" y="37520"/>
                </a:lnTo>
                <a:lnTo>
                  <a:pt x="1040048" y="49934"/>
                </a:lnTo>
                <a:lnTo>
                  <a:pt x="1083617" y="63736"/>
                </a:lnTo>
                <a:lnTo>
                  <a:pt x="1120515" y="78788"/>
                </a:lnTo>
                <a:lnTo>
                  <a:pt x="1172068" y="112087"/>
                </a:lnTo>
                <a:lnTo>
                  <a:pt x="1190244" y="148717"/>
                </a:lnTo>
                <a:close/>
              </a:path>
            </a:pathLst>
          </a:custGeom>
          <a:ln w="12192">
            <a:solidFill>
              <a:srgbClr val="D24717"/>
            </a:solidFill>
          </a:ln>
        </p:spPr>
        <p:txBody>
          <a:bodyPr wrap="square" lIns="0" tIns="0" rIns="0" bIns="0" rtlCol="0"/>
          <a:lstStyle/>
          <a:p>
            <a:endParaRPr/>
          </a:p>
        </p:txBody>
      </p:sp>
      <p:sp>
        <p:nvSpPr>
          <p:cNvPr id="11" name="object 11"/>
          <p:cNvSpPr/>
          <p:nvPr/>
        </p:nvSpPr>
        <p:spPr>
          <a:xfrm>
            <a:off x="7018020" y="3133630"/>
            <a:ext cx="1190625" cy="1074896"/>
          </a:xfrm>
          <a:custGeom>
            <a:avLst/>
            <a:gdLst/>
            <a:ahLst/>
            <a:cxnLst/>
            <a:rect l="l" t="t" r="r" b="b"/>
            <a:pathLst>
              <a:path w="1190625" h="1433195">
                <a:moveTo>
                  <a:pt x="1190244" y="0"/>
                </a:moveTo>
                <a:lnTo>
                  <a:pt x="1190244" y="1284477"/>
                </a:lnTo>
                <a:lnTo>
                  <a:pt x="1185607" y="1303139"/>
                </a:lnTo>
                <a:lnTo>
                  <a:pt x="1150185" y="1338242"/>
                </a:lnTo>
                <a:lnTo>
                  <a:pt x="1083617" y="1369458"/>
                </a:lnTo>
                <a:lnTo>
                  <a:pt x="1040048" y="1383260"/>
                </a:lnTo>
                <a:lnTo>
                  <a:pt x="990365" y="1395674"/>
                </a:lnTo>
                <a:lnTo>
                  <a:pt x="935127" y="1406559"/>
                </a:lnTo>
                <a:lnTo>
                  <a:pt x="874891" y="1415777"/>
                </a:lnTo>
                <a:lnTo>
                  <a:pt x="810215" y="1423188"/>
                </a:lnTo>
                <a:lnTo>
                  <a:pt x="741656" y="1428655"/>
                </a:lnTo>
                <a:lnTo>
                  <a:pt x="669772" y="1432036"/>
                </a:lnTo>
                <a:lnTo>
                  <a:pt x="595122" y="1433195"/>
                </a:lnTo>
                <a:lnTo>
                  <a:pt x="520471" y="1432036"/>
                </a:lnTo>
                <a:lnTo>
                  <a:pt x="448587" y="1428655"/>
                </a:lnTo>
                <a:lnTo>
                  <a:pt x="380028" y="1423188"/>
                </a:lnTo>
                <a:lnTo>
                  <a:pt x="315352" y="1415777"/>
                </a:lnTo>
                <a:lnTo>
                  <a:pt x="255116" y="1406559"/>
                </a:lnTo>
                <a:lnTo>
                  <a:pt x="199878" y="1395674"/>
                </a:lnTo>
                <a:lnTo>
                  <a:pt x="150195" y="1383260"/>
                </a:lnTo>
                <a:lnTo>
                  <a:pt x="106626" y="1369458"/>
                </a:lnTo>
                <a:lnTo>
                  <a:pt x="69728" y="1354406"/>
                </a:lnTo>
                <a:lnTo>
                  <a:pt x="18175" y="1321107"/>
                </a:lnTo>
                <a:lnTo>
                  <a:pt x="0" y="1284477"/>
                </a:lnTo>
                <a:lnTo>
                  <a:pt x="0" y="0"/>
                </a:lnTo>
              </a:path>
            </a:pathLst>
          </a:custGeom>
          <a:ln w="12192">
            <a:solidFill>
              <a:srgbClr val="D24717"/>
            </a:solidFill>
          </a:ln>
        </p:spPr>
        <p:txBody>
          <a:bodyPr wrap="square" lIns="0" tIns="0" rIns="0" bIns="0" rtlCol="0"/>
          <a:lstStyle/>
          <a:p>
            <a:endParaRPr/>
          </a:p>
        </p:txBody>
      </p:sp>
      <p:sp>
        <p:nvSpPr>
          <p:cNvPr id="12" name="object 12"/>
          <p:cNvSpPr txBox="1"/>
          <p:nvPr/>
        </p:nvSpPr>
        <p:spPr>
          <a:xfrm>
            <a:off x="7142480" y="3573304"/>
            <a:ext cx="94234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Calibri"/>
                <a:cs typeface="Calibri"/>
              </a:rPr>
              <a:t>R</a:t>
            </a:r>
            <a:r>
              <a:rPr sz="1400" spc="-15" dirty="0">
                <a:solidFill>
                  <a:srgbClr val="FFFFFF"/>
                </a:solidFill>
                <a:latin typeface="Calibri"/>
                <a:cs typeface="Calibri"/>
              </a:rPr>
              <a:t>E</a:t>
            </a:r>
            <a:r>
              <a:rPr sz="1400" dirty="0">
                <a:solidFill>
                  <a:srgbClr val="FFFFFF"/>
                </a:solidFill>
                <a:latin typeface="Calibri"/>
                <a:cs typeface="Calibri"/>
              </a:rPr>
              <a:t>ADME</a:t>
            </a:r>
            <a:r>
              <a:rPr sz="1400" spc="5" dirty="0">
                <a:solidFill>
                  <a:srgbClr val="FFFFFF"/>
                </a:solidFill>
                <a:latin typeface="Calibri"/>
                <a:cs typeface="Calibri"/>
              </a:rPr>
              <a:t>.</a:t>
            </a:r>
            <a:r>
              <a:rPr sz="1400" spc="-10" dirty="0">
                <a:solidFill>
                  <a:srgbClr val="FFFFFF"/>
                </a:solidFill>
                <a:latin typeface="Calibri"/>
                <a:cs typeface="Calibri"/>
              </a:rPr>
              <a:t>m</a:t>
            </a:r>
            <a:r>
              <a:rPr sz="1400" dirty="0">
                <a:solidFill>
                  <a:srgbClr val="FFFFFF"/>
                </a:solidFill>
                <a:latin typeface="Calibri"/>
                <a:cs typeface="Calibri"/>
              </a:rPr>
              <a:t>d</a:t>
            </a:r>
            <a:endParaRPr sz="1400">
              <a:latin typeface="Calibri"/>
              <a:cs typeface="Calibri"/>
            </a:endParaRPr>
          </a:p>
        </p:txBody>
      </p:sp>
      <p:sp>
        <p:nvSpPr>
          <p:cNvPr id="13" name="object 13"/>
          <p:cNvSpPr txBox="1"/>
          <p:nvPr/>
        </p:nvSpPr>
        <p:spPr>
          <a:xfrm>
            <a:off x="6926707" y="2723197"/>
            <a:ext cx="135572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Mon </a:t>
            </a:r>
            <a:r>
              <a:rPr sz="1800" spc="-5" dirty="0">
                <a:latin typeface="Calibri"/>
                <a:cs typeface="Calibri"/>
              </a:rPr>
              <a:t>dépôt</a:t>
            </a:r>
            <a:r>
              <a:rPr sz="1800" spc="-65" dirty="0">
                <a:latin typeface="Calibri"/>
                <a:cs typeface="Calibri"/>
              </a:rPr>
              <a:t> </a:t>
            </a:r>
            <a:r>
              <a:rPr sz="1800" dirty="0">
                <a:latin typeface="Calibri"/>
                <a:cs typeface="Calibri"/>
              </a:rPr>
              <a:t>git</a:t>
            </a:r>
            <a:endParaRPr sz="1800">
              <a:latin typeface="Calibri"/>
              <a:cs typeface="Calibri"/>
            </a:endParaRPr>
          </a:p>
        </p:txBody>
      </p:sp>
      <p:sp>
        <p:nvSpPr>
          <p:cNvPr id="14" name="object 14"/>
          <p:cNvSpPr/>
          <p:nvPr/>
        </p:nvSpPr>
        <p:spPr>
          <a:xfrm>
            <a:off x="4435728" y="2181034"/>
            <a:ext cx="2406650" cy="547688"/>
          </a:xfrm>
          <a:custGeom>
            <a:avLst/>
            <a:gdLst/>
            <a:ahLst/>
            <a:cxnLst/>
            <a:rect l="l" t="t" r="r" b="b"/>
            <a:pathLst>
              <a:path w="2406650" h="730250">
                <a:moveTo>
                  <a:pt x="2362553" y="699415"/>
                </a:moveTo>
                <a:lnTo>
                  <a:pt x="2300351" y="715009"/>
                </a:lnTo>
                <a:lnTo>
                  <a:pt x="2297811" y="719201"/>
                </a:lnTo>
                <a:lnTo>
                  <a:pt x="2299843" y="727328"/>
                </a:lnTo>
                <a:lnTo>
                  <a:pt x="2304034" y="729868"/>
                </a:lnTo>
                <a:lnTo>
                  <a:pt x="2308098" y="728726"/>
                </a:lnTo>
                <a:lnTo>
                  <a:pt x="2393728" y="707262"/>
                </a:lnTo>
                <a:lnTo>
                  <a:pt x="2389631" y="707262"/>
                </a:lnTo>
                <a:lnTo>
                  <a:pt x="2362553" y="699415"/>
                </a:lnTo>
                <a:close/>
              </a:path>
              <a:path w="2406650" h="730250">
                <a:moveTo>
                  <a:pt x="2377374" y="695699"/>
                </a:moveTo>
                <a:lnTo>
                  <a:pt x="2362553" y="699415"/>
                </a:lnTo>
                <a:lnTo>
                  <a:pt x="2389631" y="707262"/>
                </a:lnTo>
                <a:lnTo>
                  <a:pt x="2390264" y="705103"/>
                </a:lnTo>
                <a:lnTo>
                  <a:pt x="2386329" y="705103"/>
                </a:lnTo>
                <a:lnTo>
                  <a:pt x="2377374" y="695699"/>
                </a:lnTo>
                <a:close/>
              </a:path>
              <a:path w="2406650" h="730250">
                <a:moveTo>
                  <a:pt x="2328799" y="627633"/>
                </a:moveTo>
                <a:lnTo>
                  <a:pt x="2325751" y="630427"/>
                </a:lnTo>
                <a:lnTo>
                  <a:pt x="2322703" y="633349"/>
                </a:lnTo>
                <a:lnTo>
                  <a:pt x="2322576" y="638175"/>
                </a:lnTo>
                <a:lnTo>
                  <a:pt x="2366888" y="684688"/>
                </a:lnTo>
                <a:lnTo>
                  <a:pt x="2393950" y="692530"/>
                </a:lnTo>
                <a:lnTo>
                  <a:pt x="2389631" y="707262"/>
                </a:lnTo>
                <a:lnTo>
                  <a:pt x="2393728" y="707262"/>
                </a:lnTo>
                <a:lnTo>
                  <a:pt x="2406396" y="704087"/>
                </a:lnTo>
                <a:lnTo>
                  <a:pt x="2333625" y="627761"/>
                </a:lnTo>
                <a:lnTo>
                  <a:pt x="2328799" y="627633"/>
                </a:lnTo>
                <a:close/>
              </a:path>
              <a:path w="2406650" h="730250">
                <a:moveTo>
                  <a:pt x="2390013" y="692530"/>
                </a:moveTo>
                <a:lnTo>
                  <a:pt x="2377374" y="695699"/>
                </a:lnTo>
                <a:lnTo>
                  <a:pt x="2386329" y="705103"/>
                </a:lnTo>
                <a:lnTo>
                  <a:pt x="2390013" y="692530"/>
                </a:lnTo>
                <a:close/>
              </a:path>
              <a:path w="2406650" h="730250">
                <a:moveTo>
                  <a:pt x="2393950" y="692530"/>
                </a:moveTo>
                <a:lnTo>
                  <a:pt x="2390013" y="692530"/>
                </a:lnTo>
                <a:lnTo>
                  <a:pt x="2386329" y="705103"/>
                </a:lnTo>
                <a:lnTo>
                  <a:pt x="2390264" y="705103"/>
                </a:lnTo>
                <a:lnTo>
                  <a:pt x="2393950" y="692530"/>
                </a:lnTo>
                <a:close/>
              </a:path>
              <a:path w="2406650" h="730250">
                <a:moveTo>
                  <a:pt x="4318" y="0"/>
                </a:moveTo>
                <a:lnTo>
                  <a:pt x="0" y="14731"/>
                </a:lnTo>
                <a:lnTo>
                  <a:pt x="2362553" y="699415"/>
                </a:lnTo>
                <a:lnTo>
                  <a:pt x="2377374" y="695699"/>
                </a:lnTo>
                <a:lnTo>
                  <a:pt x="2366888" y="684688"/>
                </a:lnTo>
                <a:lnTo>
                  <a:pt x="4318" y="0"/>
                </a:lnTo>
                <a:close/>
              </a:path>
              <a:path w="2406650" h="730250">
                <a:moveTo>
                  <a:pt x="2366888" y="684688"/>
                </a:moveTo>
                <a:lnTo>
                  <a:pt x="2377374" y="695699"/>
                </a:lnTo>
                <a:lnTo>
                  <a:pt x="2390013" y="692530"/>
                </a:lnTo>
                <a:lnTo>
                  <a:pt x="2393950" y="692530"/>
                </a:lnTo>
                <a:lnTo>
                  <a:pt x="2366888" y="684688"/>
                </a:lnTo>
                <a:close/>
              </a:path>
            </a:pathLst>
          </a:custGeom>
          <a:solidFill>
            <a:srgbClr val="D24717"/>
          </a:solidFill>
        </p:spPr>
        <p:txBody>
          <a:bodyPr wrap="square" lIns="0" tIns="0" rIns="0" bIns="0" rtlCol="0"/>
          <a:lstStyle/>
          <a:p>
            <a:endParaRPr/>
          </a:p>
        </p:txBody>
      </p:sp>
      <p:sp>
        <p:nvSpPr>
          <p:cNvPr id="15" name="object 15"/>
          <p:cNvSpPr/>
          <p:nvPr/>
        </p:nvSpPr>
        <p:spPr>
          <a:xfrm>
            <a:off x="6990589" y="3789045"/>
            <a:ext cx="1277111" cy="504062"/>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7333488" y="4015359"/>
            <a:ext cx="588276" cy="416042"/>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018019" y="3809618"/>
            <a:ext cx="1190244" cy="43891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018020" y="3809619"/>
            <a:ext cx="1190625" cy="219551"/>
          </a:xfrm>
          <a:custGeom>
            <a:avLst/>
            <a:gdLst/>
            <a:ahLst/>
            <a:cxnLst/>
            <a:rect l="l" t="t" r="r" b="b"/>
            <a:pathLst>
              <a:path w="1190625" h="292735">
                <a:moveTo>
                  <a:pt x="1190244" y="146303"/>
                </a:moveTo>
                <a:lnTo>
                  <a:pt x="1172068" y="182318"/>
                </a:lnTo>
                <a:lnTo>
                  <a:pt x="1120515" y="215069"/>
                </a:lnTo>
                <a:lnTo>
                  <a:pt x="1083617" y="229877"/>
                </a:lnTo>
                <a:lnTo>
                  <a:pt x="1040048" y="243458"/>
                </a:lnTo>
                <a:lnTo>
                  <a:pt x="990365" y="255674"/>
                </a:lnTo>
                <a:lnTo>
                  <a:pt x="935127" y="266387"/>
                </a:lnTo>
                <a:lnTo>
                  <a:pt x="874891" y="275460"/>
                </a:lnTo>
                <a:lnTo>
                  <a:pt x="810215" y="282756"/>
                </a:lnTo>
                <a:lnTo>
                  <a:pt x="741656" y="288137"/>
                </a:lnTo>
                <a:lnTo>
                  <a:pt x="669772" y="291467"/>
                </a:lnTo>
                <a:lnTo>
                  <a:pt x="595122" y="292607"/>
                </a:lnTo>
                <a:lnTo>
                  <a:pt x="520471" y="291467"/>
                </a:lnTo>
                <a:lnTo>
                  <a:pt x="448587" y="288137"/>
                </a:lnTo>
                <a:lnTo>
                  <a:pt x="380028" y="282756"/>
                </a:lnTo>
                <a:lnTo>
                  <a:pt x="315352" y="275460"/>
                </a:lnTo>
                <a:lnTo>
                  <a:pt x="255116" y="266387"/>
                </a:lnTo>
                <a:lnTo>
                  <a:pt x="199878" y="255674"/>
                </a:lnTo>
                <a:lnTo>
                  <a:pt x="150195" y="243458"/>
                </a:lnTo>
                <a:lnTo>
                  <a:pt x="106626" y="229877"/>
                </a:lnTo>
                <a:lnTo>
                  <a:pt x="69728" y="215069"/>
                </a:lnTo>
                <a:lnTo>
                  <a:pt x="18175" y="182318"/>
                </a:lnTo>
                <a:lnTo>
                  <a:pt x="0" y="146303"/>
                </a:lnTo>
                <a:lnTo>
                  <a:pt x="4636" y="127957"/>
                </a:lnTo>
                <a:lnTo>
                  <a:pt x="40058" y="93437"/>
                </a:lnTo>
                <a:lnTo>
                  <a:pt x="106626" y="62730"/>
                </a:lnTo>
                <a:lnTo>
                  <a:pt x="150195" y="49149"/>
                </a:lnTo>
                <a:lnTo>
                  <a:pt x="199878" y="36933"/>
                </a:lnTo>
                <a:lnTo>
                  <a:pt x="255116" y="26220"/>
                </a:lnTo>
                <a:lnTo>
                  <a:pt x="315352" y="17147"/>
                </a:lnTo>
                <a:lnTo>
                  <a:pt x="380028" y="9851"/>
                </a:lnTo>
                <a:lnTo>
                  <a:pt x="448587" y="4470"/>
                </a:lnTo>
                <a:lnTo>
                  <a:pt x="520471" y="1140"/>
                </a:lnTo>
                <a:lnTo>
                  <a:pt x="595122" y="0"/>
                </a:lnTo>
                <a:lnTo>
                  <a:pt x="669772" y="1140"/>
                </a:lnTo>
                <a:lnTo>
                  <a:pt x="741656" y="4470"/>
                </a:lnTo>
                <a:lnTo>
                  <a:pt x="810215" y="9851"/>
                </a:lnTo>
                <a:lnTo>
                  <a:pt x="874891" y="17147"/>
                </a:lnTo>
                <a:lnTo>
                  <a:pt x="935127" y="26220"/>
                </a:lnTo>
                <a:lnTo>
                  <a:pt x="990365" y="36933"/>
                </a:lnTo>
                <a:lnTo>
                  <a:pt x="1040048" y="49149"/>
                </a:lnTo>
                <a:lnTo>
                  <a:pt x="1083617" y="62730"/>
                </a:lnTo>
                <a:lnTo>
                  <a:pt x="1120515" y="77538"/>
                </a:lnTo>
                <a:lnTo>
                  <a:pt x="1172068" y="110289"/>
                </a:lnTo>
                <a:lnTo>
                  <a:pt x="1190244" y="146303"/>
                </a:lnTo>
                <a:close/>
              </a:path>
            </a:pathLst>
          </a:custGeom>
          <a:ln w="12192">
            <a:solidFill>
              <a:srgbClr val="855D5D"/>
            </a:solidFill>
          </a:ln>
        </p:spPr>
        <p:txBody>
          <a:bodyPr wrap="square" lIns="0" tIns="0" rIns="0" bIns="0" rtlCol="0"/>
          <a:lstStyle/>
          <a:p>
            <a:endParaRPr/>
          </a:p>
        </p:txBody>
      </p:sp>
      <p:sp>
        <p:nvSpPr>
          <p:cNvPr id="19" name="object 19"/>
          <p:cNvSpPr/>
          <p:nvPr/>
        </p:nvSpPr>
        <p:spPr>
          <a:xfrm>
            <a:off x="7018020" y="3919347"/>
            <a:ext cx="1190625" cy="329565"/>
          </a:xfrm>
          <a:custGeom>
            <a:avLst/>
            <a:gdLst/>
            <a:ahLst/>
            <a:cxnLst/>
            <a:rect l="l" t="t" r="r" b="b"/>
            <a:pathLst>
              <a:path w="1190625" h="439420">
                <a:moveTo>
                  <a:pt x="1190244" y="0"/>
                </a:moveTo>
                <a:lnTo>
                  <a:pt x="1190244" y="292607"/>
                </a:lnTo>
                <a:lnTo>
                  <a:pt x="1185607" y="310959"/>
                </a:lnTo>
                <a:lnTo>
                  <a:pt x="1150185" y="345484"/>
                </a:lnTo>
                <a:lnTo>
                  <a:pt x="1083617" y="376192"/>
                </a:lnTo>
                <a:lnTo>
                  <a:pt x="1040048" y="389772"/>
                </a:lnTo>
                <a:lnTo>
                  <a:pt x="990365" y="401986"/>
                </a:lnTo>
                <a:lnTo>
                  <a:pt x="935127" y="412698"/>
                </a:lnTo>
                <a:lnTo>
                  <a:pt x="874891" y="421769"/>
                </a:lnTo>
                <a:lnTo>
                  <a:pt x="810215" y="429063"/>
                </a:lnTo>
                <a:lnTo>
                  <a:pt x="741656" y="434443"/>
                </a:lnTo>
                <a:lnTo>
                  <a:pt x="669772" y="437772"/>
                </a:lnTo>
                <a:lnTo>
                  <a:pt x="595122" y="438911"/>
                </a:lnTo>
                <a:lnTo>
                  <a:pt x="520471" y="437772"/>
                </a:lnTo>
                <a:lnTo>
                  <a:pt x="448587" y="434443"/>
                </a:lnTo>
                <a:lnTo>
                  <a:pt x="380028" y="429063"/>
                </a:lnTo>
                <a:lnTo>
                  <a:pt x="315352" y="421769"/>
                </a:lnTo>
                <a:lnTo>
                  <a:pt x="255116" y="412698"/>
                </a:lnTo>
                <a:lnTo>
                  <a:pt x="199878" y="401986"/>
                </a:lnTo>
                <a:lnTo>
                  <a:pt x="150195" y="389772"/>
                </a:lnTo>
                <a:lnTo>
                  <a:pt x="106626" y="376192"/>
                </a:lnTo>
                <a:lnTo>
                  <a:pt x="69728" y="361384"/>
                </a:lnTo>
                <a:lnTo>
                  <a:pt x="18175" y="328630"/>
                </a:lnTo>
                <a:lnTo>
                  <a:pt x="0" y="292607"/>
                </a:lnTo>
                <a:lnTo>
                  <a:pt x="0" y="0"/>
                </a:lnTo>
              </a:path>
            </a:pathLst>
          </a:custGeom>
          <a:ln w="12192">
            <a:solidFill>
              <a:srgbClr val="855D5D"/>
            </a:solidFill>
          </a:ln>
        </p:spPr>
        <p:txBody>
          <a:bodyPr wrap="square" lIns="0" tIns="0" rIns="0" bIns="0" rtlCol="0"/>
          <a:lstStyle/>
          <a:p>
            <a:endParaRPr/>
          </a:p>
        </p:txBody>
      </p:sp>
      <p:sp>
        <p:nvSpPr>
          <p:cNvPr id="20" name="object 20"/>
          <p:cNvSpPr txBox="1"/>
          <p:nvPr/>
        </p:nvSpPr>
        <p:spPr>
          <a:xfrm>
            <a:off x="7480807" y="4063670"/>
            <a:ext cx="264160" cy="289823"/>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R1</a:t>
            </a:r>
            <a:endParaRPr sz="1800">
              <a:latin typeface="Calibri"/>
              <a:cs typeface="Calibri"/>
            </a:endParaRPr>
          </a:p>
        </p:txBody>
      </p:sp>
    </p:spTree>
    <p:extLst>
      <p:ext uri="{BB962C8B-B14F-4D97-AF65-F5344CB8AC3E}">
        <p14:creationId xmlns:p14="http://schemas.microsoft.com/office/powerpoint/2010/main" val="2283952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59301" y="758020"/>
            <a:ext cx="69465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Commit </a:t>
            </a:r>
            <a:r>
              <a:rPr sz="3200" spc="-55" dirty="0">
                <a:solidFill>
                  <a:schemeClr val="tx1"/>
                </a:solidFill>
              </a:rPr>
              <a:t>d’un </a:t>
            </a:r>
            <a:r>
              <a:rPr sz="3200" spc="-40" dirty="0">
                <a:solidFill>
                  <a:schemeClr val="tx1"/>
                </a:solidFill>
              </a:rPr>
              <a:t>dépôt</a:t>
            </a:r>
            <a:r>
              <a:rPr sz="3200" spc="-254"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810259" y="1263928"/>
            <a:ext cx="6807834" cy="1392689"/>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b="1" spc="-20" dirty="0">
                <a:solidFill>
                  <a:srgbClr val="404040"/>
                </a:solidFill>
                <a:latin typeface="Calibri"/>
                <a:cs typeface="Calibri"/>
              </a:rPr>
              <a:t>Faire </a:t>
            </a:r>
            <a:r>
              <a:rPr sz="2000" b="1" dirty="0">
                <a:solidFill>
                  <a:srgbClr val="404040"/>
                </a:solidFill>
                <a:latin typeface="Calibri"/>
                <a:cs typeface="Calibri"/>
              </a:rPr>
              <a:t>un</a:t>
            </a:r>
            <a:r>
              <a:rPr sz="2000" b="1" spc="10" dirty="0">
                <a:solidFill>
                  <a:srgbClr val="404040"/>
                </a:solidFill>
                <a:latin typeface="Calibri"/>
                <a:cs typeface="Calibri"/>
              </a:rPr>
              <a:t> </a:t>
            </a:r>
            <a:r>
              <a:rPr sz="2000" b="1" dirty="0">
                <a:solidFill>
                  <a:srgbClr val="404040"/>
                </a:solidFill>
                <a:latin typeface="Calibri"/>
                <a:cs typeface="Calibri"/>
              </a:rPr>
              <a:t>commit</a:t>
            </a:r>
            <a:endParaRPr sz="2000">
              <a:latin typeface="Calibri"/>
              <a:cs typeface="Calibri"/>
            </a:endParaRPr>
          </a:p>
          <a:p>
            <a:pPr marL="927100">
              <a:lnSpc>
                <a:spcPct val="100000"/>
              </a:lnSpc>
              <a:spcBef>
                <a:spcPts val="1160"/>
              </a:spcBef>
            </a:pPr>
            <a:r>
              <a:rPr sz="2000" dirty="0">
                <a:solidFill>
                  <a:srgbClr val="404040"/>
                </a:solidFill>
                <a:latin typeface="Calibri"/>
                <a:cs typeface="Calibri"/>
              </a:rPr>
              <a:t>git </a:t>
            </a:r>
            <a:r>
              <a:rPr sz="2000" spc="-5" dirty="0">
                <a:solidFill>
                  <a:srgbClr val="404040"/>
                </a:solidFill>
                <a:latin typeface="Calibri"/>
                <a:cs typeface="Calibri"/>
              </a:rPr>
              <a:t>commit </a:t>
            </a:r>
            <a:r>
              <a:rPr sz="2000" dirty="0">
                <a:solidFill>
                  <a:srgbClr val="404040"/>
                </a:solidFill>
                <a:latin typeface="Calibri"/>
                <a:cs typeface="Calibri"/>
              </a:rPr>
              <a:t>-m "Commit</a:t>
            </a:r>
            <a:r>
              <a:rPr sz="2000" spc="-25" dirty="0">
                <a:solidFill>
                  <a:srgbClr val="404040"/>
                </a:solidFill>
                <a:latin typeface="Calibri"/>
                <a:cs typeface="Calibri"/>
              </a:rPr>
              <a:t> </a:t>
            </a:r>
            <a:r>
              <a:rPr sz="2000" spc="-5" dirty="0">
                <a:solidFill>
                  <a:srgbClr val="404040"/>
                </a:solidFill>
                <a:latin typeface="Calibri"/>
                <a:cs typeface="Calibri"/>
              </a:rPr>
              <a:t>initial"</a:t>
            </a:r>
            <a:endParaRPr sz="2000">
              <a:latin typeface="Calibri"/>
              <a:cs typeface="Calibri"/>
            </a:endParaRPr>
          </a:p>
          <a:p>
            <a:pPr marL="12700">
              <a:lnSpc>
                <a:spcPct val="100000"/>
              </a:lnSpc>
              <a:spcBef>
                <a:spcPts val="1155"/>
              </a:spcBef>
            </a:pPr>
            <a:r>
              <a:rPr sz="2000" spc="-5" dirty="0">
                <a:solidFill>
                  <a:srgbClr val="404040"/>
                </a:solidFill>
                <a:latin typeface="Calibri"/>
                <a:cs typeface="Calibri"/>
              </a:rPr>
              <a:t>Le </a:t>
            </a:r>
            <a:r>
              <a:rPr sz="2000" dirty="0">
                <a:solidFill>
                  <a:srgbClr val="404040"/>
                </a:solidFill>
                <a:latin typeface="Calibri"/>
                <a:cs typeface="Calibri"/>
              </a:rPr>
              <a:t>message </a:t>
            </a:r>
            <a:r>
              <a:rPr sz="2000" spc="-10" dirty="0">
                <a:solidFill>
                  <a:srgbClr val="404040"/>
                </a:solidFill>
                <a:latin typeface="Calibri"/>
                <a:cs typeface="Calibri"/>
              </a:rPr>
              <a:t>est </a:t>
            </a:r>
            <a:r>
              <a:rPr sz="2000" spc="-5" dirty="0">
                <a:solidFill>
                  <a:srgbClr val="404040"/>
                </a:solidFill>
                <a:latin typeface="Calibri"/>
                <a:cs typeface="Calibri"/>
              </a:rPr>
              <a:t>très </a:t>
            </a:r>
            <a:r>
              <a:rPr sz="2000" spc="-10" dirty="0">
                <a:solidFill>
                  <a:srgbClr val="404040"/>
                </a:solidFill>
                <a:latin typeface="Calibri"/>
                <a:cs typeface="Calibri"/>
              </a:rPr>
              <a:t>important </a:t>
            </a:r>
            <a:r>
              <a:rPr sz="2000" spc="-5" dirty="0">
                <a:solidFill>
                  <a:srgbClr val="404040"/>
                </a:solidFill>
                <a:latin typeface="Calibri"/>
                <a:cs typeface="Calibri"/>
              </a:rPr>
              <a:t>afin </a:t>
            </a:r>
            <a:r>
              <a:rPr sz="2000" dirty="0">
                <a:solidFill>
                  <a:srgbClr val="404040"/>
                </a:solidFill>
                <a:latin typeface="Calibri"/>
                <a:cs typeface="Calibri"/>
              </a:rPr>
              <a:t>de </a:t>
            </a:r>
            <a:r>
              <a:rPr sz="2000" spc="-5" dirty="0">
                <a:solidFill>
                  <a:srgbClr val="404040"/>
                </a:solidFill>
                <a:latin typeface="Calibri"/>
                <a:cs typeface="Calibri"/>
              </a:rPr>
              <a:t>suivre l'historique </a:t>
            </a:r>
            <a:r>
              <a:rPr sz="2000" dirty="0">
                <a:solidFill>
                  <a:srgbClr val="404040"/>
                </a:solidFill>
                <a:latin typeface="Calibri"/>
                <a:cs typeface="Calibri"/>
              </a:rPr>
              <a:t>du</a:t>
            </a:r>
            <a:r>
              <a:rPr sz="2000" spc="85"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47828" y="2652902"/>
            <a:ext cx="8996680" cy="1720215"/>
          </a:xfrm>
          <a:custGeom>
            <a:avLst/>
            <a:gdLst/>
            <a:ahLst/>
            <a:cxnLst/>
            <a:rect l="l" t="t" r="r" b="b"/>
            <a:pathLst>
              <a:path w="8996680" h="2293620">
                <a:moveTo>
                  <a:pt x="0" y="2293620"/>
                </a:moveTo>
                <a:lnTo>
                  <a:pt x="8996172" y="2293620"/>
                </a:lnTo>
                <a:lnTo>
                  <a:pt x="8996172" y="0"/>
                </a:lnTo>
                <a:lnTo>
                  <a:pt x="0" y="0"/>
                </a:lnTo>
                <a:lnTo>
                  <a:pt x="0" y="2293620"/>
                </a:lnTo>
                <a:close/>
              </a:path>
            </a:pathLst>
          </a:custGeom>
          <a:solidFill>
            <a:srgbClr val="000000"/>
          </a:solidFill>
        </p:spPr>
        <p:txBody>
          <a:bodyPr wrap="square" lIns="0" tIns="0" rIns="0" bIns="0" rtlCol="0"/>
          <a:lstStyle/>
          <a:p>
            <a:endParaRPr/>
          </a:p>
        </p:txBody>
      </p:sp>
      <p:sp>
        <p:nvSpPr>
          <p:cNvPr id="8" name="object 8"/>
          <p:cNvSpPr txBox="1"/>
          <p:nvPr/>
        </p:nvSpPr>
        <p:spPr>
          <a:xfrm>
            <a:off x="226568" y="2668333"/>
            <a:ext cx="6885940" cy="321242"/>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Lucida Console"/>
                <a:cs typeface="Lucida Console"/>
              </a:rPr>
              <a:t>$ </a:t>
            </a:r>
            <a:r>
              <a:rPr sz="2000" spc="-5" dirty="0">
                <a:solidFill>
                  <a:srgbClr val="FFFFFF"/>
                </a:solidFill>
                <a:latin typeface="Lucida Console"/>
                <a:cs typeface="Lucida Console"/>
              </a:rPr>
              <a:t>git commit README.md –m </a:t>
            </a:r>
            <a:r>
              <a:rPr sz="2000" spc="-10" dirty="0">
                <a:solidFill>
                  <a:srgbClr val="FFFFFF"/>
                </a:solidFill>
                <a:latin typeface="Lucida Console"/>
                <a:cs typeface="Lucida Console"/>
              </a:rPr>
              <a:t>"Création </a:t>
            </a:r>
            <a:r>
              <a:rPr sz="2000" spc="-5" dirty="0">
                <a:solidFill>
                  <a:srgbClr val="FFFFFF"/>
                </a:solidFill>
                <a:latin typeface="Lucida Console"/>
                <a:cs typeface="Lucida Console"/>
              </a:rPr>
              <a:t>du</a:t>
            </a:r>
            <a:r>
              <a:rPr sz="2000" spc="-100" dirty="0">
                <a:solidFill>
                  <a:srgbClr val="FFFFFF"/>
                </a:solidFill>
                <a:latin typeface="Lucida Console"/>
                <a:cs typeface="Lucida Console"/>
              </a:rPr>
              <a:t> </a:t>
            </a:r>
            <a:r>
              <a:rPr sz="2000" spc="-10" dirty="0">
                <a:solidFill>
                  <a:srgbClr val="FFFFFF"/>
                </a:solidFill>
                <a:latin typeface="Lucida Console"/>
                <a:cs typeface="Lucida Console"/>
              </a:rPr>
              <a:t>depot"</a:t>
            </a:r>
            <a:endParaRPr sz="2000">
              <a:latin typeface="Lucida Console"/>
              <a:cs typeface="Lucida Console"/>
            </a:endParaRPr>
          </a:p>
        </p:txBody>
      </p:sp>
      <p:sp>
        <p:nvSpPr>
          <p:cNvPr id="9" name="object 9"/>
          <p:cNvSpPr txBox="1"/>
          <p:nvPr/>
        </p:nvSpPr>
        <p:spPr>
          <a:xfrm>
            <a:off x="226569" y="2896933"/>
            <a:ext cx="1095375" cy="936154"/>
          </a:xfrm>
          <a:prstGeom prst="rect">
            <a:avLst/>
          </a:prstGeom>
        </p:spPr>
        <p:txBody>
          <a:bodyPr vert="horz" wrap="square" lIns="0" tIns="12700" rIns="0" bIns="0" rtlCol="0">
            <a:spAutoFit/>
          </a:bodyPr>
          <a:lstStyle/>
          <a:p>
            <a:pPr marR="5080" algn="r">
              <a:lnSpc>
                <a:spcPct val="100000"/>
              </a:lnSpc>
              <a:spcBef>
                <a:spcPts val="100"/>
              </a:spcBef>
            </a:pPr>
            <a:r>
              <a:rPr sz="2000" spc="-5" dirty="0">
                <a:solidFill>
                  <a:srgbClr val="FFFFFF"/>
                </a:solidFill>
                <a:latin typeface="Lucida Console"/>
                <a:cs typeface="Lucida Console"/>
              </a:rPr>
              <a:t>[master</a:t>
            </a:r>
            <a:endParaRPr sz="2000">
              <a:latin typeface="Lucida Console"/>
              <a:cs typeface="Lucida Console"/>
            </a:endParaRPr>
          </a:p>
          <a:p>
            <a:pPr marR="6985" algn="r">
              <a:lnSpc>
                <a:spcPct val="100000"/>
              </a:lnSpc>
            </a:pPr>
            <a:r>
              <a:rPr sz="2000" dirty="0">
                <a:solidFill>
                  <a:srgbClr val="FFFFFF"/>
                </a:solidFill>
                <a:latin typeface="Lucida Console"/>
                <a:cs typeface="Lucida Console"/>
              </a:rPr>
              <a:t>1</a:t>
            </a:r>
            <a:r>
              <a:rPr sz="2000" spc="-105" dirty="0">
                <a:solidFill>
                  <a:srgbClr val="FFFFFF"/>
                </a:solidFill>
                <a:latin typeface="Lucida Console"/>
                <a:cs typeface="Lucida Console"/>
              </a:rPr>
              <a:t> </a:t>
            </a:r>
            <a:r>
              <a:rPr sz="2000" spc="-10" dirty="0">
                <a:solidFill>
                  <a:srgbClr val="FFFFFF"/>
                </a:solidFill>
                <a:latin typeface="Lucida Console"/>
                <a:cs typeface="Lucida Console"/>
              </a:rPr>
              <a:t>file</a:t>
            </a:r>
            <a:endParaRPr sz="2000">
              <a:latin typeface="Lucida Console"/>
              <a:cs typeface="Lucida Console"/>
            </a:endParaRPr>
          </a:p>
          <a:p>
            <a:pPr marR="7620" algn="r">
              <a:lnSpc>
                <a:spcPct val="100000"/>
              </a:lnSpc>
            </a:pPr>
            <a:r>
              <a:rPr sz="2000" spc="-10" dirty="0">
                <a:solidFill>
                  <a:srgbClr val="FFFFFF"/>
                </a:solidFill>
                <a:latin typeface="Lucida Console"/>
                <a:cs typeface="Lucida Console"/>
              </a:rPr>
              <a:t>create</a:t>
            </a:r>
            <a:endParaRPr sz="2000">
              <a:latin typeface="Lucida Console"/>
              <a:cs typeface="Lucida Console"/>
            </a:endParaRPr>
          </a:p>
        </p:txBody>
      </p:sp>
      <p:sp>
        <p:nvSpPr>
          <p:cNvPr id="10" name="object 10"/>
          <p:cNvSpPr txBox="1"/>
          <p:nvPr/>
        </p:nvSpPr>
        <p:spPr>
          <a:xfrm>
            <a:off x="1446022" y="2896933"/>
            <a:ext cx="6122670" cy="936154"/>
          </a:xfrm>
          <a:prstGeom prst="rect">
            <a:avLst/>
          </a:prstGeom>
        </p:spPr>
        <p:txBody>
          <a:bodyPr vert="horz" wrap="square" lIns="0" tIns="12700" rIns="0" bIns="0" rtlCol="0">
            <a:spAutoFit/>
          </a:bodyPr>
          <a:lstStyle/>
          <a:p>
            <a:pPr marL="12700" marR="5080" indent="2540">
              <a:lnSpc>
                <a:spcPct val="100000"/>
              </a:lnSpc>
              <a:spcBef>
                <a:spcPts val="100"/>
              </a:spcBef>
            </a:pPr>
            <a:r>
              <a:rPr sz="2000" spc="-10" dirty="0">
                <a:solidFill>
                  <a:srgbClr val="FFFFFF"/>
                </a:solidFill>
                <a:latin typeface="Lucida Console"/>
                <a:cs typeface="Lucida Console"/>
              </a:rPr>
              <a:t>(root-commit) c17b141] Création </a:t>
            </a:r>
            <a:r>
              <a:rPr sz="2000" spc="-5" dirty="0">
                <a:solidFill>
                  <a:srgbClr val="FFFFFF"/>
                </a:solidFill>
                <a:latin typeface="Lucida Console"/>
                <a:cs typeface="Lucida Console"/>
              </a:rPr>
              <a:t>du </a:t>
            </a:r>
            <a:r>
              <a:rPr sz="2000" spc="-10" dirty="0">
                <a:solidFill>
                  <a:srgbClr val="FFFFFF"/>
                </a:solidFill>
                <a:latin typeface="Lucida Console"/>
                <a:cs typeface="Lucida Console"/>
              </a:rPr>
              <a:t>depot  changed, </a:t>
            </a:r>
            <a:r>
              <a:rPr sz="2000" dirty="0">
                <a:solidFill>
                  <a:srgbClr val="FFFFFF"/>
                </a:solidFill>
                <a:latin typeface="Lucida Console"/>
                <a:cs typeface="Lucida Console"/>
              </a:rPr>
              <a:t>7</a:t>
            </a:r>
            <a:r>
              <a:rPr sz="2000" spc="-25" dirty="0">
                <a:solidFill>
                  <a:srgbClr val="FFFFFF"/>
                </a:solidFill>
                <a:latin typeface="Lucida Console"/>
                <a:cs typeface="Lucida Console"/>
              </a:rPr>
              <a:t> </a:t>
            </a:r>
            <a:r>
              <a:rPr sz="2000" spc="-10" dirty="0">
                <a:solidFill>
                  <a:srgbClr val="FFFFFF"/>
                </a:solidFill>
                <a:latin typeface="Lucida Console"/>
                <a:cs typeface="Lucida Console"/>
              </a:rPr>
              <a:t>insertions(+)</a:t>
            </a:r>
            <a:endParaRPr sz="2000">
              <a:latin typeface="Lucida Console"/>
              <a:cs typeface="Lucida Console"/>
            </a:endParaRPr>
          </a:p>
          <a:p>
            <a:pPr marL="12700">
              <a:lnSpc>
                <a:spcPct val="100000"/>
              </a:lnSpc>
            </a:pPr>
            <a:r>
              <a:rPr sz="2000" spc="-5" dirty="0">
                <a:solidFill>
                  <a:srgbClr val="FFFFFF"/>
                </a:solidFill>
                <a:latin typeface="Lucida Console"/>
                <a:cs typeface="Lucida Console"/>
              </a:rPr>
              <a:t>mode 100644</a:t>
            </a:r>
            <a:r>
              <a:rPr sz="2000" spc="-35" dirty="0">
                <a:solidFill>
                  <a:srgbClr val="FFFFFF"/>
                </a:solidFill>
                <a:latin typeface="Lucida Console"/>
                <a:cs typeface="Lucida Console"/>
              </a:rPr>
              <a:t> </a:t>
            </a:r>
            <a:r>
              <a:rPr sz="2000" spc="-10" dirty="0">
                <a:solidFill>
                  <a:srgbClr val="FFFFFF"/>
                </a:solidFill>
                <a:latin typeface="Lucida Console"/>
                <a:cs typeface="Lucida Console"/>
              </a:rPr>
              <a:t>README.md</a:t>
            </a:r>
            <a:endParaRPr sz="2000">
              <a:latin typeface="Lucida Console"/>
              <a:cs typeface="Lucida Console"/>
            </a:endParaRPr>
          </a:p>
        </p:txBody>
      </p:sp>
    </p:spTree>
    <p:extLst>
      <p:ext uri="{BB962C8B-B14F-4D97-AF65-F5344CB8AC3E}">
        <p14:creationId xmlns:p14="http://schemas.microsoft.com/office/powerpoint/2010/main" val="24996104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609545"/>
            <a:ext cx="67941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Commit </a:t>
            </a:r>
            <a:r>
              <a:rPr sz="3200" spc="-55" dirty="0">
                <a:solidFill>
                  <a:schemeClr val="tx1"/>
                </a:solidFill>
              </a:rPr>
              <a:t>d’un </a:t>
            </a:r>
            <a:r>
              <a:rPr sz="3200" spc="-40" dirty="0">
                <a:solidFill>
                  <a:schemeClr val="tx1"/>
                </a:solidFill>
              </a:rPr>
              <a:t>dépôt</a:t>
            </a:r>
            <a:r>
              <a:rPr sz="3200" spc="-254"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810259" y="1263928"/>
            <a:ext cx="7565390" cy="3752309"/>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b="1" spc="-20" dirty="0">
                <a:solidFill>
                  <a:srgbClr val="404040"/>
                </a:solidFill>
                <a:latin typeface="Calibri"/>
                <a:cs typeface="Calibri"/>
              </a:rPr>
              <a:t>Faire </a:t>
            </a:r>
            <a:r>
              <a:rPr sz="2000" b="1" dirty="0">
                <a:solidFill>
                  <a:srgbClr val="404040"/>
                </a:solidFill>
                <a:latin typeface="Calibri"/>
                <a:cs typeface="Calibri"/>
              </a:rPr>
              <a:t>un</a:t>
            </a:r>
            <a:r>
              <a:rPr sz="2000" b="1" spc="10" dirty="0">
                <a:solidFill>
                  <a:srgbClr val="404040"/>
                </a:solidFill>
                <a:latin typeface="Calibri"/>
                <a:cs typeface="Calibri"/>
              </a:rPr>
              <a:t> </a:t>
            </a:r>
            <a:r>
              <a:rPr sz="2000" b="1" dirty="0">
                <a:solidFill>
                  <a:srgbClr val="404040"/>
                </a:solidFill>
                <a:latin typeface="Calibri"/>
                <a:cs typeface="Calibri"/>
              </a:rPr>
              <a:t>commit</a:t>
            </a:r>
            <a:endParaRPr sz="2000" dirty="0">
              <a:latin typeface="Calibri"/>
              <a:cs typeface="Calibri"/>
            </a:endParaRPr>
          </a:p>
          <a:p>
            <a:pPr marL="12700">
              <a:lnSpc>
                <a:spcPts val="2280"/>
              </a:lnSpc>
              <a:spcBef>
                <a:spcPts val="1160"/>
              </a:spcBef>
            </a:pPr>
            <a:r>
              <a:rPr sz="2000" spc="-5" dirty="0">
                <a:solidFill>
                  <a:srgbClr val="404040"/>
                </a:solidFill>
                <a:latin typeface="Calibri"/>
                <a:cs typeface="Calibri"/>
              </a:rPr>
              <a:t>permet </a:t>
            </a:r>
            <a:r>
              <a:rPr sz="2000" spc="-15" dirty="0">
                <a:solidFill>
                  <a:srgbClr val="404040"/>
                </a:solidFill>
                <a:latin typeface="Calibri"/>
                <a:cs typeface="Calibri"/>
              </a:rPr>
              <a:t>d’enregistrer </a:t>
            </a:r>
            <a:r>
              <a:rPr sz="2000" dirty="0">
                <a:solidFill>
                  <a:srgbClr val="404040"/>
                </a:solidFill>
                <a:latin typeface="Calibri"/>
                <a:cs typeface="Calibri"/>
              </a:rPr>
              <a:t>les </a:t>
            </a:r>
            <a:r>
              <a:rPr sz="2000" spc="-5" dirty="0">
                <a:solidFill>
                  <a:srgbClr val="404040"/>
                </a:solidFill>
                <a:latin typeface="Calibri"/>
                <a:cs typeface="Calibri"/>
              </a:rPr>
              <a:t>modifications concernant </a:t>
            </a:r>
            <a:r>
              <a:rPr sz="2000" dirty="0">
                <a:solidFill>
                  <a:srgbClr val="404040"/>
                </a:solidFill>
                <a:latin typeface="Calibri"/>
                <a:cs typeface="Calibri"/>
              </a:rPr>
              <a:t>les </a:t>
            </a:r>
            <a:r>
              <a:rPr sz="2000" spc="-5" dirty="0">
                <a:solidFill>
                  <a:srgbClr val="404040"/>
                </a:solidFill>
                <a:latin typeface="Calibri"/>
                <a:cs typeface="Calibri"/>
              </a:rPr>
              <a:t>fichiers </a:t>
            </a:r>
            <a:r>
              <a:rPr sz="2000" dirty="0">
                <a:solidFill>
                  <a:srgbClr val="404040"/>
                </a:solidFill>
                <a:latin typeface="Calibri"/>
                <a:cs typeface="Calibri"/>
              </a:rPr>
              <a:t>ou</a:t>
            </a:r>
            <a:r>
              <a:rPr sz="2000" spc="120" dirty="0">
                <a:solidFill>
                  <a:srgbClr val="404040"/>
                </a:solidFill>
                <a:latin typeface="Calibri"/>
                <a:cs typeface="Calibri"/>
              </a:rPr>
              <a:t> </a:t>
            </a:r>
            <a:r>
              <a:rPr sz="2000" spc="-10" dirty="0">
                <a:solidFill>
                  <a:srgbClr val="404040"/>
                </a:solidFill>
                <a:latin typeface="Calibri"/>
                <a:cs typeface="Calibri"/>
              </a:rPr>
              <a:t>dossiers</a:t>
            </a:r>
            <a:endParaRPr sz="2000" dirty="0">
              <a:latin typeface="Calibri"/>
              <a:cs typeface="Calibri"/>
            </a:endParaRPr>
          </a:p>
          <a:p>
            <a:pPr marL="12700">
              <a:lnSpc>
                <a:spcPts val="2280"/>
              </a:lnSpc>
            </a:pPr>
            <a:r>
              <a:rPr sz="2000" dirty="0">
                <a:solidFill>
                  <a:srgbClr val="404040"/>
                </a:solidFill>
                <a:latin typeface="Calibri"/>
                <a:cs typeface="Calibri"/>
              </a:rPr>
              <a:t>passés en </a:t>
            </a:r>
            <a:r>
              <a:rPr sz="2000" spc="-10" dirty="0">
                <a:solidFill>
                  <a:srgbClr val="404040"/>
                </a:solidFill>
                <a:latin typeface="Calibri"/>
                <a:cs typeface="Calibri"/>
              </a:rPr>
              <a:t>paramètre </a:t>
            </a:r>
            <a:r>
              <a:rPr sz="2000" spc="-5" dirty="0">
                <a:solidFill>
                  <a:srgbClr val="404040"/>
                </a:solidFill>
                <a:latin typeface="Calibri"/>
                <a:cs typeface="Calibri"/>
              </a:rPr>
              <a:t>sur </a:t>
            </a:r>
            <a:r>
              <a:rPr sz="2000" spc="-15" dirty="0">
                <a:solidFill>
                  <a:srgbClr val="404040"/>
                </a:solidFill>
                <a:latin typeface="Calibri"/>
                <a:cs typeface="Calibri"/>
              </a:rPr>
              <a:t>votre </a:t>
            </a:r>
            <a:r>
              <a:rPr sz="2000" dirty="0">
                <a:solidFill>
                  <a:srgbClr val="404040"/>
                </a:solidFill>
                <a:latin typeface="Calibri"/>
                <a:cs typeface="Calibri"/>
              </a:rPr>
              <a:t>dépôt (en </a:t>
            </a:r>
            <a:r>
              <a:rPr sz="2000" spc="-5" dirty="0">
                <a:solidFill>
                  <a:srgbClr val="404040"/>
                </a:solidFill>
                <a:latin typeface="Calibri"/>
                <a:cs typeface="Calibri"/>
              </a:rPr>
              <a:t>créant </a:t>
            </a:r>
            <a:r>
              <a:rPr sz="2000" dirty="0">
                <a:solidFill>
                  <a:srgbClr val="404040"/>
                </a:solidFill>
                <a:latin typeface="Calibri"/>
                <a:cs typeface="Calibri"/>
              </a:rPr>
              <a:t>une </a:t>
            </a:r>
            <a:r>
              <a:rPr sz="2000" spc="-5" dirty="0">
                <a:solidFill>
                  <a:srgbClr val="404040"/>
                </a:solidFill>
                <a:latin typeface="Calibri"/>
                <a:cs typeface="Calibri"/>
              </a:rPr>
              <a:t>nouvelle</a:t>
            </a:r>
            <a:r>
              <a:rPr sz="2000" spc="85" dirty="0">
                <a:solidFill>
                  <a:srgbClr val="404040"/>
                </a:solidFill>
                <a:latin typeface="Calibri"/>
                <a:cs typeface="Calibri"/>
              </a:rPr>
              <a:t> </a:t>
            </a:r>
            <a:r>
              <a:rPr sz="2000" spc="-10" dirty="0">
                <a:solidFill>
                  <a:srgbClr val="404040"/>
                </a:solidFill>
                <a:latin typeface="Calibri"/>
                <a:cs typeface="Calibri"/>
              </a:rPr>
              <a:t>révision)</a:t>
            </a:r>
            <a:endParaRPr sz="20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b="1" spc="-5" dirty="0">
                <a:solidFill>
                  <a:srgbClr val="404040"/>
                </a:solidFill>
                <a:latin typeface="Calibri"/>
                <a:cs typeface="Calibri"/>
              </a:rPr>
              <a:t>git </a:t>
            </a:r>
            <a:r>
              <a:rPr sz="2000" b="1" dirty="0">
                <a:solidFill>
                  <a:srgbClr val="404040"/>
                </a:solidFill>
                <a:latin typeface="Calibri"/>
                <a:cs typeface="Calibri"/>
              </a:rPr>
              <a:t>commit</a:t>
            </a:r>
            <a:r>
              <a:rPr sz="2000" b="1" spc="-50" dirty="0">
                <a:solidFill>
                  <a:srgbClr val="404040"/>
                </a:solidFill>
                <a:latin typeface="Calibri"/>
                <a:cs typeface="Calibri"/>
              </a:rPr>
              <a:t> </a:t>
            </a:r>
            <a:r>
              <a:rPr sz="2000" b="1" spc="-5" dirty="0">
                <a:solidFill>
                  <a:srgbClr val="404040"/>
                </a:solidFill>
                <a:latin typeface="Calibri"/>
                <a:cs typeface="Calibri"/>
              </a:rPr>
              <a:t>-a</a:t>
            </a:r>
            <a:endParaRPr sz="2000" dirty="0">
              <a:latin typeface="Calibri"/>
              <a:cs typeface="Calibri"/>
            </a:endParaRPr>
          </a:p>
          <a:p>
            <a:pPr marL="12700">
              <a:lnSpc>
                <a:spcPct val="100000"/>
              </a:lnSpc>
              <a:spcBef>
                <a:spcPts val="1165"/>
              </a:spcBef>
            </a:pPr>
            <a:r>
              <a:rPr sz="2000" spc="-5" dirty="0">
                <a:solidFill>
                  <a:srgbClr val="404040"/>
                </a:solidFill>
                <a:latin typeface="Calibri"/>
                <a:cs typeface="Calibri"/>
              </a:rPr>
              <a:t>permet </a:t>
            </a:r>
            <a:r>
              <a:rPr sz="2000" spc="-20" dirty="0">
                <a:solidFill>
                  <a:srgbClr val="404040"/>
                </a:solidFill>
                <a:latin typeface="Calibri"/>
                <a:cs typeface="Calibri"/>
              </a:rPr>
              <a:t>d’enregistrer </a:t>
            </a:r>
            <a:r>
              <a:rPr sz="2000" spc="-5" dirty="0">
                <a:solidFill>
                  <a:srgbClr val="404040"/>
                </a:solidFill>
                <a:latin typeface="Calibri"/>
                <a:cs typeface="Calibri"/>
              </a:rPr>
              <a:t>toutes modifications </a:t>
            </a:r>
            <a:r>
              <a:rPr sz="2000" dirty="0">
                <a:solidFill>
                  <a:srgbClr val="404040"/>
                </a:solidFill>
                <a:latin typeface="Calibri"/>
                <a:cs typeface="Calibri"/>
              </a:rPr>
              <a:t>en </a:t>
            </a:r>
            <a:r>
              <a:rPr sz="2000" spc="-10" dirty="0">
                <a:solidFill>
                  <a:srgbClr val="404040"/>
                </a:solidFill>
                <a:latin typeface="Calibri"/>
                <a:cs typeface="Calibri"/>
              </a:rPr>
              <a:t>cours </a:t>
            </a:r>
            <a:r>
              <a:rPr sz="2000" dirty="0">
                <a:solidFill>
                  <a:srgbClr val="404040"/>
                </a:solidFill>
                <a:latin typeface="Calibri"/>
                <a:cs typeface="Calibri"/>
              </a:rPr>
              <a:t>même non</a:t>
            </a:r>
            <a:r>
              <a:rPr sz="2000" spc="110" dirty="0">
                <a:solidFill>
                  <a:srgbClr val="404040"/>
                </a:solidFill>
                <a:latin typeface="Calibri"/>
                <a:cs typeface="Calibri"/>
              </a:rPr>
              <a:t> </a:t>
            </a:r>
            <a:r>
              <a:rPr sz="2000" spc="-10" dirty="0">
                <a:solidFill>
                  <a:srgbClr val="404040"/>
                </a:solidFill>
                <a:latin typeface="Calibri"/>
                <a:cs typeface="Calibri"/>
              </a:rPr>
              <a:t>indexées</a:t>
            </a:r>
            <a:endParaRPr sz="2000" dirty="0">
              <a:latin typeface="Calibri"/>
              <a:cs typeface="Calibri"/>
            </a:endParaRPr>
          </a:p>
          <a:p>
            <a:pPr marL="12700">
              <a:lnSpc>
                <a:spcPct val="100000"/>
              </a:lnSpc>
              <a:spcBef>
                <a:spcPts val="1165"/>
              </a:spcBef>
            </a:pPr>
            <a:r>
              <a:rPr sz="2000" spc="-10" dirty="0">
                <a:solidFill>
                  <a:srgbClr val="404040"/>
                </a:solidFill>
                <a:latin typeface="Calibri"/>
                <a:cs typeface="Calibri"/>
              </a:rPr>
              <a:t>(attention </a:t>
            </a:r>
            <a:r>
              <a:rPr sz="2000" dirty="0">
                <a:solidFill>
                  <a:srgbClr val="404040"/>
                </a:solidFill>
                <a:latin typeface="Calibri"/>
                <a:cs typeface="Calibri"/>
              </a:rPr>
              <a:t>: </a:t>
            </a:r>
            <a:r>
              <a:rPr sz="2000" spc="-5" dirty="0">
                <a:solidFill>
                  <a:srgbClr val="404040"/>
                </a:solidFill>
                <a:latin typeface="Calibri"/>
                <a:cs typeface="Calibri"/>
              </a:rPr>
              <a:t>pas </a:t>
            </a:r>
            <a:r>
              <a:rPr sz="2000" dirty="0">
                <a:solidFill>
                  <a:srgbClr val="404040"/>
                </a:solidFill>
                <a:latin typeface="Calibri"/>
                <a:cs typeface="Calibri"/>
              </a:rPr>
              <a:t>un </a:t>
            </a:r>
            <a:r>
              <a:rPr sz="2000" spc="-5" dirty="0">
                <a:solidFill>
                  <a:srgbClr val="404040"/>
                </a:solidFill>
                <a:latin typeface="Calibri"/>
                <a:cs typeface="Calibri"/>
              </a:rPr>
              <a:t>nouveau</a:t>
            </a:r>
            <a:r>
              <a:rPr sz="2000" spc="10" dirty="0">
                <a:solidFill>
                  <a:srgbClr val="404040"/>
                </a:solidFill>
                <a:latin typeface="Calibri"/>
                <a:cs typeface="Calibri"/>
              </a:rPr>
              <a:t> </a:t>
            </a:r>
            <a:r>
              <a:rPr sz="2000" dirty="0">
                <a:solidFill>
                  <a:srgbClr val="404040"/>
                </a:solidFill>
                <a:latin typeface="Calibri"/>
                <a:cs typeface="Calibri"/>
              </a:rPr>
              <a:t>fichier)</a:t>
            </a:r>
            <a:endParaRPr sz="2000" dirty="0">
              <a:latin typeface="Calibri"/>
              <a:cs typeface="Calibri"/>
            </a:endParaRPr>
          </a:p>
          <a:p>
            <a:pPr>
              <a:lnSpc>
                <a:spcPct val="100000"/>
              </a:lnSpc>
            </a:pPr>
            <a:endParaRPr sz="2000" dirty="0">
              <a:latin typeface="Times New Roman"/>
              <a:cs typeface="Times New Roman"/>
            </a:endParaRPr>
          </a:p>
          <a:p>
            <a:pPr marL="12700" marR="38100" algn="just">
              <a:lnSpc>
                <a:spcPts val="2160"/>
              </a:lnSpc>
              <a:spcBef>
                <a:spcPts val="5"/>
              </a:spcBef>
            </a:pPr>
            <a:r>
              <a:rPr sz="2000" spc="-10" dirty="0" err="1">
                <a:solidFill>
                  <a:srgbClr val="404040"/>
                </a:solidFill>
                <a:latin typeface="Calibri"/>
                <a:cs typeface="Calibri"/>
              </a:rPr>
              <a:t>Exercice</a:t>
            </a:r>
            <a:r>
              <a:rPr sz="2000" spc="-10" dirty="0">
                <a:solidFill>
                  <a:srgbClr val="404040"/>
                </a:solidFill>
                <a:latin typeface="Calibri"/>
                <a:cs typeface="Calibri"/>
              </a:rPr>
              <a:t> </a:t>
            </a:r>
            <a:r>
              <a:rPr sz="2000" dirty="0">
                <a:solidFill>
                  <a:srgbClr val="404040"/>
                </a:solidFill>
                <a:latin typeface="Calibri"/>
                <a:cs typeface="Calibri"/>
              </a:rPr>
              <a:t>: </a:t>
            </a:r>
            <a:r>
              <a:rPr sz="2000" spc="-5" dirty="0">
                <a:solidFill>
                  <a:srgbClr val="404040"/>
                </a:solidFill>
                <a:latin typeface="Calibri"/>
                <a:cs typeface="Calibri"/>
              </a:rPr>
              <a:t>créer </a:t>
            </a:r>
            <a:r>
              <a:rPr sz="2000" dirty="0">
                <a:solidFill>
                  <a:srgbClr val="404040"/>
                </a:solidFill>
                <a:latin typeface="Calibri"/>
                <a:cs typeface="Calibri"/>
              </a:rPr>
              <a:t>un fichier </a:t>
            </a:r>
            <a:r>
              <a:rPr sz="2000" spc="-20" dirty="0">
                <a:solidFill>
                  <a:srgbClr val="404040"/>
                </a:solidFill>
                <a:latin typeface="Calibri"/>
                <a:cs typeface="Calibri"/>
              </a:rPr>
              <a:t>texte </a:t>
            </a:r>
            <a:r>
              <a:rPr sz="2000" spc="-10" dirty="0">
                <a:solidFill>
                  <a:srgbClr val="404040"/>
                </a:solidFill>
                <a:latin typeface="Calibri"/>
                <a:cs typeface="Calibri"/>
              </a:rPr>
              <a:t>index.base. </a:t>
            </a:r>
            <a:r>
              <a:rPr sz="2000" spc="-5" dirty="0">
                <a:solidFill>
                  <a:srgbClr val="404040"/>
                </a:solidFill>
                <a:latin typeface="Calibri"/>
                <a:cs typeface="Calibri"/>
              </a:rPr>
              <a:t>Le </a:t>
            </a:r>
            <a:r>
              <a:rPr sz="2000" spc="-10" dirty="0">
                <a:solidFill>
                  <a:srgbClr val="404040"/>
                </a:solidFill>
                <a:latin typeface="Calibri"/>
                <a:cs typeface="Calibri"/>
              </a:rPr>
              <a:t>rajouter </a:t>
            </a:r>
            <a:r>
              <a:rPr sz="2000" dirty="0">
                <a:solidFill>
                  <a:srgbClr val="404040"/>
                </a:solidFill>
                <a:latin typeface="Calibri"/>
                <a:cs typeface="Calibri"/>
              </a:rPr>
              <a:t>dans </a:t>
            </a:r>
            <a:r>
              <a:rPr sz="2000" spc="-5" dirty="0">
                <a:solidFill>
                  <a:srgbClr val="404040"/>
                </a:solidFill>
                <a:latin typeface="Calibri"/>
                <a:cs typeface="Calibri"/>
              </a:rPr>
              <a:t>un dépôt </a:t>
            </a:r>
            <a:r>
              <a:rPr sz="2000" dirty="0">
                <a:solidFill>
                  <a:srgbClr val="404040"/>
                </a:solidFill>
                <a:latin typeface="Calibri"/>
                <a:cs typeface="Calibri"/>
              </a:rPr>
              <a:t>git.  </a:t>
            </a:r>
            <a:r>
              <a:rPr sz="2000" spc="-15" dirty="0">
                <a:solidFill>
                  <a:srgbClr val="404040"/>
                </a:solidFill>
                <a:latin typeface="Calibri"/>
                <a:cs typeface="Calibri"/>
              </a:rPr>
              <a:t>Vérifier avant </a:t>
            </a:r>
            <a:r>
              <a:rPr sz="2000" spc="-5" dirty="0">
                <a:solidFill>
                  <a:srgbClr val="404040"/>
                </a:solidFill>
                <a:latin typeface="Calibri"/>
                <a:cs typeface="Calibri"/>
              </a:rPr>
              <a:t>et après </a:t>
            </a:r>
            <a:r>
              <a:rPr sz="2000" dirty="0">
                <a:solidFill>
                  <a:srgbClr val="404040"/>
                </a:solidFill>
                <a:latin typeface="Calibri"/>
                <a:cs typeface="Calibri"/>
              </a:rPr>
              <a:t>le commit via </a:t>
            </a:r>
            <a:r>
              <a:rPr sz="2000" spc="-5" dirty="0">
                <a:solidFill>
                  <a:srgbClr val="404040"/>
                </a:solidFill>
                <a:latin typeface="Calibri"/>
                <a:cs typeface="Calibri"/>
              </a:rPr>
              <a:t>la commande </a:t>
            </a:r>
            <a:r>
              <a:rPr sz="2000" dirty="0">
                <a:solidFill>
                  <a:srgbClr val="404040"/>
                </a:solidFill>
                <a:latin typeface="Calibri"/>
                <a:cs typeface="Calibri"/>
              </a:rPr>
              <a:t>« git </a:t>
            </a:r>
            <a:r>
              <a:rPr sz="2000" spc="-15" dirty="0">
                <a:solidFill>
                  <a:srgbClr val="404040"/>
                </a:solidFill>
                <a:latin typeface="Calibri"/>
                <a:cs typeface="Calibri"/>
              </a:rPr>
              <a:t>status </a:t>
            </a:r>
            <a:r>
              <a:rPr sz="2000" dirty="0">
                <a:solidFill>
                  <a:srgbClr val="404040"/>
                </a:solidFill>
                <a:latin typeface="Calibri"/>
                <a:cs typeface="Calibri"/>
              </a:rPr>
              <a:t>» </a:t>
            </a:r>
            <a:r>
              <a:rPr sz="2000" spc="-40" dirty="0">
                <a:solidFill>
                  <a:srgbClr val="404040"/>
                </a:solidFill>
                <a:latin typeface="Calibri"/>
                <a:cs typeface="Calibri"/>
              </a:rPr>
              <a:t>l’état </a:t>
            </a:r>
            <a:r>
              <a:rPr sz="2000" spc="-5" dirty="0">
                <a:solidFill>
                  <a:srgbClr val="404040"/>
                </a:solidFill>
                <a:latin typeface="Calibri"/>
                <a:cs typeface="Calibri"/>
              </a:rPr>
              <a:t>du  dépôt.</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4868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81000" y="666750"/>
            <a:ext cx="70227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Commit </a:t>
            </a:r>
            <a:r>
              <a:rPr sz="3200" spc="-55" dirty="0">
                <a:solidFill>
                  <a:schemeClr val="tx1"/>
                </a:solidFill>
              </a:rPr>
              <a:t>d’un </a:t>
            </a:r>
            <a:r>
              <a:rPr sz="3200" spc="-40" dirty="0">
                <a:solidFill>
                  <a:schemeClr val="tx1"/>
                </a:solidFill>
              </a:rPr>
              <a:t>dépôt</a:t>
            </a:r>
            <a:r>
              <a:rPr sz="3200" spc="-254"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99516" y="1746505"/>
            <a:ext cx="8229600" cy="2328386"/>
          </a:xfrm>
          <a:custGeom>
            <a:avLst/>
            <a:gdLst/>
            <a:ahLst/>
            <a:cxnLst/>
            <a:rect l="l" t="t" r="r" b="b"/>
            <a:pathLst>
              <a:path w="8229600" h="3104515">
                <a:moveTo>
                  <a:pt x="0" y="3104388"/>
                </a:moveTo>
                <a:lnTo>
                  <a:pt x="8229600" y="3104388"/>
                </a:lnTo>
                <a:lnTo>
                  <a:pt x="8229600" y="0"/>
                </a:lnTo>
                <a:lnTo>
                  <a:pt x="0" y="0"/>
                </a:lnTo>
                <a:lnTo>
                  <a:pt x="0" y="3104388"/>
                </a:lnTo>
                <a:close/>
              </a:path>
            </a:pathLst>
          </a:custGeom>
          <a:solidFill>
            <a:srgbClr val="000000"/>
          </a:solidFill>
        </p:spPr>
        <p:txBody>
          <a:bodyPr wrap="square" lIns="0" tIns="0" rIns="0" bIns="0" rtlCol="0"/>
          <a:lstStyle/>
          <a:p>
            <a:endParaRPr/>
          </a:p>
        </p:txBody>
      </p:sp>
      <p:sp>
        <p:nvSpPr>
          <p:cNvPr id="7" name="object 7"/>
          <p:cNvSpPr txBox="1"/>
          <p:nvPr/>
        </p:nvSpPr>
        <p:spPr>
          <a:xfrm>
            <a:off x="790955" y="1373982"/>
            <a:ext cx="1715770" cy="970137"/>
          </a:xfrm>
          <a:prstGeom prst="rect">
            <a:avLst/>
          </a:prstGeom>
        </p:spPr>
        <p:txBody>
          <a:bodyPr vert="horz" wrap="square" lIns="0" tIns="13335" rIns="0" bIns="0" rtlCol="0">
            <a:spAutoFit/>
          </a:bodyPr>
          <a:lstStyle/>
          <a:p>
            <a:pPr marL="289560" indent="-258445">
              <a:lnSpc>
                <a:spcPct val="100000"/>
              </a:lnSpc>
              <a:spcBef>
                <a:spcPts val="105"/>
              </a:spcBef>
              <a:buClr>
                <a:srgbClr val="D24717"/>
              </a:buClr>
              <a:buFont typeface="Wingdings"/>
              <a:buChar char=""/>
              <a:tabLst>
                <a:tab pos="290195" algn="l"/>
              </a:tabLst>
            </a:pPr>
            <a:r>
              <a:rPr sz="2000" b="1" spc="-5" dirty="0">
                <a:solidFill>
                  <a:srgbClr val="404040"/>
                </a:solidFill>
                <a:latin typeface="Calibri"/>
                <a:cs typeface="Calibri"/>
              </a:rPr>
              <a:t>git</a:t>
            </a:r>
            <a:r>
              <a:rPr sz="2000" b="1" spc="-20" dirty="0">
                <a:solidFill>
                  <a:srgbClr val="404040"/>
                </a:solidFill>
                <a:latin typeface="Calibri"/>
                <a:cs typeface="Calibri"/>
              </a:rPr>
              <a:t> </a:t>
            </a:r>
            <a:r>
              <a:rPr sz="2000" b="1" spc="-15" dirty="0">
                <a:solidFill>
                  <a:srgbClr val="404040"/>
                </a:solidFill>
                <a:latin typeface="Calibri"/>
                <a:cs typeface="Calibri"/>
              </a:rPr>
              <a:t>status</a:t>
            </a:r>
            <a:endParaRPr sz="2000">
              <a:latin typeface="Calibri"/>
              <a:cs typeface="Calibri"/>
            </a:endParaRPr>
          </a:p>
          <a:p>
            <a:pPr>
              <a:lnSpc>
                <a:spcPct val="100000"/>
              </a:lnSpc>
              <a:spcBef>
                <a:spcPts val="1685"/>
              </a:spcBef>
            </a:pPr>
            <a:r>
              <a:rPr sz="1400" dirty="0">
                <a:solidFill>
                  <a:srgbClr val="FFFFFF"/>
                </a:solidFill>
                <a:latin typeface="Lucida Console"/>
                <a:cs typeface="Lucida Console"/>
              </a:rPr>
              <a:t>$ </a:t>
            </a:r>
            <a:r>
              <a:rPr sz="1400" spc="-5" dirty="0">
                <a:solidFill>
                  <a:srgbClr val="FFFFFF"/>
                </a:solidFill>
                <a:latin typeface="Lucida Console"/>
                <a:cs typeface="Lucida Console"/>
              </a:rPr>
              <a:t>git</a:t>
            </a:r>
            <a:r>
              <a:rPr sz="1400" spc="-55" dirty="0">
                <a:solidFill>
                  <a:srgbClr val="FFFFFF"/>
                </a:solidFill>
                <a:latin typeface="Lucida Console"/>
                <a:cs typeface="Lucida Console"/>
              </a:rPr>
              <a:t> </a:t>
            </a:r>
            <a:r>
              <a:rPr sz="1400" spc="-10" dirty="0">
                <a:solidFill>
                  <a:srgbClr val="FFFFFF"/>
                </a:solidFill>
                <a:latin typeface="Lucida Console"/>
                <a:cs typeface="Lucida Console"/>
              </a:rPr>
              <a:t>status</a:t>
            </a:r>
            <a:endParaRPr sz="1400">
              <a:latin typeface="Lucida Console"/>
              <a:cs typeface="Lucida Console"/>
            </a:endParaRPr>
          </a:p>
          <a:p>
            <a:pPr>
              <a:lnSpc>
                <a:spcPct val="100000"/>
              </a:lnSpc>
            </a:pPr>
            <a:r>
              <a:rPr sz="1400" spc="-5" dirty="0">
                <a:solidFill>
                  <a:srgbClr val="FFFFFF"/>
                </a:solidFill>
                <a:latin typeface="Lucida Console"/>
                <a:cs typeface="Lucida Console"/>
              </a:rPr>
              <a:t>On </a:t>
            </a:r>
            <a:r>
              <a:rPr sz="1400" spc="-10" dirty="0">
                <a:solidFill>
                  <a:srgbClr val="FFFFFF"/>
                </a:solidFill>
                <a:latin typeface="Lucida Console"/>
                <a:cs typeface="Lucida Console"/>
              </a:rPr>
              <a:t>branch</a:t>
            </a:r>
            <a:r>
              <a:rPr sz="1400" spc="-95" dirty="0">
                <a:solidFill>
                  <a:srgbClr val="FFFFFF"/>
                </a:solidFill>
                <a:latin typeface="Lucida Console"/>
                <a:cs typeface="Lucida Console"/>
              </a:rPr>
              <a:t> </a:t>
            </a:r>
            <a:r>
              <a:rPr sz="1400" spc="-10" dirty="0">
                <a:solidFill>
                  <a:srgbClr val="FFFFFF"/>
                </a:solidFill>
                <a:latin typeface="Lucida Console"/>
                <a:cs typeface="Lucida Console"/>
              </a:rPr>
              <a:t>master</a:t>
            </a:r>
            <a:endParaRPr sz="1400">
              <a:latin typeface="Lucida Console"/>
              <a:cs typeface="Lucida Console"/>
            </a:endParaRPr>
          </a:p>
        </p:txBody>
      </p:sp>
      <p:sp>
        <p:nvSpPr>
          <p:cNvPr id="8" name="object 8"/>
          <p:cNvSpPr txBox="1"/>
          <p:nvPr/>
        </p:nvSpPr>
        <p:spPr>
          <a:xfrm>
            <a:off x="2068068" y="2083309"/>
            <a:ext cx="5120005" cy="444352"/>
          </a:xfrm>
          <a:prstGeom prst="rect">
            <a:avLst/>
          </a:prstGeom>
        </p:spPr>
        <p:txBody>
          <a:bodyPr vert="horz" wrap="square" lIns="0" tIns="13335" rIns="0" bIns="0" rtlCol="0">
            <a:spAutoFit/>
          </a:bodyPr>
          <a:lstStyle/>
          <a:p>
            <a:pPr>
              <a:lnSpc>
                <a:spcPct val="100000"/>
              </a:lnSpc>
              <a:spcBef>
                <a:spcPts val="105"/>
              </a:spcBef>
            </a:pPr>
            <a:r>
              <a:rPr sz="1400" spc="-10" dirty="0">
                <a:solidFill>
                  <a:srgbClr val="FFFFFF"/>
                </a:solidFill>
                <a:latin typeface="Lucida Console"/>
                <a:cs typeface="Lucida Console"/>
              </a:rPr>
              <a:t>staged for</a:t>
            </a:r>
            <a:r>
              <a:rPr sz="1400" spc="-20" dirty="0">
                <a:solidFill>
                  <a:srgbClr val="FFFFFF"/>
                </a:solidFill>
                <a:latin typeface="Lucida Console"/>
                <a:cs typeface="Lucida Console"/>
              </a:rPr>
              <a:t> </a:t>
            </a:r>
            <a:r>
              <a:rPr sz="1400" spc="-10" dirty="0">
                <a:solidFill>
                  <a:srgbClr val="FFFFFF"/>
                </a:solidFill>
                <a:latin typeface="Lucida Console"/>
                <a:cs typeface="Lucida Console"/>
              </a:rPr>
              <a:t>commit:</a:t>
            </a:r>
            <a:endParaRPr sz="1400">
              <a:latin typeface="Lucida Console"/>
              <a:cs typeface="Lucida Console"/>
            </a:endParaRPr>
          </a:p>
          <a:p>
            <a:pPr>
              <a:lnSpc>
                <a:spcPct val="100000"/>
              </a:lnSpc>
            </a:pPr>
            <a:r>
              <a:rPr sz="1400" spc="-10" dirty="0">
                <a:solidFill>
                  <a:srgbClr val="FFFFFF"/>
                </a:solidFill>
                <a:latin typeface="Lucida Console"/>
                <a:cs typeface="Lucida Console"/>
              </a:rPr>
              <a:t>add &lt;file&gt;..." to </a:t>
            </a:r>
            <a:r>
              <a:rPr sz="1400" spc="-5" dirty="0">
                <a:solidFill>
                  <a:srgbClr val="FFFFFF"/>
                </a:solidFill>
                <a:latin typeface="Lucida Console"/>
                <a:cs typeface="Lucida Console"/>
              </a:rPr>
              <a:t>update </a:t>
            </a:r>
            <a:r>
              <a:rPr sz="1400" spc="-10" dirty="0">
                <a:solidFill>
                  <a:srgbClr val="FFFFFF"/>
                </a:solidFill>
                <a:latin typeface="Lucida Console"/>
                <a:cs typeface="Lucida Console"/>
              </a:rPr>
              <a:t>what will </a:t>
            </a:r>
            <a:r>
              <a:rPr sz="1400" spc="-5" dirty="0">
                <a:solidFill>
                  <a:srgbClr val="FFFFFF"/>
                </a:solidFill>
                <a:latin typeface="Lucida Console"/>
                <a:cs typeface="Lucida Console"/>
              </a:rPr>
              <a:t>be</a:t>
            </a:r>
            <a:r>
              <a:rPr sz="1400" spc="-60" dirty="0">
                <a:solidFill>
                  <a:srgbClr val="FFFFFF"/>
                </a:solidFill>
                <a:latin typeface="Lucida Console"/>
                <a:cs typeface="Lucida Console"/>
              </a:rPr>
              <a:t> </a:t>
            </a:r>
            <a:r>
              <a:rPr sz="1400" spc="-10" dirty="0">
                <a:solidFill>
                  <a:srgbClr val="FFFFFF"/>
                </a:solidFill>
                <a:latin typeface="Lucida Console"/>
                <a:cs typeface="Lucida Console"/>
              </a:rPr>
              <a:t>committed)</a:t>
            </a:r>
            <a:endParaRPr sz="1400">
              <a:latin typeface="Lucida Console"/>
              <a:cs typeface="Lucida Console"/>
            </a:endParaRPr>
          </a:p>
        </p:txBody>
      </p:sp>
      <p:sp>
        <p:nvSpPr>
          <p:cNvPr id="9" name="object 9"/>
          <p:cNvSpPr txBox="1"/>
          <p:nvPr/>
        </p:nvSpPr>
        <p:spPr>
          <a:xfrm>
            <a:off x="790956" y="2083308"/>
            <a:ext cx="1185545" cy="659796"/>
          </a:xfrm>
          <a:prstGeom prst="rect">
            <a:avLst/>
          </a:prstGeom>
        </p:spPr>
        <p:txBody>
          <a:bodyPr vert="horz" wrap="square" lIns="0" tIns="13335" rIns="0" bIns="0" rtlCol="0">
            <a:spAutoFit/>
          </a:bodyPr>
          <a:lstStyle/>
          <a:p>
            <a:pPr marL="212725" marR="5080" indent="-213360" algn="just">
              <a:lnSpc>
                <a:spcPct val="100000"/>
              </a:lnSpc>
              <a:spcBef>
                <a:spcPts val="105"/>
              </a:spcBef>
            </a:pPr>
            <a:r>
              <a:rPr sz="1400" spc="-10" dirty="0">
                <a:solidFill>
                  <a:srgbClr val="FFFFFF"/>
                </a:solidFill>
                <a:latin typeface="Lucida Console"/>
                <a:cs typeface="Lucida Console"/>
              </a:rPr>
              <a:t>Changes</a:t>
            </a:r>
            <a:r>
              <a:rPr sz="1400" spc="-95" dirty="0">
                <a:solidFill>
                  <a:srgbClr val="FFFFFF"/>
                </a:solidFill>
                <a:latin typeface="Lucida Console"/>
                <a:cs typeface="Lucida Console"/>
              </a:rPr>
              <a:t> </a:t>
            </a:r>
            <a:r>
              <a:rPr sz="1400" spc="-5" dirty="0">
                <a:solidFill>
                  <a:srgbClr val="FFFFFF"/>
                </a:solidFill>
                <a:latin typeface="Lucida Console"/>
                <a:cs typeface="Lucida Console"/>
              </a:rPr>
              <a:t>not  </a:t>
            </a:r>
            <a:r>
              <a:rPr sz="1400" spc="-10" dirty="0">
                <a:solidFill>
                  <a:srgbClr val="FFFFFF"/>
                </a:solidFill>
                <a:latin typeface="Lucida Console"/>
                <a:cs typeface="Lucida Console"/>
              </a:rPr>
              <a:t>(use</a:t>
            </a:r>
            <a:r>
              <a:rPr sz="1400" spc="-85" dirty="0">
                <a:solidFill>
                  <a:srgbClr val="FFFFFF"/>
                </a:solidFill>
                <a:latin typeface="Lucida Console"/>
                <a:cs typeface="Lucida Console"/>
              </a:rPr>
              <a:t> </a:t>
            </a:r>
            <a:r>
              <a:rPr sz="1400" spc="-10" dirty="0">
                <a:solidFill>
                  <a:srgbClr val="FFFFFF"/>
                </a:solidFill>
                <a:latin typeface="Lucida Console"/>
                <a:cs typeface="Lucida Console"/>
              </a:rPr>
              <a:t>"git  </a:t>
            </a:r>
            <a:r>
              <a:rPr sz="1400" spc="-5" dirty="0">
                <a:solidFill>
                  <a:srgbClr val="FFFFFF"/>
                </a:solidFill>
                <a:latin typeface="Lucida Console"/>
                <a:cs typeface="Lucida Console"/>
              </a:rPr>
              <a:t>(use</a:t>
            </a:r>
            <a:r>
              <a:rPr sz="1400" spc="-114" dirty="0">
                <a:solidFill>
                  <a:srgbClr val="FFFFFF"/>
                </a:solidFill>
                <a:latin typeface="Lucida Console"/>
                <a:cs typeface="Lucida Console"/>
              </a:rPr>
              <a:t> </a:t>
            </a:r>
            <a:r>
              <a:rPr sz="1400" spc="-5" dirty="0">
                <a:solidFill>
                  <a:srgbClr val="FFFFFF"/>
                </a:solidFill>
                <a:latin typeface="Lucida Console"/>
                <a:cs typeface="Lucida Console"/>
              </a:rPr>
              <a:t>"git</a:t>
            </a:r>
            <a:endParaRPr sz="1400">
              <a:latin typeface="Lucida Console"/>
              <a:cs typeface="Lucida Console"/>
            </a:endParaRPr>
          </a:p>
        </p:txBody>
      </p:sp>
      <p:sp>
        <p:nvSpPr>
          <p:cNvPr id="10" name="object 10"/>
          <p:cNvSpPr txBox="1"/>
          <p:nvPr/>
        </p:nvSpPr>
        <p:spPr>
          <a:xfrm>
            <a:off x="2068068" y="2403120"/>
            <a:ext cx="6715759" cy="228909"/>
          </a:xfrm>
          <a:prstGeom prst="rect">
            <a:avLst/>
          </a:prstGeom>
        </p:spPr>
        <p:txBody>
          <a:bodyPr vert="horz" wrap="square" lIns="0" tIns="13335" rIns="0" bIns="0" rtlCol="0">
            <a:spAutoFit/>
          </a:bodyPr>
          <a:lstStyle/>
          <a:p>
            <a:pPr>
              <a:lnSpc>
                <a:spcPct val="100000"/>
              </a:lnSpc>
              <a:spcBef>
                <a:spcPts val="105"/>
              </a:spcBef>
            </a:pPr>
            <a:r>
              <a:rPr sz="1400" spc="-10" dirty="0">
                <a:solidFill>
                  <a:srgbClr val="FFFFFF"/>
                </a:solidFill>
                <a:latin typeface="Lucida Console"/>
                <a:cs typeface="Lucida Console"/>
              </a:rPr>
              <a:t>checkout </a:t>
            </a:r>
            <a:r>
              <a:rPr sz="1400" spc="-5" dirty="0">
                <a:solidFill>
                  <a:srgbClr val="FFFFFF"/>
                </a:solidFill>
                <a:latin typeface="Lucida Console"/>
                <a:cs typeface="Lucida Console"/>
              </a:rPr>
              <a:t>-- </a:t>
            </a:r>
            <a:r>
              <a:rPr sz="1400" spc="-10" dirty="0">
                <a:solidFill>
                  <a:srgbClr val="FFFFFF"/>
                </a:solidFill>
                <a:latin typeface="Lucida Console"/>
                <a:cs typeface="Lucida Console"/>
              </a:rPr>
              <a:t>&lt;file&gt;..." </a:t>
            </a:r>
            <a:r>
              <a:rPr sz="1400" spc="-5" dirty="0">
                <a:solidFill>
                  <a:srgbClr val="FFFFFF"/>
                </a:solidFill>
                <a:latin typeface="Lucida Console"/>
                <a:cs typeface="Lucida Console"/>
              </a:rPr>
              <a:t>to </a:t>
            </a:r>
            <a:r>
              <a:rPr sz="1400" spc="-10" dirty="0">
                <a:solidFill>
                  <a:srgbClr val="FFFFFF"/>
                </a:solidFill>
                <a:latin typeface="Lucida Console"/>
                <a:cs typeface="Lucida Console"/>
              </a:rPr>
              <a:t>discard changes </a:t>
            </a:r>
            <a:r>
              <a:rPr sz="1400" spc="-5" dirty="0">
                <a:solidFill>
                  <a:srgbClr val="FFFFFF"/>
                </a:solidFill>
                <a:latin typeface="Lucida Console"/>
                <a:cs typeface="Lucida Console"/>
              </a:rPr>
              <a:t>in </a:t>
            </a:r>
            <a:r>
              <a:rPr sz="1400" spc="-10" dirty="0">
                <a:solidFill>
                  <a:srgbClr val="FFFFFF"/>
                </a:solidFill>
                <a:latin typeface="Lucida Console"/>
                <a:cs typeface="Lucida Console"/>
              </a:rPr>
              <a:t>working directory)</a:t>
            </a:r>
            <a:endParaRPr sz="1400">
              <a:latin typeface="Lucida Console"/>
              <a:cs typeface="Lucida Console"/>
            </a:endParaRPr>
          </a:p>
        </p:txBody>
      </p:sp>
      <p:sp>
        <p:nvSpPr>
          <p:cNvPr id="11" name="object 11"/>
          <p:cNvSpPr txBox="1"/>
          <p:nvPr/>
        </p:nvSpPr>
        <p:spPr>
          <a:xfrm>
            <a:off x="790955" y="2723578"/>
            <a:ext cx="6929120" cy="1759456"/>
          </a:xfrm>
          <a:prstGeom prst="rect">
            <a:avLst/>
          </a:prstGeom>
        </p:spPr>
        <p:txBody>
          <a:bodyPr vert="horz" wrap="square" lIns="0" tIns="12700" rIns="0" bIns="0" rtlCol="0">
            <a:spAutoFit/>
          </a:bodyPr>
          <a:lstStyle/>
          <a:p>
            <a:pPr marL="914400">
              <a:lnSpc>
                <a:spcPct val="100000"/>
              </a:lnSpc>
              <a:spcBef>
                <a:spcPts val="100"/>
              </a:spcBef>
              <a:tabLst>
                <a:tab pos="2192655" algn="l"/>
              </a:tabLst>
            </a:pPr>
            <a:r>
              <a:rPr sz="1400" spc="-10" dirty="0">
                <a:solidFill>
                  <a:srgbClr val="FF0000"/>
                </a:solidFill>
                <a:latin typeface="Lucida Console"/>
                <a:cs typeface="Lucida Console"/>
              </a:rPr>
              <a:t>modified:	</a:t>
            </a:r>
            <a:r>
              <a:rPr sz="1400" spc="-5" dirty="0">
                <a:solidFill>
                  <a:srgbClr val="FF0000"/>
                </a:solidFill>
                <a:latin typeface="Lucida Console"/>
                <a:cs typeface="Lucida Console"/>
              </a:rPr>
              <a:t>README.md</a:t>
            </a:r>
            <a:endParaRPr sz="1400">
              <a:latin typeface="Lucida Console"/>
              <a:cs typeface="Lucida Console"/>
            </a:endParaRPr>
          </a:p>
          <a:p>
            <a:pPr>
              <a:lnSpc>
                <a:spcPct val="100000"/>
              </a:lnSpc>
              <a:spcBef>
                <a:spcPts val="15"/>
              </a:spcBef>
            </a:pPr>
            <a:endParaRPr sz="1450">
              <a:latin typeface="Times New Roman"/>
              <a:cs typeface="Times New Roman"/>
            </a:endParaRPr>
          </a:p>
          <a:p>
            <a:pPr>
              <a:lnSpc>
                <a:spcPct val="100000"/>
              </a:lnSpc>
            </a:pPr>
            <a:r>
              <a:rPr sz="1400" spc="-10" dirty="0">
                <a:solidFill>
                  <a:srgbClr val="FFFFFF"/>
                </a:solidFill>
                <a:latin typeface="Lucida Console"/>
                <a:cs typeface="Lucida Console"/>
              </a:rPr>
              <a:t>Untracked</a:t>
            </a:r>
            <a:r>
              <a:rPr sz="1400" spc="-15" dirty="0">
                <a:solidFill>
                  <a:srgbClr val="FFFFFF"/>
                </a:solidFill>
                <a:latin typeface="Lucida Console"/>
                <a:cs typeface="Lucida Console"/>
              </a:rPr>
              <a:t> </a:t>
            </a:r>
            <a:r>
              <a:rPr sz="1400" spc="-10" dirty="0">
                <a:solidFill>
                  <a:srgbClr val="FFFFFF"/>
                </a:solidFill>
                <a:latin typeface="Lucida Console"/>
                <a:cs typeface="Lucida Console"/>
              </a:rPr>
              <a:t>files:</a:t>
            </a:r>
            <a:endParaRPr sz="1400">
              <a:latin typeface="Lucida Console"/>
              <a:cs typeface="Lucida Console"/>
            </a:endParaRPr>
          </a:p>
          <a:p>
            <a:pPr marL="212725">
              <a:lnSpc>
                <a:spcPct val="100000"/>
              </a:lnSpc>
            </a:pPr>
            <a:r>
              <a:rPr sz="1400" spc="-10" dirty="0">
                <a:solidFill>
                  <a:srgbClr val="FFFFFF"/>
                </a:solidFill>
                <a:latin typeface="Lucida Console"/>
                <a:cs typeface="Lucida Console"/>
              </a:rPr>
              <a:t>(use "git add &lt;file&gt;..." to include in what will </a:t>
            </a:r>
            <a:r>
              <a:rPr sz="1400" spc="-5" dirty="0">
                <a:solidFill>
                  <a:srgbClr val="FFFFFF"/>
                </a:solidFill>
                <a:latin typeface="Lucida Console"/>
                <a:cs typeface="Lucida Console"/>
              </a:rPr>
              <a:t>be</a:t>
            </a:r>
            <a:r>
              <a:rPr sz="1400" spc="-15" dirty="0">
                <a:solidFill>
                  <a:srgbClr val="FFFFFF"/>
                </a:solidFill>
                <a:latin typeface="Lucida Console"/>
                <a:cs typeface="Lucida Console"/>
              </a:rPr>
              <a:t> </a:t>
            </a:r>
            <a:r>
              <a:rPr sz="1400" spc="-10" dirty="0">
                <a:solidFill>
                  <a:srgbClr val="FFFFFF"/>
                </a:solidFill>
                <a:latin typeface="Lucida Console"/>
                <a:cs typeface="Lucida Console"/>
              </a:rPr>
              <a:t>committed)</a:t>
            </a:r>
            <a:endParaRPr sz="1400">
              <a:latin typeface="Lucida Console"/>
              <a:cs typeface="Lucida Console"/>
            </a:endParaRPr>
          </a:p>
          <a:p>
            <a:pPr>
              <a:lnSpc>
                <a:spcPct val="100000"/>
              </a:lnSpc>
              <a:spcBef>
                <a:spcPts val="10"/>
              </a:spcBef>
            </a:pPr>
            <a:endParaRPr sz="1450">
              <a:latin typeface="Times New Roman"/>
              <a:cs typeface="Times New Roman"/>
            </a:endParaRPr>
          </a:p>
          <a:p>
            <a:pPr marL="914400">
              <a:lnSpc>
                <a:spcPct val="100000"/>
              </a:lnSpc>
              <a:spcBef>
                <a:spcPts val="5"/>
              </a:spcBef>
            </a:pPr>
            <a:r>
              <a:rPr sz="1400" spc="-10" dirty="0">
                <a:solidFill>
                  <a:srgbClr val="FF0000"/>
                </a:solidFill>
                <a:latin typeface="Lucida Console"/>
                <a:cs typeface="Lucida Console"/>
              </a:rPr>
              <a:t>index.base</a:t>
            </a:r>
            <a:endParaRPr sz="1400">
              <a:latin typeface="Lucida Console"/>
              <a:cs typeface="Lucida Console"/>
            </a:endParaRPr>
          </a:p>
          <a:p>
            <a:pPr>
              <a:lnSpc>
                <a:spcPct val="100000"/>
              </a:lnSpc>
              <a:spcBef>
                <a:spcPts val="10"/>
              </a:spcBef>
            </a:pPr>
            <a:endParaRPr sz="1450">
              <a:latin typeface="Times New Roman"/>
              <a:cs typeface="Times New Roman"/>
            </a:endParaRPr>
          </a:p>
          <a:p>
            <a:pPr>
              <a:lnSpc>
                <a:spcPct val="100000"/>
              </a:lnSpc>
              <a:spcBef>
                <a:spcPts val="5"/>
              </a:spcBef>
            </a:pPr>
            <a:r>
              <a:rPr sz="1400" spc="-5" dirty="0">
                <a:solidFill>
                  <a:srgbClr val="FFFFFF"/>
                </a:solidFill>
                <a:latin typeface="Lucida Console"/>
                <a:cs typeface="Lucida Console"/>
              </a:rPr>
              <a:t>no </a:t>
            </a:r>
            <a:r>
              <a:rPr sz="1400" spc="-10" dirty="0">
                <a:solidFill>
                  <a:srgbClr val="FFFFFF"/>
                </a:solidFill>
                <a:latin typeface="Lucida Console"/>
                <a:cs typeface="Lucida Console"/>
              </a:rPr>
              <a:t>changes added </a:t>
            </a:r>
            <a:r>
              <a:rPr sz="1400" dirty="0">
                <a:solidFill>
                  <a:srgbClr val="FFFFFF"/>
                </a:solidFill>
                <a:latin typeface="Lucida Console"/>
                <a:cs typeface="Lucida Console"/>
              </a:rPr>
              <a:t>to </a:t>
            </a:r>
            <a:r>
              <a:rPr sz="1400" spc="-10" dirty="0">
                <a:solidFill>
                  <a:srgbClr val="FFFFFF"/>
                </a:solidFill>
                <a:latin typeface="Lucida Console"/>
                <a:cs typeface="Lucida Console"/>
              </a:rPr>
              <a:t>commit (use "git add" and/or "git commit</a:t>
            </a:r>
            <a:r>
              <a:rPr sz="1400" spc="-40" dirty="0">
                <a:solidFill>
                  <a:srgbClr val="FFFFFF"/>
                </a:solidFill>
                <a:latin typeface="Lucida Console"/>
                <a:cs typeface="Lucida Console"/>
              </a:rPr>
              <a:t> </a:t>
            </a:r>
            <a:r>
              <a:rPr sz="1400" spc="-10" dirty="0">
                <a:solidFill>
                  <a:srgbClr val="FFFFFF"/>
                </a:solidFill>
                <a:latin typeface="Lucida Console"/>
                <a:cs typeface="Lucida Console"/>
              </a:rPr>
              <a:t>-a")</a:t>
            </a:r>
            <a:endParaRPr sz="1400">
              <a:latin typeface="Lucida Console"/>
              <a:cs typeface="Lucida Console"/>
            </a:endParaRPr>
          </a:p>
        </p:txBody>
      </p:sp>
    </p:spTree>
    <p:extLst>
      <p:ext uri="{BB962C8B-B14F-4D97-AF65-F5344CB8AC3E}">
        <p14:creationId xmlns:p14="http://schemas.microsoft.com/office/powerpoint/2010/main" val="350644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828800" y="133350"/>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dirty="0">
                <a:latin typeface="Century Gothic" panose="020B0502020202020204" pitchFamily="34" charset="0"/>
                <a:ea typeface="Tahoma" panose="020B0604030504040204" pitchFamily="34" charset="0"/>
                <a:cs typeface="Tahoma" panose="020B0604030504040204" pitchFamily="34" charset="0"/>
              </a:rPr>
              <a:t>Principales</a:t>
            </a:r>
            <a:r>
              <a:rPr lang="en-US" sz="3600" spc="-95" dirty="0"/>
              <a:t> </a:t>
            </a:r>
            <a:r>
              <a:rPr lang="en-US" sz="3600" dirty="0" err="1">
                <a:latin typeface="Century Gothic" panose="020B0502020202020204" pitchFamily="34" charset="0"/>
                <a:ea typeface="Tahoma" panose="020B0604030504040204" pitchFamily="34" charset="0"/>
                <a:cs typeface="Tahoma" panose="020B0604030504040204" pitchFamily="34" charset="0"/>
              </a:rPr>
              <a:t>thématiques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152400" y="1352550"/>
            <a:ext cx="8534400" cy="350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marR="320675"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La gestion des sources du projet : suivre l’historique des changements, créer  plusieurs versions, permettre un accès concurrentiel des ressources à une équipe  composée de plusieurs développeurs.</a:t>
            </a:r>
          </a:p>
          <a:p>
            <a:pPr marR="320675"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marR="277495"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L’industrialisation du projet via un outil unique qui centralise les dépendances et  permet également de compiler et construire l’application afin de produire les  livrables.</a:t>
            </a:r>
          </a:p>
          <a:p>
            <a:pPr marR="277495"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Une plateforme de tests unitaires : s’assurer de la qualité de ses développements et de la non régression du code au fur et à mesure des livraisons itératives.</a:t>
            </a:r>
          </a:p>
          <a:p>
            <a:pPr marL="1085850" lvl="1" indent="-342900">
              <a:lnSpc>
                <a:spcPts val="2088"/>
              </a:lnSpc>
              <a:spcBef>
                <a:spcPct val="0"/>
              </a:spcBef>
              <a:buClr>
                <a:srgbClr val="000000"/>
              </a:buClr>
              <a:buFont typeface="Wingdings" panose="05000000000000000000" pitchFamily="2" charset="2"/>
              <a:buChar char="v"/>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72683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81803" y="742950"/>
            <a:ext cx="6946596"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Commit </a:t>
            </a:r>
            <a:r>
              <a:rPr sz="3200" spc="-55" dirty="0">
                <a:solidFill>
                  <a:schemeClr val="tx1"/>
                </a:solidFill>
              </a:rPr>
              <a:t>d’un </a:t>
            </a:r>
            <a:r>
              <a:rPr sz="3200" spc="-40" dirty="0">
                <a:solidFill>
                  <a:schemeClr val="tx1"/>
                </a:solidFill>
              </a:rPr>
              <a:t>dépôt</a:t>
            </a:r>
            <a:r>
              <a:rPr sz="3200" spc="-254"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810260" y="1352857"/>
            <a:ext cx="6151245" cy="2762936"/>
          </a:xfrm>
          <a:prstGeom prst="rect">
            <a:avLst/>
          </a:prstGeom>
        </p:spPr>
        <p:txBody>
          <a:bodyPr vert="horz" wrap="square" lIns="0" tIns="41275" rIns="0" bIns="0" rtlCol="0">
            <a:spAutoFit/>
          </a:bodyPr>
          <a:lstStyle/>
          <a:p>
            <a:pPr marL="270510" indent="-258445">
              <a:lnSpc>
                <a:spcPct val="100000"/>
              </a:lnSpc>
              <a:spcBef>
                <a:spcPts val="325"/>
              </a:spcBef>
              <a:buClr>
                <a:srgbClr val="D24717"/>
              </a:buClr>
              <a:buFont typeface="Wingdings"/>
              <a:buChar char=""/>
              <a:tabLst>
                <a:tab pos="271145" algn="l"/>
              </a:tabLst>
            </a:pPr>
            <a:r>
              <a:rPr sz="2000" b="1" dirty="0">
                <a:solidFill>
                  <a:srgbClr val="404040"/>
                </a:solidFill>
                <a:latin typeface="Calibri"/>
                <a:cs typeface="Calibri"/>
              </a:rPr>
              <a:t>Un bon commit</a:t>
            </a:r>
            <a:r>
              <a:rPr sz="2000" b="1" spc="-55"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448309" lvl="1" indent="-234950">
              <a:lnSpc>
                <a:spcPct val="100000"/>
              </a:lnSpc>
              <a:spcBef>
                <a:spcPts val="200"/>
              </a:spcBef>
              <a:buClr>
                <a:srgbClr val="D24717"/>
              </a:buClr>
              <a:buFont typeface="Arial"/>
              <a:buChar char="•"/>
              <a:tabLst>
                <a:tab pos="448309" algn="l"/>
                <a:tab pos="448945" algn="l"/>
              </a:tabLst>
            </a:pPr>
            <a:r>
              <a:rPr sz="1800" spc="-5" dirty="0">
                <a:solidFill>
                  <a:srgbClr val="404040"/>
                </a:solidFill>
                <a:latin typeface="Calibri"/>
                <a:cs typeface="Calibri"/>
              </a:rPr>
              <a:t>qui ne </a:t>
            </a:r>
            <a:r>
              <a:rPr sz="1800" spc="-10" dirty="0">
                <a:solidFill>
                  <a:srgbClr val="404040"/>
                </a:solidFill>
                <a:latin typeface="Calibri"/>
                <a:cs typeface="Calibri"/>
              </a:rPr>
              <a:t>concerne qu’une </a:t>
            </a:r>
            <a:r>
              <a:rPr sz="1800" spc="-5" dirty="0">
                <a:solidFill>
                  <a:srgbClr val="404040"/>
                </a:solidFill>
                <a:latin typeface="Calibri"/>
                <a:cs typeface="Calibri"/>
              </a:rPr>
              <a:t>seule </a:t>
            </a:r>
            <a:r>
              <a:rPr sz="1800" spc="-10" dirty="0">
                <a:solidFill>
                  <a:srgbClr val="404040"/>
                </a:solidFill>
                <a:latin typeface="Calibri"/>
                <a:cs typeface="Calibri"/>
              </a:rPr>
              <a:t>fonctionnalité </a:t>
            </a:r>
            <a:r>
              <a:rPr sz="1800" spc="-15" dirty="0">
                <a:solidFill>
                  <a:srgbClr val="404040"/>
                </a:solidFill>
                <a:latin typeface="Calibri"/>
                <a:cs typeface="Calibri"/>
              </a:rPr>
              <a:t>d’un</a:t>
            </a:r>
            <a:r>
              <a:rPr sz="1800" spc="145" dirty="0">
                <a:solidFill>
                  <a:srgbClr val="404040"/>
                </a:solidFill>
                <a:latin typeface="Calibri"/>
                <a:cs typeface="Calibri"/>
              </a:rPr>
              <a:t> </a:t>
            </a:r>
            <a:r>
              <a:rPr sz="1800" spc="-10" dirty="0">
                <a:solidFill>
                  <a:srgbClr val="404040"/>
                </a:solidFill>
                <a:latin typeface="Calibri"/>
                <a:cs typeface="Calibri"/>
              </a:rPr>
              <a:t>programme</a:t>
            </a:r>
            <a:endParaRPr sz="1800">
              <a:latin typeface="Calibri"/>
              <a:cs typeface="Calibri"/>
            </a:endParaRPr>
          </a:p>
          <a:p>
            <a:pPr marL="396875" lvl="1" indent="-183515">
              <a:lnSpc>
                <a:spcPct val="100000"/>
              </a:lnSpc>
              <a:spcBef>
                <a:spcPts val="385"/>
              </a:spcBef>
              <a:buClr>
                <a:srgbClr val="D24717"/>
              </a:buClr>
              <a:buFont typeface="Arial"/>
              <a:buChar char="•"/>
              <a:tabLst>
                <a:tab pos="397510" algn="l"/>
              </a:tabLst>
            </a:pPr>
            <a:r>
              <a:rPr sz="1800" spc="-5" dirty="0">
                <a:solidFill>
                  <a:srgbClr val="404040"/>
                </a:solidFill>
                <a:latin typeface="Calibri"/>
                <a:cs typeface="Calibri"/>
              </a:rPr>
              <a:t>Le plus petit possible </a:t>
            </a:r>
            <a:r>
              <a:rPr sz="1800" spc="-10" dirty="0">
                <a:solidFill>
                  <a:srgbClr val="404040"/>
                </a:solidFill>
                <a:latin typeface="Calibri"/>
                <a:cs typeface="Calibri"/>
              </a:rPr>
              <a:t>tout </a:t>
            </a:r>
            <a:r>
              <a:rPr sz="1800" dirty="0">
                <a:solidFill>
                  <a:srgbClr val="404040"/>
                </a:solidFill>
                <a:latin typeface="Calibri"/>
                <a:cs typeface="Calibri"/>
              </a:rPr>
              <a:t>en </a:t>
            </a:r>
            <a:r>
              <a:rPr sz="1800" spc="-15" dirty="0">
                <a:solidFill>
                  <a:srgbClr val="404040"/>
                </a:solidFill>
                <a:latin typeface="Calibri"/>
                <a:cs typeface="Calibri"/>
              </a:rPr>
              <a:t>restant</a:t>
            </a:r>
            <a:r>
              <a:rPr sz="1800" spc="55" dirty="0">
                <a:solidFill>
                  <a:srgbClr val="404040"/>
                </a:solidFill>
                <a:latin typeface="Calibri"/>
                <a:cs typeface="Calibri"/>
              </a:rPr>
              <a:t> </a:t>
            </a:r>
            <a:r>
              <a:rPr sz="1800" spc="-10" dirty="0">
                <a:solidFill>
                  <a:srgbClr val="404040"/>
                </a:solidFill>
                <a:latin typeface="Calibri"/>
                <a:cs typeface="Calibri"/>
              </a:rPr>
              <a:t>cohérent</a:t>
            </a:r>
            <a:endParaRPr sz="1800">
              <a:latin typeface="Calibri"/>
              <a:cs typeface="Calibri"/>
            </a:endParaRPr>
          </a:p>
          <a:p>
            <a:pPr marL="396875" lvl="1" indent="-183515">
              <a:lnSpc>
                <a:spcPct val="100000"/>
              </a:lnSpc>
              <a:spcBef>
                <a:spcPts val="385"/>
              </a:spcBef>
              <a:buClr>
                <a:srgbClr val="D24717"/>
              </a:buClr>
              <a:buFont typeface="Arial"/>
              <a:buChar char="•"/>
              <a:tabLst>
                <a:tab pos="397510" algn="l"/>
              </a:tabLst>
            </a:pPr>
            <a:r>
              <a:rPr sz="1800" spc="-5" dirty="0">
                <a:solidFill>
                  <a:srgbClr val="404040"/>
                </a:solidFill>
                <a:latin typeface="Calibri"/>
                <a:cs typeface="Calibri"/>
              </a:rPr>
              <a:t>Idéalement, qu’il </a:t>
            </a:r>
            <a:r>
              <a:rPr sz="1800" spc="-10" dirty="0">
                <a:solidFill>
                  <a:srgbClr val="404040"/>
                </a:solidFill>
                <a:latin typeface="Calibri"/>
                <a:cs typeface="Calibri"/>
              </a:rPr>
              <a:t>compile</a:t>
            </a:r>
            <a:r>
              <a:rPr sz="1800" spc="25" dirty="0">
                <a:solidFill>
                  <a:srgbClr val="404040"/>
                </a:solidFill>
                <a:latin typeface="Calibri"/>
                <a:cs typeface="Calibri"/>
              </a:rPr>
              <a:t> </a:t>
            </a:r>
            <a:r>
              <a:rPr sz="1800" spc="-5" dirty="0">
                <a:solidFill>
                  <a:srgbClr val="404040"/>
                </a:solidFill>
                <a:latin typeface="Calibri"/>
                <a:cs typeface="Calibri"/>
              </a:rPr>
              <a:t>seul</a:t>
            </a:r>
            <a:endParaRPr sz="1800">
              <a:latin typeface="Calibri"/>
              <a:cs typeface="Calibri"/>
            </a:endParaRPr>
          </a:p>
          <a:p>
            <a:pPr lvl="1">
              <a:lnSpc>
                <a:spcPct val="100000"/>
              </a:lnSpc>
              <a:buClr>
                <a:srgbClr val="D24717"/>
              </a:buClr>
              <a:buFont typeface="Arial"/>
              <a:buChar char="•"/>
            </a:pPr>
            <a:endParaRPr sz="2100">
              <a:latin typeface="Times New Roman"/>
              <a:cs typeface="Times New Roman"/>
            </a:endParaRPr>
          </a:p>
          <a:p>
            <a:pPr marL="270510" indent="-258445">
              <a:lnSpc>
                <a:spcPct val="100000"/>
              </a:lnSpc>
              <a:spcBef>
                <a:spcPts val="1475"/>
              </a:spcBef>
              <a:buClr>
                <a:srgbClr val="D24717"/>
              </a:buClr>
              <a:buFont typeface="Wingdings"/>
              <a:buChar char=""/>
              <a:tabLst>
                <a:tab pos="271145" algn="l"/>
              </a:tabLst>
            </a:pPr>
            <a:r>
              <a:rPr sz="2000" b="1" spc="-10" dirty="0">
                <a:solidFill>
                  <a:srgbClr val="404040"/>
                </a:solidFill>
                <a:latin typeface="Calibri"/>
                <a:cs typeface="Calibri"/>
              </a:rPr>
              <a:t>Concrètement, </a:t>
            </a:r>
            <a:r>
              <a:rPr sz="2000" b="1" dirty="0">
                <a:solidFill>
                  <a:srgbClr val="404040"/>
                </a:solidFill>
                <a:latin typeface="Calibri"/>
                <a:cs typeface="Calibri"/>
              </a:rPr>
              <a:t>un commit </a:t>
            </a:r>
            <a:r>
              <a:rPr sz="2000" b="1" spc="-35" dirty="0">
                <a:solidFill>
                  <a:srgbClr val="404040"/>
                </a:solidFill>
                <a:latin typeface="Calibri"/>
                <a:cs typeface="Calibri"/>
              </a:rPr>
              <a:t>c’est</a:t>
            </a:r>
            <a:r>
              <a:rPr sz="2000" b="1" spc="-60"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396875" lvl="1" indent="-183515">
              <a:lnSpc>
                <a:spcPct val="100000"/>
              </a:lnSpc>
              <a:spcBef>
                <a:spcPts val="190"/>
              </a:spcBef>
              <a:buClr>
                <a:srgbClr val="D24717"/>
              </a:buClr>
              <a:buFont typeface="Arial"/>
              <a:buChar char="•"/>
              <a:tabLst>
                <a:tab pos="397510" algn="l"/>
              </a:tabLst>
            </a:pPr>
            <a:r>
              <a:rPr sz="1800" dirty="0">
                <a:solidFill>
                  <a:srgbClr val="404040"/>
                </a:solidFill>
                <a:latin typeface="Calibri"/>
                <a:cs typeface="Calibri"/>
              </a:rPr>
              <a:t>Une </a:t>
            </a:r>
            <a:r>
              <a:rPr sz="1800" spc="-10" dirty="0">
                <a:solidFill>
                  <a:srgbClr val="404040"/>
                </a:solidFill>
                <a:latin typeface="Calibri"/>
                <a:cs typeface="Calibri"/>
              </a:rPr>
              <a:t>différence (ajout/suppression </a:t>
            </a:r>
            <a:r>
              <a:rPr sz="1800" spc="-5" dirty="0">
                <a:solidFill>
                  <a:srgbClr val="404040"/>
                </a:solidFill>
                <a:latin typeface="Calibri"/>
                <a:cs typeface="Calibri"/>
              </a:rPr>
              <a:t>de</a:t>
            </a:r>
            <a:r>
              <a:rPr sz="1800" spc="50" dirty="0">
                <a:solidFill>
                  <a:srgbClr val="404040"/>
                </a:solidFill>
                <a:latin typeface="Calibri"/>
                <a:cs typeface="Calibri"/>
              </a:rPr>
              <a:t> </a:t>
            </a:r>
            <a:r>
              <a:rPr sz="1800" dirty="0">
                <a:solidFill>
                  <a:srgbClr val="404040"/>
                </a:solidFill>
                <a:latin typeface="Calibri"/>
                <a:cs typeface="Calibri"/>
              </a:rPr>
              <a:t>lignes)</a:t>
            </a:r>
            <a:endParaRPr sz="1800">
              <a:latin typeface="Calibri"/>
              <a:cs typeface="Calibri"/>
            </a:endParaRPr>
          </a:p>
          <a:p>
            <a:pPr marL="396875" lvl="1" indent="-183515">
              <a:lnSpc>
                <a:spcPct val="100000"/>
              </a:lnSpc>
              <a:spcBef>
                <a:spcPts val="385"/>
              </a:spcBef>
              <a:buClr>
                <a:srgbClr val="D24717"/>
              </a:buClr>
              <a:buFont typeface="Arial"/>
              <a:buChar char="•"/>
              <a:tabLst>
                <a:tab pos="397510" algn="l"/>
              </a:tabLst>
            </a:pPr>
            <a:r>
              <a:rPr sz="1800" spc="-5" dirty="0">
                <a:solidFill>
                  <a:srgbClr val="404040"/>
                </a:solidFill>
                <a:latin typeface="Calibri"/>
                <a:cs typeface="Calibri"/>
              </a:rPr>
              <a:t>Des méta-données </a:t>
            </a:r>
            <a:r>
              <a:rPr sz="1800" spc="-10" dirty="0">
                <a:solidFill>
                  <a:srgbClr val="404040"/>
                </a:solidFill>
                <a:latin typeface="Calibri"/>
                <a:cs typeface="Calibri"/>
              </a:rPr>
              <a:t>(titre, </a:t>
            </a:r>
            <a:r>
              <a:rPr sz="1800" spc="-5" dirty="0">
                <a:solidFill>
                  <a:srgbClr val="404040"/>
                </a:solidFill>
                <a:latin typeface="Calibri"/>
                <a:cs typeface="Calibri"/>
              </a:rPr>
              <a:t>hash,</a:t>
            </a:r>
            <a:r>
              <a:rPr sz="1800" spc="55" dirty="0">
                <a:solidFill>
                  <a:srgbClr val="404040"/>
                </a:solidFill>
                <a:latin typeface="Calibri"/>
                <a:cs typeface="Calibri"/>
              </a:rPr>
              <a:t> </a:t>
            </a:r>
            <a:r>
              <a:rPr sz="1800" spc="-5" dirty="0">
                <a:solidFill>
                  <a:srgbClr val="404040"/>
                </a:solidFill>
                <a:latin typeface="Calibri"/>
                <a:cs typeface="Calibri"/>
              </a:rPr>
              <a:t>auteur)</a:t>
            </a:r>
            <a:endParaRPr sz="18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67463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03375" cy="568166"/>
          </a:xfrm>
          <a:prstGeom prst="rect">
            <a:avLst/>
          </a:prstGeom>
        </p:spPr>
        <p:txBody>
          <a:bodyPr vert="horz" wrap="square" lIns="0" tIns="12700" rIns="0" bIns="0" rtlCol="0">
            <a:spAutoFit/>
          </a:bodyPr>
          <a:lstStyle/>
          <a:p>
            <a:pPr marL="12700">
              <a:lnSpc>
                <a:spcPct val="100000"/>
              </a:lnSpc>
              <a:spcBef>
                <a:spcPts val="100"/>
              </a:spcBef>
            </a:pPr>
            <a:r>
              <a:rPr spc="-45" dirty="0"/>
              <a:t>Cloner</a:t>
            </a:r>
          </a:p>
        </p:txBody>
      </p:sp>
      <p:sp>
        <p:nvSpPr>
          <p:cNvPr id="5" name="object 5"/>
          <p:cNvSpPr txBox="1"/>
          <p:nvPr/>
        </p:nvSpPr>
        <p:spPr>
          <a:xfrm>
            <a:off x="669035" y="369622"/>
            <a:ext cx="7475220" cy="4380686"/>
          </a:xfrm>
          <a:prstGeom prst="rect">
            <a:avLst/>
          </a:prstGeom>
        </p:spPr>
        <p:txBody>
          <a:bodyPr vert="horz" wrap="square" lIns="0" tIns="160020" rIns="0" bIns="0" rtlCol="0">
            <a:spAutoFit/>
          </a:bodyPr>
          <a:lstStyle/>
          <a:p>
            <a:pPr marL="12700" algn="just">
              <a:lnSpc>
                <a:spcPct val="100000"/>
              </a:lnSpc>
              <a:spcBef>
                <a:spcPts val="1260"/>
              </a:spcBef>
            </a:pPr>
            <a:r>
              <a:rPr sz="2000" b="1" spc="-5" dirty="0">
                <a:solidFill>
                  <a:srgbClr val="404040"/>
                </a:solidFill>
                <a:latin typeface="Calibri"/>
                <a:cs typeface="Calibri"/>
              </a:rPr>
              <a:t>Cloner </a:t>
            </a:r>
            <a:r>
              <a:rPr sz="2000" b="1" dirty="0">
                <a:solidFill>
                  <a:srgbClr val="404040"/>
                </a:solidFill>
                <a:latin typeface="Calibri"/>
                <a:cs typeface="Calibri"/>
              </a:rPr>
              <a:t>un </a:t>
            </a:r>
            <a:r>
              <a:rPr sz="2000" b="1" spc="-5" dirty="0">
                <a:solidFill>
                  <a:srgbClr val="404040"/>
                </a:solidFill>
                <a:latin typeface="Calibri"/>
                <a:cs typeface="Calibri"/>
              </a:rPr>
              <a:t>repository </a:t>
            </a:r>
            <a:r>
              <a:rPr sz="2000" b="1" dirty="0">
                <a:solidFill>
                  <a:srgbClr val="404040"/>
                </a:solidFill>
                <a:latin typeface="Calibri"/>
                <a:cs typeface="Calibri"/>
              </a:rPr>
              <a:t>déjà</a:t>
            </a:r>
            <a:r>
              <a:rPr sz="2000" b="1" spc="-40" dirty="0">
                <a:solidFill>
                  <a:srgbClr val="404040"/>
                </a:solidFill>
                <a:latin typeface="Calibri"/>
                <a:cs typeface="Calibri"/>
              </a:rPr>
              <a:t> </a:t>
            </a:r>
            <a:r>
              <a:rPr sz="2000" b="1" spc="-15" dirty="0">
                <a:solidFill>
                  <a:srgbClr val="404040"/>
                </a:solidFill>
                <a:latin typeface="Calibri"/>
                <a:cs typeface="Calibri"/>
              </a:rPr>
              <a:t>existant</a:t>
            </a:r>
            <a:endParaRPr sz="2000" dirty="0">
              <a:latin typeface="Calibri"/>
              <a:cs typeface="Calibri"/>
            </a:endParaRPr>
          </a:p>
          <a:p>
            <a:pPr marL="12700" marR="97790" algn="just">
              <a:lnSpc>
                <a:spcPts val="2160"/>
              </a:lnSpc>
              <a:spcBef>
                <a:spcPts val="1435"/>
              </a:spcBef>
            </a:pPr>
            <a:r>
              <a:rPr sz="2000" spc="-10" dirty="0">
                <a:solidFill>
                  <a:srgbClr val="404040"/>
                </a:solidFill>
                <a:latin typeface="Calibri"/>
                <a:cs typeface="Calibri"/>
              </a:rPr>
              <a:t>permet </a:t>
            </a:r>
            <a:r>
              <a:rPr sz="2000" dirty="0">
                <a:solidFill>
                  <a:srgbClr val="404040"/>
                </a:solidFill>
                <a:latin typeface="Calibri"/>
                <a:cs typeface="Calibri"/>
              </a:rPr>
              <a:t>de </a:t>
            </a:r>
            <a:r>
              <a:rPr sz="2000" spc="-5" dirty="0">
                <a:solidFill>
                  <a:srgbClr val="404040"/>
                </a:solidFill>
                <a:latin typeface="Calibri"/>
                <a:cs typeface="Calibri"/>
              </a:rPr>
              <a:t>créer </a:t>
            </a:r>
            <a:r>
              <a:rPr sz="2000" dirty="0">
                <a:solidFill>
                  <a:srgbClr val="404040"/>
                </a:solidFill>
                <a:latin typeface="Calibri"/>
                <a:cs typeface="Calibri"/>
              </a:rPr>
              <a:t>une </a:t>
            </a:r>
            <a:r>
              <a:rPr sz="2000" spc="-5" dirty="0">
                <a:solidFill>
                  <a:srgbClr val="404040"/>
                </a:solidFill>
                <a:latin typeface="Calibri"/>
                <a:cs typeface="Calibri"/>
              </a:rPr>
              <a:t>copie locale </a:t>
            </a:r>
            <a:r>
              <a:rPr sz="2000" spc="-15" dirty="0">
                <a:solidFill>
                  <a:srgbClr val="404040"/>
                </a:solidFill>
                <a:latin typeface="Calibri"/>
                <a:cs typeface="Calibri"/>
              </a:rPr>
              <a:t>d’un </a:t>
            </a:r>
            <a:r>
              <a:rPr sz="2000" spc="-5" dirty="0">
                <a:solidFill>
                  <a:srgbClr val="404040"/>
                </a:solidFill>
                <a:latin typeface="Calibri"/>
                <a:cs typeface="Calibri"/>
              </a:rPr>
              <a:t>dépôt </a:t>
            </a:r>
            <a:r>
              <a:rPr sz="2000" dirty="0">
                <a:solidFill>
                  <a:srgbClr val="404040"/>
                </a:solidFill>
                <a:latin typeface="Calibri"/>
                <a:cs typeface="Calibri"/>
              </a:rPr>
              <a:t>du </a:t>
            </a:r>
            <a:r>
              <a:rPr sz="2000" spc="-5" dirty="0">
                <a:solidFill>
                  <a:srgbClr val="404040"/>
                </a:solidFill>
                <a:latin typeface="Calibri"/>
                <a:cs typeface="Calibri"/>
              </a:rPr>
              <a:t>serveur sur </a:t>
            </a:r>
            <a:r>
              <a:rPr sz="2000" spc="-15" dirty="0">
                <a:solidFill>
                  <a:srgbClr val="404040"/>
                </a:solidFill>
                <a:latin typeface="Calibri"/>
                <a:cs typeface="Calibri"/>
              </a:rPr>
              <a:t>votre poste  </a:t>
            </a:r>
            <a:r>
              <a:rPr sz="2000" spc="-5" dirty="0">
                <a:solidFill>
                  <a:srgbClr val="404040"/>
                </a:solidFill>
                <a:latin typeface="Calibri"/>
                <a:cs typeface="Calibri"/>
              </a:rPr>
              <a:t>de </a:t>
            </a:r>
            <a:r>
              <a:rPr sz="2000" spc="-15" dirty="0">
                <a:solidFill>
                  <a:srgbClr val="404040"/>
                </a:solidFill>
                <a:latin typeface="Calibri"/>
                <a:cs typeface="Calibri"/>
              </a:rPr>
              <a:t>travail. </a:t>
            </a:r>
            <a:r>
              <a:rPr sz="2000" spc="-5" dirty="0">
                <a:solidFill>
                  <a:srgbClr val="404040"/>
                </a:solidFill>
                <a:latin typeface="Calibri"/>
                <a:cs typeface="Calibri"/>
              </a:rPr>
              <a:t>Le dossier de </a:t>
            </a:r>
            <a:r>
              <a:rPr sz="2000" spc="-15" dirty="0">
                <a:solidFill>
                  <a:srgbClr val="404040"/>
                </a:solidFill>
                <a:latin typeface="Calibri"/>
                <a:cs typeface="Calibri"/>
              </a:rPr>
              <a:t>travail </a:t>
            </a:r>
            <a:r>
              <a:rPr sz="2000" spc="-10" dirty="0">
                <a:solidFill>
                  <a:srgbClr val="404040"/>
                </a:solidFill>
                <a:latin typeface="Calibri"/>
                <a:cs typeface="Calibri"/>
              </a:rPr>
              <a:t>est </a:t>
            </a:r>
            <a:r>
              <a:rPr sz="2000" spc="-5" dirty="0">
                <a:solidFill>
                  <a:srgbClr val="404040"/>
                </a:solidFill>
                <a:latin typeface="Calibri"/>
                <a:cs typeface="Calibri"/>
              </a:rPr>
              <a:t>positionner automatiquement sur </a:t>
            </a:r>
            <a:r>
              <a:rPr sz="2000" dirty="0">
                <a:solidFill>
                  <a:srgbClr val="404040"/>
                </a:solidFill>
                <a:latin typeface="Calibri"/>
                <a:cs typeface="Calibri"/>
              </a:rPr>
              <a:t>la  </a:t>
            </a:r>
            <a:r>
              <a:rPr sz="2000" spc="-10" dirty="0">
                <a:solidFill>
                  <a:srgbClr val="404040"/>
                </a:solidFill>
                <a:latin typeface="Calibri"/>
                <a:cs typeface="Calibri"/>
              </a:rPr>
              <a:t>dernière révision </a:t>
            </a:r>
            <a:r>
              <a:rPr sz="2000" spc="-5" dirty="0">
                <a:solidFill>
                  <a:srgbClr val="404040"/>
                </a:solidFill>
                <a:latin typeface="Calibri"/>
                <a:cs typeface="Calibri"/>
              </a:rPr>
              <a:t>du</a:t>
            </a:r>
            <a:r>
              <a:rPr sz="2000" spc="25" dirty="0">
                <a:solidFill>
                  <a:srgbClr val="404040"/>
                </a:solidFill>
                <a:latin typeface="Calibri"/>
                <a:cs typeface="Calibri"/>
              </a:rPr>
              <a:t> </a:t>
            </a:r>
            <a:r>
              <a:rPr sz="2000" spc="-5" dirty="0">
                <a:solidFill>
                  <a:srgbClr val="404040"/>
                </a:solidFill>
                <a:latin typeface="Calibri"/>
                <a:cs typeface="Calibri"/>
              </a:rPr>
              <a:t>dépôt.</a:t>
            </a:r>
            <a:endParaRPr sz="2000" dirty="0">
              <a:latin typeface="Calibri"/>
              <a:cs typeface="Calibri"/>
            </a:endParaRPr>
          </a:p>
          <a:p>
            <a:pPr>
              <a:lnSpc>
                <a:spcPct val="100000"/>
              </a:lnSpc>
            </a:pPr>
            <a:endParaRPr sz="2000" dirty="0">
              <a:latin typeface="Times New Roman"/>
              <a:cs typeface="Times New Roman"/>
            </a:endParaRPr>
          </a:p>
          <a:p>
            <a:pPr marL="304800" indent="-183515">
              <a:lnSpc>
                <a:spcPct val="100000"/>
              </a:lnSpc>
              <a:spcBef>
                <a:spcPts val="1375"/>
              </a:spcBef>
              <a:buClr>
                <a:srgbClr val="D24717"/>
              </a:buClr>
              <a:buFont typeface="Calibri"/>
              <a:buChar char="◦"/>
              <a:tabLst>
                <a:tab pos="305435" algn="l"/>
              </a:tabLst>
            </a:pPr>
            <a:r>
              <a:rPr sz="1800" spc="-10" dirty="0">
                <a:solidFill>
                  <a:srgbClr val="404040"/>
                </a:solidFill>
                <a:latin typeface="Courier New"/>
                <a:cs typeface="Courier New"/>
              </a:rPr>
              <a:t>git </a:t>
            </a:r>
            <a:r>
              <a:rPr sz="1800" spc="-15" dirty="0">
                <a:solidFill>
                  <a:srgbClr val="404040"/>
                </a:solidFill>
                <a:latin typeface="Courier New"/>
                <a:cs typeface="Courier New"/>
              </a:rPr>
              <a:t>clone</a:t>
            </a:r>
            <a:r>
              <a:rPr sz="1800" spc="-15" dirty="0">
                <a:solidFill>
                  <a:srgbClr val="CC9900"/>
                </a:solidFill>
                <a:latin typeface="Courier New"/>
                <a:cs typeface="Courier New"/>
              </a:rPr>
              <a:t> </a:t>
            </a:r>
            <a:r>
              <a:rPr sz="1800" u="sng" spc="-15" dirty="0">
                <a:solidFill>
                  <a:srgbClr val="CC9900"/>
                </a:solidFill>
                <a:uFill>
                  <a:solidFill>
                    <a:srgbClr val="CC9900"/>
                  </a:solidFill>
                </a:uFill>
                <a:latin typeface="Courier New"/>
                <a:cs typeface="Courier New"/>
                <a:hlinkClick r:id="rId2"/>
              </a:rPr>
              <a:t>https://github.com/jquery/jquery.git</a:t>
            </a:r>
            <a:endParaRPr sz="1800" dirty="0">
              <a:latin typeface="Courier New"/>
              <a:cs typeface="Courier New"/>
            </a:endParaRPr>
          </a:p>
          <a:p>
            <a:pPr>
              <a:lnSpc>
                <a:spcPct val="100000"/>
              </a:lnSpc>
              <a:buClr>
                <a:srgbClr val="D24717"/>
              </a:buClr>
              <a:buFont typeface="Calibri"/>
              <a:buChar char="◦"/>
            </a:pPr>
            <a:endParaRPr sz="2000" dirty="0">
              <a:latin typeface="Times New Roman"/>
              <a:cs typeface="Times New Roman"/>
            </a:endParaRPr>
          </a:p>
          <a:p>
            <a:pPr marL="12700" algn="just">
              <a:lnSpc>
                <a:spcPts val="2255"/>
              </a:lnSpc>
              <a:spcBef>
                <a:spcPts val="1639"/>
              </a:spcBef>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de limiter </a:t>
            </a:r>
            <a:r>
              <a:rPr sz="2000"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 commits </a:t>
            </a:r>
            <a:r>
              <a:rPr sz="2000" dirty="0">
                <a:solidFill>
                  <a:srgbClr val="404040"/>
                </a:solidFill>
                <a:latin typeface="Calibri"/>
                <a:cs typeface="Calibri"/>
              </a:rPr>
              <a:t>à </a:t>
            </a:r>
            <a:r>
              <a:rPr sz="2000" spc="-10" dirty="0">
                <a:solidFill>
                  <a:srgbClr val="404040"/>
                </a:solidFill>
                <a:latin typeface="Calibri"/>
                <a:cs typeface="Calibri"/>
              </a:rPr>
              <a:t>récupérer </a:t>
            </a:r>
            <a:r>
              <a:rPr sz="2000" spc="-20" dirty="0">
                <a:solidFill>
                  <a:srgbClr val="404040"/>
                </a:solidFill>
                <a:latin typeface="Calibri"/>
                <a:cs typeface="Calibri"/>
              </a:rPr>
              <a:t>avec</a:t>
            </a:r>
            <a:r>
              <a:rPr sz="2000" spc="120" dirty="0">
                <a:solidFill>
                  <a:srgbClr val="404040"/>
                </a:solidFill>
                <a:latin typeface="Calibri"/>
                <a:cs typeface="Calibri"/>
              </a:rPr>
              <a:t> </a:t>
            </a:r>
            <a:r>
              <a:rPr sz="2000" dirty="0">
                <a:solidFill>
                  <a:srgbClr val="404040"/>
                </a:solidFill>
                <a:latin typeface="Calibri"/>
                <a:cs typeface="Calibri"/>
              </a:rPr>
              <a:t>l'option</a:t>
            </a:r>
            <a:endParaRPr sz="2000" dirty="0">
              <a:latin typeface="Calibri"/>
              <a:cs typeface="Calibri"/>
            </a:endParaRPr>
          </a:p>
          <a:p>
            <a:pPr marL="12700">
              <a:lnSpc>
                <a:spcPts val="2255"/>
              </a:lnSpc>
            </a:pPr>
            <a:r>
              <a:rPr sz="2000" spc="-5" dirty="0">
                <a:solidFill>
                  <a:srgbClr val="404040"/>
                </a:solidFill>
                <a:latin typeface="Courier New"/>
                <a:cs typeface="Courier New"/>
              </a:rPr>
              <a:t>–depth</a:t>
            </a:r>
            <a:endParaRPr sz="2000" dirty="0">
              <a:latin typeface="Courier New"/>
              <a:cs typeface="Courier New"/>
            </a:endParaRPr>
          </a:p>
          <a:p>
            <a:pPr>
              <a:lnSpc>
                <a:spcPct val="100000"/>
              </a:lnSpc>
            </a:pPr>
            <a:endParaRPr sz="2200" dirty="0">
              <a:latin typeface="Times New Roman"/>
              <a:cs typeface="Times New Roman"/>
            </a:endParaRPr>
          </a:p>
          <a:p>
            <a:pPr marL="304800" marR="2270125" indent="-182880">
              <a:lnSpc>
                <a:spcPts val="1939"/>
              </a:lnSpc>
              <a:spcBef>
                <a:spcPts val="1485"/>
              </a:spcBef>
              <a:buClr>
                <a:srgbClr val="D24717"/>
              </a:buClr>
              <a:buFont typeface="Calibri"/>
              <a:buChar char="◦"/>
              <a:tabLst>
                <a:tab pos="305435" algn="l"/>
              </a:tabLst>
            </a:pPr>
            <a:r>
              <a:rPr sz="1800" spc="-10" dirty="0">
                <a:solidFill>
                  <a:srgbClr val="404040"/>
                </a:solidFill>
                <a:latin typeface="Courier New"/>
                <a:cs typeface="Courier New"/>
              </a:rPr>
              <a:t>git </a:t>
            </a:r>
            <a:r>
              <a:rPr sz="1800" spc="-15" dirty="0">
                <a:solidFill>
                  <a:srgbClr val="404040"/>
                </a:solidFill>
                <a:latin typeface="Courier New"/>
                <a:cs typeface="Courier New"/>
              </a:rPr>
              <a:t>clone </a:t>
            </a:r>
            <a:r>
              <a:rPr sz="1800" spc="-10" dirty="0">
                <a:solidFill>
                  <a:srgbClr val="404040"/>
                </a:solidFill>
                <a:latin typeface="Courier New"/>
                <a:cs typeface="Courier New"/>
              </a:rPr>
              <a:t>--depth </a:t>
            </a:r>
            <a:r>
              <a:rPr sz="1800" dirty="0">
                <a:solidFill>
                  <a:srgbClr val="404040"/>
                </a:solidFill>
                <a:latin typeface="Courier New"/>
                <a:cs typeface="Courier New"/>
              </a:rPr>
              <a:t>5  </a:t>
            </a:r>
            <a:r>
              <a:rPr sz="1800" spc="-15" dirty="0">
                <a:solidFill>
                  <a:srgbClr val="404040"/>
                </a:solidFill>
                <a:latin typeface="Courier New"/>
                <a:cs typeface="Courier New"/>
              </a:rPr>
              <a:t>https://github.com/jquery/jquery.git</a:t>
            </a:r>
            <a:endParaRPr sz="1800" dirty="0">
              <a:latin typeface="Courier New"/>
              <a:cs typeface="Courier New"/>
            </a:endParaRPr>
          </a:p>
        </p:txBody>
      </p:sp>
      <p:sp>
        <p:nvSpPr>
          <p:cNvPr id="6" name="object 6"/>
          <p:cNvSpPr/>
          <p:nvPr/>
        </p:nvSpPr>
        <p:spPr>
          <a:xfrm>
            <a:off x="7563611" y="214883"/>
            <a:ext cx="1161288" cy="3646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24329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38200" y="625103"/>
            <a:ext cx="4584395" cy="690574"/>
          </a:xfrm>
          <a:prstGeom prst="rect">
            <a:avLst/>
          </a:prstGeom>
        </p:spPr>
        <p:txBody>
          <a:bodyPr vert="horz" wrap="square" lIns="0" tIns="13335" rIns="0" bIns="0" rtlCol="0">
            <a:spAutoFit/>
          </a:bodyPr>
          <a:lstStyle/>
          <a:p>
            <a:pPr marL="12700">
              <a:lnSpc>
                <a:spcPct val="100000"/>
              </a:lnSpc>
              <a:spcBef>
                <a:spcPts val="105"/>
              </a:spcBef>
            </a:pPr>
            <a:r>
              <a:rPr sz="4400" spc="-55" dirty="0">
                <a:solidFill>
                  <a:schemeClr val="tx1"/>
                </a:solidFill>
              </a:rPr>
              <a:t>E</a:t>
            </a:r>
            <a:r>
              <a:rPr sz="4400" spc="-165" dirty="0">
                <a:solidFill>
                  <a:schemeClr val="tx1"/>
                </a:solidFill>
              </a:rPr>
              <a:t>x</a:t>
            </a:r>
            <a:r>
              <a:rPr sz="4400" spc="-55" dirty="0">
                <a:solidFill>
                  <a:schemeClr val="tx1"/>
                </a:solidFill>
              </a:rPr>
              <a:t>e</a:t>
            </a:r>
            <a:r>
              <a:rPr sz="4400" spc="-105" dirty="0">
                <a:solidFill>
                  <a:schemeClr val="tx1"/>
                </a:solidFill>
              </a:rPr>
              <a:t>r</a:t>
            </a:r>
            <a:r>
              <a:rPr sz="4400" spc="-50" dirty="0">
                <a:solidFill>
                  <a:schemeClr val="tx1"/>
                </a:solidFill>
              </a:rPr>
              <a:t>cic</a:t>
            </a:r>
            <a:r>
              <a:rPr sz="4400" spc="-55" dirty="0">
                <a:solidFill>
                  <a:schemeClr val="tx1"/>
                </a:solidFill>
              </a:rPr>
              <a:t>e</a:t>
            </a:r>
            <a:r>
              <a:rPr sz="4400" dirty="0">
                <a:solidFill>
                  <a:schemeClr val="tx1"/>
                </a:solidFill>
              </a:rPr>
              <a:t>s</a:t>
            </a:r>
          </a:p>
        </p:txBody>
      </p:sp>
      <p:sp>
        <p:nvSpPr>
          <p:cNvPr id="5" name="object 5"/>
          <p:cNvSpPr txBox="1"/>
          <p:nvPr/>
        </p:nvSpPr>
        <p:spPr>
          <a:xfrm>
            <a:off x="1011732" y="1619726"/>
            <a:ext cx="5715000" cy="1949252"/>
          </a:xfrm>
          <a:prstGeom prst="rect">
            <a:avLst/>
          </a:prstGeom>
        </p:spPr>
        <p:txBody>
          <a:bodyPr vert="horz" wrap="square" lIns="0" tIns="12700" rIns="0" bIns="0" rtlCol="0">
            <a:spAutoFit/>
          </a:bodyPr>
          <a:lstStyle/>
          <a:p>
            <a:pPr marL="12700">
              <a:lnSpc>
                <a:spcPct val="100000"/>
              </a:lnSpc>
            </a:pPr>
            <a:r>
              <a:rPr sz="1800" spc="-10" dirty="0" err="1">
                <a:solidFill>
                  <a:srgbClr val="404040"/>
                </a:solidFill>
                <a:latin typeface="Calibri"/>
                <a:cs typeface="Calibri"/>
              </a:rPr>
              <a:t>Créer</a:t>
            </a:r>
            <a:r>
              <a:rPr sz="1800" spc="-10" dirty="0">
                <a:solidFill>
                  <a:srgbClr val="404040"/>
                </a:solidFill>
                <a:latin typeface="Calibri"/>
                <a:cs typeface="Calibri"/>
              </a:rPr>
              <a:t> </a:t>
            </a:r>
            <a:r>
              <a:rPr sz="1800" spc="-5" dirty="0">
                <a:solidFill>
                  <a:srgbClr val="404040"/>
                </a:solidFill>
                <a:latin typeface="Calibri"/>
                <a:cs typeface="Calibri"/>
              </a:rPr>
              <a:t>un </a:t>
            </a:r>
            <a:r>
              <a:rPr sz="1800" spc="-5" dirty="0" err="1">
                <a:solidFill>
                  <a:srgbClr val="404040"/>
                </a:solidFill>
                <a:latin typeface="Calibri"/>
                <a:cs typeface="Calibri"/>
              </a:rPr>
              <a:t>dépôt</a:t>
            </a:r>
            <a:r>
              <a:rPr sz="1800" spc="-5" dirty="0">
                <a:solidFill>
                  <a:srgbClr val="404040"/>
                </a:solidFill>
                <a:latin typeface="Calibri"/>
                <a:cs typeface="Calibri"/>
              </a:rPr>
              <a:t> </a:t>
            </a:r>
            <a:r>
              <a:rPr sz="1800" dirty="0" err="1">
                <a:solidFill>
                  <a:srgbClr val="404040"/>
                </a:solidFill>
                <a:latin typeface="Calibri"/>
                <a:cs typeface="Calibri"/>
              </a:rPr>
              <a:t>git</a:t>
            </a:r>
            <a:r>
              <a:rPr sz="1800" spc="-10" dirty="0">
                <a:solidFill>
                  <a:srgbClr val="404040"/>
                </a:solidFill>
                <a:latin typeface="Calibri"/>
                <a:cs typeface="Calibri"/>
              </a:rPr>
              <a:t>. </a:t>
            </a:r>
            <a:r>
              <a:rPr sz="1800" spc="-5" dirty="0">
                <a:solidFill>
                  <a:srgbClr val="404040"/>
                </a:solidFill>
                <a:latin typeface="Calibri"/>
                <a:cs typeface="Calibri"/>
              </a:rPr>
              <a:t>Via des </a:t>
            </a:r>
            <a:r>
              <a:rPr sz="1800" spc="-10" dirty="0">
                <a:solidFill>
                  <a:srgbClr val="404040"/>
                </a:solidFill>
                <a:latin typeface="Calibri"/>
                <a:cs typeface="Calibri"/>
              </a:rPr>
              <a:t>fichiers </a:t>
            </a:r>
            <a:r>
              <a:rPr sz="1800" spc="-20" dirty="0">
                <a:solidFill>
                  <a:srgbClr val="404040"/>
                </a:solidFill>
                <a:latin typeface="Calibri"/>
                <a:cs typeface="Calibri"/>
              </a:rPr>
              <a:t>texte</a:t>
            </a:r>
            <a:r>
              <a:rPr sz="1800" spc="120" dirty="0">
                <a:solidFill>
                  <a:srgbClr val="404040"/>
                </a:solidFill>
                <a:latin typeface="Calibri"/>
                <a:cs typeface="Calibri"/>
              </a:rPr>
              <a:t> </a:t>
            </a:r>
            <a:r>
              <a:rPr sz="1800" dirty="0">
                <a:solidFill>
                  <a:srgbClr val="404040"/>
                </a:solidFill>
                <a:latin typeface="Calibri"/>
                <a:cs typeface="Calibri"/>
              </a:rPr>
              <a:t>:</a:t>
            </a:r>
            <a:endParaRPr sz="1800" dirty="0">
              <a:latin typeface="Calibri"/>
              <a:cs typeface="Calibri"/>
            </a:endParaRPr>
          </a:p>
          <a:p>
            <a:pPr>
              <a:lnSpc>
                <a:spcPct val="100000"/>
              </a:lnSpc>
              <a:spcBef>
                <a:spcPts val="50"/>
              </a:spcBef>
            </a:pPr>
            <a:endParaRPr sz="2500" dirty="0">
              <a:latin typeface="Times New Roman"/>
              <a:cs typeface="Times New Roman"/>
            </a:endParaRPr>
          </a:p>
          <a:p>
            <a:pPr marL="195580" indent="-182880">
              <a:lnSpc>
                <a:spcPct val="100000"/>
              </a:lnSpc>
              <a:buClr>
                <a:srgbClr val="D24717"/>
              </a:buClr>
              <a:buChar char="◦"/>
              <a:tabLst>
                <a:tab pos="195580" algn="l"/>
              </a:tabLst>
            </a:pPr>
            <a:r>
              <a:rPr sz="1800" spc="-5" dirty="0">
                <a:solidFill>
                  <a:srgbClr val="404040"/>
                </a:solidFill>
                <a:latin typeface="Calibri"/>
                <a:cs typeface="Calibri"/>
              </a:rPr>
              <a:t>Ajouter (au dépôt </a:t>
            </a:r>
            <a:r>
              <a:rPr sz="1800" dirty="0">
                <a:solidFill>
                  <a:srgbClr val="404040"/>
                </a:solidFill>
                <a:latin typeface="Calibri"/>
                <a:cs typeface="Calibri"/>
              </a:rPr>
              <a:t>git) </a:t>
            </a:r>
            <a:r>
              <a:rPr sz="1800" spc="-5" dirty="0">
                <a:solidFill>
                  <a:srgbClr val="404040"/>
                </a:solidFill>
                <a:latin typeface="Calibri"/>
                <a:cs typeface="Calibri"/>
              </a:rPr>
              <a:t>un</a:t>
            </a:r>
            <a:r>
              <a:rPr sz="1800" spc="25" dirty="0">
                <a:solidFill>
                  <a:srgbClr val="404040"/>
                </a:solidFill>
                <a:latin typeface="Calibri"/>
                <a:cs typeface="Calibri"/>
              </a:rPr>
              <a:t> </a:t>
            </a:r>
            <a:r>
              <a:rPr sz="1800" spc="-20" dirty="0">
                <a:solidFill>
                  <a:srgbClr val="404040"/>
                </a:solidFill>
                <a:latin typeface="Calibri"/>
                <a:cs typeface="Calibri"/>
              </a:rPr>
              <a:t>PAQUET_BLEU</a:t>
            </a:r>
            <a:endParaRPr sz="1800" dirty="0">
              <a:latin typeface="Calibri"/>
              <a:cs typeface="Calibri"/>
            </a:endParaRPr>
          </a:p>
          <a:p>
            <a:pPr marL="195580" indent="-182880">
              <a:lnSpc>
                <a:spcPct val="100000"/>
              </a:lnSpc>
              <a:spcBef>
                <a:spcPts val="385"/>
              </a:spcBef>
              <a:buClr>
                <a:srgbClr val="D24717"/>
              </a:buClr>
              <a:buChar char="◦"/>
              <a:tabLst>
                <a:tab pos="195580" algn="l"/>
              </a:tabLst>
            </a:pPr>
            <a:r>
              <a:rPr sz="1800" spc="-20" dirty="0">
                <a:solidFill>
                  <a:srgbClr val="404040"/>
                </a:solidFill>
                <a:latin typeface="Calibri"/>
                <a:cs typeface="Calibri"/>
              </a:rPr>
              <a:t>Effectuer </a:t>
            </a:r>
            <a:r>
              <a:rPr sz="1800" spc="-5" dirty="0">
                <a:solidFill>
                  <a:srgbClr val="404040"/>
                </a:solidFill>
                <a:latin typeface="Calibri"/>
                <a:cs typeface="Calibri"/>
              </a:rPr>
              <a:t>un premier </a:t>
            </a:r>
            <a:r>
              <a:rPr sz="1800" spc="-10" dirty="0">
                <a:solidFill>
                  <a:srgbClr val="404040"/>
                </a:solidFill>
                <a:latin typeface="Calibri"/>
                <a:cs typeface="Calibri"/>
              </a:rPr>
              <a:t>commit </a:t>
            </a:r>
            <a:r>
              <a:rPr sz="1800" spc="-5" dirty="0">
                <a:solidFill>
                  <a:srgbClr val="404040"/>
                </a:solidFill>
                <a:latin typeface="Calibri"/>
                <a:cs typeface="Calibri"/>
              </a:rPr>
              <a:t>et </a:t>
            </a:r>
            <a:r>
              <a:rPr sz="1800" spc="-10" dirty="0">
                <a:solidFill>
                  <a:srgbClr val="404040"/>
                </a:solidFill>
                <a:latin typeface="Calibri"/>
                <a:cs typeface="Calibri"/>
              </a:rPr>
              <a:t>voir </a:t>
            </a:r>
            <a:r>
              <a:rPr sz="1800" spc="-5" dirty="0">
                <a:solidFill>
                  <a:srgbClr val="404040"/>
                </a:solidFill>
                <a:latin typeface="Calibri"/>
                <a:cs typeface="Calibri"/>
              </a:rPr>
              <a:t>le </a:t>
            </a:r>
            <a:r>
              <a:rPr sz="1800" spc="-15" dirty="0">
                <a:solidFill>
                  <a:srgbClr val="404040"/>
                </a:solidFill>
                <a:latin typeface="Calibri"/>
                <a:cs typeface="Calibri"/>
              </a:rPr>
              <a:t>statut </a:t>
            </a:r>
            <a:r>
              <a:rPr sz="1800" spc="-5" dirty="0">
                <a:solidFill>
                  <a:srgbClr val="404040"/>
                </a:solidFill>
                <a:latin typeface="Calibri"/>
                <a:cs typeface="Calibri"/>
              </a:rPr>
              <a:t>du dépôt</a:t>
            </a:r>
            <a:r>
              <a:rPr sz="1800" spc="135" dirty="0">
                <a:solidFill>
                  <a:srgbClr val="404040"/>
                </a:solidFill>
                <a:latin typeface="Calibri"/>
                <a:cs typeface="Calibri"/>
              </a:rPr>
              <a:t> </a:t>
            </a:r>
            <a:r>
              <a:rPr sz="1800" dirty="0">
                <a:solidFill>
                  <a:srgbClr val="404040"/>
                </a:solidFill>
                <a:latin typeface="Calibri"/>
                <a:cs typeface="Calibri"/>
              </a:rPr>
              <a:t>git</a:t>
            </a:r>
            <a:endParaRPr sz="1800" dirty="0">
              <a:latin typeface="Calibri"/>
              <a:cs typeface="Calibri"/>
            </a:endParaRPr>
          </a:p>
          <a:p>
            <a:pPr marL="195580" indent="-182880">
              <a:lnSpc>
                <a:spcPct val="100000"/>
              </a:lnSpc>
              <a:spcBef>
                <a:spcPts val="390"/>
              </a:spcBef>
              <a:buClr>
                <a:srgbClr val="D24717"/>
              </a:buClr>
              <a:buChar char="◦"/>
              <a:tabLst>
                <a:tab pos="195580" algn="l"/>
              </a:tabLst>
            </a:pPr>
            <a:r>
              <a:rPr sz="1800" spc="-5" dirty="0">
                <a:solidFill>
                  <a:srgbClr val="404040"/>
                </a:solidFill>
                <a:latin typeface="Calibri"/>
                <a:cs typeface="Calibri"/>
              </a:rPr>
              <a:t>Ajouter un </a:t>
            </a:r>
            <a:r>
              <a:rPr sz="1800" spc="-20" dirty="0">
                <a:solidFill>
                  <a:srgbClr val="404040"/>
                </a:solidFill>
                <a:latin typeface="Calibri"/>
                <a:cs typeface="Calibri"/>
              </a:rPr>
              <a:t>PAQUET_ROUGE </a:t>
            </a:r>
            <a:r>
              <a:rPr sz="1800" dirty="0">
                <a:solidFill>
                  <a:srgbClr val="404040"/>
                </a:solidFill>
                <a:latin typeface="Calibri"/>
                <a:cs typeface="Calibri"/>
              </a:rPr>
              <a:t>à </a:t>
            </a:r>
            <a:r>
              <a:rPr sz="1800" spc="-15" dirty="0">
                <a:solidFill>
                  <a:srgbClr val="404040"/>
                </a:solidFill>
                <a:latin typeface="Calibri"/>
                <a:cs typeface="Calibri"/>
              </a:rPr>
              <a:t>votre</a:t>
            </a:r>
            <a:r>
              <a:rPr sz="1800" spc="25" dirty="0">
                <a:solidFill>
                  <a:srgbClr val="404040"/>
                </a:solidFill>
                <a:latin typeface="Calibri"/>
                <a:cs typeface="Calibri"/>
              </a:rPr>
              <a:t> </a:t>
            </a:r>
            <a:r>
              <a:rPr sz="1800" spc="-5" dirty="0">
                <a:solidFill>
                  <a:srgbClr val="404040"/>
                </a:solidFill>
                <a:latin typeface="Calibri"/>
                <a:cs typeface="Calibri"/>
              </a:rPr>
              <a:t>dépôt</a:t>
            </a:r>
            <a:endParaRPr sz="1800" dirty="0">
              <a:latin typeface="Calibri"/>
              <a:cs typeface="Calibri"/>
            </a:endParaRPr>
          </a:p>
          <a:p>
            <a:pPr marL="195580" indent="-182880">
              <a:lnSpc>
                <a:spcPct val="100000"/>
              </a:lnSpc>
              <a:spcBef>
                <a:spcPts val="380"/>
              </a:spcBef>
              <a:buClr>
                <a:srgbClr val="D24717"/>
              </a:buClr>
              <a:buChar char="◦"/>
              <a:tabLst>
                <a:tab pos="195580" algn="l"/>
              </a:tabLst>
            </a:pPr>
            <a:r>
              <a:rPr sz="1800" spc="-15" dirty="0">
                <a:solidFill>
                  <a:srgbClr val="404040"/>
                </a:solidFill>
                <a:latin typeface="Calibri"/>
                <a:cs typeface="Calibri"/>
              </a:rPr>
              <a:t>Effectuer </a:t>
            </a:r>
            <a:r>
              <a:rPr sz="1800" spc="-5" dirty="0">
                <a:solidFill>
                  <a:srgbClr val="404040"/>
                </a:solidFill>
                <a:latin typeface="Calibri"/>
                <a:cs typeface="Calibri"/>
              </a:rPr>
              <a:t>un deuxième </a:t>
            </a:r>
            <a:r>
              <a:rPr sz="1800" spc="-10" dirty="0">
                <a:solidFill>
                  <a:srgbClr val="404040"/>
                </a:solidFill>
                <a:latin typeface="Calibri"/>
                <a:cs typeface="Calibri"/>
              </a:rPr>
              <a:t>commit </a:t>
            </a:r>
            <a:r>
              <a:rPr sz="1800" spc="-5" dirty="0">
                <a:solidFill>
                  <a:srgbClr val="404040"/>
                </a:solidFill>
                <a:latin typeface="Calibri"/>
                <a:cs typeface="Calibri"/>
              </a:rPr>
              <a:t>et </a:t>
            </a:r>
            <a:r>
              <a:rPr sz="1800" spc="-10" dirty="0">
                <a:solidFill>
                  <a:srgbClr val="404040"/>
                </a:solidFill>
                <a:latin typeface="Calibri"/>
                <a:cs typeface="Calibri"/>
              </a:rPr>
              <a:t>voir </a:t>
            </a:r>
            <a:r>
              <a:rPr sz="1800" spc="-5" dirty="0">
                <a:solidFill>
                  <a:srgbClr val="404040"/>
                </a:solidFill>
                <a:latin typeface="Calibri"/>
                <a:cs typeface="Calibri"/>
              </a:rPr>
              <a:t>le </a:t>
            </a:r>
            <a:r>
              <a:rPr sz="1800" spc="-10" dirty="0">
                <a:solidFill>
                  <a:srgbClr val="404040"/>
                </a:solidFill>
                <a:latin typeface="Calibri"/>
                <a:cs typeface="Calibri"/>
              </a:rPr>
              <a:t>statut </a:t>
            </a:r>
            <a:r>
              <a:rPr sz="1800" spc="-5" dirty="0">
                <a:solidFill>
                  <a:srgbClr val="404040"/>
                </a:solidFill>
                <a:latin typeface="Calibri"/>
                <a:cs typeface="Calibri"/>
              </a:rPr>
              <a:t>du dépôt</a:t>
            </a:r>
            <a:r>
              <a:rPr sz="1800" spc="85" dirty="0">
                <a:solidFill>
                  <a:srgbClr val="404040"/>
                </a:solidFill>
                <a:latin typeface="Calibri"/>
                <a:cs typeface="Calibri"/>
              </a:rPr>
              <a:t> </a:t>
            </a:r>
            <a:r>
              <a:rPr sz="1800" dirty="0">
                <a:solidFill>
                  <a:srgbClr val="404040"/>
                </a:solidFill>
                <a:latin typeface="Calibri"/>
                <a:cs typeface="Calibri"/>
              </a:rPr>
              <a:t>git</a:t>
            </a:r>
            <a:endParaRPr sz="18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0057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Les </a:t>
            </a:r>
            <a:r>
              <a:rPr lang="en-US" sz="1600" dirty="0" err="1">
                <a:solidFill>
                  <a:schemeClr val="bg1"/>
                </a:solidFill>
                <a:latin typeface="Century Gothic" panose="020B0502020202020204" pitchFamily="34" charset="0"/>
                <a:cs typeface="Tahoma"/>
              </a:rPr>
              <a:t>commandes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2400" b="1" dirty="0" err="1">
                <a:solidFill>
                  <a:schemeClr val="bg1"/>
                </a:solidFill>
                <a:latin typeface="Century Gothic" panose="020B0502020202020204" pitchFamily="34" charset="0"/>
                <a:cs typeface="Tahoma"/>
              </a:rPr>
              <a:t>Ajout</a:t>
            </a:r>
            <a:r>
              <a:rPr lang="en-US" sz="2400" b="1" dirty="0">
                <a:solidFill>
                  <a:schemeClr val="bg1"/>
                </a:solidFill>
                <a:latin typeface="Century Gothic" panose="020B0502020202020204" pitchFamily="34" charset="0"/>
                <a:cs typeface="Tahoma"/>
              </a:rPr>
              <a:t>/Suppression</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Historique</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locales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a:t>
            </a:r>
            <a:r>
              <a:rPr lang="en-US" sz="1600" dirty="0" err="1">
                <a:solidFill>
                  <a:schemeClr val="bg1"/>
                </a:solidFill>
                <a:latin typeface="Century Gothic" panose="020B0502020202020204" pitchFamily="34" charset="0"/>
                <a:cs typeface="Tahoma"/>
              </a:rPr>
              <a:t>distantes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815854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138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Ajouter </a:t>
            </a:r>
            <a:r>
              <a:rPr spc="-35" dirty="0">
                <a:solidFill>
                  <a:schemeClr val="tx1"/>
                </a:solidFill>
              </a:rPr>
              <a:t>des</a:t>
            </a:r>
            <a:r>
              <a:rPr spc="-210" dirty="0">
                <a:solidFill>
                  <a:schemeClr val="tx1"/>
                </a:solidFill>
              </a:rPr>
              <a:t> </a:t>
            </a:r>
            <a:r>
              <a:rPr spc="-55" dirty="0">
                <a:solidFill>
                  <a:schemeClr val="tx1"/>
                </a:solidFill>
              </a:rPr>
              <a:t>modifications</a:t>
            </a:r>
          </a:p>
        </p:txBody>
      </p:sp>
      <p:sp>
        <p:nvSpPr>
          <p:cNvPr id="5" name="object 5"/>
          <p:cNvSpPr/>
          <p:nvPr/>
        </p:nvSpPr>
        <p:spPr>
          <a:xfrm>
            <a:off x="2764536" y="3757136"/>
            <a:ext cx="1129665" cy="80010"/>
          </a:xfrm>
          <a:custGeom>
            <a:avLst/>
            <a:gdLst/>
            <a:ahLst/>
            <a:cxnLst/>
            <a:rect l="l" t="t" r="r" b="b"/>
            <a:pathLst>
              <a:path w="1129664" h="106679">
                <a:moveTo>
                  <a:pt x="1099296" y="53213"/>
                </a:moveTo>
                <a:lnTo>
                  <a:pt x="1030731" y="93218"/>
                </a:lnTo>
                <a:lnTo>
                  <a:pt x="1029588" y="97917"/>
                </a:lnTo>
                <a:lnTo>
                  <a:pt x="1031621" y="101473"/>
                </a:lnTo>
                <a:lnTo>
                  <a:pt x="1033779" y="105156"/>
                </a:lnTo>
                <a:lnTo>
                  <a:pt x="1038478" y="106426"/>
                </a:lnTo>
                <a:lnTo>
                  <a:pt x="1116496" y="60833"/>
                </a:lnTo>
                <a:lnTo>
                  <a:pt x="1114425" y="60833"/>
                </a:lnTo>
                <a:lnTo>
                  <a:pt x="1114425" y="59817"/>
                </a:lnTo>
                <a:lnTo>
                  <a:pt x="1110614" y="59817"/>
                </a:lnTo>
                <a:lnTo>
                  <a:pt x="1099296" y="53213"/>
                </a:lnTo>
                <a:close/>
              </a:path>
              <a:path w="1129664" h="106679">
                <a:moveTo>
                  <a:pt x="1086236" y="45593"/>
                </a:moveTo>
                <a:lnTo>
                  <a:pt x="0" y="45593"/>
                </a:lnTo>
                <a:lnTo>
                  <a:pt x="0" y="60833"/>
                </a:lnTo>
                <a:lnTo>
                  <a:pt x="1086236" y="60833"/>
                </a:lnTo>
                <a:lnTo>
                  <a:pt x="1099296" y="53213"/>
                </a:lnTo>
                <a:lnTo>
                  <a:pt x="1086236" y="45593"/>
                </a:lnTo>
                <a:close/>
              </a:path>
              <a:path w="1129664" h="106679">
                <a:moveTo>
                  <a:pt x="1116498" y="45593"/>
                </a:moveTo>
                <a:lnTo>
                  <a:pt x="1114425" y="45593"/>
                </a:lnTo>
                <a:lnTo>
                  <a:pt x="1114425" y="60833"/>
                </a:lnTo>
                <a:lnTo>
                  <a:pt x="1116496" y="60833"/>
                </a:lnTo>
                <a:lnTo>
                  <a:pt x="1129537" y="53213"/>
                </a:lnTo>
                <a:lnTo>
                  <a:pt x="1116498" y="45593"/>
                </a:lnTo>
                <a:close/>
              </a:path>
              <a:path w="1129664" h="106679">
                <a:moveTo>
                  <a:pt x="1110614" y="46609"/>
                </a:moveTo>
                <a:lnTo>
                  <a:pt x="1099296" y="53213"/>
                </a:lnTo>
                <a:lnTo>
                  <a:pt x="1110614" y="59817"/>
                </a:lnTo>
                <a:lnTo>
                  <a:pt x="1110614" y="46609"/>
                </a:lnTo>
                <a:close/>
              </a:path>
              <a:path w="1129664" h="106679">
                <a:moveTo>
                  <a:pt x="1114425" y="46609"/>
                </a:moveTo>
                <a:lnTo>
                  <a:pt x="1110614" y="46609"/>
                </a:lnTo>
                <a:lnTo>
                  <a:pt x="1110614" y="59817"/>
                </a:lnTo>
                <a:lnTo>
                  <a:pt x="1114425" y="59817"/>
                </a:lnTo>
                <a:lnTo>
                  <a:pt x="1114425" y="46609"/>
                </a:lnTo>
                <a:close/>
              </a:path>
              <a:path w="1129664" h="106679">
                <a:moveTo>
                  <a:pt x="1038478" y="0"/>
                </a:moveTo>
                <a:lnTo>
                  <a:pt x="1033779" y="1270"/>
                </a:lnTo>
                <a:lnTo>
                  <a:pt x="1031621" y="4953"/>
                </a:lnTo>
                <a:lnTo>
                  <a:pt x="1029588" y="8509"/>
                </a:lnTo>
                <a:lnTo>
                  <a:pt x="1030731" y="13208"/>
                </a:lnTo>
                <a:lnTo>
                  <a:pt x="1099296" y="53213"/>
                </a:lnTo>
                <a:lnTo>
                  <a:pt x="1110614" y="46609"/>
                </a:lnTo>
                <a:lnTo>
                  <a:pt x="1114425" y="46609"/>
                </a:lnTo>
                <a:lnTo>
                  <a:pt x="1114425" y="45593"/>
                </a:lnTo>
                <a:lnTo>
                  <a:pt x="1116498" y="45593"/>
                </a:lnTo>
                <a:lnTo>
                  <a:pt x="1038478" y="0"/>
                </a:lnTo>
                <a:close/>
              </a:path>
            </a:pathLst>
          </a:custGeom>
          <a:solidFill>
            <a:srgbClr val="D24717"/>
          </a:solidFill>
        </p:spPr>
        <p:txBody>
          <a:bodyPr wrap="square" lIns="0" tIns="0" rIns="0" bIns="0" rtlCol="0"/>
          <a:lstStyle/>
          <a:p>
            <a:endParaRPr/>
          </a:p>
        </p:txBody>
      </p:sp>
      <p:sp>
        <p:nvSpPr>
          <p:cNvPr id="6" name="object 6"/>
          <p:cNvSpPr/>
          <p:nvPr/>
        </p:nvSpPr>
        <p:spPr>
          <a:xfrm>
            <a:off x="4081271" y="2968351"/>
            <a:ext cx="1275588" cy="124474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108703" y="2982087"/>
            <a:ext cx="1188720" cy="118643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108703" y="2982086"/>
            <a:ext cx="1188720" cy="222885"/>
          </a:xfrm>
          <a:custGeom>
            <a:avLst/>
            <a:gdLst/>
            <a:ahLst/>
            <a:cxnLst/>
            <a:rect l="l" t="t" r="r" b="b"/>
            <a:pathLst>
              <a:path w="1188720" h="297179">
                <a:moveTo>
                  <a:pt x="1188720" y="148589"/>
                </a:moveTo>
                <a:lnTo>
                  <a:pt x="1170570" y="185169"/>
                </a:lnTo>
                <a:lnTo>
                  <a:pt x="1119089" y="218433"/>
                </a:lnTo>
                <a:lnTo>
                  <a:pt x="1082241" y="233473"/>
                </a:lnTo>
                <a:lnTo>
                  <a:pt x="1038730" y="247265"/>
                </a:lnTo>
                <a:lnTo>
                  <a:pt x="989113" y="259671"/>
                </a:lnTo>
                <a:lnTo>
                  <a:pt x="933947" y="270551"/>
                </a:lnTo>
                <a:lnTo>
                  <a:pt x="873788" y="279766"/>
                </a:lnTo>
                <a:lnTo>
                  <a:pt x="809194" y="287175"/>
                </a:lnTo>
                <a:lnTo>
                  <a:pt x="740719" y="292640"/>
                </a:lnTo>
                <a:lnTo>
                  <a:pt x="668922" y="296021"/>
                </a:lnTo>
                <a:lnTo>
                  <a:pt x="594360" y="297179"/>
                </a:lnTo>
                <a:lnTo>
                  <a:pt x="519797" y="296021"/>
                </a:lnTo>
                <a:lnTo>
                  <a:pt x="448000" y="292640"/>
                </a:lnTo>
                <a:lnTo>
                  <a:pt x="379525" y="287175"/>
                </a:lnTo>
                <a:lnTo>
                  <a:pt x="314931" y="279766"/>
                </a:lnTo>
                <a:lnTo>
                  <a:pt x="254772" y="270551"/>
                </a:lnTo>
                <a:lnTo>
                  <a:pt x="199606" y="259671"/>
                </a:lnTo>
                <a:lnTo>
                  <a:pt x="149989" y="247265"/>
                </a:lnTo>
                <a:lnTo>
                  <a:pt x="106478" y="233473"/>
                </a:lnTo>
                <a:lnTo>
                  <a:pt x="69630" y="218433"/>
                </a:lnTo>
                <a:lnTo>
                  <a:pt x="18149" y="185169"/>
                </a:lnTo>
                <a:lnTo>
                  <a:pt x="0" y="148589"/>
                </a:lnTo>
                <a:lnTo>
                  <a:pt x="4630" y="129955"/>
                </a:lnTo>
                <a:lnTo>
                  <a:pt x="40002" y="94894"/>
                </a:lnTo>
                <a:lnTo>
                  <a:pt x="106478" y="63706"/>
                </a:lnTo>
                <a:lnTo>
                  <a:pt x="149989" y="49914"/>
                </a:lnTo>
                <a:lnTo>
                  <a:pt x="199606" y="37508"/>
                </a:lnTo>
                <a:lnTo>
                  <a:pt x="254772" y="26628"/>
                </a:lnTo>
                <a:lnTo>
                  <a:pt x="314931" y="17413"/>
                </a:lnTo>
                <a:lnTo>
                  <a:pt x="379525" y="10004"/>
                </a:lnTo>
                <a:lnTo>
                  <a:pt x="448000" y="4539"/>
                </a:lnTo>
                <a:lnTo>
                  <a:pt x="519797" y="1158"/>
                </a:lnTo>
                <a:lnTo>
                  <a:pt x="594360" y="0"/>
                </a:lnTo>
                <a:lnTo>
                  <a:pt x="668922" y="1158"/>
                </a:lnTo>
                <a:lnTo>
                  <a:pt x="740719" y="4539"/>
                </a:lnTo>
                <a:lnTo>
                  <a:pt x="809194" y="10004"/>
                </a:lnTo>
                <a:lnTo>
                  <a:pt x="873788" y="17413"/>
                </a:lnTo>
                <a:lnTo>
                  <a:pt x="933947" y="26628"/>
                </a:lnTo>
                <a:lnTo>
                  <a:pt x="989113" y="37508"/>
                </a:lnTo>
                <a:lnTo>
                  <a:pt x="1038730" y="49914"/>
                </a:lnTo>
                <a:lnTo>
                  <a:pt x="1082241" y="63706"/>
                </a:lnTo>
                <a:lnTo>
                  <a:pt x="1119089" y="78746"/>
                </a:lnTo>
                <a:lnTo>
                  <a:pt x="1170570" y="112010"/>
                </a:lnTo>
                <a:lnTo>
                  <a:pt x="1188720" y="148589"/>
                </a:lnTo>
                <a:close/>
              </a:path>
            </a:pathLst>
          </a:custGeom>
          <a:ln w="12192">
            <a:solidFill>
              <a:srgbClr val="D24717"/>
            </a:solidFill>
          </a:ln>
        </p:spPr>
        <p:txBody>
          <a:bodyPr wrap="square" lIns="0" tIns="0" rIns="0" bIns="0" rtlCol="0"/>
          <a:lstStyle/>
          <a:p>
            <a:endParaRPr/>
          </a:p>
        </p:txBody>
      </p:sp>
      <p:sp>
        <p:nvSpPr>
          <p:cNvPr id="9" name="object 9"/>
          <p:cNvSpPr/>
          <p:nvPr/>
        </p:nvSpPr>
        <p:spPr>
          <a:xfrm>
            <a:off x="4108703" y="3093529"/>
            <a:ext cx="1188720" cy="1075373"/>
          </a:xfrm>
          <a:custGeom>
            <a:avLst/>
            <a:gdLst/>
            <a:ahLst/>
            <a:cxnLst/>
            <a:rect l="l" t="t" r="r" b="b"/>
            <a:pathLst>
              <a:path w="1188720" h="1433829">
                <a:moveTo>
                  <a:pt x="1188720" y="0"/>
                </a:moveTo>
                <a:lnTo>
                  <a:pt x="1188720" y="1284732"/>
                </a:lnTo>
                <a:lnTo>
                  <a:pt x="1184089" y="1303366"/>
                </a:lnTo>
                <a:lnTo>
                  <a:pt x="1148717" y="1338427"/>
                </a:lnTo>
                <a:lnTo>
                  <a:pt x="1082241" y="1369615"/>
                </a:lnTo>
                <a:lnTo>
                  <a:pt x="1038730" y="1383407"/>
                </a:lnTo>
                <a:lnTo>
                  <a:pt x="989113" y="1395813"/>
                </a:lnTo>
                <a:lnTo>
                  <a:pt x="933947" y="1406693"/>
                </a:lnTo>
                <a:lnTo>
                  <a:pt x="873788" y="1415908"/>
                </a:lnTo>
                <a:lnTo>
                  <a:pt x="809194" y="1423317"/>
                </a:lnTo>
                <a:lnTo>
                  <a:pt x="740719" y="1428782"/>
                </a:lnTo>
                <a:lnTo>
                  <a:pt x="668922" y="1432163"/>
                </a:lnTo>
                <a:lnTo>
                  <a:pt x="594360" y="1433322"/>
                </a:lnTo>
                <a:lnTo>
                  <a:pt x="519797" y="1432163"/>
                </a:lnTo>
                <a:lnTo>
                  <a:pt x="448000" y="1428782"/>
                </a:lnTo>
                <a:lnTo>
                  <a:pt x="379525" y="1423317"/>
                </a:lnTo>
                <a:lnTo>
                  <a:pt x="314931" y="1415908"/>
                </a:lnTo>
                <a:lnTo>
                  <a:pt x="254772" y="1406693"/>
                </a:lnTo>
                <a:lnTo>
                  <a:pt x="199606" y="1395813"/>
                </a:lnTo>
                <a:lnTo>
                  <a:pt x="149989" y="1383407"/>
                </a:lnTo>
                <a:lnTo>
                  <a:pt x="106478" y="1369615"/>
                </a:lnTo>
                <a:lnTo>
                  <a:pt x="69630" y="1354575"/>
                </a:lnTo>
                <a:lnTo>
                  <a:pt x="18149" y="1321311"/>
                </a:lnTo>
                <a:lnTo>
                  <a:pt x="0" y="1284732"/>
                </a:lnTo>
                <a:lnTo>
                  <a:pt x="0" y="0"/>
                </a:lnTo>
              </a:path>
            </a:pathLst>
          </a:custGeom>
          <a:ln w="12192">
            <a:solidFill>
              <a:srgbClr val="D24717"/>
            </a:solidFill>
          </a:ln>
        </p:spPr>
        <p:txBody>
          <a:bodyPr wrap="square" lIns="0" tIns="0" rIns="0" bIns="0" rtlCol="0"/>
          <a:lstStyle/>
          <a:p>
            <a:endParaRPr/>
          </a:p>
        </p:txBody>
      </p:sp>
      <p:sp>
        <p:nvSpPr>
          <p:cNvPr id="10" name="object 10"/>
          <p:cNvSpPr txBox="1"/>
          <p:nvPr/>
        </p:nvSpPr>
        <p:spPr>
          <a:xfrm>
            <a:off x="902004" y="1342004"/>
            <a:ext cx="4848860" cy="2092880"/>
          </a:xfrm>
          <a:prstGeom prst="rect">
            <a:avLst/>
          </a:prstGeom>
        </p:spPr>
        <p:txBody>
          <a:bodyPr vert="horz" wrap="square" lIns="0" tIns="55879" rIns="0" bIns="0" rtlCol="0">
            <a:spAutoFit/>
          </a:bodyPr>
          <a:lstStyle/>
          <a:p>
            <a:pPr marL="12700">
              <a:lnSpc>
                <a:spcPct val="100000"/>
              </a:lnSpc>
              <a:spcBef>
                <a:spcPts val="439"/>
              </a:spcBef>
            </a:pPr>
            <a:r>
              <a:rPr sz="2000" spc="35" dirty="0">
                <a:solidFill>
                  <a:srgbClr val="404040"/>
                </a:solidFill>
                <a:latin typeface="Calibri"/>
                <a:cs typeface="Calibri"/>
              </a:rPr>
              <a:t>Indexer </a:t>
            </a:r>
            <a:r>
              <a:rPr sz="2000" spc="40" dirty="0">
                <a:solidFill>
                  <a:srgbClr val="404040"/>
                </a:solidFill>
                <a:latin typeface="Calibri"/>
                <a:cs typeface="Calibri"/>
              </a:rPr>
              <a:t>des</a:t>
            </a:r>
            <a:r>
              <a:rPr sz="2000" spc="170" dirty="0">
                <a:solidFill>
                  <a:srgbClr val="404040"/>
                </a:solidFill>
                <a:latin typeface="Calibri"/>
                <a:cs typeface="Calibri"/>
              </a:rPr>
              <a:t> </a:t>
            </a:r>
            <a:r>
              <a:rPr sz="2000" spc="45" dirty="0">
                <a:solidFill>
                  <a:srgbClr val="404040"/>
                </a:solidFill>
                <a:latin typeface="Calibri"/>
                <a:cs typeface="Calibri"/>
              </a:rPr>
              <a:t>modifications</a:t>
            </a:r>
            <a:endParaRPr sz="2000">
              <a:latin typeface="Calibri"/>
              <a:cs typeface="Calibri"/>
            </a:endParaRPr>
          </a:p>
          <a:p>
            <a:pPr marL="822960" indent="-183515">
              <a:lnSpc>
                <a:spcPct val="100000"/>
              </a:lnSpc>
              <a:spcBef>
                <a:spcPts val="240"/>
              </a:spcBef>
              <a:buClr>
                <a:srgbClr val="D24717"/>
              </a:buClr>
              <a:buFont typeface="Calibri"/>
              <a:buChar char="◦"/>
              <a:tabLst>
                <a:tab pos="823594" algn="l"/>
              </a:tabLst>
            </a:pPr>
            <a:r>
              <a:rPr sz="1400" spc="5" dirty="0">
                <a:solidFill>
                  <a:srgbClr val="404040"/>
                </a:solidFill>
                <a:latin typeface="Courier New"/>
                <a:cs typeface="Courier New"/>
              </a:rPr>
              <a:t>git add</a:t>
            </a:r>
            <a:r>
              <a:rPr sz="1400" spc="25" dirty="0">
                <a:solidFill>
                  <a:srgbClr val="404040"/>
                </a:solidFill>
                <a:latin typeface="Courier New"/>
                <a:cs typeface="Courier New"/>
              </a:rPr>
              <a:t> </a:t>
            </a:r>
            <a:r>
              <a:rPr sz="1400" spc="5" dirty="0">
                <a:solidFill>
                  <a:srgbClr val="404040"/>
                </a:solidFill>
                <a:latin typeface="Courier New"/>
                <a:cs typeface="Courier New"/>
              </a:rPr>
              <a:t>README.md</a:t>
            </a:r>
            <a:endParaRPr sz="1400">
              <a:latin typeface="Courier New"/>
              <a:cs typeface="Courier New"/>
            </a:endParaRPr>
          </a:p>
          <a:p>
            <a:pPr marL="822960" indent="-183515">
              <a:lnSpc>
                <a:spcPct val="100000"/>
              </a:lnSpc>
              <a:spcBef>
                <a:spcPts val="430"/>
              </a:spcBef>
              <a:buClr>
                <a:srgbClr val="D24717"/>
              </a:buClr>
              <a:buFont typeface="Calibri"/>
              <a:buChar char="◦"/>
              <a:tabLst>
                <a:tab pos="823594" algn="l"/>
              </a:tabLst>
            </a:pPr>
            <a:r>
              <a:rPr sz="1400" spc="5" dirty="0">
                <a:solidFill>
                  <a:srgbClr val="404040"/>
                </a:solidFill>
                <a:latin typeface="Courier New"/>
                <a:cs typeface="Courier New"/>
              </a:rPr>
              <a:t>Vérifier avec git</a:t>
            </a:r>
            <a:r>
              <a:rPr sz="1400" spc="50" dirty="0">
                <a:solidFill>
                  <a:srgbClr val="404040"/>
                </a:solidFill>
                <a:latin typeface="Courier New"/>
                <a:cs typeface="Courier New"/>
              </a:rPr>
              <a:t> </a:t>
            </a:r>
            <a:r>
              <a:rPr sz="1400" spc="5" dirty="0">
                <a:solidFill>
                  <a:srgbClr val="404040"/>
                </a:solidFill>
                <a:latin typeface="Courier New"/>
                <a:cs typeface="Courier New"/>
              </a:rPr>
              <a:t>status</a:t>
            </a:r>
            <a:endParaRPr sz="1400">
              <a:latin typeface="Courier New"/>
              <a:cs typeface="Courier New"/>
            </a:endParaRPr>
          </a:p>
          <a:p>
            <a:pPr marL="12700">
              <a:lnSpc>
                <a:spcPct val="100000"/>
              </a:lnSpc>
              <a:spcBef>
                <a:spcPts val="1360"/>
              </a:spcBef>
            </a:pPr>
            <a:r>
              <a:rPr sz="2000" spc="-10" dirty="0">
                <a:solidFill>
                  <a:srgbClr val="404040"/>
                </a:solidFill>
                <a:latin typeface="Calibri"/>
                <a:cs typeface="Calibri"/>
              </a:rPr>
              <a:t>Valider </a:t>
            </a:r>
            <a:r>
              <a:rPr sz="2000" dirty="0">
                <a:solidFill>
                  <a:srgbClr val="404040"/>
                </a:solidFill>
                <a:latin typeface="Calibri"/>
                <a:cs typeface="Calibri"/>
              </a:rPr>
              <a:t>les</a:t>
            </a:r>
            <a:r>
              <a:rPr sz="2000" spc="90" dirty="0">
                <a:solidFill>
                  <a:srgbClr val="404040"/>
                </a:solidFill>
                <a:latin typeface="Calibri"/>
                <a:cs typeface="Calibri"/>
              </a:rPr>
              <a:t> </a:t>
            </a:r>
            <a:r>
              <a:rPr sz="2000" spc="5" dirty="0">
                <a:solidFill>
                  <a:srgbClr val="404040"/>
                </a:solidFill>
                <a:latin typeface="Calibri"/>
                <a:cs typeface="Calibri"/>
              </a:rPr>
              <a:t>modifications</a:t>
            </a:r>
            <a:endParaRPr sz="2000">
              <a:latin typeface="Calibri"/>
              <a:cs typeface="Calibri"/>
            </a:endParaRPr>
          </a:p>
          <a:p>
            <a:pPr marL="822960" indent="-183515">
              <a:lnSpc>
                <a:spcPct val="100000"/>
              </a:lnSpc>
              <a:spcBef>
                <a:spcPts val="150"/>
              </a:spcBef>
              <a:buClr>
                <a:srgbClr val="D24717"/>
              </a:buClr>
              <a:buFont typeface="Calibri"/>
              <a:buChar char="◦"/>
              <a:tabLst>
                <a:tab pos="823594" algn="l"/>
              </a:tabLst>
            </a:pPr>
            <a:r>
              <a:rPr sz="1800" spc="5" dirty="0">
                <a:solidFill>
                  <a:srgbClr val="404040"/>
                </a:solidFill>
                <a:latin typeface="Courier New"/>
                <a:cs typeface="Courier New"/>
              </a:rPr>
              <a:t>git commit –m</a:t>
            </a:r>
            <a:r>
              <a:rPr sz="1800" spc="-10" dirty="0">
                <a:solidFill>
                  <a:srgbClr val="404040"/>
                </a:solidFill>
                <a:latin typeface="Courier New"/>
                <a:cs typeface="Courier New"/>
              </a:rPr>
              <a:t> </a:t>
            </a:r>
            <a:r>
              <a:rPr sz="1800" spc="5" dirty="0">
                <a:solidFill>
                  <a:srgbClr val="404040"/>
                </a:solidFill>
                <a:latin typeface="Courier New"/>
                <a:cs typeface="Courier New"/>
              </a:rPr>
              <a:t>"XXXXXXXXXXXXX"</a:t>
            </a:r>
            <a:endParaRPr sz="1800">
              <a:latin typeface="Courier New"/>
              <a:cs typeface="Courier New"/>
            </a:endParaRPr>
          </a:p>
          <a:p>
            <a:pPr marL="3126740">
              <a:lnSpc>
                <a:spcPct val="100000"/>
              </a:lnSpc>
              <a:spcBef>
                <a:spcPts val="1235"/>
              </a:spcBef>
            </a:pPr>
            <a:r>
              <a:rPr sz="1800" dirty="0">
                <a:latin typeface="Calibri"/>
                <a:cs typeface="Calibri"/>
              </a:rPr>
              <a:t>Mon </a:t>
            </a:r>
            <a:r>
              <a:rPr sz="1800" spc="-5" dirty="0">
                <a:latin typeface="Calibri"/>
                <a:cs typeface="Calibri"/>
              </a:rPr>
              <a:t>dépôt </a:t>
            </a:r>
            <a:r>
              <a:rPr sz="1800" dirty="0">
                <a:latin typeface="Calibri"/>
                <a:cs typeface="Calibri"/>
              </a:rPr>
              <a:t>git</a:t>
            </a:r>
            <a:endParaRPr sz="1800">
              <a:latin typeface="Calibri"/>
              <a:cs typeface="Calibri"/>
            </a:endParaRPr>
          </a:p>
        </p:txBody>
      </p:sp>
      <p:sp>
        <p:nvSpPr>
          <p:cNvPr id="11" name="object 11"/>
          <p:cNvSpPr/>
          <p:nvPr/>
        </p:nvSpPr>
        <p:spPr>
          <a:xfrm>
            <a:off x="4081271" y="3710177"/>
            <a:ext cx="1275588" cy="50292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424171" y="3935350"/>
            <a:ext cx="588276" cy="41604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108703" y="3730752"/>
            <a:ext cx="1188720" cy="437768"/>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108703" y="3730751"/>
            <a:ext cx="1188720" cy="219075"/>
          </a:xfrm>
          <a:custGeom>
            <a:avLst/>
            <a:gdLst/>
            <a:ahLst/>
            <a:cxnLst/>
            <a:rect l="l" t="t" r="r" b="b"/>
            <a:pathLst>
              <a:path w="1188720" h="292100">
                <a:moveTo>
                  <a:pt x="1188720" y="145922"/>
                </a:moveTo>
                <a:lnTo>
                  <a:pt x="1170570" y="181870"/>
                </a:lnTo>
                <a:lnTo>
                  <a:pt x="1119089" y="214546"/>
                </a:lnTo>
                <a:lnTo>
                  <a:pt x="1082241" y="229315"/>
                </a:lnTo>
                <a:lnTo>
                  <a:pt x="1038730" y="242857"/>
                </a:lnTo>
                <a:lnTo>
                  <a:pt x="989113" y="255036"/>
                </a:lnTo>
                <a:lnTo>
                  <a:pt x="933947" y="265716"/>
                </a:lnTo>
                <a:lnTo>
                  <a:pt x="873788" y="274759"/>
                </a:lnTo>
                <a:lnTo>
                  <a:pt x="809194" y="282030"/>
                </a:lnTo>
                <a:lnTo>
                  <a:pt x="740719" y="287392"/>
                </a:lnTo>
                <a:lnTo>
                  <a:pt x="668922" y="290709"/>
                </a:lnTo>
                <a:lnTo>
                  <a:pt x="594360" y="291845"/>
                </a:lnTo>
                <a:lnTo>
                  <a:pt x="519797" y="290709"/>
                </a:lnTo>
                <a:lnTo>
                  <a:pt x="448000" y="287392"/>
                </a:lnTo>
                <a:lnTo>
                  <a:pt x="379525" y="282030"/>
                </a:lnTo>
                <a:lnTo>
                  <a:pt x="314931" y="274759"/>
                </a:lnTo>
                <a:lnTo>
                  <a:pt x="254772" y="265716"/>
                </a:lnTo>
                <a:lnTo>
                  <a:pt x="199606" y="255036"/>
                </a:lnTo>
                <a:lnTo>
                  <a:pt x="149989" y="242857"/>
                </a:lnTo>
                <a:lnTo>
                  <a:pt x="106478" y="229315"/>
                </a:lnTo>
                <a:lnTo>
                  <a:pt x="69630" y="214546"/>
                </a:lnTo>
                <a:lnTo>
                  <a:pt x="18149" y="181870"/>
                </a:lnTo>
                <a:lnTo>
                  <a:pt x="0" y="145922"/>
                </a:lnTo>
                <a:lnTo>
                  <a:pt x="4630" y="127608"/>
                </a:lnTo>
                <a:lnTo>
                  <a:pt x="40002" y="93160"/>
                </a:lnTo>
                <a:lnTo>
                  <a:pt x="106478" y="62530"/>
                </a:lnTo>
                <a:lnTo>
                  <a:pt x="149989" y="48988"/>
                </a:lnTo>
                <a:lnTo>
                  <a:pt x="199606" y="36809"/>
                </a:lnTo>
                <a:lnTo>
                  <a:pt x="254772" y="26129"/>
                </a:lnTo>
                <a:lnTo>
                  <a:pt x="314931" y="17086"/>
                </a:lnTo>
                <a:lnTo>
                  <a:pt x="379525" y="9815"/>
                </a:lnTo>
                <a:lnTo>
                  <a:pt x="448000" y="4453"/>
                </a:lnTo>
                <a:lnTo>
                  <a:pt x="519797" y="1136"/>
                </a:lnTo>
                <a:lnTo>
                  <a:pt x="594360" y="0"/>
                </a:lnTo>
                <a:lnTo>
                  <a:pt x="668922" y="1136"/>
                </a:lnTo>
                <a:lnTo>
                  <a:pt x="740719" y="4453"/>
                </a:lnTo>
                <a:lnTo>
                  <a:pt x="809194" y="9815"/>
                </a:lnTo>
                <a:lnTo>
                  <a:pt x="873788" y="17086"/>
                </a:lnTo>
                <a:lnTo>
                  <a:pt x="933947" y="26129"/>
                </a:lnTo>
                <a:lnTo>
                  <a:pt x="989113" y="36809"/>
                </a:lnTo>
                <a:lnTo>
                  <a:pt x="1038730" y="48988"/>
                </a:lnTo>
                <a:lnTo>
                  <a:pt x="1082241" y="62530"/>
                </a:lnTo>
                <a:lnTo>
                  <a:pt x="1119089" y="77299"/>
                </a:lnTo>
                <a:lnTo>
                  <a:pt x="1170570" y="109975"/>
                </a:lnTo>
                <a:lnTo>
                  <a:pt x="1188720" y="145922"/>
                </a:lnTo>
                <a:close/>
              </a:path>
            </a:pathLst>
          </a:custGeom>
          <a:ln w="12192">
            <a:solidFill>
              <a:srgbClr val="855D5D"/>
            </a:solidFill>
          </a:ln>
        </p:spPr>
        <p:txBody>
          <a:bodyPr wrap="square" lIns="0" tIns="0" rIns="0" bIns="0" rtlCol="0"/>
          <a:lstStyle/>
          <a:p>
            <a:endParaRPr/>
          </a:p>
        </p:txBody>
      </p:sp>
      <p:sp>
        <p:nvSpPr>
          <p:cNvPr id="15" name="object 15"/>
          <p:cNvSpPr/>
          <p:nvPr/>
        </p:nvSpPr>
        <p:spPr>
          <a:xfrm>
            <a:off x="4108703" y="3840194"/>
            <a:ext cx="1188720" cy="328613"/>
          </a:xfrm>
          <a:custGeom>
            <a:avLst/>
            <a:gdLst/>
            <a:ahLst/>
            <a:cxnLst/>
            <a:rect l="l" t="t" r="r" b="b"/>
            <a:pathLst>
              <a:path w="1188720" h="438150">
                <a:moveTo>
                  <a:pt x="1188720" y="0"/>
                </a:moveTo>
                <a:lnTo>
                  <a:pt x="1188720" y="291846"/>
                </a:lnTo>
                <a:lnTo>
                  <a:pt x="1184089" y="310160"/>
                </a:lnTo>
                <a:lnTo>
                  <a:pt x="1148717" y="344608"/>
                </a:lnTo>
                <a:lnTo>
                  <a:pt x="1082241" y="375238"/>
                </a:lnTo>
                <a:lnTo>
                  <a:pt x="1038730" y="388780"/>
                </a:lnTo>
                <a:lnTo>
                  <a:pt x="989113" y="400959"/>
                </a:lnTo>
                <a:lnTo>
                  <a:pt x="933947" y="411639"/>
                </a:lnTo>
                <a:lnTo>
                  <a:pt x="873788" y="420682"/>
                </a:lnTo>
                <a:lnTo>
                  <a:pt x="809194" y="427953"/>
                </a:lnTo>
                <a:lnTo>
                  <a:pt x="740719" y="433315"/>
                </a:lnTo>
                <a:lnTo>
                  <a:pt x="668922" y="436632"/>
                </a:lnTo>
                <a:lnTo>
                  <a:pt x="594360" y="437769"/>
                </a:lnTo>
                <a:lnTo>
                  <a:pt x="519797" y="436632"/>
                </a:lnTo>
                <a:lnTo>
                  <a:pt x="448000" y="433315"/>
                </a:lnTo>
                <a:lnTo>
                  <a:pt x="379525" y="427953"/>
                </a:lnTo>
                <a:lnTo>
                  <a:pt x="314931" y="420682"/>
                </a:lnTo>
                <a:lnTo>
                  <a:pt x="254772" y="411639"/>
                </a:lnTo>
                <a:lnTo>
                  <a:pt x="199606" y="400959"/>
                </a:lnTo>
                <a:lnTo>
                  <a:pt x="149989" y="388780"/>
                </a:lnTo>
                <a:lnTo>
                  <a:pt x="106478" y="375238"/>
                </a:lnTo>
                <a:lnTo>
                  <a:pt x="69630" y="360469"/>
                </a:lnTo>
                <a:lnTo>
                  <a:pt x="18149" y="327793"/>
                </a:lnTo>
                <a:lnTo>
                  <a:pt x="0" y="291846"/>
                </a:lnTo>
                <a:lnTo>
                  <a:pt x="0" y="0"/>
                </a:lnTo>
              </a:path>
            </a:pathLst>
          </a:custGeom>
          <a:ln w="12191">
            <a:solidFill>
              <a:srgbClr val="855D5D"/>
            </a:solidFill>
          </a:ln>
        </p:spPr>
        <p:txBody>
          <a:bodyPr wrap="square" lIns="0" tIns="0" rIns="0" bIns="0" rtlCol="0"/>
          <a:lstStyle/>
          <a:p>
            <a:endParaRPr/>
          </a:p>
        </p:txBody>
      </p:sp>
      <p:sp>
        <p:nvSpPr>
          <p:cNvPr id="16" name="object 16"/>
          <p:cNvSpPr/>
          <p:nvPr/>
        </p:nvSpPr>
        <p:spPr>
          <a:xfrm>
            <a:off x="4081271" y="3474720"/>
            <a:ext cx="1275588" cy="504062"/>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4424171" y="3701044"/>
            <a:ext cx="588276" cy="41604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108703" y="3495293"/>
            <a:ext cx="1188720" cy="43891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4108703" y="3495294"/>
            <a:ext cx="1188720" cy="219551"/>
          </a:xfrm>
          <a:custGeom>
            <a:avLst/>
            <a:gdLst/>
            <a:ahLst/>
            <a:cxnLst/>
            <a:rect l="l" t="t" r="r" b="b"/>
            <a:pathLst>
              <a:path w="1188720" h="292735">
                <a:moveTo>
                  <a:pt x="1188720" y="146303"/>
                </a:moveTo>
                <a:lnTo>
                  <a:pt x="1170570" y="182318"/>
                </a:lnTo>
                <a:lnTo>
                  <a:pt x="1119089" y="215069"/>
                </a:lnTo>
                <a:lnTo>
                  <a:pt x="1082241" y="229877"/>
                </a:lnTo>
                <a:lnTo>
                  <a:pt x="1038730" y="243458"/>
                </a:lnTo>
                <a:lnTo>
                  <a:pt x="989113" y="255674"/>
                </a:lnTo>
                <a:lnTo>
                  <a:pt x="933947" y="266387"/>
                </a:lnTo>
                <a:lnTo>
                  <a:pt x="873788" y="275460"/>
                </a:lnTo>
                <a:lnTo>
                  <a:pt x="809194" y="282756"/>
                </a:lnTo>
                <a:lnTo>
                  <a:pt x="740719" y="288137"/>
                </a:lnTo>
                <a:lnTo>
                  <a:pt x="668922" y="291467"/>
                </a:lnTo>
                <a:lnTo>
                  <a:pt x="594360" y="292607"/>
                </a:lnTo>
                <a:lnTo>
                  <a:pt x="519797" y="291467"/>
                </a:lnTo>
                <a:lnTo>
                  <a:pt x="448000" y="288137"/>
                </a:lnTo>
                <a:lnTo>
                  <a:pt x="379525" y="282756"/>
                </a:lnTo>
                <a:lnTo>
                  <a:pt x="314931" y="275460"/>
                </a:lnTo>
                <a:lnTo>
                  <a:pt x="254772" y="266387"/>
                </a:lnTo>
                <a:lnTo>
                  <a:pt x="199606" y="255674"/>
                </a:lnTo>
                <a:lnTo>
                  <a:pt x="149989" y="243458"/>
                </a:lnTo>
                <a:lnTo>
                  <a:pt x="106478" y="229877"/>
                </a:lnTo>
                <a:lnTo>
                  <a:pt x="69630" y="215069"/>
                </a:lnTo>
                <a:lnTo>
                  <a:pt x="18149" y="182318"/>
                </a:lnTo>
                <a:lnTo>
                  <a:pt x="0" y="146303"/>
                </a:lnTo>
                <a:lnTo>
                  <a:pt x="4630" y="127957"/>
                </a:lnTo>
                <a:lnTo>
                  <a:pt x="40002" y="93437"/>
                </a:lnTo>
                <a:lnTo>
                  <a:pt x="106478" y="62730"/>
                </a:lnTo>
                <a:lnTo>
                  <a:pt x="149989" y="49149"/>
                </a:lnTo>
                <a:lnTo>
                  <a:pt x="199606" y="36933"/>
                </a:lnTo>
                <a:lnTo>
                  <a:pt x="254772" y="26220"/>
                </a:lnTo>
                <a:lnTo>
                  <a:pt x="314931" y="17147"/>
                </a:lnTo>
                <a:lnTo>
                  <a:pt x="379525" y="9851"/>
                </a:lnTo>
                <a:lnTo>
                  <a:pt x="448000" y="4470"/>
                </a:lnTo>
                <a:lnTo>
                  <a:pt x="519797" y="1140"/>
                </a:lnTo>
                <a:lnTo>
                  <a:pt x="594360" y="0"/>
                </a:lnTo>
                <a:lnTo>
                  <a:pt x="668922" y="1140"/>
                </a:lnTo>
                <a:lnTo>
                  <a:pt x="740719" y="4470"/>
                </a:lnTo>
                <a:lnTo>
                  <a:pt x="809194" y="9851"/>
                </a:lnTo>
                <a:lnTo>
                  <a:pt x="873788" y="17147"/>
                </a:lnTo>
                <a:lnTo>
                  <a:pt x="933947" y="26220"/>
                </a:lnTo>
                <a:lnTo>
                  <a:pt x="989113" y="36933"/>
                </a:lnTo>
                <a:lnTo>
                  <a:pt x="1038730" y="49149"/>
                </a:lnTo>
                <a:lnTo>
                  <a:pt x="1082241" y="62730"/>
                </a:lnTo>
                <a:lnTo>
                  <a:pt x="1119089" y="77538"/>
                </a:lnTo>
                <a:lnTo>
                  <a:pt x="1170570" y="110289"/>
                </a:lnTo>
                <a:lnTo>
                  <a:pt x="1188720" y="146303"/>
                </a:lnTo>
                <a:close/>
              </a:path>
            </a:pathLst>
          </a:custGeom>
          <a:ln w="12192">
            <a:solidFill>
              <a:srgbClr val="855D5D"/>
            </a:solidFill>
          </a:ln>
        </p:spPr>
        <p:txBody>
          <a:bodyPr wrap="square" lIns="0" tIns="0" rIns="0" bIns="0" rtlCol="0"/>
          <a:lstStyle/>
          <a:p>
            <a:endParaRPr/>
          </a:p>
        </p:txBody>
      </p:sp>
      <p:sp>
        <p:nvSpPr>
          <p:cNvPr id="20" name="object 20"/>
          <p:cNvSpPr/>
          <p:nvPr/>
        </p:nvSpPr>
        <p:spPr>
          <a:xfrm>
            <a:off x="4108703" y="3605022"/>
            <a:ext cx="1188720" cy="329565"/>
          </a:xfrm>
          <a:custGeom>
            <a:avLst/>
            <a:gdLst/>
            <a:ahLst/>
            <a:cxnLst/>
            <a:rect l="l" t="t" r="r" b="b"/>
            <a:pathLst>
              <a:path w="1188720" h="439420">
                <a:moveTo>
                  <a:pt x="1188720" y="0"/>
                </a:moveTo>
                <a:lnTo>
                  <a:pt x="1188720" y="292607"/>
                </a:lnTo>
                <a:lnTo>
                  <a:pt x="1184089" y="310954"/>
                </a:lnTo>
                <a:lnTo>
                  <a:pt x="1148717" y="345474"/>
                </a:lnTo>
                <a:lnTo>
                  <a:pt x="1082241" y="376181"/>
                </a:lnTo>
                <a:lnTo>
                  <a:pt x="1038730" y="389762"/>
                </a:lnTo>
                <a:lnTo>
                  <a:pt x="989113" y="401978"/>
                </a:lnTo>
                <a:lnTo>
                  <a:pt x="933947" y="412691"/>
                </a:lnTo>
                <a:lnTo>
                  <a:pt x="873788" y="421764"/>
                </a:lnTo>
                <a:lnTo>
                  <a:pt x="809194" y="429060"/>
                </a:lnTo>
                <a:lnTo>
                  <a:pt x="740719" y="434441"/>
                </a:lnTo>
                <a:lnTo>
                  <a:pt x="668922" y="437771"/>
                </a:lnTo>
                <a:lnTo>
                  <a:pt x="594360" y="438911"/>
                </a:lnTo>
                <a:lnTo>
                  <a:pt x="519797" y="437771"/>
                </a:lnTo>
                <a:lnTo>
                  <a:pt x="448000" y="434441"/>
                </a:lnTo>
                <a:lnTo>
                  <a:pt x="379525" y="429060"/>
                </a:lnTo>
                <a:lnTo>
                  <a:pt x="314931" y="421764"/>
                </a:lnTo>
                <a:lnTo>
                  <a:pt x="254772" y="412691"/>
                </a:lnTo>
                <a:lnTo>
                  <a:pt x="199606" y="401978"/>
                </a:lnTo>
                <a:lnTo>
                  <a:pt x="149989" y="389762"/>
                </a:lnTo>
                <a:lnTo>
                  <a:pt x="106478" y="376181"/>
                </a:lnTo>
                <a:lnTo>
                  <a:pt x="69630" y="361373"/>
                </a:lnTo>
                <a:lnTo>
                  <a:pt x="18149" y="328622"/>
                </a:lnTo>
                <a:lnTo>
                  <a:pt x="0" y="292607"/>
                </a:lnTo>
                <a:lnTo>
                  <a:pt x="0" y="0"/>
                </a:lnTo>
              </a:path>
            </a:pathLst>
          </a:custGeom>
          <a:ln w="12192">
            <a:solidFill>
              <a:srgbClr val="855D5D"/>
            </a:solidFill>
          </a:ln>
        </p:spPr>
        <p:txBody>
          <a:bodyPr wrap="square" lIns="0" tIns="0" rIns="0" bIns="0" rtlCol="0"/>
          <a:lstStyle/>
          <a:p>
            <a:endParaRPr/>
          </a:p>
        </p:txBody>
      </p:sp>
      <p:sp>
        <p:nvSpPr>
          <p:cNvPr id="21" name="object 21"/>
          <p:cNvSpPr txBox="1"/>
          <p:nvPr/>
        </p:nvSpPr>
        <p:spPr>
          <a:xfrm>
            <a:off x="4338954" y="3472433"/>
            <a:ext cx="727710" cy="981231"/>
          </a:xfrm>
          <a:prstGeom prst="rect">
            <a:avLst/>
          </a:prstGeom>
        </p:spPr>
        <p:txBody>
          <a:bodyPr vert="horz" wrap="square" lIns="0" tIns="17145" rIns="0" bIns="0" rtlCol="0">
            <a:spAutoFit/>
          </a:bodyPr>
          <a:lstStyle/>
          <a:p>
            <a:pPr marL="243840" marR="5080" indent="-231775">
              <a:lnSpc>
                <a:spcPct val="115700"/>
              </a:lnSpc>
              <a:spcBef>
                <a:spcPts val="135"/>
              </a:spcBef>
            </a:pPr>
            <a:r>
              <a:rPr sz="1800" spc="-5" dirty="0">
                <a:solidFill>
                  <a:srgbClr val="FFFFFF"/>
                </a:solidFill>
                <a:latin typeface="Calibri"/>
                <a:cs typeface="Calibri"/>
              </a:rPr>
              <a:t>b</a:t>
            </a:r>
            <a:r>
              <a:rPr sz="1800" dirty="0">
                <a:solidFill>
                  <a:srgbClr val="FFFFFF"/>
                </a:solidFill>
                <a:latin typeface="Calibri"/>
                <a:cs typeface="Calibri"/>
              </a:rPr>
              <a:t>u</a:t>
            </a:r>
            <a:r>
              <a:rPr sz="1800" spc="-30" dirty="0">
                <a:solidFill>
                  <a:srgbClr val="FFFFFF"/>
                </a:solidFill>
                <a:latin typeface="Calibri"/>
                <a:cs typeface="Calibri"/>
              </a:rPr>
              <a:t>r</a:t>
            </a:r>
            <a:r>
              <a:rPr sz="1800" spc="-10" dirty="0">
                <a:solidFill>
                  <a:srgbClr val="FFFFFF"/>
                </a:solidFill>
                <a:latin typeface="Calibri"/>
                <a:cs typeface="Calibri"/>
              </a:rPr>
              <a:t>g</a:t>
            </a:r>
            <a:r>
              <a:rPr sz="1800" dirty="0">
                <a:solidFill>
                  <a:srgbClr val="FFFFFF"/>
                </a:solidFill>
                <a:latin typeface="Calibri"/>
                <a:cs typeface="Calibri"/>
              </a:rPr>
              <a:t>e</a:t>
            </a:r>
            <a:r>
              <a:rPr sz="1800" spc="-40" dirty="0">
                <a:solidFill>
                  <a:srgbClr val="FFFFFF"/>
                </a:solidFill>
                <a:latin typeface="Calibri"/>
                <a:cs typeface="Calibri"/>
              </a:rPr>
              <a:t>r</a:t>
            </a:r>
            <a:r>
              <a:rPr sz="1800" dirty="0">
                <a:solidFill>
                  <a:srgbClr val="FFFFFF"/>
                </a:solidFill>
                <a:latin typeface="Calibri"/>
                <a:cs typeface="Calibri"/>
              </a:rPr>
              <a:t>s  </a:t>
            </a:r>
            <a:r>
              <a:rPr sz="1800" spc="-10" dirty="0">
                <a:solidFill>
                  <a:srgbClr val="FFFFFF"/>
                </a:solidFill>
                <a:latin typeface="Calibri"/>
                <a:cs typeface="Calibri"/>
              </a:rPr>
              <a:t>R2  R1</a:t>
            </a:r>
            <a:endParaRPr sz="1800">
              <a:latin typeface="Calibri"/>
              <a:cs typeface="Calibri"/>
            </a:endParaRPr>
          </a:p>
        </p:txBody>
      </p:sp>
      <p:sp>
        <p:nvSpPr>
          <p:cNvPr id="22" name="object 22"/>
          <p:cNvSpPr/>
          <p:nvPr/>
        </p:nvSpPr>
        <p:spPr>
          <a:xfrm>
            <a:off x="7563611" y="214883"/>
            <a:ext cx="1161288" cy="364617"/>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8113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533400" y="218846"/>
            <a:ext cx="625792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Annuler </a:t>
            </a:r>
            <a:r>
              <a:rPr spc="-35" dirty="0">
                <a:solidFill>
                  <a:schemeClr val="tx1"/>
                </a:solidFill>
              </a:rPr>
              <a:t>des</a:t>
            </a:r>
            <a:r>
              <a:rPr spc="-215" dirty="0">
                <a:solidFill>
                  <a:schemeClr val="tx1"/>
                </a:solidFill>
              </a:rPr>
              <a:t> </a:t>
            </a:r>
            <a:r>
              <a:rPr spc="-55" dirty="0">
                <a:solidFill>
                  <a:schemeClr val="tx1"/>
                </a:solidFill>
              </a:rPr>
              <a:t>modifications</a:t>
            </a:r>
          </a:p>
        </p:txBody>
      </p:sp>
      <p:sp>
        <p:nvSpPr>
          <p:cNvPr id="5" name="object 5"/>
          <p:cNvSpPr txBox="1"/>
          <p:nvPr/>
        </p:nvSpPr>
        <p:spPr>
          <a:xfrm>
            <a:off x="609600" y="1221675"/>
            <a:ext cx="7233920" cy="3257301"/>
          </a:xfrm>
          <a:prstGeom prst="rect">
            <a:avLst/>
          </a:prstGeom>
        </p:spPr>
        <p:txBody>
          <a:bodyPr vert="horz" wrap="square" lIns="0" tIns="55879" rIns="0" bIns="0" rtlCol="0">
            <a:spAutoFit/>
          </a:bodyPr>
          <a:lstStyle/>
          <a:p>
            <a:pPr marL="12700">
              <a:lnSpc>
                <a:spcPct val="100000"/>
              </a:lnSpc>
              <a:spcBef>
                <a:spcPts val="439"/>
              </a:spcBef>
            </a:pPr>
            <a:r>
              <a:rPr sz="2000" spc="30" dirty="0">
                <a:solidFill>
                  <a:srgbClr val="404040"/>
                </a:solidFill>
                <a:latin typeface="Calibri"/>
                <a:cs typeface="Calibri"/>
              </a:rPr>
              <a:t>Pour </a:t>
            </a:r>
            <a:r>
              <a:rPr sz="2000" spc="35" dirty="0">
                <a:solidFill>
                  <a:srgbClr val="404040"/>
                </a:solidFill>
                <a:latin typeface="Calibri"/>
                <a:cs typeface="Calibri"/>
              </a:rPr>
              <a:t>retrouver </a:t>
            </a:r>
            <a:r>
              <a:rPr sz="2000" spc="25" dirty="0">
                <a:solidFill>
                  <a:srgbClr val="404040"/>
                </a:solidFill>
                <a:latin typeface="Calibri"/>
                <a:cs typeface="Calibri"/>
              </a:rPr>
              <a:t>la </a:t>
            </a:r>
            <a:r>
              <a:rPr sz="2000" spc="35" dirty="0">
                <a:solidFill>
                  <a:srgbClr val="404040"/>
                </a:solidFill>
                <a:latin typeface="Calibri"/>
                <a:cs typeface="Calibri"/>
              </a:rPr>
              <a:t>version </a:t>
            </a:r>
            <a:r>
              <a:rPr sz="2000" spc="45" dirty="0">
                <a:solidFill>
                  <a:srgbClr val="404040"/>
                </a:solidFill>
                <a:latin typeface="Calibri"/>
                <a:cs typeface="Calibri"/>
              </a:rPr>
              <a:t>précédente </a:t>
            </a:r>
            <a:r>
              <a:rPr sz="2000" spc="30" dirty="0">
                <a:solidFill>
                  <a:srgbClr val="404040"/>
                </a:solidFill>
                <a:latin typeface="Calibri"/>
                <a:cs typeface="Calibri"/>
              </a:rPr>
              <a:t>d’un </a:t>
            </a:r>
            <a:r>
              <a:rPr sz="2000" spc="45" dirty="0">
                <a:solidFill>
                  <a:srgbClr val="404040"/>
                </a:solidFill>
                <a:latin typeface="Calibri"/>
                <a:cs typeface="Calibri"/>
              </a:rPr>
              <a:t>fichier</a:t>
            </a:r>
            <a:r>
              <a:rPr sz="2000" spc="114"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822960" indent="-183515">
              <a:lnSpc>
                <a:spcPct val="100000"/>
              </a:lnSpc>
              <a:spcBef>
                <a:spcPts val="240"/>
              </a:spcBef>
              <a:buClr>
                <a:srgbClr val="D24717"/>
              </a:buClr>
              <a:buFont typeface="Calibri"/>
              <a:buChar char="◦"/>
              <a:tabLst>
                <a:tab pos="823594" algn="l"/>
              </a:tabLst>
            </a:pPr>
            <a:r>
              <a:rPr sz="1400" spc="5" dirty="0">
                <a:solidFill>
                  <a:srgbClr val="404040"/>
                </a:solidFill>
                <a:latin typeface="Courier New"/>
                <a:cs typeface="Courier New"/>
              </a:rPr>
              <a:t>git checkout &lt;nom </a:t>
            </a:r>
            <a:r>
              <a:rPr sz="1400" dirty="0">
                <a:solidFill>
                  <a:srgbClr val="404040"/>
                </a:solidFill>
                <a:latin typeface="Courier New"/>
                <a:cs typeface="Courier New"/>
              </a:rPr>
              <a:t>du</a:t>
            </a:r>
            <a:r>
              <a:rPr sz="1400" spc="50" dirty="0">
                <a:solidFill>
                  <a:srgbClr val="404040"/>
                </a:solidFill>
                <a:latin typeface="Courier New"/>
                <a:cs typeface="Courier New"/>
              </a:rPr>
              <a:t> </a:t>
            </a:r>
            <a:r>
              <a:rPr sz="1400" spc="5" dirty="0">
                <a:solidFill>
                  <a:srgbClr val="404040"/>
                </a:solidFill>
                <a:latin typeface="Courier New"/>
                <a:cs typeface="Courier New"/>
              </a:rPr>
              <a:t>fichier&gt;</a:t>
            </a:r>
            <a:endParaRPr sz="1400" dirty="0">
              <a:latin typeface="Courier New"/>
              <a:cs typeface="Courier New"/>
            </a:endParaRPr>
          </a:p>
          <a:p>
            <a:pPr marL="640080">
              <a:lnSpc>
                <a:spcPct val="100000"/>
              </a:lnSpc>
              <a:spcBef>
                <a:spcPts val="430"/>
              </a:spcBef>
            </a:pPr>
            <a:r>
              <a:rPr sz="1400" dirty="0">
                <a:solidFill>
                  <a:srgbClr val="D24717"/>
                </a:solidFill>
                <a:latin typeface="Calibri"/>
                <a:cs typeface="Calibri"/>
              </a:rPr>
              <a:t>◦ </a:t>
            </a:r>
            <a:r>
              <a:rPr sz="1400" dirty="0">
                <a:solidFill>
                  <a:srgbClr val="404040"/>
                </a:solidFill>
                <a:latin typeface="Courier New"/>
                <a:cs typeface="Courier New"/>
              </a:rPr>
              <a:t>= </a:t>
            </a:r>
            <a:r>
              <a:rPr sz="1400" spc="5" dirty="0">
                <a:solidFill>
                  <a:srgbClr val="404040"/>
                </a:solidFill>
                <a:latin typeface="Courier New"/>
                <a:cs typeface="Courier New"/>
              </a:rPr>
              <a:t>Restaurer la dernier version valide du</a:t>
            </a:r>
            <a:r>
              <a:rPr sz="1400" spc="90" dirty="0">
                <a:solidFill>
                  <a:srgbClr val="404040"/>
                </a:solidFill>
                <a:latin typeface="Courier New"/>
                <a:cs typeface="Courier New"/>
              </a:rPr>
              <a:t> </a:t>
            </a:r>
            <a:r>
              <a:rPr sz="1400" spc="10" dirty="0">
                <a:solidFill>
                  <a:srgbClr val="404040"/>
                </a:solidFill>
                <a:latin typeface="Courier New"/>
                <a:cs typeface="Courier New"/>
              </a:rPr>
              <a:t>fichier</a:t>
            </a:r>
            <a:endParaRPr sz="1400" dirty="0">
              <a:latin typeface="Courier New"/>
              <a:cs typeface="Courier New"/>
            </a:endParaRPr>
          </a:p>
          <a:p>
            <a:pPr marL="15240">
              <a:lnSpc>
                <a:spcPct val="100000"/>
              </a:lnSpc>
              <a:spcBef>
                <a:spcPts val="1100"/>
              </a:spcBef>
            </a:pPr>
            <a:r>
              <a:rPr sz="1800" b="1" spc="35" dirty="0" err="1">
                <a:solidFill>
                  <a:srgbClr val="404040"/>
                </a:solidFill>
                <a:latin typeface="Calibri"/>
                <a:cs typeface="Calibri"/>
              </a:rPr>
              <a:t>git</a:t>
            </a:r>
            <a:r>
              <a:rPr sz="1800" b="1" spc="35" dirty="0">
                <a:solidFill>
                  <a:srgbClr val="404040"/>
                </a:solidFill>
                <a:latin typeface="Calibri"/>
                <a:cs typeface="Calibri"/>
              </a:rPr>
              <a:t> </a:t>
            </a:r>
            <a:r>
              <a:rPr sz="1800" b="1" spc="40" dirty="0">
                <a:solidFill>
                  <a:srgbClr val="404040"/>
                </a:solidFill>
                <a:latin typeface="Calibri"/>
                <a:cs typeface="Calibri"/>
              </a:rPr>
              <a:t>checkout</a:t>
            </a:r>
            <a:r>
              <a:rPr sz="1800" b="1" spc="175" dirty="0">
                <a:solidFill>
                  <a:srgbClr val="404040"/>
                </a:solidFill>
                <a:latin typeface="Calibri"/>
                <a:cs typeface="Calibri"/>
              </a:rPr>
              <a:t> </a:t>
            </a:r>
            <a:r>
              <a:rPr sz="1800" b="1" dirty="0">
                <a:solidFill>
                  <a:srgbClr val="404040"/>
                </a:solidFill>
                <a:latin typeface="Calibri"/>
                <a:cs typeface="Calibri"/>
              </a:rPr>
              <a:t>:</a:t>
            </a:r>
            <a:endParaRPr sz="1800" dirty="0">
              <a:latin typeface="Calibri"/>
              <a:cs typeface="Calibri"/>
            </a:endParaRPr>
          </a:p>
          <a:p>
            <a:pPr marL="15240">
              <a:lnSpc>
                <a:spcPts val="2055"/>
              </a:lnSpc>
            </a:pPr>
            <a:r>
              <a:rPr sz="1800" spc="-5" dirty="0" err="1">
                <a:solidFill>
                  <a:srgbClr val="404040"/>
                </a:solidFill>
                <a:latin typeface="Calibri"/>
                <a:cs typeface="Calibri"/>
              </a:rPr>
              <a:t>permet</a:t>
            </a:r>
            <a:r>
              <a:rPr sz="1800" spc="-5" dirty="0">
                <a:solidFill>
                  <a:srgbClr val="404040"/>
                </a:solidFill>
                <a:latin typeface="Calibri"/>
                <a:cs typeface="Calibri"/>
              </a:rPr>
              <a:t> de </a:t>
            </a:r>
            <a:r>
              <a:rPr sz="1800" spc="-15" dirty="0">
                <a:solidFill>
                  <a:srgbClr val="404040"/>
                </a:solidFill>
                <a:latin typeface="Calibri"/>
                <a:cs typeface="Calibri"/>
              </a:rPr>
              <a:t>restaurer </a:t>
            </a:r>
            <a:r>
              <a:rPr sz="1800" spc="-5" dirty="0">
                <a:solidFill>
                  <a:srgbClr val="404040"/>
                </a:solidFill>
                <a:latin typeface="Calibri"/>
                <a:cs typeface="Calibri"/>
              </a:rPr>
              <a:t>un fichier ou un dossier </a:t>
            </a:r>
            <a:r>
              <a:rPr sz="1800" dirty="0">
                <a:solidFill>
                  <a:srgbClr val="404040"/>
                </a:solidFill>
                <a:latin typeface="Calibri"/>
                <a:cs typeface="Calibri"/>
              </a:rPr>
              <a:t>à </a:t>
            </a:r>
            <a:r>
              <a:rPr sz="1800" spc="-5" dirty="0">
                <a:solidFill>
                  <a:srgbClr val="404040"/>
                </a:solidFill>
                <a:latin typeface="Calibri"/>
                <a:cs typeface="Calibri"/>
              </a:rPr>
              <a:t>sa </a:t>
            </a:r>
            <a:r>
              <a:rPr sz="1800" spc="-10" dirty="0">
                <a:solidFill>
                  <a:srgbClr val="404040"/>
                </a:solidFill>
                <a:latin typeface="Calibri"/>
                <a:cs typeface="Calibri"/>
              </a:rPr>
              <a:t>dernière version </a:t>
            </a:r>
            <a:r>
              <a:rPr sz="1800" spc="-15" dirty="0">
                <a:solidFill>
                  <a:srgbClr val="404040"/>
                </a:solidFill>
                <a:latin typeface="Calibri"/>
                <a:cs typeface="Calibri"/>
              </a:rPr>
              <a:t>tel </a:t>
            </a:r>
            <a:r>
              <a:rPr sz="1800" spc="-5" dirty="0">
                <a:solidFill>
                  <a:srgbClr val="404040"/>
                </a:solidFill>
                <a:latin typeface="Calibri"/>
                <a:cs typeface="Calibri"/>
              </a:rPr>
              <a:t>qu’il</a:t>
            </a:r>
            <a:r>
              <a:rPr sz="1800" spc="220" dirty="0">
                <a:solidFill>
                  <a:srgbClr val="404040"/>
                </a:solidFill>
                <a:latin typeface="Calibri"/>
                <a:cs typeface="Calibri"/>
              </a:rPr>
              <a:t> </a:t>
            </a:r>
            <a:r>
              <a:rPr sz="1800" spc="-10" dirty="0">
                <a:solidFill>
                  <a:srgbClr val="404040"/>
                </a:solidFill>
                <a:latin typeface="Calibri"/>
                <a:cs typeface="Calibri"/>
              </a:rPr>
              <a:t>est</a:t>
            </a:r>
            <a:endParaRPr sz="1800" dirty="0">
              <a:latin typeface="Calibri"/>
              <a:cs typeface="Calibri"/>
            </a:endParaRPr>
          </a:p>
          <a:p>
            <a:pPr marL="15240">
              <a:lnSpc>
                <a:spcPts val="2055"/>
              </a:lnSpc>
            </a:pPr>
            <a:r>
              <a:rPr sz="1800" spc="-10" dirty="0">
                <a:solidFill>
                  <a:srgbClr val="404040"/>
                </a:solidFill>
                <a:latin typeface="Calibri"/>
                <a:cs typeface="Calibri"/>
              </a:rPr>
              <a:t>enregistré </a:t>
            </a:r>
            <a:r>
              <a:rPr sz="1800" spc="-5" dirty="0">
                <a:solidFill>
                  <a:srgbClr val="404040"/>
                </a:solidFill>
                <a:latin typeface="Calibri"/>
                <a:cs typeface="Calibri"/>
              </a:rPr>
              <a:t>dans </a:t>
            </a:r>
            <a:r>
              <a:rPr sz="1800" spc="-15" dirty="0">
                <a:solidFill>
                  <a:srgbClr val="404040"/>
                </a:solidFill>
                <a:latin typeface="Calibri"/>
                <a:cs typeface="Calibri"/>
              </a:rPr>
              <a:t>votre</a:t>
            </a:r>
            <a:r>
              <a:rPr sz="1800" spc="25" dirty="0">
                <a:solidFill>
                  <a:srgbClr val="404040"/>
                </a:solidFill>
                <a:latin typeface="Calibri"/>
                <a:cs typeface="Calibri"/>
              </a:rPr>
              <a:t> </a:t>
            </a:r>
            <a:r>
              <a:rPr sz="1800" spc="-5" dirty="0">
                <a:solidFill>
                  <a:srgbClr val="404040"/>
                </a:solidFill>
                <a:latin typeface="Calibri"/>
                <a:cs typeface="Calibri"/>
              </a:rPr>
              <a:t>dépôt.</a:t>
            </a:r>
            <a:endParaRPr sz="1800" dirty="0">
              <a:latin typeface="Calibri"/>
              <a:cs typeface="Calibri"/>
            </a:endParaRPr>
          </a:p>
          <a:p>
            <a:pPr marL="15240" marR="5080">
              <a:lnSpc>
                <a:spcPts val="1939"/>
              </a:lnSpc>
              <a:spcBef>
                <a:spcPts val="1110"/>
              </a:spcBef>
            </a:pPr>
            <a:r>
              <a:rPr sz="1800" dirty="0">
                <a:solidFill>
                  <a:srgbClr val="404040"/>
                </a:solidFill>
                <a:latin typeface="Calibri"/>
                <a:cs typeface="Calibri"/>
              </a:rPr>
              <a:t>Il </a:t>
            </a:r>
            <a:r>
              <a:rPr sz="1800" spc="-10" dirty="0">
                <a:solidFill>
                  <a:srgbClr val="404040"/>
                </a:solidFill>
                <a:latin typeface="Calibri"/>
                <a:cs typeface="Calibri"/>
              </a:rPr>
              <a:t>est </a:t>
            </a:r>
            <a:r>
              <a:rPr sz="1800" spc="-5" dirty="0">
                <a:solidFill>
                  <a:srgbClr val="404040"/>
                </a:solidFill>
                <a:latin typeface="Calibri"/>
                <a:cs typeface="Calibri"/>
              </a:rPr>
              <a:t>possible d’indiquer un </a:t>
            </a:r>
            <a:r>
              <a:rPr sz="1800" b="1" spc="-10" dirty="0">
                <a:solidFill>
                  <a:srgbClr val="404040"/>
                </a:solidFill>
                <a:latin typeface="Calibri"/>
                <a:cs typeface="Calibri"/>
              </a:rPr>
              <a:t>numéro </a:t>
            </a:r>
            <a:r>
              <a:rPr sz="1800" b="1" dirty="0">
                <a:solidFill>
                  <a:srgbClr val="404040"/>
                </a:solidFill>
                <a:latin typeface="Calibri"/>
                <a:cs typeface="Calibri"/>
              </a:rPr>
              <a:t>de </a:t>
            </a:r>
            <a:r>
              <a:rPr sz="1800" b="1" spc="-10" dirty="0">
                <a:solidFill>
                  <a:srgbClr val="404040"/>
                </a:solidFill>
                <a:latin typeface="Calibri"/>
                <a:cs typeface="Calibri"/>
              </a:rPr>
              <a:t>révision </a:t>
            </a:r>
            <a:r>
              <a:rPr sz="1800" spc="-5" dirty="0">
                <a:solidFill>
                  <a:srgbClr val="404040"/>
                </a:solidFill>
                <a:latin typeface="Calibri"/>
                <a:cs typeface="Calibri"/>
              </a:rPr>
              <a:t>pour </a:t>
            </a:r>
            <a:r>
              <a:rPr sz="1800" spc="-15" dirty="0">
                <a:solidFill>
                  <a:srgbClr val="404040"/>
                </a:solidFill>
                <a:latin typeface="Calibri"/>
                <a:cs typeface="Calibri"/>
              </a:rPr>
              <a:t>restaurer </a:t>
            </a:r>
            <a:r>
              <a:rPr sz="1800" dirty="0">
                <a:solidFill>
                  <a:srgbClr val="404040"/>
                </a:solidFill>
                <a:latin typeface="Calibri"/>
                <a:cs typeface="Calibri"/>
              </a:rPr>
              <a:t>le </a:t>
            </a:r>
            <a:r>
              <a:rPr sz="1800" spc="-5" dirty="0">
                <a:solidFill>
                  <a:srgbClr val="404040"/>
                </a:solidFill>
                <a:latin typeface="Calibri"/>
                <a:cs typeface="Calibri"/>
              </a:rPr>
              <a:t>fichier ou le  dossier </a:t>
            </a:r>
            <a:r>
              <a:rPr sz="1800" dirty="0">
                <a:solidFill>
                  <a:srgbClr val="404040"/>
                </a:solidFill>
                <a:latin typeface="Calibri"/>
                <a:cs typeface="Calibri"/>
              </a:rPr>
              <a:t>à </a:t>
            </a:r>
            <a:r>
              <a:rPr sz="1800" spc="-5" dirty="0">
                <a:solidFill>
                  <a:srgbClr val="404040"/>
                </a:solidFill>
                <a:latin typeface="Calibri"/>
                <a:cs typeface="Calibri"/>
              </a:rPr>
              <a:t>une </a:t>
            </a:r>
            <a:r>
              <a:rPr sz="1800" spc="-10" dirty="0">
                <a:solidFill>
                  <a:srgbClr val="404040"/>
                </a:solidFill>
                <a:latin typeface="Calibri"/>
                <a:cs typeface="Calibri"/>
              </a:rPr>
              <a:t>version</a:t>
            </a:r>
            <a:r>
              <a:rPr sz="1800" spc="5" dirty="0">
                <a:solidFill>
                  <a:srgbClr val="404040"/>
                </a:solidFill>
                <a:latin typeface="Calibri"/>
                <a:cs typeface="Calibri"/>
              </a:rPr>
              <a:t> </a:t>
            </a:r>
            <a:r>
              <a:rPr sz="1800" spc="-25" dirty="0">
                <a:solidFill>
                  <a:srgbClr val="404040"/>
                </a:solidFill>
                <a:latin typeface="Calibri"/>
                <a:cs typeface="Calibri"/>
              </a:rPr>
              <a:t>antérieur.</a:t>
            </a:r>
            <a:endParaRPr sz="1800" dirty="0">
              <a:latin typeface="Calibri"/>
              <a:cs typeface="Calibri"/>
            </a:endParaRPr>
          </a:p>
          <a:p>
            <a:pPr marL="822960" indent="-183515">
              <a:lnSpc>
                <a:spcPct val="100000"/>
              </a:lnSpc>
              <a:spcBef>
                <a:spcPts val="400"/>
              </a:spcBef>
              <a:buClr>
                <a:srgbClr val="D24717"/>
              </a:buClr>
              <a:buFont typeface="Calibri"/>
              <a:buChar char="◦"/>
              <a:tabLst>
                <a:tab pos="823594" algn="l"/>
              </a:tabLst>
            </a:pPr>
            <a:r>
              <a:rPr sz="1400" spc="5" dirty="0">
                <a:solidFill>
                  <a:srgbClr val="404040"/>
                </a:solidFill>
                <a:latin typeface="Courier New"/>
                <a:cs typeface="Courier New"/>
              </a:rPr>
              <a:t>git checkout </a:t>
            </a:r>
            <a:r>
              <a:rPr sz="1400" spc="10" dirty="0">
                <a:solidFill>
                  <a:srgbClr val="404040"/>
                </a:solidFill>
                <a:latin typeface="Courier New"/>
                <a:cs typeface="Courier New"/>
              </a:rPr>
              <a:t>&lt;num </a:t>
            </a:r>
            <a:r>
              <a:rPr sz="1400" spc="5" dirty="0">
                <a:solidFill>
                  <a:srgbClr val="404040"/>
                </a:solidFill>
                <a:latin typeface="Courier New"/>
                <a:cs typeface="Courier New"/>
              </a:rPr>
              <a:t>depot git&gt; &lt;nom du</a:t>
            </a:r>
            <a:r>
              <a:rPr sz="1400" spc="90" dirty="0">
                <a:solidFill>
                  <a:srgbClr val="404040"/>
                </a:solidFill>
                <a:latin typeface="Courier New"/>
                <a:cs typeface="Courier New"/>
              </a:rPr>
              <a:t> </a:t>
            </a:r>
            <a:r>
              <a:rPr sz="1400" spc="5" dirty="0">
                <a:solidFill>
                  <a:srgbClr val="404040"/>
                </a:solidFill>
                <a:latin typeface="Courier New"/>
                <a:cs typeface="Courier New"/>
              </a:rPr>
              <a:t>fichier&gt;</a:t>
            </a:r>
            <a:endParaRPr sz="1400" dirty="0">
              <a:latin typeface="Courier New"/>
              <a:cs typeface="Courier New"/>
            </a:endParaRPr>
          </a:p>
          <a:p>
            <a:pPr marL="640080">
              <a:lnSpc>
                <a:spcPct val="100000"/>
              </a:lnSpc>
              <a:spcBef>
                <a:spcPts val="430"/>
              </a:spcBef>
            </a:pPr>
            <a:r>
              <a:rPr sz="1400" dirty="0">
                <a:solidFill>
                  <a:srgbClr val="D24717"/>
                </a:solidFill>
                <a:latin typeface="Calibri"/>
                <a:cs typeface="Calibri"/>
              </a:rPr>
              <a:t>◦ </a:t>
            </a:r>
            <a:r>
              <a:rPr sz="1400" dirty="0">
                <a:solidFill>
                  <a:srgbClr val="404040"/>
                </a:solidFill>
                <a:latin typeface="Courier New"/>
                <a:cs typeface="Courier New"/>
              </a:rPr>
              <a:t>= </a:t>
            </a:r>
            <a:r>
              <a:rPr sz="1400" spc="5" dirty="0">
                <a:solidFill>
                  <a:srgbClr val="404040"/>
                </a:solidFill>
                <a:latin typeface="Courier New"/>
                <a:cs typeface="Courier New"/>
              </a:rPr>
              <a:t>Restaurer dans </a:t>
            </a:r>
            <a:r>
              <a:rPr sz="1400" dirty="0">
                <a:solidFill>
                  <a:srgbClr val="404040"/>
                </a:solidFill>
                <a:latin typeface="Courier New"/>
                <a:cs typeface="Courier New"/>
              </a:rPr>
              <a:t>la </a:t>
            </a:r>
            <a:r>
              <a:rPr sz="1400" spc="5" dirty="0">
                <a:solidFill>
                  <a:srgbClr val="404040"/>
                </a:solidFill>
                <a:latin typeface="Courier New"/>
                <a:cs typeface="Courier New"/>
              </a:rPr>
              <a:t>version &lt;num&gt; </a:t>
            </a:r>
            <a:r>
              <a:rPr sz="1400" dirty="0">
                <a:solidFill>
                  <a:srgbClr val="404040"/>
                </a:solidFill>
                <a:latin typeface="Courier New"/>
                <a:cs typeface="Courier New"/>
              </a:rPr>
              <a:t>du</a:t>
            </a:r>
            <a:r>
              <a:rPr sz="1400" spc="125" dirty="0">
                <a:solidFill>
                  <a:srgbClr val="404040"/>
                </a:solidFill>
                <a:latin typeface="Courier New"/>
                <a:cs typeface="Courier New"/>
              </a:rPr>
              <a:t> </a:t>
            </a:r>
            <a:r>
              <a:rPr sz="1400" spc="5" dirty="0">
                <a:solidFill>
                  <a:srgbClr val="404040"/>
                </a:solidFill>
                <a:latin typeface="Courier New"/>
                <a:cs typeface="Courier New"/>
              </a:rPr>
              <a:t>fichier</a:t>
            </a:r>
            <a:endParaRPr sz="1400" dirty="0">
              <a:latin typeface="Courier New"/>
              <a:cs typeface="Courier New"/>
            </a:endParaRPr>
          </a:p>
          <a:p>
            <a:pPr marL="1005840" lvl="1" indent="-183515">
              <a:lnSpc>
                <a:spcPct val="100000"/>
              </a:lnSpc>
              <a:spcBef>
                <a:spcPts val="434"/>
              </a:spcBef>
              <a:buClr>
                <a:srgbClr val="D24717"/>
              </a:buClr>
              <a:buFont typeface="Calibri"/>
              <a:buChar char="◦"/>
              <a:tabLst>
                <a:tab pos="1006475" algn="l"/>
              </a:tabLst>
            </a:pPr>
            <a:r>
              <a:rPr sz="1400" spc="5" dirty="0">
                <a:solidFill>
                  <a:srgbClr val="404040"/>
                </a:solidFill>
                <a:latin typeface="Courier New"/>
                <a:cs typeface="Courier New"/>
              </a:rPr>
              <a:t>Obtenir &lt;num&gt; </a:t>
            </a:r>
            <a:r>
              <a:rPr sz="1400" dirty="0">
                <a:solidFill>
                  <a:srgbClr val="404040"/>
                </a:solidFill>
                <a:latin typeface="Courier New"/>
                <a:cs typeface="Courier New"/>
              </a:rPr>
              <a:t>: </a:t>
            </a:r>
            <a:r>
              <a:rPr sz="1400" b="1" spc="5" dirty="0">
                <a:solidFill>
                  <a:srgbClr val="404040"/>
                </a:solidFill>
                <a:latin typeface="Courier New"/>
                <a:cs typeface="Courier New"/>
              </a:rPr>
              <a:t>git log </a:t>
            </a:r>
            <a:r>
              <a:rPr sz="1400" spc="10" dirty="0">
                <a:solidFill>
                  <a:srgbClr val="404040"/>
                </a:solidFill>
                <a:latin typeface="Courier New"/>
                <a:cs typeface="Courier New"/>
              </a:rPr>
              <a:t>--pretty=format:"%h </a:t>
            </a:r>
            <a:r>
              <a:rPr sz="1400" dirty="0">
                <a:solidFill>
                  <a:srgbClr val="404040"/>
                </a:solidFill>
                <a:latin typeface="Courier New"/>
                <a:cs typeface="Courier New"/>
              </a:rPr>
              <a:t>- </a:t>
            </a:r>
            <a:r>
              <a:rPr sz="1400" spc="5" dirty="0">
                <a:solidFill>
                  <a:srgbClr val="404040"/>
                </a:solidFill>
                <a:latin typeface="Courier New"/>
                <a:cs typeface="Courier New"/>
              </a:rPr>
              <a:t>%an </a:t>
            </a:r>
            <a:r>
              <a:rPr sz="1400" dirty="0">
                <a:solidFill>
                  <a:srgbClr val="404040"/>
                </a:solidFill>
                <a:latin typeface="Courier New"/>
                <a:cs typeface="Courier New"/>
              </a:rPr>
              <a:t>:</a:t>
            </a:r>
            <a:r>
              <a:rPr sz="1400" spc="120" dirty="0">
                <a:solidFill>
                  <a:srgbClr val="404040"/>
                </a:solidFill>
                <a:latin typeface="Courier New"/>
                <a:cs typeface="Courier New"/>
              </a:rPr>
              <a:t> </a:t>
            </a:r>
            <a:r>
              <a:rPr sz="1400" spc="5" dirty="0">
                <a:solidFill>
                  <a:srgbClr val="404040"/>
                </a:solidFill>
                <a:latin typeface="Courier New"/>
                <a:cs typeface="Courier New"/>
              </a:rPr>
              <a:t>%s"</a:t>
            </a:r>
            <a:endParaRPr sz="14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160</a:t>
            </a:r>
            <a:endParaRPr sz="1050">
              <a:latin typeface="Calibri"/>
              <a:cs typeface="Calibri"/>
            </a:endParaRPr>
          </a:p>
        </p:txBody>
      </p:sp>
    </p:spTree>
    <p:extLst>
      <p:ext uri="{BB962C8B-B14F-4D97-AF65-F5344CB8AC3E}">
        <p14:creationId xmlns:p14="http://schemas.microsoft.com/office/powerpoint/2010/main" val="33607196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166485"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 </a:t>
            </a:r>
            <a:r>
              <a:rPr spc="-50" dirty="0">
                <a:solidFill>
                  <a:schemeClr val="tx1"/>
                </a:solidFill>
              </a:rPr>
              <a:t>commandes</a:t>
            </a:r>
            <a:r>
              <a:rPr spc="-215" dirty="0">
                <a:solidFill>
                  <a:schemeClr val="tx1"/>
                </a:solidFill>
              </a:rPr>
              <a:t> </a:t>
            </a:r>
            <a:r>
              <a:rPr spc="-55" dirty="0">
                <a:solidFill>
                  <a:schemeClr val="tx1"/>
                </a:solidFill>
              </a:rPr>
              <a:t>(résumé)</a:t>
            </a:r>
          </a:p>
        </p:txBody>
      </p:sp>
      <p:sp>
        <p:nvSpPr>
          <p:cNvPr id="5" name="object 5"/>
          <p:cNvSpPr txBox="1"/>
          <p:nvPr/>
        </p:nvSpPr>
        <p:spPr>
          <a:xfrm>
            <a:off x="609600" y="1200150"/>
            <a:ext cx="7181850" cy="3643946"/>
          </a:xfrm>
          <a:prstGeom prst="rect">
            <a:avLst/>
          </a:prstGeom>
        </p:spPr>
        <p:txBody>
          <a:bodyPr vert="horz" wrap="square" lIns="0" tIns="47625" rIns="0" bIns="0" rtlCol="0">
            <a:spAutoFit/>
          </a:bodyPr>
          <a:lstStyle/>
          <a:p>
            <a:pPr marL="12700" marR="5080">
              <a:lnSpc>
                <a:spcPts val="2160"/>
              </a:lnSpc>
              <a:spcBef>
                <a:spcPts val="375"/>
              </a:spcBef>
            </a:pPr>
            <a:r>
              <a:rPr spc="50" dirty="0">
                <a:solidFill>
                  <a:srgbClr val="404040"/>
                </a:solidFill>
                <a:latin typeface="Calibri"/>
                <a:cs typeface="Calibri"/>
              </a:rPr>
              <a:t>Supprimer </a:t>
            </a:r>
            <a:r>
              <a:rPr spc="30" dirty="0">
                <a:solidFill>
                  <a:srgbClr val="404040"/>
                </a:solidFill>
                <a:latin typeface="Calibri"/>
                <a:cs typeface="Calibri"/>
              </a:rPr>
              <a:t>des </a:t>
            </a:r>
            <a:r>
              <a:rPr spc="35" dirty="0">
                <a:solidFill>
                  <a:srgbClr val="404040"/>
                </a:solidFill>
                <a:latin typeface="Calibri"/>
                <a:cs typeface="Calibri"/>
              </a:rPr>
              <a:t>modifications </a:t>
            </a:r>
            <a:r>
              <a:rPr spc="15" dirty="0">
                <a:solidFill>
                  <a:srgbClr val="404040"/>
                </a:solidFill>
                <a:latin typeface="Calibri"/>
                <a:cs typeface="Calibri"/>
              </a:rPr>
              <a:t>de </a:t>
            </a:r>
            <a:r>
              <a:rPr spc="25" dirty="0">
                <a:solidFill>
                  <a:srgbClr val="404040"/>
                </a:solidFill>
                <a:latin typeface="Calibri"/>
                <a:cs typeface="Calibri"/>
              </a:rPr>
              <a:t>l’index </a:t>
            </a:r>
            <a:r>
              <a:rPr spc="40" dirty="0">
                <a:solidFill>
                  <a:srgbClr val="404040"/>
                </a:solidFill>
                <a:latin typeface="Calibri"/>
                <a:cs typeface="Calibri"/>
              </a:rPr>
              <a:t>(mais </a:t>
            </a:r>
            <a:r>
              <a:rPr spc="25" dirty="0">
                <a:solidFill>
                  <a:srgbClr val="404040"/>
                </a:solidFill>
                <a:latin typeface="Calibri"/>
                <a:cs typeface="Calibri"/>
              </a:rPr>
              <a:t>les </a:t>
            </a:r>
            <a:r>
              <a:rPr spc="15" dirty="0">
                <a:solidFill>
                  <a:srgbClr val="404040"/>
                </a:solidFill>
                <a:latin typeface="Calibri"/>
                <a:cs typeface="Calibri"/>
              </a:rPr>
              <a:t>conserver </a:t>
            </a:r>
            <a:r>
              <a:rPr spc="60" dirty="0">
                <a:solidFill>
                  <a:srgbClr val="404040"/>
                </a:solidFill>
                <a:latin typeface="Calibri"/>
                <a:cs typeface="Calibri"/>
              </a:rPr>
              <a:t>dans </a:t>
            </a:r>
            <a:r>
              <a:rPr spc="15" dirty="0">
                <a:solidFill>
                  <a:srgbClr val="404040"/>
                </a:solidFill>
                <a:latin typeface="Calibri"/>
                <a:cs typeface="Calibri"/>
              </a:rPr>
              <a:t>le  </a:t>
            </a:r>
            <a:r>
              <a:rPr spc="30" dirty="0">
                <a:solidFill>
                  <a:srgbClr val="404040"/>
                </a:solidFill>
                <a:latin typeface="Calibri"/>
                <a:cs typeface="Calibri"/>
              </a:rPr>
              <a:t>working </a:t>
            </a:r>
            <a:r>
              <a:rPr spc="20" dirty="0">
                <a:solidFill>
                  <a:srgbClr val="404040"/>
                </a:solidFill>
                <a:latin typeface="Calibri"/>
                <a:cs typeface="Calibri"/>
              </a:rPr>
              <a:t>directory</a:t>
            </a:r>
            <a:r>
              <a:rPr spc="90" dirty="0">
                <a:solidFill>
                  <a:srgbClr val="404040"/>
                </a:solidFill>
                <a:latin typeface="Calibri"/>
                <a:cs typeface="Calibri"/>
              </a:rPr>
              <a:t> </a:t>
            </a:r>
            <a:r>
              <a:rPr spc="20" dirty="0">
                <a:solidFill>
                  <a:srgbClr val="404040"/>
                </a:solidFill>
                <a:latin typeface="Calibri"/>
                <a:cs typeface="Calibri"/>
              </a:rPr>
              <a:t>=unstage)</a:t>
            </a:r>
            <a:endParaRPr dirty="0">
              <a:latin typeface="Calibri"/>
              <a:cs typeface="Calibri"/>
            </a:endParaRPr>
          </a:p>
          <a:p>
            <a:pPr marL="822960" indent="-183515">
              <a:lnSpc>
                <a:spcPct val="100000"/>
              </a:lnSpc>
              <a:spcBef>
                <a:spcPts val="170"/>
              </a:spcBef>
              <a:buClr>
                <a:srgbClr val="D24717"/>
              </a:buClr>
              <a:buChar char="◦"/>
              <a:tabLst>
                <a:tab pos="823594" algn="l"/>
              </a:tabLst>
            </a:pPr>
            <a:r>
              <a:rPr sz="1600" spc="-5" dirty="0">
                <a:solidFill>
                  <a:srgbClr val="404040"/>
                </a:solidFill>
                <a:latin typeface="Calibri"/>
                <a:cs typeface="Calibri"/>
              </a:rPr>
              <a:t>S'il n'y </a:t>
            </a:r>
            <a:r>
              <a:rPr sz="1600" dirty="0">
                <a:solidFill>
                  <a:srgbClr val="404040"/>
                </a:solidFill>
                <a:latin typeface="Calibri"/>
                <a:cs typeface="Calibri"/>
              </a:rPr>
              <a:t>a </a:t>
            </a:r>
            <a:r>
              <a:rPr sz="1600" spc="-5" dirty="0">
                <a:solidFill>
                  <a:srgbClr val="404040"/>
                </a:solidFill>
                <a:latin typeface="Calibri"/>
                <a:cs typeface="Calibri"/>
              </a:rPr>
              <a:t>jamais </a:t>
            </a:r>
            <a:r>
              <a:rPr sz="1600" dirty="0">
                <a:solidFill>
                  <a:srgbClr val="404040"/>
                </a:solidFill>
                <a:latin typeface="Calibri"/>
                <a:cs typeface="Calibri"/>
              </a:rPr>
              <a:t>eu </a:t>
            </a:r>
            <a:r>
              <a:rPr sz="1600" spc="-5" dirty="0">
                <a:solidFill>
                  <a:srgbClr val="404040"/>
                </a:solidFill>
                <a:latin typeface="Calibri"/>
                <a:cs typeface="Calibri"/>
              </a:rPr>
              <a:t>de</a:t>
            </a:r>
            <a:r>
              <a:rPr sz="1600" spc="25" dirty="0">
                <a:solidFill>
                  <a:srgbClr val="404040"/>
                </a:solidFill>
                <a:latin typeface="Calibri"/>
                <a:cs typeface="Calibri"/>
              </a:rPr>
              <a:t> </a:t>
            </a:r>
            <a:r>
              <a:rPr sz="1600" spc="-10" dirty="0">
                <a:solidFill>
                  <a:srgbClr val="404040"/>
                </a:solidFill>
                <a:latin typeface="Calibri"/>
                <a:cs typeface="Calibri"/>
              </a:rPr>
              <a:t>commit</a:t>
            </a:r>
            <a:endParaRPr sz="1600" dirty="0">
              <a:latin typeface="Calibri"/>
              <a:cs typeface="Calibri"/>
            </a:endParaRPr>
          </a:p>
          <a:p>
            <a:pPr marL="822960" indent="-183515">
              <a:lnSpc>
                <a:spcPct val="100000"/>
              </a:lnSpc>
              <a:spcBef>
                <a:spcPts val="425"/>
              </a:spcBef>
              <a:buClr>
                <a:srgbClr val="D24717"/>
              </a:buClr>
              <a:buFont typeface="Calibri"/>
              <a:buChar char="◦"/>
              <a:tabLst>
                <a:tab pos="823594" algn="l"/>
              </a:tabLst>
            </a:pPr>
            <a:r>
              <a:rPr sz="1200" spc="5" dirty="0">
                <a:solidFill>
                  <a:srgbClr val="404040"/>
                </a:solidFill>
                <a:latin typeface="Courier New"/>
                <a:cs typeface="Courier New"/>
              </a:rPr>
              <a:t>git </a:t>
            </a:r>
            <a:r>
              <a:rPr sz="1200" dirty="0">
                <a:solidFill>
                  <a:srgbClr val="404040"/>
                </a:solidFill>
                <a:latin typeface="Courier New"/>
                <a:cs typeface="Courier New"/>
              </a:rPr>
              <a:t>rm </a:t>
            </a:r>
            <a:r>
              <a:rPr sz="1200" spc="5" dirty="0">
                <a:solidFill>
                  <a:srgbClr val="404040"/>
                </a:solidFill>
                <a:latin typeface="Courier New"/>
                <a:cs typeface="Courier New"/>
              </a:rPr>
              <a:t>--cached</a:t>
            </a:r>
            <a:r>
              <a:rPr sz="1200" spc="25" dirty="0">
                <a:solidFill>
                  <a:srgbClr val="404040"/>
                </a:solidFill>
                <a:latin typeface="Courier New"/>
                <a:cs typeface="Courier New"/>
              </a:rPr>
              <a:t> </a:t>
            </a:r>
            <a:r>
              <a:rPr sz="1200" spc="5" dirty="0">
                <a:solidFill>
                  <a:srgbClr val="404040"/>
                </a:solidFill>
                <a:latin typeface="Courier New"/>
                <a:cs typeface="Courier New"/>
              </a:rPr>
              <a:t>README.md</a:t>
            </a:r>
            <a:endParaRPr sz="1200" dirty="0">
              <a:latin typeface="Courier New"/>
              <a:cs typeface="Courier New"/>
            </a:endParaRPr>
          </a:p>
          <a:p>
            <a:pPr marL="822960" indent="-183515">
              <a:lnSpc>
                <a:spcPct val="100000"/>
              </a:lnSpc>
              <a:spcBef>
                <a:spcPts val="390"/>
              </a:spcBef>
              <a:buClr>
                <a:srgbClr val="D24717"/>
              </a:buClr>
              <a:buChar char="◦"/>
              <a:tabLst>
                <a:tab pos="823594" algn="l"/>
              </a:tabLst>
            </a:pPr>
            <a:r>
              <a:rPr sz="1600" spc="-5" dirty="0">
                <a:solidFill>
                  <a:srgbClr val="404040"/>
                </a:solidFill>
                <a:latin typeface="Calibri"/>
                <a:cs typeface="Calibri"/>
              </a:rPr>
              <a:t>S'il </a:t>
            </a:r>
            <a:r>
              <a:rPr sz="1600" dirty="0">
                <a:solidFill>
                  <a:srgbClr val="404040"/>
                </a:solidFill>
                <a:latin typeface="Calibri"/>
                <a:cs typeface="Calibri"/>
              </a:rPr>
              <a:t>y a </a:t>
            </a:r>
            <a:r>
              <a:rPr sz="1600" spc="-5" dirty="0">
                <a:solidFill>
                  <a:srgbClr val="404040"/>
                </a:solidFill>
                <a:latin typeface="Calibri"/>
                <a:cs typeface="Calibri"/>
              </a:rPr>
              <a:t>déjà </a:t>
            </a:r>
            <a:r>
              <a:rPr sz="1600" dirty="0">
                <a:solidFill>
                  <a:srgbClr val="404040"/>
                </a:solidFill>
                <a:latin typeface="Calibri"/>
                <a:cs typeface="Calibri"/>
              </a:rPr>
              <a:t>eu </a:t>
            </a:r>
            <a:r>
              <a:rPr sz="1600" spc="-5" dirty="0">
                <a:solidFill>
                  <a:srgbClr val="404040"/>
                </a:solidFill>
                <a:latin typeface="Calibri"/>
                <a:cs typeface="Calibri"/>
              </a:rPr>
              <a:t>des</a:t>
            </a:r>
            <a:r>
              <a:rPr sz="1600" spc="45" dirty="0">
                <a:solidFill>
                  <a:srgbClr val="404040"/>
                </a:solidFill>
                <a:latin typeface="Calibri"/>
                <a:cs typeface="Calibri"/>
              </a:rPr>
              <a:t> </a:t>
            </a:r>
            <a:r>
              <a:rPr sz="1600" spc="-10" dirty="0">
                <a:solidFill>
                  <a:srgbClr val="404040"/>
                </a:solidFill>
                <a:latin typeface="Calibri"/>
                <a:cs typeface="Calibri"/>
              </a:rPr>
              <a:t>commits</a:t>
            </a:r>
            <a:endParaRPr sz="1600" dirty="0">
              <a:latin typeface="Calibri"/>
              <a:cs typeface="Calibri"/>
            </a:endParaRPr>
          </a:p>
          <a:p>
            <a:pPr marL="822960" indent="-183515">
              <a:lnSpc>
                <a:spcPct val="100000"/>
              </a:lnSpc>
              <a:spcBef>
                <a:spcPts val="425"/>
              </a:spcBef>
              <a:buClr>
                <a:srgbClr val="D24717"/>
              </a:buClr>
              <a:buFont typeface="Calibri"/>
              <a:buChar char="◦"/>
              <a:tabLst>
                <a:tab pos="823594" algn="l"/>
              </a:tabLst>
            </a:pPr>
            <a:r>
              <a:rPr sz="1200" spc="5" dirty="0">
                <a:solidFill>
                  <a:srgbClr val="404040"/>
                </a:solidFill>
                <a:latin typeface="Courier New"/>
                <a:cs typeface="Courier New"/>
              </a:rPr>
              <a:t>git reset HEAD</a:t>
            </a:r>
            <a:r>
              <a:rPr sz="1200" spc="20" dirty="0">
                <a:solidFill>
                  <a:srgbClr val="404040"/>
                </a:solidFill>
                <a:latin typeface="Courier New"/>
                <a:cs typeface="Courier New"/>
              </a:rPr>
              <a:t> </a:t>
            </a:r>
            <a:r>
              <a:rPr sz="1200" spc="5" dirty="0">
                <a:solidFill>
                  <a:srgbClr val="404040"/>
                </a:solidFill>
                <a:latin typeface="Courier New"/>
                <a:cs typeface="Courier New"/>
              </a:rPr>
              <a:t>README.md</a:t>
            </a:r>
            <a:endParaRPr sz="1200" dirty="0">
              <a:latin typeface="Courier New"/>
              <a:cs typeface="Courier New"/>
            </a:endParaRPr>
          </a:p>
          <a:p>
            <a:pPr marL="12700">
              <a:lnSpc>
                <a:spcPct val="100000"/>
              </a:lnSpc>
              <a:spcBef>
                <a:spcPts val="1355"/>
              </a:spcBef>
            </a:pPr>
            <a:r>
              <a:rPr spc="50" dirty="0">
                <a:solidFill>
                  <a:srgbClr val="404040"/>
                </a:solidFill>
                <a:latin typeface="Calibri"/>
                <a:cs typeface="Calibri"/>
              </a:rPr>
              <a:t>Supprimer</a:t>
            </a:r>
            <a:r>
              <a:rPr spc="-25" dirty="0">
                <a:solidFill>
                  <a:srgbClr val="404040"/>
                </a:solidFill>
                <a:latin typeface="Calibri"/>
                <a:cs typeface="Calibri"/>
              </a:rPr>
              <a:t> </a:t>
            </a:r>
            <a:r>
              <a:rPr spc="30" dirty="0">
                <a:solidFill>
                  <a:srgbClr val="404040"/>
                </a:solidFill>
                <a:latin typeface="Calibri"/>
                <a:cs typeface="Calibri"/>
              </a:rPr>
              <a:t>un</a:t>
            </a:r>
            <a:r>
              <a:rPr spc="-45" dirty="0">
                <a:solidFill>
                  <a:srgbClr val="404040"/>
                </a:solidFill>
                <a:latin typeface="Calibri"/>
                <a:cs typeface="Calibri"/>
              </a:rPr>
              <a:t> </a:t>
            </a:r>
            <a:r>
              <a:rPr spc="15" dirty="0">
                <a:solidFill>
                  <a:srgbClr val="404040"/>
                </a:solidFill>
                <a:latin typeface="Calibri"/>
                <a:cs typeface="Calibri"/>
              </a:rPr>
              <a:t>fichier</a:t>
            </a:r>
            <a:r>
              <a:rPr spc="-35" dirty="0">
                <a:solidFill>
                  <a:srgbClr val="404040"/>
                </a:solidFill>
                <a:latin typeface="Calibri"/>
                <a:cs typeface="Calibri"/>
              </a:rPr>
              <a:t> </a:t>
            </a:r>
            <a:r>
              <a:rPr spc="60" dirty="0">
                <a:solidFill>
                  <a:srgbClr val="404040"/>
                </a:solidFill>
                <a:latin typeface="Calibri"/>
                <a:cs typeface="Calibri"/>
              </a:rPr>
              <a:t>dans</a:t>
            </a:r>
            <a:r>
              <a:rPr spc="-30" dirty="0">
                <a:solidFill>
                  <a:srgbClr val="404040"/>
                </a:solidFill>
                <a:latin typeface="Calibri"/>
                <a:cs typeface="Calibri"/>
              </a:rPr>
              <a:t> </a:t>
            </a:r>
            <a:r>
              <a:rPr spc="15" dirty="0">
                <a:solidFill>
                  <a:srgbClr val="404040"/>
                </a:solidFill>
                <a:latin typeface="Calibri"/>
                <a:cs typeface="Calibri"/>
              </a:rPr>
              <a:t>le</a:t>
            </a:r>
            <a:r>
              <a:rPr spc="-50" dirty="0">
                <a:solidFill>
                  <a:srgbClr val="404040"/>
                </a:solidFill>
                <a:latin typeface="Calibri"/>
                <a:cs typeface="Calibri"/>
              </a:rPr>
              <a:t> </a:t>
            </a:r>
            <a:r>
              <a:rPr spc="35" dirty="0">
                <a:solidFill>
                  <a:srgbClr val="404040"/>
                </a:solidFill>
                <a:latin typeface="Calibri"/>
                <a:cs typeface="Calibri"/>
              </a:rPr>
              <a:t>working</a:t>
            </a:r>
            <a:r>
              <a:rPr spc="-65" dirty="0">
                <a:solidFill>
                  <a:srgbClr val="404040"/>
                </a:solidFill>
                <a:latin typeface="Calibri"/>
                <a:cs typeface="Calibri"/>
              </a:rPr>
              <a:t> </a:t>
            </a:r>
            <a:r>
              <a:rPr spc="20" dirty="0">
                <a:solidFill>
                  <a:srgbClr val="404040"/>
                </a:solidFill>
                <a:latin typeface="Calibri"/>
                <a:cs typeface="Calibri"/>
              </a:rPr>
              <a:t>directory</a:t>
            </a:r>
            <a:endParaRPr dirty="0">
              <a:latin typeface="Calibri"/>
              <a:cs typeface="Calibri"/>
            </a:endParaRPr>
          </a:p>
          <a:p>
            <a:pPr marL="822960" indent="-183515">
              <a:lnSpc>
                <a:spcPct val="100000"/>
              </a:lnSpc>
              <a:spcBef>
                <a:spcPts val="190"/>
              </a:spcBef>
              <a:buClr>
                <a:srgbClr val="D24717"/>
              </a:buClr>
              <a:buChar char="◦"/>
              <a:tabLst>
                <a:tab pos="823594" algn="l"/>
              </a:tabLst>
            </a:pPr>
            <a:r>
              <a:rPr sz="1600" spc="-5" dirty="0">
                <a:solidFill>
                  <a:srgbClr val="404040"/>
                </a:solidFill>
                <a:latin typeface="Calibri"/>
                <a:cs typeface="Calibri"/>
              </a:rPr>
              <a:t>Le supprimer </a:t>
            </a:r>
            <a:r>
              <a:rPr sz="1600" spc="-10" dirty="0">
                <a:solidFill>
                  <a:srgbClr val="404040"/>
                </a:solidFill>
                <a:latin typeface="Calibri"/>
                <a:cs typeface="Calibri"/>
              </a:rPr>
              <a:t>directement </a:t>
            </a:r>
            <a:r>
              <a:rPr sz="1600" dirty="0">
                <a:solidFill>
                  <a:srgbClr val="404040"/>
                </a:solidFill>
                <a:latin typeface="Calibri"/>
                <a:cs typeface="Calibri"/>
              </a:rPr>
              <a:t>sur </a:t>
            </a:r>
            <a:r>
              <a:rPr sz="1600" spc="-5" dirty="0">
                <a:solidFill>
                  <a:srgbClr val="404040"/>
                </a:solidFill>
                <a:latin typeface="Calibri"/>
                <a:cs typeface="Calibri"/>
              </a:rPr>
              <a:t>le</a:t>
            </a:r>
            <a:r>
              <a:rPr sz="1600" spc="55" dirty="0">
                <a:solidFill>
                  <a:srgbClr val="404040"/>
                </a:solidFill>
                <a:latin typeface="Calibri"/>
                <a:cs typeface="Calibri"/>
              </a:rPr>
              <a:t> </a:t>
            </a:r>
            <a:r>
              <a:rPr sz="1600" spc="-5" dirty="0">
                <a:solidFill>
                  <a:srgbClr val="404040"/>
                </a:solidFill>
                <a:latin typeface="Calibri"/>
                <a:cs typeface="Calibri"/>
              </a:rPr>
              <a:t>disque</a:t>
            </a:r>
            <a:endParaRPr sz="1600" dirty="0">
              <a:latin typeface="Calibri"/>
              <a:cs typeface="Calibri"/>
            </a:endParaRPr>
          </a:p>
          <a:p>
            <a:pPr marL="822960" indent="-183515">
              <a:lnSpc>
                <a:spcPct val="100000"/>
              </a:lnSpc>
              <a:spcBef>
                <a:spcPts val="385"/>
              </a:spcBef>
              <a:buClr>
                <a:srgbClr val="D24717"/>
              </a:buClr>
              <a:buChar char="◦"/>
              <a:tabLst>
                <a:tab pos="823594" algn="l"/>
              </a:tabLst>
            </a:pPr>
            <a:r>
              <a:rPr sz="1600" spc="-15" dirty="0">
                <a:solidFill>
                  <a:srgbClr val="404040"/>
                </a:solidFill>
                <a:latin typeface="Calibri"/>
                <a:cs typeface="Calibri"/>
              </a:rPr>
              <a:t>Avec </a:t>
            </a:r>
            <a:r>
              <a:rPr sz="1600" spc="-5" dirty="0">
                <a:solidFill>
                  <a:srgbClr val="404040"/>
                </a:solidFill>
                <a:latin typeface="Calibri"/>
                <a:cs typeface="Calibri"/>
              </a:rPr>
              <a:t>la commande</a:t>
            </a:r>
            <a:r>
              <a:rPr sz="1600" spc="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1749425">
              <a:lnSpc>
                <a:spcPct val="100000"/>
              </a:lnSpc>
              <a:spcBef>
                <a:spcPts val="425"/>
              </a:spcBef>
            </a:pPr>
            <a:r>
              <a:rPr sz="1200" spc="5" dirty="0">
                <a:solidFill>
                  <a:srgbClr val="404040"/>
                </a:solidFill>
                <a:latin typeface="Courier New"/>
                <a:cs typeface="Courier New"/>
              </a:rPr>
              <a:t>git </a:t>
            </a:r>
            <a:r>
              <a:rPr sz="1200" dirty="0">
                <a:solidFill>
                  <a:srgbClr val="404040"/>
                </a:solidFill>
                <a:latin typeface="Courier New"/>
                <a:cs typeface="Courier New"/>
              </a:rPr>
              <a:t>rm</a:t>
            </a:r>
            <a:r>
              <a:rPr sz="1200" spc="15" dirty="0">
                <a:solidFill>
                  <a:srgbClr val="404040"/>
                </a:solidFill>
                <a:latin typeface="Courier New"/>
                <a:cs typeface="Courier New"/>
              </a:rPr>
              <a:t> </a:t>
            </a:r>
            <a:r>
              <a:rPr sz="1200" spc="5" dirty="0">
                <a:solidFill>
                  <a:srgbClr val="404040"/>
                </a:solidFill>
                <a:latin typeface="Courier New"/>
                <a:cs typeface="Courier New"/>
              </a:rPr>
              <a:t>README.md</a:t>
            </a:r>
            <a:endParaRPr sz="1200" dirty="0">
              <a:latin typeface="Courier New"/>
              <a:cs typeface="Courier New"/>
            </a:endParaRPr>
          </a:p>
          <a:p>
            <a:pPr marL="12700">
              <a:lnSpc>
                <a:spcPct val="100000"/>
              </a:lnSpc>
              <a:spcBef>
                <a:spcPts val="1355"/>
              </a:spcBef>
            </a:pPr>
            <a:r>
              <a:rPr spc="10" dirty="0">
                <a:solidFill>
                  <a:srgbClr val="404040"/>
                </a:solidFill>
                <a:latin typeface="Calibri"/>
                <a:cs typeface="Calibri"/>
              </a:rPr>
              <a:t>Annuler</a:t>
            </a:r>
            <a:r>
              <a:rPr spc="-45" dirty="0">
                <a:solidFill>
                  <a:srgbClr val="404040"/>
                </a:solidFill>
                <a:latin typeface="Calibri"/>
                <a:cs typeface="Calibri"/>
              </a:rPr>
              <a:t> </a:t>
            </a:r>
            <a:r>
              <a:rPr spc="25" dirty="0">
                <a:solidFill>
                  <a:srgbClr val="404040"/>
                </a:solidFill>
                <a:latin typeface="Calibri"/>
                <a:cs typeface="Calibri"/>
              </a:rPr>
              <a:t>les</a:t>
            </a:r>
            <a:r>
              <a:rPr spc="-35" dirty="0">
                <a:solidFill>
                  <a:srgbClr val="404040"/>
                </a:solidFill>
                <a:latin typeface="Calibri"/>
                <a:cs typeface="Calibri"/>
              </a:rPr>
              <a:t> </a:t>
            </a:r>
            <a:r>
              <a:rPr spc="35" dirty="0">
                <a:solidFill>
                  <a:srgbClr val="404040"/>
                </a:solidFill>
                <a:latin typeface="Calibri"/>
                <a:cs typeface="Calibri"/>
              </a:rPr>
              <a:t>modifications</a:t>
            </a:r>
            <a:r>
              <a:rPr spc="25" dirty="0">
                <a:solidFill>
                  <a:srgbClr val="404040"/>
                </a:solidFill>
                <a:latin typeface="Calibri"/>
                <a:cs typeface="Calibri"/>
              </a:rPr>
              <a:t> d’un</a:t>
            </a:r>
            <a:r>
              <a:rPr spc="-60" dirty="0">
                <a:solidFill>
                  <a:srgbClr val="404040"/>
                </a:solidFill>
                <a:latin typeface="Calibri"/>
                <a:cs typeface="Calibri"/>
              </a:rPr>
              <a:t> </a:t>
            </a:r>
            <a:r>
              <a:rPr spc="15" dirty="0">
                <a:solidFill>
                  <a:srgbClr val="404040"/>
                </a:solidFill>
                <a:latin typeface="Calibri"/>
                <a:cs typeface="Calibri"/>
              </a:rPr>
              <a:t>fichier</a:t>
            </a:r>
            <a:r>
              <a:rPr spc="-35" dirty="0">
                <a:solidFill>
                  <a:srgbClr val="404040"/>
                </a:solidFill>
                <a:latin typeface="Calibri"/>
                <a:cs typeface="Calibri"/>
              </a:rPr>
              <a:t> </a:t>
            </a:r>
            <a:r>
              <a:rPr spc="60" dirty="0">
                <a:solidFill>
                  <a:srgbClr val="404040"/>
                </a:solidFill>
                <a:latin typeface="Calibri"/>
                <a:cs typeface="Calibri"/>
              </a:rPr>
              <a:t>dans</a:t>
            </a:r>
            <a:r>
              <a:rPr spc="-10" dirty="0">
                <a:solidFill>
                  <a:srgbClr val="404040"/>
                </a:solidFill>
                <a:latin typeface="Calibri"/>
                <a:cs typeface="Calibri"/>
              </a:rPr>
              <a:t> </a:t>
            </a:r>
            <a:r>
              <a:rPr spc="15" dirty="0">
                <a:solidFill>
                  <a:srgbClr val="404040"/>
                </a:solidFill>
                <a:latin typeface="Calibri"/>
                <a:cs typeface="Calibri"/>
              </a:rPr>
              <a:t>le</a:t>
            </a:r>
            <a:r>
              <a:rPr spc="-60" dirty="0">
                <a:solidFill>
                  <a:srgbClr val="404040"/>
                </a:solidFill>
                <a:latin typeface="Calibri"/>
                <a:cs typeface="Calibri"/>
              </a:rPr>
              <a:t> </a:t>
            </a:r>
            <a:r>
              <a:rPr spc="35" dirty="0">
                <a:solidFill>
                  <a:srgbClr val="404040"/>
                </a:solidFill>
                <a:latin typeface="Calibri"/>
                <a:cs typeface="Calibri"/>
              </a:rPr>
              <a:t>working</a:t>
            </a:r>
            <a:r>
              <a:rPr spc="-50" dirty="0">
                <a:solidFill>
                  <a:srgbClr val="404040"/>
                </a:solidFill>
                <a:latin typeface="Calibri"/>
                <a:cs typeface="Calibri"/>
              </a:rPr>
              <a:t> </a:t>
            </a:r>
            <a:r>
              <a:rPr spc="25" dirty="0">
                <a:solidFill>
                  <a:srgbClr val="404040"/>
                </a:solidFill>
                <a:latin typeface="Calibri"/>
                <a:cs typeface="Calibri"/>
              </a:rPr>
              <a:t>directory</a:t>
            </a:r>
            <a:endParaRPr dirty="0">
              <a:latin typeface="Calibri"/>
              <a:cs typeface="Calibri"/>
            </a:endParaRPr>
          </a:p>
          <a:p>
            <a:pPr marL="822960" indent="-183515">
              <a:lnSpc>
                <a:spcPct val="100000"/>
              </a:lnSpc>
              <a:spcBef>
                <a:spcPts val="155"/>
              </a:spcBef>
              <a:buClr>
                <a:srgbClr val="D24717"/>
              </a:buClr>
              <a:buFont typeface="Calibri"/>
              <a:buChar char="◦"/>
              <a:tabLst>
                <a:tab pos="823594" algn="l"/>
              </a:tabLst>
            </a:pPr>
            <a:r>
              <a:rPr sz="1600" spc="5" dirty="0">
                <a:solidFill>
                  <a:srgbClr val="404040"/>
                </a:solidFill>
                <a:latin typeface="Courier New"/>
                <a:cs typeface="Courier New"/>
              </a:rPr>
              <a:t>git checkout HEAD README.md</a:t>
            </a:r>
            <a:endParaRPr sz="16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03411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53466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Renommer </a:t>
            </a:r>
            <a:r>
              <a:rPr spc="-35" dirty="0">
                <a:solidFill>
                  <a:schemeClr val="tx1"/>
                </a:solidFill>
              </a:rPr>
              <a:t>et</a:t>
            </a:r>
            <a:r>
              <a:rPr spc="-245" dirty="0">
                <a:solidFill>
                  <a:schemeClr val="tx1"/>
                </a:solidFill>
              </a:rPr>
              <a:t> </a:t>
            </a:r>
            <a:r>
              <a:rPr spc="-45" dirty="0">
                <a:solidFill>
                  <a:schemeClr val="tx1"/>
                </a:solidFill>
              </a:rPr>
              <a:t>déplacer</a:t>
            </a:r>
          </a:p>
        </p:txBody>
      </p:sp>
      <p:sp>
        <p:nvSpPr>
          <p:cNvPr id="5" name="object 5"/>
          <p:cNvSpPr txBox="1"/>
          <p:nvPr/>
        </p:nvSpPr>
        <p:spPr>
          <a:xfrm>
            <a:off x="902004" y="1357947"/>
            <a:ext cx="5915660" cy="973343"/>
          </a:xfrm>
          <a:prstGeom prst="rect">
            <a:avLst/>
          </a:prstGeom>
        </p:spPr>
        <p:txBody>
          <a:bodyPr vert="horz" wrap="square" lIns="0" tIns="34290" rIns="0" bIns="0" rtlCol="0">
            <a:spAutoFit/>
          </a:bodyPr>
          <a:lstStyle/>
          <a:p>
            <a:pPr marL="12700">
              <a:lnSpc>
                <a:spcPct val="100000"/>
              </a:lnSpc>
              <a:spcBef>
                <a:spcPts val="270"/>
              </a:spcBef>
            </a:pPr>
            <a:r>
              <a:rPr sz="2000" spc="-5" dirty="0">
                <a:solidFill>
                  <a:srgbClr val="404040"/>
                </a:solidFill>
                <a:latin typeface="Calibri"/>
                <a:cs typeface="Calibri"/>
              </a:rPr>
              <a:t>Renommer (ou déplacer un</a:t>
            </a:r>
            <a:r>
              <a:rPr sz="2000" spc="-15" dirty="0">
                <a:solidFill>
                  <a:srgbClr val="404040"/>
                </a:solidFill>
                <a:latin typeface="Calibri"/>
                <a:cs typeface="Calibri"/>
              </a:rPr>
              <a:t> </a:t>
            </a:r>
            <a:r>
              <a:rPr sz="2000" spc="-5" dirty="0">
                <a:solidFill>
                  <a:srgbClr val="404040"/>
                </a:solidFill>
                <a:latin typeface="Calibri"/>
                <a:cs typeface="Calibri"/>
              </a:rPr>
              <a:t>fichier)</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mv fichier_source</a:t>
            </a:r>
            <a:r>
              <a:rPr sz="1800" spc="-70" dirty="0">
                <a:solidFill>
                  <a:srgbClr val="404040"/>
                </a:solidFill>
                <a:latin typeface="Courier New"/>
                <a:cs typeface="Courier New"/>
              </a:rPr>
              <a:t> </a:t>
            </a:r>
            <a:r>
              <a:rPr sz="1800" spc="-10" dirty="0">
                <a:solidFill>
                  <a:srgbClr val="404040"/>
                </a:solidFill>
                <a:latin typeface="Courier New"/>
                <a:cs typeface="Courier New"/>
              </a:rPr>
              <a:t>fichier_destination</a:t>
            </a:r>
            <a:endParaRPr sz="1800">
              <a:latin typeface="Courier New"/>
              <a:cs typeface="Courier New"/>
            </a:endParaRPr>
          </a:p>
          <a:p>
            <a:pPr marL="304800" indent="-183515">
              <a:lnSpc>
                <a:spcPct val="100000"/>
              </a:lnSpc>
              <a:spcBef>
                <a:spcPts val="430"/>
              </a:spcBef>
              <a:buClr>
                <a:srgbClr val="D24717"/>
              </a:buClr>
              <a:buChar char="◦"/>
              <a:tabLst>
                <a:tab pos="305435" algn="l"/>
              </a:tabLst>
            </a:pPr>
            <a:r>
              <a:rPr sz="1800" spc="-10" dirty="0">
                <a:solidFill>
                  <a:srgbClr val="404040"/>
                </a:solidFill>
                <a:latin typeface="Calibri"/>
                <a:cs typeface="Calibri"/>
              </a:rPr>
              <a:t>Permet </a:t>
            </a:r>
            <a:r>
              <a:rPr sz="1800" spc="-5" dirty="0">
                <a:solidFill>
                  <a:srgbClr val="404040"/>
                </a:solidFill>
                <a:latin typeface="Calibri"/>
                <a:cs typeface="Calibri"/>
              </a:rPr>
              <a:t>éventuellement </a:t>
            </a:r>
            <a:r>
              <a:rPr sz="1800" dirty="0">
                <a:solidFill>
                  <a:srgbClr val="404040"/>
                </a:solidFill>
                <a:latin typeface="Calibri"/>
                <a:cs typeface="Calibri"/>
              </a:rPr>
              <a:t>à </a:t>
            </a:r>
            <a:r>
              <a:rPr sz="1800" spc="-5" dirty="0">
                <a:solidFill>
                  <a:srgbClr val="404040"/>
                </a:solidFill>
                <a:latin typeface="Calibri"/>
                <a:cs typeface="Calibri"/>
              </a:rPr>
              <a:t>Git de ne pas </a:t>
            </a:r>
            <a:r>
              <a:rPr sz="1800" spc="-15" dirty="0">
                <a:solidFill>
                  <a:srgbClr val="404040"/>
                </a:solidFill>
                <a:latin typeface="Calibri"/>
                <a:cs typeface="Calibri"/>
              </a:rPr>
              <a:t>être</a:t>
            </a:r>
            <a:r>
              <a:rPr sz="1800" spc="55" dirty="0">
                <a:solidFill>
                  <a:srgbClr val="404040"/>
                </a:solidFill>
                <a:latin typeface="Calibri"/>
                <a:cs typeface="Calibri"/>
              </a:rPr>
              <a:t> </a:t>
            </a:r>
            <a:r>
              <a:rPr sz="1800" spc="-10" dirty="0">
                <a:solidFill>
                  <a:srgbClr val="404040"/>
                </a:solidFill>
                <a:latin typeface="Calibri"/>
                <a:cs typeface="Calibri"/>
              </a:rPr>
              <a:t>perdu</a:t>
            </a:r>
            <a:endParaRPr sz="18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55154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597271"/>
            <a:ext cx="6717996" cy="505908"/>
          </a:xfrm>
          <a:prstGeom prst="rect">
            <a:avLst/>
          </a:prstGeom>
        </p:spPr>
        <p:txBody>
          <a:bodyPr vert="horz" wrap="square" lIns="0" tIns="13335" rIns="0" bIns="0" rtlCol="0">
            <a:spAutoFit/>
          </a:bodyPr>
          <a:lstStyle/>
          <a:p>
            <a:pPr marL="12700">
              <a:lnSpc>
                <a:spcPct val="100000"/>
              </a:lnSpc>
              <a:spcBef>
                <a:spcPts val="105"/>
              </a:spcBef>
              <a:tabLst>
                <a:tab pos="1454150" algn="l"/>
              </a:tabLst>
            </a:pPr>
            <a:r>
              <a:rPr sz="3200" spc="-40" dirty="0">
                <a:solidFill>
                  <a:schemeClr val="tx1"/>
                </a:solidFill>
              </a:rPr>
              <a:t>Rappel</a:t>
            </a:r>
            <a:r>
              <a:rPr sz="3200" spc="-110" dirty="0">
                <a:solidFill>
                  <a:schemeClr val="tx1"/>
                </a:solidFill>
              </a:rPr>
              <a:t> </a:t>
            </a:r>
            <a:r>
              <a:rPr sz="3200" dirty="0">
                <a:solidFill>
                  <a:schemeClr val="tx1"/>
                </a:solidFill>
              </a:rPr>
              <a:t>:	</a:t>
            </a:r>
            <a:r>
              <a:rPr sz="3200" spc="-45" dirty="0">
                <a:solidFill>
                  <a:schemeClr val="tx1"/>
                </a:solidFill>
              </a:rPr>
              <a:t>commandes </a:t>
            </a:r>
            <a:r>
              <a:rPr sz="3200" spc="-35" dirty="0">
                <a:solidFill>
                  <a:schemeClr val="tx1"/>
                </a:solidFill>
              </a:rPr>
              <a:t>git</a:t>
            </a:r>
            <a:r>
              <a:rPr sz="3200" spc="-250" dirty="0">
                <a:solidFill>
                  <a:schemeClr val="tx1"/>
                </a:solidFill>
              </a:rPr>
              <a:t> </a:t>
            </a:r>
            <a:r>
              <a:rPr sz="3200" spc="-40" dirty="0">
                <a:solidFill>
                  <a:schemeClr val="tx1"/>
                </a:solidFill>
              </a:rPr>
              <a:t>utiles</a:t>
            </a:r>
            <a:endParaRPr sz="3200" dirty="0">
              <a:solidFill>
                <a:schemeClr val="tx1"/>
              </a:solidFill>
            </a:endParaRPr>
          </a:p>
        </p:txBody>
      </p:sp>
      <p:sp>
        <p:nvSpPr>
          <p:cNvPr id="5" name="object 5"/>
          <p:cNvSpPr txBox="1"/>
          <p:nvPr/>
        </p:nvSpPr>
        <p:spPr>
          <a:xfrm>
            <a:off x="902004" y="1357948"/>
            <a:ext cx="6991984" cy="3745384"/>
          </a:xfrm>
          <a:prstGeom prst="rect">
            <a:avLst/>
          </a:prstGeom>
        </p:spPr>
        <p:txBody>
          <a:bodyPr vert="horz" wrap="square" lIns="0" tIns="34290" rIns="0" bIns="0" rtlCol="0">
            <a:spAutoFit/>
          </a:bodyPr>
          <a:lstStyle/>
          <a:p>
            <a:pPr marL="12700">
              <a:lnSpc>
                <a:spcPct val="100000"/>
              </a:lnSpc>
              <a:spcBef>
                <a:spcPts val="270"/>
              </a:spcBef>
            </a:pPr>
            <a:r>
              <a:rPr sz="2000" spc="-15" dirty="0">
                <a:solidFill>
                  <a:srgbClr val="404040"/>
                </a:solidFill>
                <a:latin typeface="Calibri"/>
                <a:cs typeface="Calibri"/>
              </a:rPr>
              <a:t>Vérifier </a:t>
            </a:r>
            <a:r>
              <a:rPr sz="2000" dirty="0">
                <a:solidFill>
                  <a:srgbClr val="404040"/>
                </a:solidFill>
                <a:latin typeface="Calibri"/>
                <a:cs typeface="Calibri"/>
              </a:rPr>
              <a:t>la </a:t>
            </a:r>
            <a:r>
              <a:rPr sz="2000" spc="-15" dirty="0">
                <a:solidFill>
                  <a:srgbClr val="404040"/>
                </a:solidFill>
                <a:latin typeface="Calibri"/>
                <a:cs typeface="Calibri"/>
              </a:rPr>
              <a:t>version </a:t>
            </a:r>
            <a:r>
              <a:rPr sz="2000" spc="-5" dirty="0">
                <a:solidFill>
                  <a:srgbClr val="404040"/>
                </a:solidFill>
                <a:latin typeface="Calibri"/>
                <a:cs typeface="Calibri"/>
              </a:rPr>
              <a:t>de </a:t>
            </a:r>
            <a:r>
              <a:rPr sz="2000" dirty="0">
                <a:solidFill>
                  <a:srgbClr val="404040"/>
                </a:solidFill>
                <a:latin typeface="Calibri"/>
                <a:cs typeface="Calibri"/>
              </a:rPr>
              <a:t>git</a:t>
            </a:r>
            <a:r>
              <a:rPr sz="2000" spc="45" dirty="0">
                <a:solidFill>
                  <a:srgbClr val="404040"/>
                </a:solidFill>
                <a:latin typeface="Calibri"/>
                <a:cs typeface="Calibri"/>
              </a:rPr>
              <a:t> </a:t>
            </a:r>
            <a:r>
              <a:rPr sz="2000" spc="-10" dirty="0">
                <a:solidFill>
                  <a:srgbClr val="404040"/>
                </a:solidFill>
                <a:latin typeface="Calibri"/>
                <a:cs typeface="Calibri"/>
              </a:rPr>
              <a:t>installée</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a:t>
            </a:r>
            <a:r>
              <a:rPr sz="1800" spc="-20" dirty="0">
                <a:solidFill>
                  <a:srgbClr val="404040"/>
                </a:solidFill>
                <a:latin typeface="Courier New"/>
                <a:cs typeface="Courier New"/>
              </a:rPr>
              <a:t> </a:t>
            </a:r>
            <a:r>
              <a:rPr sz="1800" spc="-10" dirty="0">
                <a:solidFill>
                  <a:srgbClr val="404040"/>
                </a:solidFill>
                <a:latin typeface="Courier New"/>
                <a:cs typeface="Courier New"/>
              </a:rPr>
              <a:t>--version</a:t>
            </a:r>
            <a:endParaRPr sz="1800">
              <a:latin typeface="Courier New"/>
              <a:cs typeface="Courier New"/>
            </a:endParaRPr>
          </a:p>
          <a:p>
            <a:pPr marL="12700">
              <a:lnSpc>
                <a:spcPct val="100000"/>
              </a:lnSpc>
              <a:spcBef>
                <a:spcPts val="1395"/>
              </a:spcBef>
            </a:pPr>
            <a:r>
              <a:rPr sz="2000" spc="-5" dirty="0">
                <a:solidFill>
                  <a:srgbClr val="404040"/>
                </a:solidFill>
                <a:latin typeface="Calibri"/>
                <a:cs typeface="Calibri"/>
              </a:rPr>
              <a:t>Configurer son</a:t>
            </a:r>
            <a:r>
              <a:rPr sz="2000" spc="-35" dirty="0">
                <a:solidFill>
                  <a:srgbClr val="404040"/>
                </a:solidFill>
                <a:latin typeface="Calibri"/>
                <a:cs typeface="Calibri"/>
              </a:rPr>
              <a:t> </a:t>
            </a:r>
            <a:r>
              <a:rPr sz="2000" spc="-10" dirty="0">
                <a:solidFill>
                  <a:srgbClr val="404040"/>
                </a:solidFill>
                <a:latin typeface="Calibri"/>
                <a:cs typeface="Calibri"/>
              </a:rPr>
              <a:t>environnement</a:t>
            </a:r>
            <a:endParaRPr sz="2000">
              <a:latin typeface="Calibri"/>
              <a:cs typeface="Calibri"/>
            </a:endParaRPr>
          </a:p>
          <a:p>
            <a:pPr marL="304800" indent="-183515">
              <a:lnSpc>
                <a:spcPct val="100000"/>
              </a:lnSpc>
              <a:spcBef>
                <a:spcPts val="190"/>
              </a:spcBef>
              <a:buClr>
                <a:srgbClr val="D24717"/>
              </a:buClr>
              <a:buChar char="◦"/>
              <a:tabLst>
                <a:tab pos="305435" algn="l"/>
              </a:tabLst>
            </a:pPr>
            <a:r>
              <a:rPr sz="1800" spc="-5" dirty="0">
                <a:solidFill>
                  <a:srgbClr val="404040"/>
                </a:solidFill>
                <a:latin typeface="Calibri"/>
                <a:cs typeface="Calibri"/>
              </a:rPr>
              <a:t>Aﬀicher la </a:t>
            </a:r>
            <a:r>
              <a:rPr sz="1800" spc="-10" dirty="0">
                <a:solidFill>
                  <a:srgbClr val="404040"/>
                </a:solidFill>
                <a:latin typeface="Calibri"/>
                <a:cs typeface="Calibri"/>
              </a:rPr>
              <a:t>configuration </a:t>
            </a:r>
            <a:r>
              <a:rPr sz="1800" dirty="0">
                <a:solidFill>
                  <a:srgbClr val="404040"/>
                </a:solidFill>
                <a:latin typeface="Calibri"/>
                <a:cs typeface="Calibri"/>
              </a:rPr>
              <a:t>(globale à </a:t>
            </a:r>
            <a:r>
              <a:rPr sz="1800" spc="-5" dirty="0">
                <a:solidFill>
                  <a:srgbClr val="404040"/>
                </a:solidFill>
                <a:latin typeface="Calibri"/>
                <a:cs typeface="Calibri"/>
              </a:rPr>
              <a:t>la machine </a:t>
            </a:r>
            <a:r>
              <a:rPr sz="1800" dirty="0">
                <a:solidFill>
                  <a:srgbClr val="404040"/>
                </a:solidFill>
                <a:latin typeface="Calibri"/>
                <a:cs typeface="Calibri"/>
              </a:rPr>
              <a:t>+ </a:t>
            </a:r>
            <a:r>
              <a:rPr sz="1800" spc="-5" dirty="0">
                <a:solidFill>
                  <a:srgbClr val="404040"/>
                </a:solidFill>
                <a:latin typeface="Calibri"/>
                <a:cs typeface="Calibri"/>
              </a:rPr>
              <a:t>locale </a:t>
            </a:r>
            <a:r>
              <a:rPr sz="1800" dirty="0">
                <a:solidFill>
                  <a:srgbClr val="404040"/>
                </a:solidFill>
                <a:latin typeface="Calibri"/>
                <a:cs typeface="Calibri"/>
              </a:rPr>
              <a:t>au </a:t>
            </a:r>
            <a:r>
              <a:rPr sz="1800" spc="-10" dirty="0">
                <a:solidFill>
                  <a:srgbClr val="404040"/>
                </a:solidFill>
                <a:latin typeface="Calibri"/>
                <a:cs typeface="Calibri"/>
              </a:rPr>
              <a:t>projet)</a:t>
            </a:r>
            <a:r>
              <a:rPr sz="1800" spc="114" dirty="0">
                <a:solidFill>
                  <a:srgbClr val="404040"/>
                </a:solidFill>
                <a:latin typeface="Calibri"/>
                <a:cs typeface="Calibri"/>
              </a:rPr>
              <a:t> </a:t>
            </a:r>
            <a:r>
              <a:rPr sz="1800" dirty="0">
                <a:solidFill>
                  <a:srgbClr val="404040"/>
                </a:solidFill>
                <a:latin typeface="Calibri"/>
                <a:cs typeface="Calibri"/>
              </a:rPr>
              <a:t>:</a:t>
            </a:r>
            <a:endParaRPr sz="180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400" spc="-5" dirty="0">
                <a:solidFill>
                  <a:srgbClr val="404040"/>
                </a:solidFill>
                <a:latin typeface="Courier New"/>
                <a:cs typeface="Courier New"/>
              </a:rPr>
              <a:t>git config</a:t>
            </a:r>
            <a:r>
              <a:rPr sz="1400" spc="-25" dirty="0">
                <a:solidFill>
                  <a:srgbClr val="404040"/>
                </a:solidFill>
                <a:latin typeface="Courier New"/>
                <a:cs typeface="Courier New"/>
              </a:rPr>
              <a:t> </a:t>
            </a:r>
            <a:r>
              <a:rPr sz="1400" spc="-5" dirty="0">
                <a:solidFill>
                  <a:srgbClr val="404040"/>
                </a:solidFill>
                <a:latin typeface="Courier New"/>
                <a:cs typeface="Courier New"/>
              </a:rPr>
              <a:t>--list</a:t>
            </a:r>
            <a:endParaRPr sz="1400">
              <a:latin typeface="Courier New"/>
              <a:cs typeface="Courier New"/>
            </a:endParaRPr>
          </a:p>
          <a:p>
            <a:pPr marL="304800" indent="-183515">
              <a:lnSpc>
                <a:spcPct val="100000"/>
              </a:lnSpc>
              <a:spcBef>
                <a:spcPts val="390"/>
              </a:spcBef>
              <a:buClr>
                <a:srgbClr val="D24717"/>
              </a:buClr>
              <a:buChar char="◦"/>
              <a:tabLst>
                <a:tab pos="305435" algn="l"/>
              </a:tabLst>
            </a:pPr>
            <a:r>
              <a:rPr sz="1800" spc="-10" dirty="0">
                <a:solidFill>
                  <a:srgbClr val="404040"/>
                </a:solidFill>
                <a:latin typeface="Calibri"/>
                <a:cs typeface="Calibri"/>
              </a:rPr>
              <a:t>Configurer </a:t>
            </a:r>
            <a:r>
              <a:rPr sz="1800" spc="-5" dirty="0">
                <a:solidFill>
                  <a:srgbClr val="404040"/>
                </a:solidFill>
                <a:latin typeface="Calibri"/>
                <a:cs typeface="Calibri"/>
              </a:rPr>
              <a:t>le </a:t>
            </a:r>
            <a:r>
              <a:rPr sz="1800" spc="-20" dirty="0">
                <a:solidFill>
                  <a:srgbClr val="404040"/>
                </a:solidFill>
                <a:latin typeface="Calibri"/>
                <a:cs typeface="Calibri"/>
              </a:rPr>
              <a:t>proxy</a:t>
            </a:r>
            <a:r>
              <a:rPr sz="1800" spc="30" dirty="0">
                <a:solidFill>
                  <a:srgbClr val="404040"/>
                </a:solidFill>
                <a:latin typeface="Calibri"/>
                <a:cs typeface="Calibri"/>
              </a:rPr>
              <a:t> </a:t>
            </a:r>
            <a:r>
              <a:rPr sz="1800" dirty="0">
                <a:solidFill>
                  <a:srgbClr val="404040"/>
                </a:solidFill>
                <a:latin typeface="Calibri"/>
                <a:cs typeface="Calibri"/>
              </a:rPr>
              <a:t>:</a:t>
            </a:r>
            <a:endParaRPr sz="1800">
              <a:latin typeface="Calibri"/>
              <a:cs typeface="Calibri"/>
            </a:endParaRPr>
          </a:p>
          <a:p>
            <a:pPr marL="487680" marR="431800" lvl="1" indent="-182880">
              <a:lnSpc>
                <a:spcPct val="90100"/>
              </a:lnSpc>
              <a:spcBef>
                <a:spcPts val="590"/>
              </a:spcBef>
              <a:buClr>
                <a:srgbClr val="D24717"/>
              </a:buClr>
              <a:buFont typeface="Calibri"/>
              <a:buChar char="◦"/>
              <a:tabLst>
                <a:tab pos="488315" algn="l"/>
                <a:tab pos="4532630" algn="l"/>
              </a:tabLst>
            </a:pPr>
            <a:r>
              <a:rPr sz="1400" spc="-5" dirty="0">
                <a:solidFill>
                  <a:srgbClr val="404040"/>
                </a:solidFill>
                <a:latin typeface="Courier New"/>
                <a:cs typeface="Courier New"/>
              </a:rPr>
              <a:t>git config --global </a:t>
            </a:r>
            <a:r>
              <a:rPr sz="1400" spc="-10" dirty="0">
                <a:solidFill>
                  <a:srgbClr val="404040"/>
                </a:solidFill>
                <a:latin typeface="Courier New"/>
                <a:cs typeface="Courier New"/>
              </a:rPr>
              <a:t>http.proxy  </a:t>
            </a:r>
            <a:r>
              <a:rPr sz="1400" spc="-5" dirty="0">
                <a:solidFill>
                  <a:srgbClr val="404040"/>
                </a:solidFill>
                <a:latin typeface="Courier New"/>
                <a:cs typeface="Courier New"/>
              </a:rPr>
              <a:t>http://user:pass@proxyhost:proxyport	</a:t>
            </a:r>
            <a:r>
              <a:rPr sz="1400" spc="-10" dirty="0">
                <a:solidFill>
                  <a:srgbClr val="404040"/>
                </a:solidFill>
                <a:latin typeface="Courier New"/>
                <a:cs typeface="Courier New"/>
              </a:rPr>
              <a:t>git </a:t>
            </a:r>
            <a:r>
              <a:rPr sz="1400" spc="-5" dirty="0">
                <a:solidFill>
                  <a:srgbClr val="404040"/>
                </a:solidFill>
                <a:latin typeface="Courier New"/>
                <a:cs typeface="Courier New"/>
              </a:rPr>
              <a:t>config</a:t>
            </a:r>
            <a:r>
              <a:rPr sz="1400" spc="-65" dirty="0">
                <a:solidFill>
                  <a:srgbClr val="404040"/>
                </a:solidFill>
                <a:latin typeface="Courier New"/>
                <a:cs typeface="Courier New"/>
              </a:rPr>
              <a:t> </a:t>
            </a:r>
            <a:r>
              <a:rPr sz="1400" spc="-10" dirty="0">
                <a:solidFill>
                  <a:srgbClr val="404040"/>
                </a:solidFill>
                <a:latin typeface="Courier New"/>
                <a:cs typeface="Courier New"/>
              </a:rPr>
              <a:t>--global  </a:t>
            </a:r>
            <a:r>
              <a:rPr sz="1400" spc="-5" dirty="0">
                <a:solidFill>
                  <a:srgbClr val="404040"/>
                </a:solidFill>
                <a:latin typeface="Courier New"/>
                <a:cs typeface="Courier New"/>
              </a:rPr>
              <a:t>https.proxy</a:t>
            </a:r>
            <a:r>
              <a:rPr sz="1400" spc="-30" dirty="0">
                <a:solidFill>
                  <a:srgbClr val="404040"/>
                </a:solidFill>
                <a:latin typeface="Courier New"/>
                <a:cs typeface="Courier New"/>
              </a:rPr>
              <a:t> </a:t>
            </a:r>
            <a:r>
              <a:rPr sz="1400" spc="-5" dirty="0">
                <a:solidFill>
                  <a:srgbClr val="404040"/>
                </a:solidFill>
                <a:latin typeface="Courier New"/>
                <a:cs typeface="Courier New"/>
              </a:rPr>
              <a:t>http://user:pass@proxyhost:proxyport</a:t>
            </a:r>
            <a:endParaRPr sz="1400">
              <a:latin typeface="Courier New"/>
              <a:cs typeface="Courier New"/>
            </a:endParaRPr>
          </a:p>
          <a:p>
            <a:pPr marL="304800" indent="-183515">
              <a:lnSpc>
                <a:spcPct val="100000"/>
              </a:lnSpc>
              <a:spcBef>
                <a:spcPts val="390"/>
              </a:spcBef>
              <a:buClr>
                <a:srgbClr val="D24717"/>
              </a:buClr>
              <a:buChar char="◦"/>
              <a:tabLst>
                <a:tab pos="305435" algn="l"/>
              </a:tabLst>
            </a:pPr>
            <a:r>
              <a:rPr sz="1800" spc="-5" dirty="0">
                <a:solidFill>
                  <a:srgbClr val="404040"/>
                </a:solidFill>
                <a:latin typeface="Calibri"/>
                <a:cs typeface="Calibri"/>
              </a:rPr>
              <a:t>Modifier</a:t>
            </a:r>
            <a:r>
              <a:rPr sz="1800" dirty="0">
                <a:solidFill>
                  <a:srgbClr val="404040"/>
                </a:solidFill>
                <a:latin typeface="Calibri"/>
                <a:cs typeface="Calibri"/>
              </a:rPr>
              <a:t> </a:t>
            </a:r>
            <a:r>
              <a:rPr sz="1800" spc="-20" dirty="0">
                <a:solidFill>
                  <a:srgbClr val="404040"/>
                </a:solidFill>
                <a:latin typeface="Calibri"/>
                <a:cs typeface="Calibri"/>
              </a:rPr>
              <a:t>l’éditeur</a:t>
            </a:r>
            <a:endParaRPr sz="180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400" spc="-5" dirty="0">
                <a:solidFill>
                  <a:srgbClr val="404040"/>
                </a:solidFill>
                <a:latin typeface="Courier New"/>
                <a:cs typeface="Courier New"/>
              </a:rPr>
              <a:t>git config --global </a:t>
            </a:r>
            <a:r>
              <a:rPr sz="1400" spc="-10" dirty="0">
                <a:solidFill>
                  <a:srgbClr val="404040"/>
                </a:solidFill>
                <a:latin typeface="Courier New"/>
                <a:cs typeface="Courier New"/>
              </a:rPr>
              <a:t>core.editor</a:t>
            </a:r>
            <a:r>
              <a:rPr sz="1400" spc="-35" dirty="0">
                <a:solidFill>
                  <a:srgbClr val="404040"/>
                </a:solidFill>
                <a:latin typeface="Courier New"/>
                <a:cs typeface="Courier New"/>
              </a:rPr>
              <a:t> </a:t>
            </a:r>
            <a:r>
              <a:rPr sz="1400" spc="-5" dirty="0">
                <a:solidFill>
                  <a:srgbClr val="404040"/>
                </a:solidFill>
                <a:latin typeface="Courier New"/>
                <a:cs typeface="Courier New"/>
              </a:rPr>
              <a:t>notepad</a:t>
            </a:r>
            <a:endParaRPr sz="1400">
              <a:latin typeface="Courier New"/>
              <a:cs typeface="Courier New"/>
            </a:endParaRPr>
          </a:p>
          <a:p>
            <a:pPr marL="487680" marR="5080" lvl="1" indent="-182880">
              <a:lnSpc>
                <a:spcPts val="1540"/>
              </a:lnSpc>
              <a:spcBef>
                <a:spcPts val="600"/>
              </a:spcBef>
              <a:buClr>
                <a:srgbClr val="D24717"/>
              </a:buClr>
              <a:buFont typeface="Calibri"/>
              <a:buChar char="◦"/>
              <a:tabLst>
                <a:tab pos="488315" algn="l"/>
              </a:tabLst>
            </a:pPr>
            <a:r>
              <a:rPr sz="1400" spc="-5" dirty="0">
                <a:solidFill>
                  <a:srgbClr val="404040"/>
                </a:solidFill>
                <a:latin typeface="Courier New"/>
                <a:cs typeface="Courier New"/>
              </a:rPr>
              <a:t>git config --global </a:t>
            </a:r>
            <a:r>
              <a:rPr sz="1400" spc="-10" dirty="0">
                <a:solidFill>
                  <a:srgbClr val="404040"/>
                </a:solidFill>
                <a:latin typeface="Courier New"/>
                <a:cs typeface="Courier New"/>
              </a:rPr>
              <a:t>core.editor "'C:/Program </a:t>
            </a:r>
            <a:r>
              <a:rPr sz="1400" spc="-5" dirty="0">
                <a:solidFill>
                  <a:srgbClr val="404040"/>
                </a:solidFill>
                <a:latin typeface="Courier New"/>
                <a:cs typeface="Courier New"/>
              </a:rPr>
              <a:t>Files/Notepad++/  notepad++.exe' -multiInst -notabbar -nosession</a:t>
            </a:r>
            <a:r>
              <a:rPr sz="1400" spc="-95" dirty="0">
                <a:solidFill>
                  <a:srgbClr val="404040"/>
                </a:solidFill>
                <a:latin typeface="Courier New"/>
                <a:cs typeface="Courier New"/>
              </a:rPr>
              <a:t> </a:t>
            </a:r>
            <a:r>
              <a:rPr sz="1400" spc="-5" dirty="0">
                <a:solidFill>
                  <a:srgbClr val="404040"/>
                </a:solidFill>
                <a:latin typeface="Courier New"/>
                <a:cs typeface="Courier New"/>
              </a:rPr>
              <a:t>-noPlugin</a:t>
            </a:r>
            <a:r>
              <a:rPr sz="1400" spc="-5" dirty="0">
                <a:solidFill>
                  <a:srgbClr val="404040"/>
                </a:solidFill>
                <a:latin typeface="Calibri"/>
                <a:cs typeface="Calibri"/>
              </a:rPr>
              <a:t>"</a:t>
            </a:r>
            <a:endParaRPr sz="14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238914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557893"/>
            <a:ext cx="6661607" cy="505908"/>
          </a:xfrm>
          <a:prstGeom prst="rect">
            <a:avLst/>
          </a:prstGeom>
        </p:spPr>
        <p:txBody>
          <a:bodyPr vert="horz" wrap="square" lIns="0" tIns="13335" rIns="0" bIns="0" rtlCol="0">
            <a:spAutoFit/>
          </a:bodyPr>
          <a:lstStyle/>
          <a:p>
            <a:pPr marL="12700">
              <a:lnSpc>
                <a:spcPct val="100000"/>
              </a:lnSpc>
              <a:spcBef>
                <a:spcPts val="105"/>
              </a:spcBef>
            </a:pPr>
            <a:r>
              <a:rPr sz="3200" spc="-50" dirty="0">
                <a:solidFill>
                  <a:schemeClr val="tx1"/>
                </a:solidFill>
              </a:rPr>
              <a:t>Ignorer </a:t>
            </a:r>
            <a:r>
              <a:rPr sz="3200" spc="-30" dirty="0">
                <a:solidFill>
                  <a:schemeClr val="tx1"/>
                </a:solidFill>
              </a:rPr>
              <a:t>des</a:t>
            </a:r>
            <a:r>
              <a:rPr sz="3200" spc="-235" dirty="0">
                <a:solidFill>
                  <a:schemeClr val="tx1"/>
                </a:solidFill>
              </a:rPr>
              <a:t> </a:t>
            </a:r>
            <a:r>
              <a:rPr sz="3200" spc="-50" dirty="0">
                <a:solidFill>
                  <a:schemeClr val="tx1"/>
                </a:solidFill>
              </a:rPr>
              <a:t>fichiers</a:t>
            </a:r>
            <a:endParaRPr sz="3200" dirty="0">
              <a:solidFill>
                <a:schemeClr val="tx1"/>
              </a:solidFill>
            </a:endParaRPr>
          </a:p>
        </p:txBody>
      </p:sp>
      <p:sp>
        <p:nvSpPr>
          <p:cNvPr id="5" name="object 5"/>
          <p:cNvSpPr txBox="1"/>
          <p:nvPr/>
        </p:nvSpPr>
        <p:spPr>
          <a:xfrm>
            <a:off x="810259" y="1359122"/>
            <a:ext cx="7504430" cy="3748590"/>
          </a:xfrm>
          <a:prstGeom prst="rect">
            <a:avLst/>
          </a:prstGeom>
        </p:spPr>
        <p:txBody>
          <a:bodyPr vert="horz" wrap="square" lIns="0" tIns="12065" rIns="0" bIns="0" rtlCol="0">
            <a:spAutoFit/>
          </a:bodyPr>
          <a:lstStyle/>
          <a:p>
            <a:pPr marL="157480" indent="-145415">
              <a:lnSpc>
                <a:spcPts val="2050"/>
              </a:lnSpc>
              <a:spcBef>
                <a:spcPts val="95"/>
              </a:spcBef>
              <a:buClr>
                <a:srgbClr val="D24717"/>
              </a:buClr>
              <a:buFont typeface="Arial"/>
              <a:buChar char="•"/>
              <a:tabLst>
                <a:tab pos="158115" algn="l"/>
              </a:tabLst>
            </a:pPr>
            <a:r>
              <a:rPr sz="1900" spc="-5" dirty="0">
                <a:solidFill>
                  <a:srgbClr val="404040"/>
                </a:solidFill>
                <a:latin typeface="Calibri"/>
                <a:cs typeface="Calibri"/>
              </a:rPr>
              <a:t>On </a:t>
            </a:r>
            <a:r>
              <a:rPr sz="1900" spc="-10" dirty="0">
                <a:solidFill>
                  <a:srgbClr val="404040"/>
                </a:solidFill>
                <a:latin typeface="Calibri"/>
                <a:cs typeface="Calibri"/>
              </a:rPr>
              <a:t>peut énumérer </a:t>
            </a:r>
            <a:r>
              <a:rPr sz="1900" spc="-5" dirty="0">
                <a:solidFill>
                  <a:srgbClr val="404040"/>
                </a:solidFill>
                <a:latin typeface="Calibri"/>
                <a:cs typeface="Calibri"/>
              </a:rPr>
              <a:t>les </a:t>
            </a:r>
            <a:r>
              <a:rPr sz="1900" spc="-15" dirty="0">
                <a:solidFill>
                  <a:srgbClr val="404040"/>
                </a:solidFill>
                <a:latin typeface="Calibri"/>
                <a:cs typeface="Calibri"/>
              </a:rPr>
              <a:t>patrons </a:t>
            </a:r>
            <a:r>
              <a:rPr sz="1900" spc="-5" dirty="0">
                <a:solidFill>
                  <a:srgbClr val="404040"/>
                </a:solidFill>
                <a:latin typeface="Calibri"/>
                <a:cs typeface="Calibri"/>
              </a:rPr>
              <a:t>de </a:t>
            </a:r>
            <a:r>
              <a:rPr sz="1900" spc="-10" dirty="0">
                <a:solidFill>
                  <a:srgbClr val="404040"/>
                </a:solidFill>
                <a:latin typeface="Calibri"/>
                <a:cs typeface="Calibri"/>
              </a:rPr>
              <a:t>noms </a:t>
            </a:r>
            <a:r>
              <a:rPr sz="1900" spc="-5" dirty="0">
                <a:solidFill>
                  <a:srgbClr val="404040"/>
                </a:solidFill>
                <a:latin typeface="Calibri"/>
                <a:cs typeface="Calibri"/>
              </a:rPr>
              <a:t>de </a:t>
            </a:r>
            <a:r>
              <a:rPr sz="1900" spc="-15" dirty="0">
                <a:solidFill>
                  <a:srgbClr val="404040"/>
                </a:solidFill>
                <a:latin typeface="Calibri"/>
                <a:cs typeface="Calibri"/>
              </a:rPr>
              <a:t>fichiers </a:t>
            </a:r>
            <a:r>
              <a:rPr sz="1900" spc="-5" dirty="0">
                <a:solidFill>
                  <a:srgbClr val="404040"/>
                </a:solidFill>
                <a:latin typeface="Calibri"/>
                <a:cs typeface="Calibri"/>
              </a:rPr>
              <a:t>à </a:t>
            </a:r>
            <a:r>
              <a:rPr sz="1900" spc="-10" dirty="0">
                <a:solidFill>
                  <a:srgbClr val="404040"/>
                </a:solidFill>
                <a:latin typeface="Calibri"/>
                <a:cs typeface="Calibri"/>
              </a:rPr>
              <a:t>ignorer dans </a:t>
            </a:r>
            <a:r>
              <a:rPr sz="1900" spc="-5" dirty="0">
                <a:solidFill>
                  <a:srgbClr val="404040"/>
                </a:solidFill>
                <a:latin typeface="Calibri"/>
                <a:cs typeface="Calibri"/>
              </a:rPr>
              <a:t>un</a:t>
            </a:r>
            <a:r>
              <a:rPr sz="1900" spc="235" dirty="0">
                <a:solidFill>
                  <a:srgbClr val="404040"/>
                </a:solidFill>
                <a:latin typeface="Calibri"/>
                <a:cs typeface="Calibri"/>
              </a:rPr>
              <a:t> </a:t>
            </a:r>
            <a:r>
              <a:rPr sz="1900" spc="-10" dirty="0">
                <a:solidFill>
                  <a:srgbClr val="404040"/>
                </a:solidFill>
                <a:latin typeface="Calibri"/>
                <a:cs typeface="Calibri"/>
              </a:rPr>
              <a:t>fichier</a:t>
            </a:r>
            <a:endParaRPr sz="1900">
              <a:latin typeface="Calibri"/>
              <a:cs typeface="Calibri"/>
            </a:endParaRPr>
          </a:p>
          <a:p>
            <a:pPr marL="104139">
              <a:lnSpc>
                <a:spcPts val="2050"/>
              </a:lnSpc>
            </a:pPr>
            <a:r>
              <a:rPr sz="1900" spc="-5" dirty="0">
                <a:solidFill>
                  <a:srgbClr val="404040"/>
                </a:solidFill>
                <a:latin typeface="Calibri"/>
                <a:cs typeface="Calibri"/>
              </a:rPr>
              <a:t>.gitignore.</a:t>
            </a:r>
            <a:endParaRPr sz="1900">
              <a:latin typeface="Calibri"/>
              <a:cs typeface="Calibri"/>
            </a:endParaRPr>
          </a:p>
          <a:p>
            <a:pPr marL="104139" marR="362585" indent="-92075">
              <a:lnSpc>
                <a:spcPct val="80000"/>
              </a:lnSpc>
              <a:spcBef>
                <a:spcPts val="1405"/>
              </a:spcBef>
              <a:buClr>
                <a:srgbClr val="D24717"/>
              </a:buClr>
              <a:buFont typeface="Arial"/>
              <a:buChar char="•"/>
              <a:tabLst>
                <a:tab pos="158115" algn="l"/>
              </a:tabLst>
            </a:pPr>
            <a:r>
              <a:rPr sz="1900" spc="-10" dirty="0">
                <a:solidFill>
                  <a:srgbClr val="404040"/>
                </a:solidFill>
                <a:latin typeface="Calibri"/>
                <a:cs typeface="Calibri"/>
              </a:rPr>
              <a:t>Les règles </a:t>
            </a:r>
            <a:r>
              <a:rPr sz="1900" spc="-5" dirty="0">
                <a:solidFill>
                  <a:srgbClr val="404040"/>
                </a:solidFill>
                <a:latin typeface="Calibri"/>
                <a:cs typeface="Calibri"/>
              </a:rPr>
              <a:t>de </a:t>
            </a:r>
            <a:r>
              <a:rPr sz="1900" spc="-10" dirty="0">
                <a:solidFill>
                  <a:srgbClr val="404040"/>
                </a:solidFill>
                <a:latin typeface="Calibri"/>
                <a:cs typeface="Calibri"/>
              </a:rPr>
              <a:t>construction des </a:t>
            </a:r>
            <a:r>
              <a:rPr sz="1900" spc="-15" dirty="0">
                <a:solidFill>
                  <a:srgbClr val="404040"/>
                </a:solidFill>
                <a:latin typeface="Calibri"/>
                <a:cs typeface="Calibri"/>
              </a:rPr>
              <a:t>patrons </a:t>
            </a:r>
            <a:r>
              <a:rPr sz="1900" spc="-5" dirty="0">
                <a:solidFill>
                  <a:srgbClr val="404040"/>
                </a:solidFill>
                <a:latin typeface="Calibri"/>
                <a:cs typeface="Calibri"/>
              </a:rPr>
              <a:t>à placer dans le fichier .gitignore  </a:t>
            </a:r>
            <a:r>
              <a:rPr sz="1900" spc="-10" dirty="0">
                <a:solidFill>
                  <a:srgbClr val="404040"/>
                </a:solidFill>
                <a:latin typeface="Calibri"/>
                <a:cs typeface="Calibri"/>
              </a:rPr>
              <a:t>sont </a:t>
            </a:r>
            <a:r>
              <a:rPr sz="1900" spc="-5" dirty="0">
                <a:solidFill>
                  <a:srgbClr val="404040"/>
                </a:solidFill>
                <a:latin typeface="Calibri"/>
                <a:cs typeface="Calibri"/>
              </a:rPr>
              <a:t>les </a:t>
            </a:r>
            <a:r>
              <a:rPr sz="1900" spc="-15" dirty="0">
                <a:solidFill>
                  <a:srgbClr val="404040"/>
                </a:solidFill>
                <a:latin typeface="Calibri"/>
                <a:cs typeface="Calibri"/>
              </a:rPr>
              <a:t>suivantes</a:t>
            </a:r>
            <a:r>
              <a:rPr sz="1900" dirty="0">
                <a:solidFill>
                  <a:srgbClr val="404040"/>
                </a:solidFill>
                <a:latin typeface="Calibri"/>
                <a:cs typeface="Calibri"/>
              </a:rPr>
              <a:t> </a:t>
            </a:r>
            <a:r>
              <a:rPr sz="1900" spc="-5" dirty="0">
                <a:solidFill>
                  <a:srgbClr val="404040"/>
                </a:solidFill>
                <a:latin typeface="Calibri"/>
                <a:cs typeface="Calibri"/>
              </a:rPr>
              <a:t>:</a:t>
            </a:r>
            <a:endParaRPr sz="1900">
              <a:latin typeface="Calibri"/>
              <a:cs typeface="Calibri"/>
            </a:endParaRPr>
          </a:p>
          <a:p>
            <a:pPr marL="279400" lvl="1" indent="-175895">
              <a:lnSpc>
                <a:spcPct val="100000"/>
              </a:lnSpc>
              <a:spcBef>
                <a:spcPts val="935"/>
              </a:spcBef>
              <a:buChar char="•"/>
              <a:tabLst>
                <a:tab pos="280035" algn="l"/>
              </a:tabLst>
            </a:pPr>
            <a:r>
              <a:rPr sz="1900" spc="-5" dirty="0">
                <a:solidFill>
                  <a:srgbClr val="404040"/>
                </a:solidFill>
                <a:latin typeface="Calibri"/>
                <a:cs typeface="Calibri"/>
              </a:rPr>
              <a:t>les lignes </a:t>
            </a:r>
            <a:r>
              <a:rPr sz="1900" spc="-10" dirty="0">
                <a:solidFill>
                  <a:srgbClr val="404040"/>
                </a:solidFill>
                <a:latin typeface="Calibri"/>
                <a:cs typeface="Calibri"/>
              </a:rPr>
              <a:t>vides </a:t>
            </a:r>
            <a:r>
              <a:rPr sz="1900" spc="-5" dirty="0">
                <a:solidFill>
                  <a:srgbClr val="404040"/>
                </a:solidFill>
                <a:latin typeface="Calibri"/>
                <a:cs typeface="Calibri"/>
              </a:rPr>
              <a:t>ou </a:t>
            </a:r>
            <a:r>
              <a:rPr sz="1900" spc="-10" dirty="0">
                <a:solidFill>
                  <a:srgbClr val="404040"/>
                </a:solidFill>
                <a:latin typeface="Calibri"/>
                <a:cs typeface="Calibri"/>
              </a:rPr>
              <a:t>commençant par </a:t>
            </a:r>
            <a:r>
              <a:rPr sz="1900" spc="-5" dirty="0">
                <a:solidFill>
                  <a:srgbClr val="404040"/>
                </a:solidFill>
                <a:latin typeface="Calibri"/>
                <a:cs typeface="Calibri"/>
              </a:rPr>
              <a:t># </a:t>
            </a:r>
            <a:r>
              <a:rPr sz="1900" spc="-10" dirty="0">
                <a:solidFill>
                  <a:srgbClr val="404040"/>
                </a:solidFill>
                <a:latin typeface="Calibri"/>
                <a:cs typeface="Calibri"/>
              </a:rPr>
              <a:t>sont ignorées</a:t>
            </a:r>
            <a:r>
              <a:rPr sz="1900" spc="80" dirty="0">
                <a:solidFill>
                  <a:srgbClr val="404040"/>
                </a:solidFill>
                <a:latin typeface="Calibri"/>
                <a:cs typeface="Calibri"/>
              </a:rPr>
              <a:t> </a:t>
            </a:r>
            <a:r>
              <a:rPr sz="1900" spc="-5" dirty="0">
                <a:solidFill>
                  <a:srgbClr val="404040"/>
                </a:solidFill>
                <a:latin typeface="Calibri"/>
                <a:cs typeface="Calibri"/>
              </a:rPr>
              <a:t>;</a:t>
            </a:r>
            <a:endParaRPr sz="1900">
              <a:latin typeface="Calibri"/>
              <a:cs typeface="Calibri"/>
            </a:endParaRPr>
          </a:p>
          <a:p>
            <a:pPr marL="279400" lvl="1" indent="-175895">
              <a:lnSpc>
                <a:spcPct val="100000"/>
              </a:lnSpc>
              <a:spcBef>
                <a:spcPts val="950"/>
              </a:spcBef>
              <a:buChar char="•"/>
              <a:tabLst>
                <a:tab pos="280035" algn="l"/>
              </a:tabLst>
            </a:pPr>
            <a:r>
              <a:rPr sz="1900" spc="-5" dirty="0">
                <a:solidFill>
                  <a:srgbClr val="404040"/>
                </a:solidFill>
                <a:latin typeface="Calibri"/>
                <a:cs typeface="Calibri"/>
              </a:rPr>
              <a:t>les </a:t>
            </a:r>
            <a:r>
              <a:rPr sz="1900" spc="-15" dirty="0">
                <a:solidFill>
                  <a:srgbClr val="404040"/>
                </a:solidFill>
                <a:latin typeface="Calibri"/>
                <a:cs typeface="Calibri"/>
              </a:rPr>
              <a:t>patrons standards </a:t>
            </a:r>
            <a:r>
              <a:rPr sz="1900" spc="-5" dirty="0">
                <a:solidFill>
                  <a:srgbClr val="404040"/>
                </a:solidFill>
                <a:latin typeface="Calibri"/>
                <a:cs typeface="Calibri"/>
              </a:rPr>
              <a:t>de </a:t>
            </a:r>
            <a:r>
              <a:rPr sz="1900" spc="-10" dirty="0">
                <a:solidFill>
                  <a:srgbClr val="404040"/>
                </a:solidFill>
                <a:latin typeface="Calibri"/>
                <a:cs typeface="Calibri"/>
              </a:rPr>
              <a:t>fichiers sont </a:t>
            </a:r>
            <a:r>
              <a:rPr sz="1900" spc="-5" dirty="0">
                <a:solidFill>
                  <a:srgbClr val="404040"/>
                </a:solidFill>
                <a:latin typeface="Calibri"/>
                <a:cs typeface="Calibri"/>
              </a:rPr>
              <a:t>utilisables</a:t>
            </a:r>
            <a:r>
              <a:rPr sz="1900" spc="70" dirty="0">
                <a:solidFill>
                  <a:srgbClr val="404040"/>
                </a:solidFill>
                <a:latin typeface="Calibri"/>
                <a:cs typeface="Calibri"/>
              </a:rPr>
              <a:t> </a:t>
            </a:r>
            <a:r>
              <a:rPr sz="1900" spc="-5" dirty="0">
                <a:solidFill>
                  <a:srgbClr val="404040"/>
                </a:solidFill>
                <a:latin typeface="Calibri"/>
                <a:cs typeface="Calibri"/>
              </a:rPr>
              <a:t>;</a:t>
            </a:r>
            <a:endParaRPr sz="1900">
              <a:latin typeface="Calibri"/>
              <a:cs typeface="Calibri"/>
            </a:endParaRPr>
          </a:p>
          <a:p>
            <a:pPr marL="279400" lvl="1" indent="-175895">
              <a:lnSpc>
                <a:spcPct val="100000"/>
              </a:lnSpc>
              <a:spcBef>
                <a:spcPts val="950"/>
              </a:spcBef>
              <a:buChar char="•"/>
              <a:tabLst>
                <a:tab pos="280035" algn="l"/>
              </a:tabLst>
            </a:pPr>
            <a:r>
              <a:rPr sz="1900" spc="-5" dirty="0">
                <a:solidFill>
                  <a:srgbClr val="404040"/>
                </a:solidFill>
                <a:latin typeface="Calibri"/>
                <a:cs typeface="Calibri"/>
              </a:rPr>
              <a:t>si le </a:t>
            </a:r>
            <a:r>
              <a:rPr sz="1900" spc="-15" dirty="0">
                <a:solidFill>
                  <a:srgbClr val="404040"/>
                </a:solidFill>
                <a:latin typeface="Calibri"/>
                <a:cs typeface="Calibri"/>
              </a:rPr>
              <a:t>patron </a:t>
            </a:r>
            <a:r>
              <a:rPr sz="1900" spc="-5" dirty="0">
                <a:solidFill>
                  <a:srgbClr val="404040"/>
                </a:solidFill>
                <a:latin typeface="Calibri"/>
                <a:cs typeface="Calibri"/>
              </a:rPr>
              <a:t>se </a:t>
            </a:r>
            <a:r>
              <a:rPr sz="1900" spc="-10" dirty="0">
                <a:solidFill>
                  <a:srgbClr val="404040"/>
                </a:solidFill>
                <a:latin typeface="Calibri"/>
                <a:cs typeface="Calibri"/>
              </a:rPr>
              <a:t>termine par une barre </a:t>
            </a:r>
            <a:r>
              <a:rPr sz="1900" spc="-5" dirty="0">
                <a:solidFill>
                  <a:srgbClr val="404040"/>
                </a:solidFill>
                <a:latin typeface="Calibri"/>
                <a:cs typeface="Calibri"/>
              </a:rPr>
              <a:t>oblique (/), il indique un </a:t>
            </a:r>
            <a:r>
              <a:rPr sz="1900" spc="-15" dirty="0">
                <a:solidFill>
                  <a:srgbClr val="404040"/>
                </a:solidFill>
                <a:latin typeface="Calibri"/>
                <a:cs typeface="Calibri"/>
              </a:rPr>
              <a:t>répertoire</a:t>
            </a:r>
            <a:r>
              <a:rPr sz="1900" spc="220" dirty="0">
                <a:solidFill>
                  <a:srgbClr val="404040"/>
                </a:solidFill>
                <a:latin typeface="Calibri"/>
                <a:cs typeface="Calibri"/>
              </a:rPr>
              <a:t> </a:t>
            </a:r>
            <a:r>
              <a:rPr sz="1900" spc="-5" dirty="0">
                <a:solidFill>
                  <a:srgbClr val="404040"/>
                </a:solidFill>
                <a:latin typeface="Calibri"/>
                <a:cs typeface="Calibri"/>
              </a:rPr>
              <a:t>;</a:t>
            </a:r>
            <a:endParaRPr sz="1900">
              <a:latin typeface="Calibri"/>
              <a:cs typeface="Calibri"/>
            </a:endParaRPr>
          </a:p>
          <a:p>
            <a:pPr marL="279400" lvl="1" indent="-175895">
              <a:lnSpc>
                <a:spcPts val="2050"/>
              </a:lnSpc>
              <a:spcBef>
                <a:spcPts val="935"/>
              </a:spcBef>
              <a:buChar char="•"/>
              <a:tabLst>
                <a:tab pos="280035" algn="l"/>
              </a:tabLst>
            </a:pPr>
            <a:r>
              <a:rPr sz="1900" spc="-5" dirty="0">
                <a:solidFill>
                  <a:srgbClr val="404040"/>
                </a:solidFill>
                <a:latin typeface="Calibri"/>
                <a:cs typeface="Calibri"/>
              </a:rPr>
              <a:t>un </a:t>
            </a:r>
            <a:r>
              <a:rPr sz="1900" spc="-15" dirty="0">
                <a:solidFill>
                  <a:srgbClr val="404040"/>
                </a:solidFill>
                <a:latin typeface="Calibri"/>
                <a:cs typeface="Calibri"/>
              </a:rPr>
              <a:t>patron </a:t>
            </a:r>
            <a:r>
              <a:rPr sz="1900" spc="-10" dirty="0">
                <a:solidFill>
                  <a:srgbClr val="404040"/>
                </a:solidFill>
                <a:latin typeface="Calibri"/>
                <a:cs typeface="Calibri"/>
              </a:rPr>
              <a:t>commençant </a:t>
            </a:r>
            <a:r>
              <a:rPr sz="1900" spc="-5" dirty="0">
                <a:solidFill>
                  <a:srgbClr val="404040"/>
                </a:solidFill>
                <a:latin typeface="Calibri"/>
                <a:cs typeface="Calibri"/>
              </a:rPr>
              <a:t>par un </a:t>
            </a:r>
            <a:r>
              <a:rPr sz="1900" spc="-10" dirty="0">
                <a:solidFill>
                  <a:srgbClr val="404040"/>
                </a:solidFill>
                <a:latin typeface="Calibri"/>
                <a:cs typeface="Calibri"/>
              </a:rPr>
              <a:t>point </a:t>
            </a:r>
            <a:r>
              <a:rPr sz="1900" spc="-20" dirty="0">
                <a:solidFill>
                  <a:srgbClr val="404040"/>
                </a:solidFill>
                <a:latin typeface="Calibri"/>
                <a:cs typeface="Calibri"/>
              </a:rPr>
              <a:t>d’exclamation </a:t>
            </a:r>
            <a:r>
              <a:rPr sz="1900" spc="-5" dirty="0">
                <a:solidFill>
                  <a:srgbClr val="404040"/>
                </a:solidFill>
                <a:latin typeface="Calibri"/>
                <a:cs typeface="Calibri"/>
              </a:rPr>
              <a:t>(!) indique </a:t>
            </a:r>
            <a:r>
              <a:rPr sz="1900" spc="-10" dirty="0">
                <a:solidFill>
                  <a:srgbClr val="404040"/>
                </a:solidFill>
                <a:latin typeface="Calibri"/>
                <a:cs typeface="Calibri"/>
              </a:rPr>
              <a:t>des</a:t>
            </a:r>
            <a:r>
              <a:rPr sz="1900" spc="120" dirty="0">
                <a:solidFill>
                  <a:srgbClr val="404040"/>
                </a:solidFill>
                <a:latin typeface="Calibri"/>
                <a:cs typeface="Calibri"/>
              </a:rPr>
              <a:t> </a:t>
            </a:r>
            <a:r>
              <a:rPr sz="1900" spc="-15" dirty="0">
                <a:solidFill>
                  <a:srgbClr val="404040"/>
                </a:solidFill>
                <a:latin typeface="Calibri"/>
                <a:cs typeface="Calibri"/>
              </a:rPr>
              <a:t>fichiers</a:t>
            </a:r>
            <a:endParaRPr sz="1900">
              <a:latin typeface="Calibri"/>
              <a:cs typeface="Calibri"/>
            </a:endParaRPr>
          </a:p>
          <a:p>
            <a:pPr marL="104139">
              <a:lnSpc>
                <a:spcPts val="2050"/>
              </a:lnSpc>
            </a:pPr>
            <a:r>
              <a:rPr sz="1900" spc="-5" dirty="0">
                <a:solidFill>
                  <a:srgbClr val="404040"/>
                </a:solidFill>
                <a:latin typeface="Calibri"/>
                <a:cs typeface="Calibri"/>
              </a:rPr>
              <a:t>à </a:t>
            </a:r>
            <a:r>
              <a:rPr sz="1900" spc="-15" dirty="0">
                <a:solidFill>
                  <a:srgbClr val="404040"/>
                </a:solidFill>
                <a:latin typeface="Calibri"/>
                <a:cs typeface="Calibri"/>
              </a:rPr>
              <a:t>inclure </a:t>
            </a:r>
            <a:r>
              <a:rPr sz="1900" spc="-10" dirty="0">
                <a:solidFill>
                  <a:srgbClr val="404040"/>
                </a:solidFill>
                <a:latin typeface="Calibri"/>
                <a:cs typeface="Calibri"/>
              </a:rPr>
              <a:t>malgré </a:t>
            </a:r>
            <a:r>
              <a:rPr sz="1900" spc="-5" dirty="0">
                <a:solidFill>
                  <a:srgbClr val="404040"/>
                </a:solidFill>
                <a:latin typeface="Calibri"/>
                <a:cs typeface="Calibri"/>
              </a:rPr>
              <a:t>les </a:t>
            </a:r>
            <a:r>
              <a:rPr sz="1900" spc="-10" dirty="0">
                <a:solidFill>
                  <a:srgbClr val="404040"/>
                </a:solidFill>
                <a:latin typeface="Calibri"/>
                <a:cs typeface="Calibri"/>
              </a:rPr>
              <a:t>autres</a:t>
            </a:r>
            <a:r>
              <a:rPr sz="1900" spc="70" dirty="0">
                <a:solidFill>
                  <a:srgbClr val="404040"/>
                </a:solidFill>
                <a:latin typeface="Calibri"/>
                <a:cs typeface="Calibri"/>
              </a:rPr>
              <a:t> </a:t>
            </a:r>
            <a:r>
              <a:rPr sz="1900" spc="-10" dirty="0">
                <a:solidFill>
                  <a:srgbClr val="404040"/>
                </a:solidFill>
                <a:latin typeface="Calibri"/>
                <a:cs typeface="Calibri"/>
              </a:rPr>
              <a:t>règles.</a:t>
            </a:r>
            <a:endParaRPr sz="1900">
              <a:latin typeface="Calibri"/>
              <a:cs typeface="Calibri"/>
            </a:endParaRPr>
          </a:p>
          <a:p>
            <a:pPr marL="104139" marR="13970">
              <a:lnSpc>
                <a:spcPct val="80000"/>
              </a:lnSpc>
              <a:spcBef>
                <a:spcPts val="1405"/>
              </a:spcBef>
            </a:pPr>
            <a:r>
              <a:rPr sz="1900" spc="-5" dirty="0">
                <a:solidFill>
                  <a:srgbClr val="404040"/>
                </a:solidFill>
                <a:latin typeface="Calibri"/>
                <a:cs typeface="Calibri"/>
              </a:rPr>
              <a:t>Les </a:t>
            </a:r>
            <a:r>
              <a:rPr sz="1900" spc="-10" dirty="0">
                <a:solidFill>
                  <a:srgbClr val="404040"/>
                </a:solidFill>
                <a:latin typeface="Calibri"/>
                <a:cs typeface="Calibri"/>
              </a:rPr>
              <a:t>patrons standards </a:t>
            </a:r>
            <a:r>
              <a:rPr sz="1900" spc="-5" dirty="0">
                <a:solidFill>
                  <a:srgbClr val="404040"/>
                </a:solidFill>
                <a:latin typeface="Calibri"/>
                <a:cs typeface="Calibri"/>
              </a:rPr>
              <a:t>de </a:t>
            </a:r>
            <a:r>
              <a:rPr sz="1900" spc="-10" dirty="0">
                <a:solidFill>
                  <a:srgbClr val="404040"/>
                </a:solidFill>
                <a:latin typeface="Calibri"/>
                <a:cs typeface="Calibri"/>
              </a:rPr>
              <a:t>fichiers sont </a:t>
            </a:r>
            <a:r>
              <a:rPr sz="1900" spc="-5" dirty="0">
                <a:solidFill>
                  <a:srgbClr val="404040"/>
                </a:solidFill>
                <a:latin typeface="Calibri"/>
                <a:cs typeface="Calibri"/>
              </a:rPr>
              <a:t>des </a:t>
            </a:r>
            <a:r>
              <a:rPr sz="1900" spc="-10" dirty="0">
                <a:solidFill>
                  <a:srgbClr val="404040"/>
                </a:solidFill>
                <a:latin typeface="Calibri"/>
                <a:cs typeface="Calibri"/>
              </a:rPr>
              <a:t>expressions régulières simplifiées  </a:t>
            </a:r>
            <a:r>
              <a:rPr sz="1900" spc="-5" dirty="0">
                <a:solidFill>
                  <a:srgbClr val="404040"/>
                </a:solidFill>
                <a:latin typeface="Calibri"/>
                <a:cs typeface="Calibri"/>
              </a:rPr>
              <a:t>utilisées par les</a:t>
            </a:r>
            <a:r>
              <a:rPr sz="1900" spc="5" dirty="0">
                <a:solidFill>
                  <a:srgbClr val="404040"/>
                </a:solidFill>
                <a:latin typeface="Calibri"/>
                <a:cs typeface="Calibri"/>
              </a:rPr>
              <a:t> </a:t>
            </a:r>
            <a:r>
              <a:rPr sz="1900" spc="-5" dirty="0">
                <a:solidFill>
                  <a:srgbClr val="404040"/>
                </a:solidFill>
                <a:latin typeface="Calibri"/>
                <a:cs typeface="Calibri"/>
              </a:rPr>
              <a:t>shells.</a:t>
            </a:r>
            <a:endParaRPr sz="19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54239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828800" y="133350"/>
            <a:ext cx="645326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en-US" sz="3600" dirty="0" err="1">
                <a:latin typeface="Century Gothic" panose="020B0502020202020204" pitchFamily="34" charset="0"/>
                <a:ea typeface="Tahoma" panose="020B0604030504040204" pitchFamily="34" charset="0"/>
                <a:cs typeface="Tahoma" panose="020B0604030504040204" pitchFamily="34" charset="0"/>
              </a:rPr>
              <a:t>Principales</a:t>
            </a:r>
            <a:r>
              <a:rPr lang="en-US" sz="3600" spc="-95" dirty="0"/>
              <a:t> </a:t>
            </a:r>
            <a:r>
              <a:rPr lang="en-US" sz="3600" dirty="0" err="1">
                <a:latin typeface="Century Gothic" panose="020B0502020202020204" pitchFamily="34" charset="0"/>
                <a:ea typeface="Tahoma" panose="020B0604030504040204" pitchFamily="34" charset="0"/>
                <a:cs typeface="Tahoma" panose="020B0604030504040204" pitchFamily="34" charset="0"/>
              </a:rPr>
              <a:t>thématiques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76200" y="1276350"/>
            <a:ext cx="8534400" cy="403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Une plateforme permettant de mesurer la couverture de code : mesurer la qualité  générale du code du projet (règles </a:t>
            </a:r>
            <a:r>
              <a:rPr lang="fr-FR" sz="1800" dirty="0" err="1">
                <a:latin typeface="Century Gothic" panose="020B0502020202020204" pitchFamily="34" charset="0"/>
                <a:ea typeface="Tahoma" panose="020B0604030504040204" pitchFamily="34" charset="0"/>
                <a:cs typeface="Tahoma" panose="020B0604030504040204" pitchFamily="34" charset="0"/>
              </a:rPr>
              <a:t>checkstyle</a:t>
            </a:r>
            <a:r>
              <a:rPr lang="fr-FR" sz="1800" dirty="0">
                <a:latin typeface="Century Gothic" panose="020B0502020202020204" pitchFamily="34" charset="0"/>
                <a:ea typeface="Tahoma" panose="020B0604030504040204" pitchFamily="34" charset="0"/>
                <a:cs typeface="Tahoma" panose="020B0604030504040204" pitchFamily="34" charset="0"/>
              </a:rPr>
              <a:t>, PMD, bonnes pratiques, </a:t>
            </a:r>
            <a:r>
              <a:rPr lang="fr-FR" sz="1800" dirty="0" err="1">
                <a:latin typeface="Century Gothic" panose="020B0502020202020204" pitchFamily="34" charset="0"/>
                <a:ea typeface="Tahoma" panose="020B0604030504040204" pitchFamily="34" charset="0"/>
                <a:cs typeface="Tahoma" panose="020B0604030504040204" pitchFamily="34" charset="0"/>
              </a:rPr>
              <a:t>etc</a:t>
            </a:r>
            <a:r>
              <a:rPr lang="fr-FR" sz="1800" dirty="0">
                <a:latin typeface="Century Gothic" panose="020B0502020202020204" pitchFamily="34" charset="0"/>
                <a:ea typeface="Tahoma" panose="020B0604030504040204" pitchFamily="34" charset="0"/>
                <a:cs typeface="Tahoma" panose="020B0604030504040204" pitchFamily="34" charset="0"/>
              </a:rPr>
              <a:t>) et de  fournir des métriques pour mesurer l‘évolution de la qualité du projet dans le temps.</a:t>
            </a:r>
          </a:p>
          <a:p>
            <a:pPr marR="5080"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Un moteur d’intégration continue qui s’appuie sur les outils précédents afin de les exécuter tous les jours puis de fournir un rapport après chacune des exécutions.</a:t>
            </a: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Automatiser le déploiement (sites, bases de données…).</a:t>
            </a: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marR="3746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Enfin un outil de gestion et de suivi des changements et des défauts : mettre en  place des feuilles de route pour des livraisons correctives.</a:t>
            </a: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89040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73823"/>
            <a:ext cx="3028950" cy="505908"/>
          </a:xfrm>
          <a:prstGeom prst="rect">
            <a:avLst/>
          </a:prstGeom>
        </p:spPr>
        <p:txBody>
          <a:bodyPr vert="horz" wrap="square" lIns="0" tIns="13335" rIns="0" bIns="0" rtlCol="0">
            <a:spAutoFit/>
          </a:bodyPr>
          <a:lstStyle/>
          <a:p>
            <a:pPr marL="12700">
              <a:lnSpc>
                <a:spcPct val="100000"/>
              </a:lnSpc>
              <a:spcBef>
                <a:spcPts val="105"/>
              </a:spcBef>
            </a:pPr>
            <a:r>
              <a:rPr sz="3200" b="0" spc="-50" dirty="0">
                <a:solidFill>
                  <a:srgbClr val="404040"/>
                </a:solidFill>
                <a:latin typeface="Calibri Light"/>
                <a:cs typeface="Calibri Light"/>
              </a:rPr>
              <a:t>Ignorer </a:t>
            </a:r>
            <a:r>
              <a:rPr sz="3200" b="0" spc="-30" dirty="0">
                <a:solidFill>
                  <a:srgbClr val="404040"/>
                </a:solidFill>
                <a:latin typeface="Calibri Light"/>
                <a:cs typeface="Calibri Light"/>
              </a:rPr>
              <a:t>des</a:t>
            </a:r>
            <a:r>
              <a:rPr sz="3200" b="0" spc="-235" dirty="0">
                <a:solidFill>
                  <a:srgbClr val="404040"/>
                </a:solidFill>
                <a:latin typeface="Calibri Light"/>
                <a:cs typeface="Calibri Light"/>
              </a:rPr>
              <a:t> </a:t>
            </a:r>
            <a:r>
              <a:rPr sz="3200" b="0" spc="-50" dirty="0">
                <a:solidFill>
                  <a:srgbClr val="404040"/>
                </a:solidFill>
                <a:latin typeface="Calibri Light"/>
                <a:cs typeface="Calibri Light"/>
              </a:rPr>
              <a:t>fichiers</a:t>
            </a:r>
            <a:endParaRPr sz="3200" dirty="0">
              <a:latin typeface="Calibri Light"/>
              <a:cs typeface="Calibri Light"/>
            </a:endParaRPr>
          </a:p>
        </p:txBody>
      </p:sp>
      <p:sp>
        <p:nvSpPr>
          <p:cNvPr id="3" name="object 3"/>
          <p:cNvSpPr txBox="1"/>
          <p:nvPr/>
        </p:nvSpPr>
        <p:spPr>
          <a:xfrm>
            <a:off x="810259" y="1373982"/>
            <a:ext cx="1028700" cy="321242"/>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Calibri"/>
                <a:cs typeface="Calibri"/>
              </a:rPr>
              <a:t>Exemple</a:t>
            </a:r>
            <a:r>
              <a:rPr sz="2000" spc="-6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4" name="object 4"/>
          <p:cNvSpPr/>
          <p:nvPr/>
        </p:nvSpPr>
        <p:spPr>
          <a:xfrm>
            <a:off x="2147317" y="1451609"/>
            <a:ext cx="5163311" cy="29500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563611" y="214883"/>
            <a:ext cx="1161288" cy="3646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365544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67483" y="666750"/>
            <a:ext cx="6794195" cy="505908"/>
          </a:xfrm>
          <a:prstGeom prst="rect">
            <a:avLst/>
          </a:prstGeom>
        </p:spPr>
        <p:txBody>
          <a:bodyPr vert="horz" wrap="square" lIns="0" tIns="13335" rIns="0" bIns="0" rtlCol="0">
            <a:spAutoFit/>
          </a:bodyPr>
          <a:lstStyle/>
          <a:p>
            <a:pPr marL="12700">
              <a:lnSpc>
                <a:spcPct val="100000"/>
              </a:lnSpc>
              <a:spcBef>
                <a:spcPts val="105"/>
              </a:spcBef>
            </a:pPr>
            <a:r>
              <a:rPr sz="3200" spc="-55" dirty="0">
                <a:solidFill>
                  <a:schemeClr val="tx1"/>
                </a:solidFill>
              </a:rPr>
              <a:t>Résumé </a:t>
            </a:r>
            <a:r>
              <a:rPr sz="3200" spc="-30" dirty="0">
                <a:solidFill>
                  <a:schemeClr val="tx1"/>
                </a:solidFill>
              </a:rPr>
              <a:t>des </a:t>
            </a:r>
            <a:r>
              <a:rPr sz="3200" spc="-45" dirty="0">
                <a:solidFill>
                  <a:schemeClr val="tx1"/>
                </a:solidFill>
              </a:rPr>
              <a:t>commandes</a:t>
            </a:r>
            <a:r>
              <a:rPr sz="3200" spc="-305" dirty="0">
                <a:solidFill>
                  <a:schemeClr val="tx1"/>
                </a:solidFill>
              </a:rPr>
              <a:t> </a:t>
            </a:r>
            <a:r>
              <a:rPr sz="3200" spc="-35" dirty="0">
                <a:solidFill>
                  <a:schemeClr val="tx1"/>
                </a:solidFill>
              </a:rPr>
              <a:t>git</a:t>
            </a:r>
            <a:endParaRPr sz="3200" dirty="0">
              <a:solidFill>
                <a:schemeClr val="tx1"/>
              </a:solidFill>
            </a:endParaRPr>
          </a:p>
        </p:txBody>
      </p:sp>
      <p:sp>
        <p:nvSpPr>
          <p:cNvPr id="5" name="object 5"/>
          <p:cNvSpPr txBox="1"/>
          <p:nvPr/>
        </p:nvSpPr>
        <p:spPr>
          <a:xfrm>
            <a:off x="902005" y="1263928"/>
            <a:ext cx="6151245" cy="2777683"/>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git </a:t>
            </a:r>
            <a:r>
              <a:rPr sz="2000" b="1" dirty="0">
                <a:solidFill>
                  <a:srgbClr val="404040"/>
                </a:solidFill>
                <a:latin typeface="Calibri"/>
                <a:cs typeface="Calibri"/>
              </a:rPr>
              <a:t>commit </a:t>
            </a:r>
            <a:r>
              <a:rPr sz="2000" dirty="0">
                <a:solidFill>
                  <a:srgbClr val="404040"/>
                </a:solidFill>
                <a:latin typeface="Calibri"/>
                <a:cs typeface="Calibri"/>
              </a:rPr>
              <a:t>: </a:t>
            </a:r>
            <a:r>
              <a:rPr sz="2000" spc="-10" dirty="0">
                <a:solidFill>
                  <a:srgbClr val="404040"/>
                </a:solidFill>
                <a:latin typeface="Calibri"/>
                <a:cs typeface="Calibri"/>
              </a:rPr>
              <a:t>valider </a:t>
            </a:r>
            <a:r>
              <a:rPr sz="2000" dirty="0">
                <a:solidFill>
                  <a:srgbClr val="404040"/>
                </a:solidFill>
                <a:latin typeface="Calibri"/>
                <a:cs typeface="Calibri"/>
              </a:rPr>
              <a:t>le</a:t>
            </a:r>
            <a:r>
              <a:rPr sz="2000" spc="-40" dirty="0">
                <a:solidFill>
                  <a:srgbClr val="404040"/>
                </a:solidFill>
                <a:latin typeface="Calibri"/>
                <a:cs typeface="Calibri"/>
              </a:rPr>
              <a:t> </a:t>
            </a:r>
            <a:r>
              <a:rPr sz="2000" spc="-5" dirty="0">
                <a:solidFill>
                  <a:srgbClr val="404040"/>
                </a:solidFill>
                <a:latin typeface="Calibri"/>
                <a:cs typeface="Calibri"/>
              </a:rPr>
              <a:t>dépôt</a:t>
            </a:r>
            <a:endParaRPr sz="2000">
              <a:latin typeface="Calibri"/>
              <a:cs typeface="Calibri"/>
            </a:endParaRPr>
          </a:p>
          <a:p>
            <a:pPr marL="12700">
              <a:lnSpc>
                <a:spcPct val="100000"/>
              </a:lnSpc>
              <a:spcBef>
                <a:spcPts val="1160"/>
              </a:spcBef>
            </a:pPr>
            <a:r>
              <a:rPr sz="2000" b="1" spc="-5" dirty="0">
                <a:solidFill>
                  <a:srgbClr val="404040"/>
                </a:solidFill>
                <a:latin typeface="Calibri"/>
                <a:cs typeface="Calibri"/>
              </a:rPr>
              <a:t>git </a:t>
            </a:r>
            <a:r>
              <a:rPr sz="2000" b="1" dirty="0">
                <a:solidFill>
                  <a:srgbClr val="404040"/>
                </a:solidFill>
                <a:latin typeface="Calibri"/>
                <a:cs typeface="Calibri"/>
              </a:rPr>
              <a:t>commit –a </a:t>
            </a:r>
            <a:r>
              <a:rPr sz="2000" dirty="0">
                <a:solidFill>
                  <a:srgbClr val="404040"/>
                </a:solidFill>
                <a:latin typeface="Calibri"/>
                <a:cs typeface="Calibri"/>
              </a:rPr>
              <a:t>: placer </a:t>
            </a:r>
            <a:r>
              <a:rPr sz="2000" spc="-5" dirty="0">
                <a:solidFill>
                  <a:srgbClr val="404040"/>
                </a:solidFill>
                <a:latin typeface="Calibri"/>
                <a:cs typeface="Calibri"/>
              </a:rPr>
              <a:t>dans </a:t>
            </a:r>
            <a:r>
              <a:rPr sz="2000" dirty="0">
                <a:solidFill>
                  <a:srgbClr val="404040"/>
                </a:solidFill>
                <a:latin typeface="Calibri"/>
                <a:cs typeface="Calibri"/>
              </a:rPr>
              <a:t>la </a:t>
            </a:r>
            <a:r>
              <a:rPr sz="2000" spc="-15" dirty="0">
                <a:solidFill>
                  <a:srgbClr val="404040"/>
                </a:solidFill>
                <a:latin typeface="Calibri"/>
                <a:cs typeface="Calibri"/>
              </a:rPr>
              <a:t>zone </a:t>
            </a:r>
            <a:r>
              <a:rPr sz="2000" spc="-10" dirty="0">
                <a:solidFill>
                  <a:srgbClr val="404040"/>
                </a:solidFill>
                <a:latin typeface="Calibri"/>
                <a:cs typeface="Calibri"/>
              </a:rPr>
              <a:t>index </a:t>
            </a:r>
            <a:r>
              <a:rPr sz="2000" spc="-20" dirty="0">
                <a:solidFill>
                  <a:srgbClr val="404040"/>
                </a:solidFill>
                <a:latin typeface="Calibri"/>
                <a:cs typeface="Calibri"/>
              </a:rPr>
              <a:t>avant</a:t>
            </a:r>
            <a:r>
              <a:rPr sz="2000" spc="-35" dirty="0">
                <a:solidFill>
                  <a:srgbClr val="404040"/>
                </a:solidFill>
                <a:latin typeface="Calibri"/>
                <a:cs typeface="Calibri"/>
              </a:rPr>
              <a:t> </a:t>
            </a:r>
            <a:r>
              <a:rPr sz="2000" spc="-10" dirty="0">
                <a:solidFill>
                  <a:srgbClr val="404040"/>
                </a:solidFill>
                <a:latin typeface="Calibri"/>
                <a:cs typeface="Calibri"/>
              </a:rPr>
              <a:t>validation</a:t>
            </a:r>
            <a:endParaRPr sz="2000">
              <a:latin typeface="Calibri"/>
              <a:cs typeface="Calibri"/>
            </a:endParaRPr>
          </a:p>
          <a:p>
            <a:pPr marL="12700">
              <a:lnSpc>
                <a:spcPct val="100000"/>
              </a:lnSpc>
              <a:spcBef>
                <a:spcPts val="1155"/>
              </a:spcBef>
            </a:pPr>
            <a:r>
              <a:rPr sz="2000" b="1" spc="-5" dirty="0">
                <a:solidFill>
                  <a:srgbClr val="404040"/>
                </a:solidFill>
                <a:latin typeface="Calibri"/>
                <a:cs typeface="Calibri"/>
              </a:rPr>
              <a:t>git rm </a:t>
            </a:r>
            <a:r>
              <a:rPr sz="2000" dirty="0">
                <a:solidFill>
                  <a:srgbClr val="404040"/>
                </a:solidFill>
                <a:latin typeface="Calibri"/>
                <a:cs typeface="Calibri"/>
              </a:rPr>
              <a:t>: </a:t>
            </a:r>
            <a:r>
              <a:rPr sz="2000" spc="-5" dirty="0">
                <a:solidFill>
                  <a:srgbClr val="404040"/>
                </a:solidFill>
                <a:latin typeface="Calibri"/>
                <a:cs typeface="Calibri"/>
              </a:rPr>
              <a:t>supprimer </a:t>
            </a:r>
            <a:r>
              <a:rPr sz="2000" dirty="0">
                <a:solidFill>
                  <a:srgbClr val="404040"/>
                </a:solidFill>
                <a:latin typeface="Calibri"/>
                <a:cs typeface="Calibri"/>
              </a:rPr>
              <a:t>une</a:t>
            </a:r>
            <a:r>
              <a:rPr sz="2000" spc="-10" dirty="0">
                <a:solidFill>
                  <a:srgbClr val="404040"/>
                </a:solidFill>
                <a:latin typeface="Calibri"/>
                <a:cs typeface="Calibri"/>
              </a:rPr>
              <a:t> entrée</a:t>
            </a:r>
            <a:endParaRPr sz="2000">
              <a:latin typeface="Calibri"/>
              <a:cs typeface="Calibri"/>
            </a:endParaRPr>
          </a:p>
          <a:p>
            <a:pPr marL="12700">
              <a:lnSpc>
                <a:spcPct val="100000"/>
              </a:lnSpc>
              <a:spcBef>
                <a:spcPts val="1165"/>
              </a:spcBef>
            </a:pPr>
            <a:r>
              <a:rPr sz="2000" b="1" spc="-5" dirty="0">
                <a:solidFill>
                  <a:srgbClr val="404040"/>
                </a:solidFill>
                <a:latin typeface="Calibri"/>
                <a:cs typeface="Calibri"/>
              </a:rPr>
              <a:t>git </a:t>
            </a:r>
            <a:r>
              <a:rPr sz="2000" b="1" spc="-10" dirty="0">
                <a:solidFill>
                  <a:srgbClr val="404040"/>
                </a:solidFill>
                <a:latin typeface="Calibri"/>
                <a:cs typeface="Calibri"/>
              </a:rPr>
              <a:t>mv </a:t>
            </a:r>
            <a:r>
              <a:rPr sz="2000" dirty="0">
                <a:solidFill>
                  <a:srgbClr val="404040"/>
                </a:solidFill>
                <a:latin typeface="Calibri"/>
                <a:cs typeface="Calibri"/>
              </a:rPr>
              <a:t>: </a:t>
            </a:r>
            <a:r>
              <a:rPr sz="2000" spc="-5" dirty="0">
                <a:solidFill>
                  <a:srgbClr val="404040"/>
                </a:solidFill>
                <a:latin typeface="Calibri"/>
                <a:cs typeface="Calibri"/>
              </a:rPr>
              <a:t>déplacer </a:t>
            </a:r>
            <a:r>
              <a:rPr sz="2000" dirty="0">
                <a:solidFill>
                  <a:srgbClr val="404040"/>
                </a:solidFill>
                <a:latin typeface="Calibri"/>
                <a:cs typeface="Calibri"/>
              </a:rPr>
              <a:t>un </a:t>
            </a:r>
            <a:r>
              <a:rPr sz="2000" spc="-5" dirty="0">
                <a:solidFill>
                  <a:srgbClr val="404040"/>
                </a:solidFill>
                <a:latin typeface="Calibri"/>
                <a:cs typeface="Calibri"/>
              </a:rPr>
              <a:t>fichier </a:t>
            </a:r>
            <a:r>
              <a:rPr sz="2000" dirty="0">
                <a:solidFill>
                  <a:srgbClr val="404040"/>
                </a:solidFill>
                <a:latin typeface="Calibri"/>
                <a:cs typeface="Calibri"/>
              </a:rPr>
              <a:t>(git </a:t>
            </a:r>
            <a:r>
              <a:rPr sz="2000" spc="-20" dirty="0">
                <a:solidFill>
                  <a:srgbClr val="404040"/>
                </a:solidFill>
                <a:latin typeface="Calibri"/>
                <a:cs typeface="Calibri"/>
              </a:rPr>
              <a:t>mv </a:t>
            </a:r>
            <a:r>
              <a:rPr sz="2000" spc="-5" dirty="0">
                <a:solidFill>
                  <a:srgbClr val="404040"/>
                </a:solidFill>
                <a:latin typeface="Calibri"/>
                <a:cs typeface="Calibri"/>
              </a:rPr>
              <a:t>nom_origine</a:t>
            </a:r>
            <a:r>
              <a:rPr sz="2000" spc="30" dirty="0">
                <a:solidFill>
                  <a:srgbClr val="404040"/>
                </a:solidFill>
                <a:latin typeface="Calibri"/>
                <a:cs typeface="Calibri"/>
              </a:rPr>
              <a:t> </a:t>
            </a:r>
            <a:r>
              <a:rPr sz="2000" spc="-5" dirty="0">
                <a:solidFill>
                  <a:srgbClr val="404040"/>
                </a:solidFill>
                <a:latin typeface="Calibri"/>
                <a:cs typeface="Calibri"/>
              </a:rPr>
              <a:t>nom_cible)</a:t>
            </a:r>
            <a:endParaRPr sz="2000">
              <a:latin typeface="Calibri"/>
              <a:cs typeface="Calibri"/>
            </a:endParaRPr>
          </a:p>
          <a:p>
            <a:pPr marL="12700">
              <a:lnSpc>
                <a:spcPct val="100000"/>
              </a:lnSpc>
              <a:spcBef>
                <a:spcPts val="1165"/>
              </a:spcBef>
            </a:pPr>
            <a:r>
              <a:rPr sz="2000" b="1" spc="-5" dirty="0">
                <a:solidFill>
                  <a:srgbClr val="404040"/>
                </a:solidFill>
                <a:latin typeface="Calibri"/>
                <a:cs typeface="Calibri"/>
              </a:rPr>
              <a:t>git </a:t>
            </a:r>
            <a:r>
              <a:rPr sz="2000" b="1" dirty="0">
                <a:solidFill>
                  <a:srgbClr val="404040"/>
                </a:solidFill>
                <a:latin typeface="Calibri"/>
                <a:cs typeface="Calibri"/>
              </a:rPr>
              <a:t>log : </a:t>
            </a:r>
            <a:r>
              <a:rPr sz="2000" spc="-15" dirty="0">
                <a:solidFill>
                  <a:srgbClr val="404040"/>
                </a:solidFill>
                <a:latin typeface="Calibri"/>
                <a:cs typeface="Calibri"/>
              </a:rPr>
              <a:t>revoir </a:t>
            </a:r>
            <a:r>
              <a:rPr sz="2000" dirty="0">
                <a:solidFill>
                  <a:srgbClr val="404040"/>
                </a:solidFill>
                <a:latin typeface="Calibri"/>
                <a:cs typeface="Calibri"/>
              </a:rPr>
              <a:t>le </a:t>
            </a:r>
            <a:r>
              <a:rPr sz="2000" spc="-5" dirty="0">
                <a:solidFill>
                  <a:srgbClr val="404040"/>
                </a:solidFill>
                <a:latin typeface="Calibri"/>
                <a:cs typeface="Calibri"/>
              </a:rPr>
              <a:t>fil des</a:t>
            </a:r>
            <a:r>
              <a:rPr sz="2000" spc="-15" dirty="0">
                <a:solidFill>
                  <a:srgbClr val="404040"/>
                </a:solidFill>
                <a:latin typeface="Calibri"/>
                <a:cs typeface="Calibri"/>
              </a:rPr>
              <a:t> </a:t>
            </a:r>
            <a:r>
              <a:rPr sz="2000" spc="-10" dirty="0">
                <a:solidFill>
                  <a:srgbClr val="404040"/>
                </a:solidFill>
                <a:latin typeface="Calibri"/>
                <a:cs typeface="Calibri"/>
              </a:rPr>
              <a:t>évènements</a:t>
            </a:r>
            <a:endParaRPr sz="2000">
              <a:latin typeface="Calibri"/>
              <a:cs typeface="Calibri"/>
            </a:endParaRPr>
          </a:p>
          <a:p>
            <a:pPr marL="12700">
              <a:lnSpc>
                <a:spcPct val="100000"/>
              </a:lnSpc>
              <a:spcBef>
                <a:spcPts val="1155"/>
              </a:spcBef>
            </a:pPr>
            <a:r>
              <a:rPr sz="2000" b="1" spc="-5" dirty="0">
                <a:solidFill>
                  <a:srgbClr val="404040"/>
                </a:solidFill>
                <a:latin typeface="Calibri"/>
                <a:cs typeface="Calibri"/>
              </a:rPr>
              <a:t>git clone </a:t>
            </a:r>
            <a:r>
              <a:rPr sz="2000" dirty="0">
                <a:solidFill>
                  <a:srgbClr val="404040"/>
                </a:solidFill>
                <a:latin typeface="Calibri"/>
                <a:cs typeface="Calibri"/>
              </a:rPr>
              <a:t>: </a:t>
            </a:r>
            <a:r>
              <a:rPr sz="2000" spc="-10" dirty="0">
                <a:solidFill>
                  <a:srgbClr val="404040"/>
                </a:solidFill>
                <a:latin typeface="Calibri"/>
                <a:cs typeface="Calibri"/>
              </a:rPr>
              <a:t>récupérer </a:t>
            </a:r>
            <a:r>
              <a:rPr sz="2000" spc="-5" dirty="0">
                <a:solidFill>
                  <a:srgbClr val="404040"/>
                </a:solidFill>
                <a:latin typeface="Calibri"/>
                <a:cs typeface="Calibri"/>
              </a:rPr>
              <a:t>un </a:t>
            </a:r>
            <a:r>
              <a:rPr sz="2000" spc="-10" dirty="0">
                <a:solidFill>
                  <a:srgbClr val="404040"/>
                </a:solidFill>
                <a:latin typeface="Calibri"/>
                <a:cs typeface="Calibri"/>
              </a:rPr>
              <a:t>projet </a:t>
            </a:r>
            <a:r>
              <a:rPr sz="2000" spc="-15" dirty="0">
                <a:solidFill>
                  <a:srgbClr val="404040"/>
                </a:solidFill>
                <a:latin typeface="Calibri"/>
                <a:cs typeface="Calibri"/>
              </a:rPr>
              <a:t>(ex </a:t>
            </a:r>
            <a:r>
              <a:rPr sz="2000" dirty="0">
                <a:solidFill>
                  <a:srgbClr val="404040"/>
                </a:solidFill>
                <a:latin typeface="Calibri"/>
                <a:cs typeface="Calibri"/>
              </a:rPr>
              <a:t>: git clone</a:t>
            </a:r>
            <a:r>
              <a:rPr sz="2000" spc="10" dirty="0">
                <a:solidFill>
                  <a:srgbClr val="404040"/>
                </a:solidFill>
                <a:latin typeface="Calibri"/>
                <a:cs typeface="Calibri"/>
              </a:rPr>
              <a:t> </a:t>
            </a:r>
            <a:r>
              <a:rPr sz="2000" spc="-10" dirty="0">
                <a:solidFill>
                  <a:srgbClr val="404040"/>
                </a:solidFill>
                <a:latin typeface="Calibri"/>
                <a:cs typeface="Calibri"/>
              </a:rPr>
              <a:t>https://....)</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118361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Les </a:t>
            </a:r>
            <a:r>
              <a:rPr lang="en-US" sz="1600" dirty="0" err="1">
                <a:solidFill>
                  <a:schemeClr val="bg1"/>
                </a:solidFill>
                <a:latin typeface="Century Gothic" panose="020B0502020202020204" pitchFamily="34" charset="0"/>
                <a:cs typeface="Tahoma"/>
              </a:rPr>
              <a:t>commandes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Ajout</a:t>
            </a:r>
            <a:r>
              <a:rPr lang="en-US" sz="1600" dirty="0">
                <a:solidFill>
                  <a:schemeClr val="bg1"/>
                </a:solidFill>
                <a:latin typeface="Century Gothic" panose="020B0502020202020204" pitchFamily="34" charset="0"/>
                <a:cs typeface="Tahoma"/>
              </a:rPr>
              <a:t>/Suppression</a:t>
            </a:r>
          </a:p>
          <a:p>
            <a:pPr marL="298450" marR="17780" indent="-285750">
              <a:lnSpc>
                <a:spcPct val="114599"/>
              </a:lnSpc>
              <a:spcBef>
                <a:spcPts val="5"/>
              </a:spcBef>
              <a:buFont typeface="Wingdings" panose="05000000000000000000" pitchFamily="2" charset="2"/>
              <a:buChar char="v"/>
            </a:pPr>
            <a:r>
              <a:rPr lang="en-US" sz="2400" b="1" dirty="0" err="1">
                <a:solidFill>
                  <a:schemeClr val="bg1"/>
                </a:solidFill>
                <a:latin typeface="Century Gothic" panose="020B0502020202020204" pitchFamily="34" charset="0"/>
                <a:cs typeface="Tahoma"/>
              </a:rPr>
              <a:t>Historique</a:t>
            </a:r>
            <a:endParaRPr lang="fr-FR"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locales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a:t>
            </a:r>
            <a:r>
              <a:rPr lang="en-US" sz="1600" dirty="0" err="1">
                <a:solidFill>
                  <a:schemeClr val="bg1"/>
                </a:solidFill>
                <a:latin typeface="Century Gothic" panose="020B0502020202020204" pitchFamily="34" charset="0"/>
                <a:cs typeface="Tahoma"/>
              </a:rPr>
              <a:t>distantes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14514450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685800" y="1276350"/>
            <a:ext cx="8305800" cy="338054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404040"/>
                </a:solidFill>
                <a:latin typeface="Calibri"/>
                <a:cs typeface="Calibri"/>
              </a:rPr>
              <a:t>Pourquoi </a:t>
            </a:r>
            <a:r>
              <a:rPr spc="-10" dirty="0">
                <a:solidFill>
                  <a:srgbClr val="404040"/>
                </a:solidFill>
                <a:latin typeface="Calibri"/>
                <a:cs typeface="Calibri"/>
              </a:rPr>
              <a:t>réécrire</a:t>
            </a:r>
            <a:r>
              <a:rPr spc="170" dirty="0">
                <a:solidFill>
                  <a:srgbClr val="404040"/>
                </a:solidFill>
                <a:latin typeface="Calibri"/>
                <a:cs typeface="Calibri"/>
              </a:rPr>
              <a:t> </a:t>
            </a:r>
            <a:r>
              <a:rPr spc="25" dirty="0">
                <a:solidFill>
                  <a:srgbClr val="404040"/>
                </a:solidFill>
                <a:latin typeface="Calibri"/>
                <a:cs typeface="Calibri"/>
              </a:rPr>
              <a:t>l’histoire?</a:t>
            </a:r>
            <a:endParaRPr dirty="0">
              <a:latin typeface="Calibri"/>
              <a:cs typeface="Calibri"/>
            </a:endParaRPr>
          </a:p>
          <a:p>
            <a:pPr marL="390525" indent="-183515">
              <a:lnSpc>
                <a:spcPct val="100000"/>
              </a:lnSpc>
              <a:spcBef>
                <a:spcPts val="1270"/>
              </a:spcBef>
              <a:buClr>
                <a:srgbClr val="D24717"/>
              </a:buClr>
              <a:buChar char="◦"/>
              <a:tabLst>
                <a:tab pos="391160" algn="l"/>
              </a:tabLst>
            </a:pPr>
            <a:r>
              <a:rPr sz="1600" spc="15" dirty="0">
                <a:solidFill>
                  <a:srgbClr val="404040"/>
                </a:solidFill>
                <a:latin typeface="Calibri"/>
                <a:cs typeface="Calibri"/>
              </a:rPr>
              <a:t>Oubli </a:t>
            </a:r>
            <a:r>
              <a:rPr sz="1600" spc="25" dirty="0">
                <a:solidFill>
                  <a:srgbClr val="404040"/>
                </a:solidFill>
                <a:latin typeface="Calibri"/>
                <a:cs typeface="Calibri"/>
              </a:rPr>
              <a:t>d'un </a:t>
            </a:r>
            <a:r>
              <a:rPr sz="1600" spc="10" dirty="0">
                <a:solidFill>
                  <a:srgbClr val="404040"/>
                </a:solidFill>
                <a:latin typeface="Calibri"/>
                <a:cs typeface="Calibri"/>
              </a:rPr>
              <a:t>fichier </a:t>
            </a:r>
            <a:r>
              <a:rPr sz="1600" spc="45" dirty="0">
                <a:solidFill>
                  <a:srgbClr val="404040"/>
                </a:solidFill>
                <a:latin typeface="Calibri"/>
                <a:cs typeface="Calibri"/>
              </a:rPr>
              <a:t>dans </a:t>
            </a:r>
            <a:r>
              <a:rPr sz="1600" spc="25" dirty="0">
                <a:solidFill>
                  <a:srgbClr val="404040"/>
                </a:solidFill>
                <a:latin typeface="Calibri"/>
                <a:cs typeface="Calibri"/>
              </a:rPr>
              <a:t>un</a:t>
            </a:r>
            <a:r>
              <a:rPr sz="1600" spc="-225" dirty="0">
                <a:solidFill>
                  <a:srgbClr val="404040"/>
                </a:solidFill>
                <a:latin typeface="Calibri"/>
                <a:cs typeface="Calibri"/>
              </a:rPr>
              <a:t> </a:t>
            </a:r>
            <a:r>
              <a:rPr sz="1600" spc="25" dirty="0">
                <a:solidFill>
                  <a:srgbClr val="404040"/>
                </a:solidFill>
                <a:latin typeface="Calibri"/>
                <a:cs typeface="Calibri"/>
              </a:rPr>
              <a:t>commit</a:t>
            </a:r>
            <a:endParaRPr sz="1600" dirty="0">
              <a:latin typeface="Calibri"/>
              <a:cs typeface="Calibri"/>
            </a:endParaRPr>
          </a:p>
          <a:p>
            <a:pPr marL="390525" marR="5080" indent="-182880">
              <a:lnSpc>
                <a:spcPts val="2000"/>
              </a:lnSpc>
              <a:spcBef>
                <a:spcPts val="650"/>
              </a:spcBef>
              <a:buClr>
                <a:srgbClr val="D24717"/>
              </a:buClr>
              <a:buChar char="◦"/>
              <a:tabLst>
                <a:tab pos="391160" algn="l"/>
              </a:tabLst>
            </a:pPr>
            <a:r>
              <a:rPr sz="1600" spc="10" dirty="0">
                <a:solidFill>
                  <a:srgbClr val="404040"/>
                </a:solidFill>
                <a:latin typeface="Calibri"/>
                <a:cs typeface="Calibri"/>
              </a:rPr>
              <a:t>Un</a:t>
            </a:r>
            <a:r>
              <a:rPr sz="1600" spc="-20" dirty="0">
                <a:solidFill>
                  <a:srgbClr val="404040"/>
                </a:solidFill>
                <a:latin typeface="Calibri"/>
                <a:cs typeface="Calibri"/>
              </a:rPr>
              <a:t> </a:t>
            </a:r>
            <a:r>
              <a:rPr sz="1600" spc="40" dirty="0">
                <a:solidFill>
                  <a:srgbClr val="404040"/>
                </a:solidFill>
                <a:latin typeface="Calibri"/>
                <a:cs typeface="Calibri"/>
              </a:rPr>
              <a:t>bug</a:t>
            </a:r>
            <a:r>
              <a:rPr sz="1600" spc="5" dirty="0">
                <a:solidFill>
                  <a:srgbClr val="404040"/>
                </a:solidFill>
                <a:latin typeface="Calibri"/>
                <a:cs typeface="Calibri"/>
              </a:rPr>
              <a:t> </a:t>
            </a:r>
            <a:r>
              <a:rPr sz="1600" spc="25" dirty="0">
                <a:solidFill>
                  <a:srgbClr val="404040"/>
                </a:solidFill>
                <a:latin typeface="Calibri"/>
                <a:cs typeface="Calibri"/>
              </a:rPr>
              <a:t>subsiste</a:t>
            </a:r>
            <a:r>
              <a:rPr sz="1600" spc="-15" dirty="0">
                <a:solidFill>
                  <a:srgbClr val="404040"/>
                </a:solidFill>
                <a:latin typeface="Calibri"/>
                <a:cs typeface="Calibri"/>
              </a:rPr>
              <a:t> </a:t>
            </a:r>
            <a:r>
              <a:rPr sz="1600" spc="15" dirty="0">
                <a:solidFill>
                  <a:srgbClr val="404040"/>
                </a:solidFill>
                <a:latin typeface="Calibri"/>
                <a:cs typeface="Calibri"/>
              </a:rPr>
              <a:t>ou</a:t>
            </a:r>
            <a:r>
              <a:rPr sz="1600" spc="-15" dirty="0">
                <a:solidFill>
                  <a:srgbClr val="404040"/>
                </a:solidFill>
                <a:latin typeface="Calibri"/>
                <a:cs typeface="Calibri"/>
              </a:rPr>
              <a:t> </a:t>
            </a:r>
            <a:r>
              <a:rPr sz="1600" spc="20" dirty="0">
                <a:solidFill>
                  <a:srgbClr val="404040"/>
                </a:solidFill>
                <a:latin typeface="Calibri"/>
                <a:cs typeface="Calibri"/>
              </a:rPr>
              <a:t>un</a:t>
            </a:r>
            <a:r>
              <a:rPr sz="1600" spc="-40" dirty="0">
                <a:solidFill>
                  <a:srgbClr val="404040"/>
                </a:solidFill>
                <a:latin typeface="Calibri"/>
                <a:cs typeface="Calibri"/>
              </a:rPr>
              <a:t> </a:t>
            </a:r>
            <a:r>
              <a:rPr sz="1600" spc="20" dirty="0">
                <a:solidFill>
                  <a:srgbClr val="404040"/>
                </a:solidFill>
                <a:latin typeface="Calibri"/>
                <a:cs typeface="Calibri"/>
              </a:rPr>
              <a:t>nouveau</a:t>
            </a:r>
            <a:r>
              <a:rPr sz="1600" spc="-60" dirty="0">
                <a:solidFill>
                  <a:srgbClr val="404040"/>
                </a:solidFill>
                <a:latin typeface="Calibri"/>
                <a:cs typeface="Calibri"/>
              </a:rPr>
              <a:t> </a:t>
            </a:r>
            <a:r>
              <a:rPr sz="1600" spc="40" dirty="0">
                <a:solidFill>
                  <a:srgbClr val="404040"/>
                </a:solidFill>
                <a:latin typeface="Calibri"/>
                <a:cs typeface="Calibri"/>
              </a:rPr>
              <a:t>bug</a:t>
            </a:r>
            <a:r>
              <a:rPr sz="1600" spc="5" dirty="0">
                <a:solidFill>
                  <a:srgbClr val="404040"/>
                </a:solidFill>
                <a:latin typeface="Calibri"/>
                <a:cs typeface="Calibri"/>
              </a:rPr>
              <a:t> </a:t>
            </a:r>
            <a:r>
              <a:rPr sz="1600" dirty="0">
                <a:solidFill>
                  <a:srgbClr val="404040"/>
                </a:solidFill>
                <a:latin typeface="Calibri"/>
                <a:cs typeface="Calibri"/>
              </a:rPr>
              <a:t>a</a:t>
            </a:r>
            <a:r>
              <a:rPr sz="1600" spc="25" dirty="0">
                <a:solidFill>
                  <a:srgbClr val="404040"/>
                </a:solidFill>
                <a:latin typeface="Calibri"/>
                <a:cs typeface="Calibri"/>
              </a:rPr>
              <a:t> </a:t>
            </a:r>
            <a:r>
              <a:rPr sz="1600" spc="-25" dirty="0">
                <a:solidFill>
                  <a:srgbClr val="404040"/>
                </a:solidFill>
                <a:latin typeface="Calibri"/>
                <a:cs typeface="Calibri"/>
              </a:rPr>
              <a:t>été</a:t>
            </a:r>
            <a:r>
              <a:rPr sz="1600" spc="-65" dirty="0">
                <a:solidFill>
                  <a:srgbClr val="404040"/>
                </a:solidFill>
                <a:latin typeface="Calibri"/>
                <a:cs typeface="Calibri"/>
              </a:rPr>
              <a:t> </a:t>
            </a:r>
            <a:r>
              <a:rPr sz="1600" spc="10" dirty="0">
                <a:solidFill>
                  <a:srgbClr val="404040"/>
                </a:solidFill>
                <a:latin typeface="Calibri"/>
                <a:cs typeface="Calibri"/>
              </a:rPr>
              <a:t>introduit</a:t>
            </a:r>
            <a:r>
              <a:rPr sz="1600" spc="-35" dirty="0">
                <a:solidFill>
                  <a:srgbClr val="404040"/>
                </a:solidFill>
                <a:latin typeface="Calibri"/>
                <a:cs typeface="Calibri"/>
              </a:rPr>
              <a:t> </a:t>
            </a:r>
            <a:r>
              <a:rPr sz="1600" spc="45" dirty="0">
                <a:solidFill>
                  <a:srgbClr val="404040"/>
                </a:solidFill>
                <a:latin typeface="Calibri"/>
                <a:cs typeface="Calibri"/>
              </a:rPr>
              <a:t>dans</a:t>
            </a:r>
            <a:r>
              <a:rPr sz="1600" spc="-5" dirty="0">
                <a:solidFill>
                  <a:srgbClr val="404040"/>
                </a:solidFill>
                <a:latin typeface="Calibri"/>
                <a:cs typeface="Calibri"/>
              </a:rPr>
              <a:t> </a:t>
            </a:r>
            <a:r>
              <a:rPr sz="1600" spc="25" dirty="0">
                <a:solidFill>
                  <a:srgbClr val="404040"/>
                </a:solidFill>
                <a:latin typeface="Calibri"/>
                <a:cs typeface="Calibri"/>
              </a:rPr>
              <a:t>un</a:t>
            </a:r>
            <a:r>
              <a:rPr sz="1600" spc="-15" dirty="0">
                <a:solidFill>
                  <a:srgbClr val="404040"/>
                </a:solidFill>
                <a:latin typeface="Calibri"/>
                <a:cs typeface="Calibri"/>
              </a:rPr>
              <a:t> </a:t>
            </a:r>
            <a:r>
              <a:rPr sz="1600" spc="25" dirty="0">
                <a:solidFill>
                  <a:srgbClr val="404040"/>
                </a:solidFill>
                <a:latin typeface="Calibri"/>
                <a:cs typeface="Calibri"/>
              </a:rPr>
              <a:t>commit</a:t>
            </a:r>
            <a:r>
              <a:rPr sz="1600" spc="114" dirty="0">
                <a:solidFill>
                  <a:srgbClr val="404040"/>
                </a:solidFill>
                <a:latin typeface="Calibri"/>
                <a:cs typeface="Calibri"/>
              </a:rPr>
              <a:t> </a:t>
            </a:r>
            <a:r>
              <a:rPr sz="1600" spc="-20" dirty="0">
                <a:solidFill>
                  <a:srgbClr val="404040"/>
                </a:solidFill>
                <a:latin typeface="Calibri"/>
                <a:cs typeface="Calibri"/>
              </a:rPr>
              <a:t>et</a:t>
            </a:r>
            <a:r>
              <a:rPr sz="1600" spc="-65" dirty="0">
                <a:solidFill>
                  <a:srgbClr val="404040"/>
                </a:solidFill>
                <a:latin typeface="Calibri"/>
                <a:cs typeface="Calibri"/>
              </a:rPr>
              <a:t> </a:t>
            </a:r>
            <a:r>
              <a:rPr sz="1600" spc="15" dirty="0">
                <a:solidFill>
                  <a:srgbClr val="404040"/>
                </a:solidFill>
                <a:latin typeface="Calibri"/>
                <a:cs typeface="Calibri"/>
              </a:rPr>
              <a:t>on</a:t>
            </a:r>
            <a:r>
              <a:rPr sz="1600" spc="75" dirty="0">
                <a:solidFill>
                  <a:srgbClr val="404040"/>
                </a:solidFill>
                <a:latin typeface="Calibri"/>
                <a:cs typeface="Calibri"/>
              </a:rPr>
              <a:t> </a:t>
            </a:r>
            <a:r>
              <a:rPr sz="1600" spc="15" dirty="0">
                <a:solidFill>
                  <a:srgbClr val="404040"/>
                </a:solidFill>
                <a:latin typeface="Calibri"/>
                <a:cs typeface="Calibri"/>
              </a:rPr>
              <a:t>ne  </a:t>
            </a:r>
            <a:r>
              <a:rPr sz="1600" spc="25" dirty="0">
                <a:solidFill>
                  <a:srgbClr val="404040"/>
                </a:solidFill>
                <a:latin typeface="Calibri"/>
                <a:cs typeface="Calibri"/>
              </a:rPr>
              <a:t>souhaite </a:t>
            </a:r>
            <a:r>
              <a:rPr sz="1600" spc="20" dirty="0">
                <a:solidFill>
                  <a:srgbClr val="404040"/>
                </a:solidFill>
                <a:latin typeface="Calibri"/>
                <a:cs typeface="Calibri"/>
              </a:rPr>
              <a:t>pas </a:t>
            </a:r>
            <a:r>
              <a:rPr sz="1600" dirty="0">
                <a:solidFill>
                  <a:srgbClr val="404040"/>
                </a:solidFill>
                <a:latin typeface="Calibri"/>
                <a:cs typeface="Calibri"/>
              </a:rPr>
              <a:t>revenir à </a:t>
            </a:r>
            <a:r>
              <a:rPr sz="1600" spc="25" dirty="0">
                <a:solidFill>
                  <a:srgbClr val="404040"/>
                </a:solidFill>
                <a:latin typeface="Calibri"/>
                <a:cs typeface="Calibri"/>
              </a:rPr>
              <a:t>des </a:t>
            </a:r>
            <a:r>
              <a:rPr sz="1600" spc="45" dirty="0">
                <a:solidFill>
                  <a:srgbClr val="404040"/>
                </a:solidFill>
                <a:latin typeface="Calibri"/>
                <a:cs typeface="Calibri"/>
              </a:rPr>
              <a:t>bugs dans</a:t>
            </a:r>
            <a:r>
              <a:rPr sz="1600" spc="-180" dirty="0">
                <a:solidFill>
                  <a:srgbClr val="404040"/>
                </a:solidFill>
                <a:latin typeface="Calibri"/>
                <a:cs typeface="Calibri"/>
              </a:rPr>
              <a:t> </a:t>
            </a:r>
            <a:r>
              <a:rPr sz="1600" spc="-5" dirty="0">
                <a:solidFill>
                  <a:srgbClr val="404040"/>
                </a:solidFill>
                <a:latin typeface="Calibri"/>
                <a:cs typeface="Calibri"/>
              </a:rPr>
              <a:t>l'historique</a:t>
            </a:r>
            <a:endParaRPr sz="1600" dirty="0">
              <a:latin typeface="Calibri"/>
              <a:cs typeface="Calibri"/>
            </a:endParaRPr>
          </a:p>
          <a:p>
            <a:pPr marL="390525" marR="1334135" indent="-182880">
              <a:lnSpc>
                <a:spcPts val="2000"/>
              </a:lnSpc>
              <a:spcBef>
                <a:spcPts val="600"/>
              </a:spcBef>
              <a:buClr>
                <a:srgbClr val="D24717"/>
              </a:buClr>
              <a:buChar char="◦"/>
              <a:tabLst>
                <a:tab pos="391160" algn="l"/>
              </a:tabLst>
            </a:pPr>
            <a:r>
              <a:rPr sz="1600" spc="15" dirty="0">
                <a:solidFill>
                  <a:srgbClr val="404040"/>
                </a:solidFill>
                <a:latin typeface="Calibri"/>
                <a:cs typeface="Calibri"/>
              </a:rPr>
              <a:t>Les</a:t>
            </a:r>
            <a:r>
              <a:rPr sz="1600" spc="-60" dirty="0">
                <a:solidFill>
                  <a:srgbClr val="404040"/>
                </a:solidFill>
                <a:latin typeface="Calibri"/>
                <a:cs typeface="Calibri"/>
              </a:rPr>
              <a:t> </a:t>
            </a:r>
            <a:r>
              <a:rPr sz="1600" spc="25" dirty="0">
                <a:solidFill>
                  <a:srgbClr val="404040"/>
                </a:solidFill>
                <a:latin typeface="Calibri"/>
                <a:cs typeface="Calibri"/>
              </a:rPr>
              <a:t>commit</a:t>
            </a:r>
            <a:r>
              <a:rPr sz="1600" spc="20" dirty="0">
                <a:solidFill>
                  <a:srgbClr val="404040"/>
                </a:solidFill>
                <a:latin typeface="Calibri"/>
                <a:cs typeface="Calibri"/>
              </a:rPr>
              <a:t> </a:t>
            </a:r>
            <a:r>
              <a:rPr sz="1600" spc="10" dirty="0">
                <a:solidFill>
                  <a:srgbClr val="404040"/>
                </a:solidFill>
                <a:latin typeface="Calibri"/>
                <a:cs typeface="Calibri"/>
              </a:rPr>
              <a:t>ne</a:t>
            </a:r>
            <a:r>
              <a:rPr sz="1600" spc="-60" dirty="0">
                <a:solidFill>
                  <a:srgbClr val="404040"/>
                </a:solidFill>
                <a:latin typeface="Calibri"/>
                <a:cs typeface="Calibri"/>
              </a:rPr>
              <a:t> </a:t>
            </a:r>
            <a:r>
              <a:rPr sz="1600" spc="25" dirty="0">
                <a:solidFill>
                  <a:srgbClr val="404040"/>
                </a:solidFill>
                <a:latin typeface="Calibri"/>
                <a:cs typeface="Calibri"/>
              </a:rPr>
              <a:t>sont</a:t>
            </a:r>
            <a:r>
              <a:rPr sz="1600" spc="-10" dirty="0">
                <a:solidFill>
                  <a:srgbClr val="404040"/>
                </a:solidFill>
                <a:latin typeface="Calibri"/>
                <a:cs typeface="Calibri"/>
              </a:rPr>
              <a:t> </a:t>
            </a:r>
            <a:r>
              <a:rPr sz="1600" spc="40" dirty="0">
                <a:solidFill>
                  <a:srgbClr val="404040"/>
                </a:solidFill>
                <a:latin typeface="Calibri"/>
                <a:cs typeface="Calibri"/>
              </a:rPr>
              <a:t>pas</a:t>
            </a:r>
            <a:r>
              <a:rPr sz="1600" spc="-15" dirty="0">
                <a:solidFill>
                  <a:srgbClr val="404040"/>
                </a:solidFill>
                <a:latin typeface="Calibri"/>
                <a:cs typeface="Calibri"/>
              </a:rPr>
              <a:t> </a:t>
            </a:r>
            <a:r>
              <a:rPr sz="1600" spc="40" dirty="0">
                <a:solidFill>
                  <a:srgbClr val="404040"/>
                </a:solidFill>
                <a:latin typeface="Calibri"/>
                <a:cs typeface="Calibri"/>
              </a:rPr>
              <a:t>assez</a:t>
            </a:r>
            <a:r>
              <a:rPr sz="1600" spc="-35" dirty="0">
                <a:solidFill>
                  <a:srgbClr val="404040"/>
                </a:solidFill>
                <a:latin typeface="Calibri"/>
                <a:cs typeface="Calibri"/>
              </a:rPr>
              <a:t> </a:t>
            </a:r>
            <a:r>
              <a:rPr sz="1600" spc="40" dirty="0">
                <a:solidFill>
                  <a:srgbClr val="404040"/>
                </a:solidFill>
                <a:latin typeface="Calibri"/>
                <a:cs typeface="Calibri"/>
              </a:rPr>
              <a:t>«atomiques</a:t>
            </a:r>
            <a:r>
              <a:rPr sz="1600" spc="-15" dirty="0">
                <a:solidFill>
                  <a:srgbClr val="404040"/>
                </a:solidFill>
                <a:latin typeface="Calibri"/>
                <a:cs typeface="Calibri"/>
              </a:rPr>
              <a:t> </a:t>
            </a:r>
            <a:r>
              <a:rPr sz="1600" spc="-55" dirty="0">
                <a:solidFill>
                  <a:srgbClr val="404040"/>
                </a:solidFill>
                <a:latin typeface="Calibri"/>
                <a:cs typeface="Calibri"/>
              </a:rPr>
              <a:t>»,</a:t>
            </a:r>
            <a:r>
              <a:rPr sz="1600" spc="-165" dirty="0">
                <a:solidFill>
                  <a:srgbClr val="404040"/>
                </a:solidFill>
                <a:latin typeface="Calibri"/>
                <a:cs typeface="Calibri"/>
              </a:rPr>
              <a:t> </a:t>
            </a:r>
            <a:r>
              <a:rPr sz="1600" spc="25" dirty="0">
                <a:solidFill>
                  <a:srgbClr val="404040"/>
                </a:solidFill>
                <a:latin typeface="Calibri"/>
                <a:cs typeface="Calibri"/>
              </a:rPr>
              <a:t>il</a:t>
            </a:r>
            <a:r>
              <a:rPr sz="1600" spc="-20" dirty="0">
                <a:solidFill>
                  <a:srgbClr val="404040"/>
                </a:solidFill>
                <a:latin typeface="Calibri"/>
                <a:cs typeface="Calibri"/>
              </a:rPr>
              <a:t> </a:t>
            </a:r>
            <a:r>
              <a:rPr sz="1600" spc="15" dirty="0">
                <a:solidFill>
                  <a:srgbClr val="404040"/>
                </a:solidFill>
                <a:latin typeface="Calibri"/>
                <a:cs typeface="Calibri"/>
              </a:rPr>
              <a:t>contient</a:t>
            </a:r>
            <a:r>
              <a:rPr sz="1600" spc="-45" dirty="0">
                <a:solidFill>
                  <a:srgbClr val="404040"/>
                </a:solidFill>
                <a:latin typeface="Calibri"/>
                <a:cs typeface="Calibri"/>
              </a:rPr>
              <a:t> </a:t>
            </a:r>
            <a:r>
              <a:rPr sz="1600" dirty="0">
                <a:solidFill>
                  <a:srgbClr val="404040"/>
                </a:solidFill>
                <a:latin typeface="Calibri"/>
                <a:cs typeface="Calibri"/>
              </a:rPr>
              <a:t>2</a:t>
            </a:r>
            <a:r>
              <a:rPr sz="1600" spc="-90" dirty="0">
                <a:solidFill>
                  <a:srgbClr val="404040"/>
                </a:solidFill>
                <a:latin typeface="Calibri"/>
                <a:cs typeface="Calibri"/>
              </a:rPr>
              <a:t> </a:t>
            </a:r>
            <a:r>
              <a:rPr sz="1600" spc="15" dirty="0">
                <a:solidFill>
                  <a:srgbClr val="404040"/>
                </a:solidFill>
                <a:latin typeface="Calibri"/>
                <a:cs typeface="Calibri"/>
              </a:rPr>
              <a:t>ou</a:t>
            </a:r>
            <a:r>
              <a:rPr sz="1600" spc="-35" dirty="0">
                <a:solidFill>
                  <a:srgbClr val="404040"/>
                </a:solidFill>
                <a:latin typeface="Calibri"/>
                <a:cs typeface="Calibri"/>
              </a:rPr>
              <a:t> </a:t>
            </a:r>
            <a:r>
              <a:rPr sz="1600" dirty="0">
                <a:solidFill>
                  <a:srgbClr val="404040"/>
                </a:solidFill>
                <a:latin typeface="Calibri"/>
                <a:cs typeface="Calibri"/>
              </a:rPr>
              <a:t>3  </a:t>
            </a:r>
            <a:r>
              <a:rPr sz="1600" spc="20" dirty="0">
                <a:solidFill>
                  <a:srgbClr val="404040"/>
                </a:solidFill>
                <a:latin typeface="Calibri"/>
                <a:cs typeface="Calibri"/>
              </a:rPr>
              <a:t>fonctionnalités </a:t>
            </a:r>
            <a:r>
              <a:rPr sz="1600" dirty="0">
                <a:solidFill>
                  <a:srgbClr val="404040"/>
                </a:solidFill>
                <a:latin typeface="Calibri"/>
                <a:cs typeface="Calibri"/>
              </a:rPr>
              <a:t>à </a:t>
            </a:r>
            <a:r>
              <a:rPr sz="1600" spc="35" dirty="0">
                <a:solidFill>
                  <a:srgbClr val="404040"/>
                </a:solidFill>
                <a:latin typeface="Calibri"/>
                <a:cs typeface="Calibri"/>
              </a:rPr>
              <a:t>la</a:t>
            </a:r>
            <a:r>
              <a:rPr sz="1600" spc="50" dirty="0">
                <a:solidFill>
                  <a:srgbClr val="404040"/>
                </a:solidFill>
                <a:latin typeface="Calibri"/>
                <a:cs typeface="Calibri"/>
              </a:rPr>
              <a:t> </a:t>
            </a:r>
            <a:r>
              <a:rPr sz="1600" spc="5" dirty="0">
                <a:solidFill>
                  <a:srgbClr val="404040"/>
                </a:solidFill>
                <a:latin typeface="Calibri"/>
                <a:cs typeface="Calibri"/>
              </a:rPr>
              <a:t>fois</a:t>
            </a:r>
            <a:endParaRPr sz="1600" dirty="0">
              <a:latin typeface="Calibri"/>
              <a:cs typeface="Calibri"/>
            </a:endParaRPr>
          </a:p>
          <a:p>
            <a:pPr marL="12700">
              <a:lnSpc>
                <a:spcPct val="100000"/>
              </a:lnSpc>
              <a:spcBef>
                <a:spcPts val="1485"/>
              </a:spcBef>
            </a:pPr>
            <a:r>
              <a:rPr spc="-15" dirty="0">
                <a:solidFill>
                  <a:srgbClr val="404040"/>
                </a:solidFill>
                <a:latin typeface="Calibri"/>
                <a:cs typeface="Calibri"/>
              </a:rPr>
              <a:t>Attention </a:t>
            </a:r>
            <a:r>
              <a:rPr spc="-5" dirty="0">
                <a:solidFill>
                  <a:srgbClr val="404040"/>
                </a:solidFill>
                <a:latin typeface="Calibri"/>
                <a:cs typeface="Calibri"/>
              </a:rPr>
              <a:t>à </a:t>
            </a:r>
            <a:r>
              <a:rPr spc="5" dirty="0">
                <a:solidFill>
                  <a:srgbClr val="404040"/>
                </a:solidFill>
                <a:latin typeface="Calibri"/>
                <a:cs typeface="Calibri"/>
              </a:rPr>
              <a:t>ne </a:t>
            </a:r>
            <a:r>
              <a:rPr spc="50" dirty="0">
                <a:solidFill>
                  <a:srgbClr val="404040"/>
                </a:solidFill>
                <a:latin typeface="Calibri"/>
                <a:cs typeface="Calibri"/>
              </a:rPr>
              <a:t>pas </a:t>
            </a:r>
            <a:r>
              <a:rPr spc="-10" dirty="0">
                <a:solidFill>
                  <a:srgbClr val="404040"/>
                </a:solidFill>
                <a:latin typeface="Calibri"/>
                <a:cs typeface="Calibri"/>
              </a:rPr>
              <a:t>réécrire </a:t>
            </a:r>
            <a:r>
              <a:rPr spc="20" dirty="0">
                <a:solidFill>
                  <a:srgbClr val="404040"/>
                </a:solidFill>
                <a:latin typeface="Calibri"/>
                <a:cs typeface="Calibri"/>
              </a:rPr>
              <a:t>une </a:t>
            </a:r>
            <a:r>
              <a:rPr spc="5" dirty="0">
                <a:solidFill>
                  <a:srgbClr val="404040"/>
                </a:solidFill>
                <a:latin typeface="Calibri"/>
                <a:cs typeface="Calibri"/>
              </a:rPr>
              <a:t>histoire </a:t>
            </a:r>
            <a:r>
              <a:rPr spc="40" dirty="0">
                <a:solidFill>
                  <a:srgbClr val="404040"/>
                </a:solidFill>
                <a:latin typeface="Calibri"/>
                <a:cs typeface="Calibri"/>
              </a:rPr>
              <a:t>déjà</a:t>
            </a:r>
            <a:r>
              <a:rPr spc="-215" dirty="0">
                <a:solidFill>
                  <a:srgbClr val="404040"/>
                </a:solidFill>
                <a:latin typeface="Calibri"/>
                <a:cs typeface="Calibri"/>
              </a:rPr>
              <a:t> </a:t>
            </a:r>
            <a:r>
              <a:rPr spc="10" dirty="0">
                <a:solidFill>
                  <a:srgbClr val="404040"/>
                </a:solidFill>
                <a:latin typeface="Calibri"/>
                <a:cs typeface="Calibri"/>
              </a:rPr>
              <a:t>partagée</a:t>
            </a:r>
            <a:endParaRPr dirty="0">
              <a:latin typeface="Calibri"/>
              <a:cs typeface="Calibri"/>
            </a:endParaRPr>
          </a:p>
          <a:p>
            <a:pPr marL="390525" marR="894080" indent="-182880">
              <a:lnSpc>
                <a:spcPct val="98100"/>
              </a:lnSpc>
              <a:spcBef>
                <a:spcPts val="405"/>
              </a:spcBef>
              <a:buClr>
                <a:srgbClr val="D24717"/>
              </a:buClr>
              <a:buChar char="◦"/>
              <a:tabLst>
                <a:tab pos="391160" algn="l"/>
              </a:tabLst>
            </a:pPr>
            <a:r>
              <a:rPr sz="1600" spc="15" dirty="0">
                <a:solidFill>
                  <a:srgbClr val="404040"/>
                </a:solidFill>
                <a:latin typeface="Calibri"/>
                <a:cs typeface="Calibri"/>
              </a:rPr>
              <a:t>Extrait </a:t>
            </a:r>
            <a:r>
              <a:rPr sz="1600" spc="20" dirty="0">
                <a:solidFill>
                  <a:srgbClr val="404040"/>
                </a:solidFill>
                <a:latin typeface="Calibri"/>
                <a:cs typeface="Calibri"/>
              </a:rPr>
              <a:t>de </a:t>
            </a:r>
            <a:r>
              <a:rPr sz="1600" spc="35" dirty="0">
                <a:solidFill>
                  <a:srgbClr val="404040"/>
                </a:solidFill>
                <a:latin typeface="Calibri"/>
                <a:cs typeface="Calibri"/>
              </a:rPr>
              <a:t>la </a:t>
            </a:r>
            <a:r>
              <a:rPr sz="1600" spc="40" dirty="0">
                <a:solidFill>
                  <a:srgbClr val="404040"/>
                </a:solidFill>
                <a:latin typeface="Calibri"/>
                <a:cs typeface="Calibri"/>
              </a:rPr>
              <a:t>doc </a:t>
            </a:r>
            <a:r>
              <a:rPr sz="1600" spc="25" dirty="0">
                <a:solidFill>
                  <a:srgbClr val="404040"/>
                </a:solidFill>
                <a:latin typeface="Calibri"/>
                <a:cs typeface="Calibri"/>
              </a:rPr>
              <a:t>officielle </a:t>
            </a:r>
            <a:r>
              <a:rPr sz="1600" spc="20" dirty="0">
                <a:solidFill>
                  <a:srgbClr val="404040"/>
                </a:solidFill>
                <a:latin typeface="Calibri"/>
                <a:cs typeface="Calibri"/>
              </a:rPr>
              <a:t>de </a:t>
            </a:r>
            <a:r>
              <a:rPr sz="1600" spc="25" dirty="0">
                <a:solidFill>
                  <a:srgbClr val="404040"/>
                </a:solidFill>
                <a:latin typeface="Calibri"/>
                <a:cs typeface="Calibri"/>
              </a:rPr>
              <a:t>git </a:t>
            </a:r>
            <a:r>
              <a:rPr sz="1600" spc="10" dirty="0">
                <a:solidFill>
                  <a:srgbClr val="404040"/>
                </a:solidFill>
                <a:latin typeface="Calibri"/>
                <a:cs typeface="Calibri"/>
              </a:rPr>
              <a:t>rebase </a:t>
            </a:r>
            <a:r>
              <a:rPr sz="1600" dirty="0">
                <a:solidFill>
                  <a:srgbClr val="404040"/>
                </a:solidFill>
                <a:latin typeface="Calibri"/>
                <a:cs typeface="Calibri"/>
              </a:rPr>
              <a:t>: « </a:t>
            </a:r>
            <a:r>
              <a:rPr sz="1600" spc="-25" dirty="0">
                <a:solidFill>
                  <a:srgbClr val="404040"/>
                </a:solidFill>
                <a:latin typeface="Calibri"/>
                <a:cs typeface="Calibri"/>
              </a:rPr>
              <a:t>Ne </a:t>
            </a:r>
            <a:r>
              <a:rPr sz="1600" spc="-45" dirty="0">
                <a:solidFill>
                  <a:srgbClr val="404040"/>
                </a:solidFill>
                <a:latin typeface="Calibri"/>
                <a:cs typeface="Calibri"/>
              </a:rPr>
              <a:t>rebasez </a:t>
            </a:r>
            <a:r>
              <a:rPr sz="1600" spc="-40" dirty="0">
                <a:solidFill>
                  <a:srgbClr val="404040"/>
                </a:solidFill>
                <a:latin typeface="Calibri"/>
                <a:cs typeface="Calibri"/>
              </a:rPr>
              <a:t>jamais </a:t>
            </a:r>
            <a:r>
              <a:rPr sz="1600" spc="-30" dirty="0">
                <a:solidFill>
                  <a:srgbClr val="404040"/>
                </a:solidFill>
                <a:latin typeface="Calibri"/>
                <a:cs typeface="Calibri"/>
              </a:rPr>
              <a:t>des  </a:t>
            </a:r>
            <a:r>
              <a:rPr sz="1600" spc="-45" dirty="0">
                <a:solidFill>
                  <a:srgbClr val="404040"/>
                </a:solidFill>
                <a:latin typeface="Calibri"/>
                <a:cs typeface="Calibri"/>
              </a:rPr>
              <a:t>commits </a:t>
            </a:r>
            <a:r>
              <a:rPr sz="1600" spc="-30" dirty="0">
                <a:solidFill>
                  <a:srgbClr val="404040"/>
                </a:solidFill>
                <a:latin typeface="Calibri"/>
                <a:cs typeface="Calibri"/>
              </a:rPr>
              <a:t>qui </a:t>
            </a:r>
            <a:r>
              <a:rPr sz="1600" spc="-35" dirty="0">
                <a:solidFill>
                  <a:srgbClr val="404040"/>
                </a:solidFill>
                <a:latin typeface="Calibri"/>
                <a:cs typeface="Calibri"/>
              </a:rPr>
              <a:t>ont déjà </a:t>
            </a:r>
            <a:r>
              <a:rPr sz="1600" spc="-45" dirty="0">
                <a:solidFill>
                  <a:srgbClr val="404040"/>
                </a:solidFill>
                <a:latin typeface="Calibri"/>
                <a:cs typeface="Calibri"/>
              </a:rPr>
              <a:t>été </a:t>
            </a:r>
            <a:r>
              <a:rPr sz="1600" spc="-40" dirty="0">
                <a:solidFill>
                  <a:srgbClr val="404040"/>
                </a:solidFill>
                <a:latin typeface="Calibri"/>
                <a:cs typeface="Calibri"/>
              </a:rPr>
              <a:t>poussés </a:t>
            </a:r>
            <a:r>
              <a:rPr sz="1600" spc="-30" dirty="0">
                <a:solidFill>
                  <a:srgbClr val="404040"/>
                </a:solidFill>
                <a:latin typeface="Calibri"/>
                <a:cs typeface="Calibri"/>
              </a:rPr>
              <a:t>sur </a:t>
            </a:r>
            <a:r>
              <a:rPr sz="1600" spc="-25" dirty="0">
                <a:solidFill>
                  <a:srgbClr val="404040"/>
                </a:solidFill>
                <a:latin typeface="Calibri"/>
                <a:cs typeface="Calibri"/>
              </a:rPr>
              <a:t>un </a:t>
            </a:r>
            <a:r>
              <a:rPr sz="1600" spc="-40" dirty="0">
                <a:solidFill>
                  <a:srgbClr val="404040"/>
                </a:solidFill>
                <a:latin typeface="Calibri"/>
                <a:cs typeface="Calibri"/>
              </a:rPr>
              <a:t>dépôt public. </a:t>
            </a:r>
            <a:r>
              <a:rPr sz="1600" spc="-30" dirty="0">
                <a:solidFill>
                  <a:srgbClr val="404040"/>
                </a:solidFill>
                <a:latin typeface="Calibri"/>
                <a:cs typeface="Calibri"/>
              </a:rPr>
              <a:t>Si </a:t>
            </a:r>
            <a:r>
              <a:rPr sz="1600" spc="-40" dirty="0">
                <a:solidFill>
                  <a:srgbClr val="404040"/>
                </a:solidFill>
                <a:latin typeface="Calibri"/>
                <a:cs typeface="Calibri"/>
              </a:rPr>
              <a:t>vous </a:t>
            </a:r>
            <a:r>
              <a:rPr sz="1600" spc="-45" dirty="0">
                <a:solidFill>
                  <a:srgbClr val="404040"/>
                </a:solidFill>
                <a:latin typeface="Calibri"/>
                <a:cs typeface="Calibri"/>
              </a:rPr>
              <a:t>suivez </a:t>
            </a:r>
            <a:r>
              <a:rPr sz="1600" spc="-25" dirty="0">
                <a:solidFill>
                  <a:srgbClr val="404040"/>
                </a:solidFill>
                <a:latin typeface="Calibri"/>
                <a:cs typeface="Calibri"/>
              </a:rPr>
              <a:t>ce  </a:t>
            </a:r>
            <a:r>
              <a:rPr sz="1600" spc="-45" dirty="0">
                <a:solidFill>
                  <a:srgbClr val="404040"/>
                </a:solidFill>
                <a:latin typeface="Calibri"/>
                <a:cs typeface="Calibri"/>
              </a:rPr>
              <a:t>conseil,</a:t>
            </a:r>
            <a:r>
              <a:rPr sz="1600" spc="-105" dirty="0">
                <a:solidFill>
                  <a:srgbClr val="404040"/>
                </a:solidFill>
                <a:latin typeface="Calibri"/>
                <a:cs typeface="Calibri"/>
              </a:rPr>
              <a:t> </a:t>
            </a:r>
            <a:r>
              <a:rPr sz="1600" spc="-40" dirty="0">
                <a:solidFill>
                  <a:srgbClr val="404040"/>
                </a:solidFill>
                <a:latin typeface="Calibri"/>
                <a:cs typeface="Calibri"/>
              </a:rPr>
              <a:t>tout</a:t>
            </a:r>
            <a:r>
              <a:rPr sz="1600" spc="-90" dirty="0">
                <a:solidFill>
                  <a:srgbClr val="404040"/>
                </a:solidFill>
                <a:latin typeface="Calibri"/>
                <a:cs typeface="Calibri"/>
              </a:rPr>
              <a:t> </a:t>
            </a:r>
            <a:r>
              <a:rPr sz="1600" spc="-45" dirty="0">
                <a:solidFill>
                  <a:srgbClr val="404040"/>
                </a:solidFill>
                <a:latin typeface="Calibri"/>
                <a:cs typeface="Calibri"/>
              </a:rPr>
              <a:t>ira</a:t>
            </a:r>
            <a:r>
              <a:rPr sz="1600" spc="-105" dirty="0">
                <a:solidFill>
                  <a:srgbClr val="404040"/>
                </a:solidFill>
                <a:latin typeface="Calibri"/>
                <a:cs typeface="Calibri"/>
              </a:rPr>
              <a:t> </a:t>
            </a:r>
            <a:r>
              <a:rPr sz="1600" spc="-35" dirty="0">
                <a:solidFill>
                  <a:srgbClr val="404040"/>
                </a:solidFill>
                <a:latin typeface="Calibri"/>
                <a:cs typeface="Calibri"/>
              </a:rPr>
              <a:t>bien.</a:t>
            </a:r>
            <a:r>
              <a:rPr sz="1600" spc="-114" dirty="0">
                <a:solidFill>
                  <a:srgbClr val="404040"/>
                </a:solidFill>
                <a:latin typeface="Calibri"/>
                <a:cs typeface="Calibri"/>
              </a:rPr>
              <a:t> </a:t>
            </a:r>
            <a:r>
              <a:rPr sz="1600" spc="-40" dirty="0">
                <a:solidFill>
                  <a:srgbClr val="404040"/>
                </a:solidFill>
                <a:latin typeface="Calibri"/>
                <a:cs typeface="Calibri"/>
              </a:rPr>
              <a:t>Sinon,</a:t>
            </a:r>
            <a:r>
              <a:rPr sz="1600" spc="-100" dirty="0">
                <a:solidFill>
                  <a:srgbClr val="404040"/>
                </a:solidFill>
                <a:latin typeface="Calibri"/>
                <a:cs typeface="Calibri"/>
              </a:rPr>
              <a:t> </a:t>
            </a:r>
            <a:r>
              <a:rPr sz="1600" spc="-25" dirty="0">
                <a:solidFill>
                  <a:srgbClr val="404040"/>
                </a:solidFill>
                <a:latin typeface="Calibri"/>
                <a:cs typeface="Calibri"/>
              </a:rPr>
              <a:t>de</a:t>
            </a:r>
            <a:r>
              <a:rPr sz="1600" spc="-100" dirty="0">
                <a:solidFill>
                  <a:srgbClr val="404040"/>
                </a:solidFill>
                <a:latin typeface="Calibri"/>
                <a:cs typeface="Calibri"/>
              </a:rPr>
              <a:t> </a:t>
            </a:r>
            <a:r>
              <a:rPr sz="1600" spc="-45" dirty="0">
                <a:solidFill>
                  <a:srgbClr val="404040"/>
                </a:solidFill>
                <a:latin typeface="Calibri"/>
                <a:cs typeface="Calibri"/>
              </a:rPr>
              <a:t>nombreuses</a:t>
            </a:r>
            <a:r>
              <a:rPr sz="1600" spc="-114" dirty="0">
                <a:solidFill>
                  <a:srgbClr val="404040"/>
                </a:solidFill>
                <a:latin typeface="Calibri"/>
                <a:cs typeface="Calibri"/>
              </a:rPr>
              <a:t> </a:t>
            </a:r>
            <a:r>
              <a:rPr sz="1600" spc="-45" dirty="0">
                <a:solidFill>
                  <a:srgbClr val="404040"/>
                </a:solidFill>
                <a:latin typeface="Calibri"/>
                <a:cs typeface="Calibri"/>
              </a:rPr>
              <a:t>personnes</a:t>
            </a:r>
            <a:r>
              <a:rPr sz="1600" spc="-125" dirty="0">
                <a:solidFill>
                  <a:srgbClr val="404040"/>
                </a:solidFill>
                <a:latin typeface="Calibri"/>
                <a:cs typeface="Calibri"/>
              </a:rPr>
              <a:t> </a:t>
            </a:r>
            <a:r>
              <a:rPr sz="1600" spc="-45" dirty="0">
                <a:solidFill>
                  <a:srgbClr val="404040"/>
                </a:solidFill>
                <a:latin typeface="Calibri"/>
                <a:cs typeface="Calibri"/>
              </a:rPr>
              <a:t>vont</a:t>
            </a:r>
            <a:r>
              <a:rPr sz="1600" spc="-90" dirty="0">
                <a:solidFill>
                  <a:srgbClr val="404040"/>
                </a:solidFill>
                <a:latin typeface="Calibri"/>
                <a:cs typeface="Calibri"/>
              </a:rPr>
              <a:t> </a:t>
            </a:r>
            <a:r>
              <a:rPr sz="1600" spc="-40" dirty="0">
                <a:solidFill>
                  <a:srgbClr val="404040"/>
                </a:solidFill>
                <a:latin typeface="Calibri"/>
                <a:cs typeface="Calibri"/>
              </a:rPr>
              <a:t>vous</a:t>
            </a:r>
            <a:r>
              <a:rPr sz="1600" spc="235" dirty="0">
                <a:solidFill>
                  <a:srgbClr val="404040"/>
                </a:solidFill>
                <a:latin typeface="Calibri"/>
                <a:cs typeface="Calibri"/>
              </a:rPr>
              <a:t> </a:t>
            </a:r>
            <a:r>
              <a:rPr sz="1600" spc="-35" dirty="0">
                <a:solidFill>
                  <a:srgbClr val="404040"/>
                </a:solidFill>
                <a:latin typeface="Calibri"/>
                <a:cs typeface="Calibri"/>
              </a:rPr>
              <a:t>haïr</a:t>
            </a:r>
            <a:r>
              <a:rPr sz="1600" spc="-100" dirty="0">
                <a:solidFill>
                  <a:srgbClr val="404040"/>
                </a:solidFill>
                <a:latin typeface="Calibri"/>
                <a:cs typeface="Calibri"/>
              </a:rPr>
              <a:t> </a:t>
            </a:r>
            <a:r>
              <a:rPr sz="1600" spc="-30" dirty="0">
                <a:solidFill>
                  <a:srgbClr val="404040"/>
                </a:solidFill>
                <a:latin typeface="Calibri"/>
                <a:cs typeface="Calibri"/>
              </a:rPr>
              <a:t>et  </a:t>
            </a:r>
            <a:r>
              <a:rPr sz="1600" spc="-40" dirty="0">
                <a:solidFill>
                  <a:srgbClr val="404040"/>
                </a:solidFill>
                <a:latin typeface="Calibri"/>
                <a:cs typeface="Calibri"/>
              </a:rPr>
              <a:t>vous </a:t>
            </a:r>
            <a:r>
              <a:rPr sz="1600" spc="-45" dirty="0">
                <a:solidFill>
                  <a:srgbClr val="404040"/>
                </a:solidFill>
                <a:latin typeface="Calibri"/>
                <a:cs typeface="Calibri"/>
              </a:rPr>
              <a:t>serez </a:t>
            </a:r>
            <a:r>
              <a:rPr sz="1600" spc="-40" dirty="0">
                <a:solidFill>
                  <a:srgbClr val="404040"/>
                </a:solidFill>
                <a:latin typeface="Calibri"/>
                <a:cs typeface="Calibri"/>
              </a:rPr>
              <a:t>méprisé </a:t>
            </a:r>
            <a:r>
              <a:rPr sz="1600" spc="-30" dirty="0">
                <a:solidFill>
                  <a:srgbClr val="404040"/>
                </a:solidFill>
                <a:latin typeface="Calibri"/>
                <a:cs typeface="Calibri"/>
              </a:rPr>
              <a:t>par </a:t>
            </a:r>
            <a:r>
              <a:rPr sz="1600" spc="-40" dirty="0">
                <a:solidFill>
                  <a:srgbClr val="404040"/>
                </a:solidFill>
                <a:latin typeface="Calibri"/>
                <a:cs typeface="Calibri"/>
              </a:rPr>
              <a:t>vos amis </a:t>
            </a:r>
            <a:r>
              <a:rPr sz="1600" spc="-30" dirty="0">
                <a:solidFill>
                  <a:srgbClr val="404040"/>
                </a:solidFill>
                <a:latin typeface="Calibri"/>
                <a:cs typeface="Calibri"/>
              </a:rPr>
              <a:t>et </a:t>
            </a:r>
            <a:r>
              <a:rPr sz="1600" spc="-45" dirty="0">
                <a:solidFill>
                  <a:srgbClr val="404040"/>
                </a:solidFill>
                <a:latin typeface="Calibri"/>
                <a:cs typeface="Calibri"/>
              </a:rPr>
              <a:t>votre </a:t>
            </a:r>
            <a:r>
              <a:rPr sz="1600" spc="-50" dirty="0">
                <a:solidFill>
                  <a:srgbClr val="404040"/>
                </a:solidFill>
                <a:latin typeface="Calibri"/>
                <a:cs typeface="Calibri"/>
              </a:rPr>
              <a:t>famille. </a:t>
            </a:r>
            <a:r>
              <a:rPr sz="1600" dirty="0">
                <a:solidFill>
                  <a:srgbClr val="404040"/>
                </a:solidFill>
                <a:latin typeface="Calibri"/>
                <a:cs typeface="Calibri"/>
              </a:rPr>
              <a:t>» - </a:t>
            </a:r>
            <a:r>
              <a:rPr sz="1600" u="heavy" spc="10" dirty="0">
                <a:solidFill>
                  <a:srgbClr val="404040"/>
                </a:solidFill>
                <a:uFill>
                  <a:solidFill>
                    <a:srgbClr val="000000"/>
                  </a:solidFill>
                </a:uFill>
                <a:latin typeface="Calibri"/>
                <a:cs typeface="Calibri"/>
              </a:rPr>
              <a:t>https://git-  </a:t>
            </a:r>
            <a:r>
              <a:rPr sz="1600" u="heavy" spc="15" dirty="0">
                <a:solidFill>
                  <a:srgbClr val="404040"/>
                </a:solidFill>
                <a:uFill>
                  <a:solidFill>
                    <a:srgbClr val="000000"/>
                  </a:solidFill>
                </a:uFill>
                <a:latin typeface="Calibri"/>
                <a:cs typeface="Calibri"/>
              </a:rPr>
              <a:t>scm.com/book/fr/v2/Les-branches-avec-Git-Rebaser-Rebasing</a:t>
            </a:r>
            <a:endParaRPr sz="16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383456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81124" y="3350514"/>
            <a:ext cx="926465" cy="95250"/>
          </a:xfrm>
          <a:custGeom>
            <a:avLst/>
            <a:gdLst/>
            <a:ahLst/>
            <a:cxnLst/>
            <a:rect l="l" t="t" r="r" b="b"/>
            <a:pathLst>
              <a:path w="92646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4" h="127000">
                <a:moveTo>
                  <a:pt x="125460" y="55880"/>
                </a:moveTo>
                <a:lnTo>
                  <a:pt x="63500" y="55880"/>
                </a:lnTo>
                <a:lnTo>
                  <a:pt x="63500" y="71120"/>
                </a:lnTo>
                <a:lnTo>
                  <a:pt x="125460" y="71120"/>
                </a:lnTo>
                <a:lnTo>
                  <a:pt x="127000" y="63500"/>
                </a:lnTo>
                <a:lnTo>
                  <a:pt x="125460" y="55880"/>
                </a:lnTo>
                <a:close/>
              </a:path>
              <a:path w="926464" h="127000">
                <a:moveTo>
                  <a:pt x="926464" y="55880"/>
                </a:moveTo>
                <a:lnTo>
                  <a:pt x="125460" y="55880"/>
                </a:lnTo>
                <a:lnTo>
                  <a:pt x="127000" y="63500"/>
                </a:lnTo>
                <a:lnTo>
                  <a:pt x="125460" y="71120"/>
                </a:lnTo>
                <a:lnTo>
                  <a:pt x="926464" y="71120"/>
                </a:lnTo>
                <a:lnTo>
                  <a:pt x="926464" y="55880"/>
                </a:lnTo>
                <a:close/>
              </a:path>
            </a:pathLst>
          </a:custGeom>
          <a:solidFill>
            <a:srgbClr val="D24717"/>
          </a:solidFill>
        </p:spPr>
        <p:txBody>
          <a:bodyPr wrap="square" lIns="0" tIns="0" rIns="0" bIns="0" rtlCol="0"/>
          <a:lstStyle/>
          <a:p>
            <a:endParaRPr/>
          </a:p>
        </p:txBody>
      </p:sp>
      <p:sp>
        <p:nvSpPr>
          <p:cNvPr id="7" name="object 7"/>
          <p:cNvSpPr/>
          <p:nvPr/>
        </p:nvSpPr>
        <p:spPr>
          <a:xfrm>
            <a:off x="2743708" y="3350514"/>
            <a:ext cx="926465" cy="95250"/>
          </a:xfrm>
          <a:custGeom>
            <a:avLst/>
            <a:gdLst/>
            <a:ahLst/>
            <a:cxnLst/>
            <a:rect l="l" t="t" r="r" b="b"/>
            <a:pathLst>
              <a:path w="92646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4" h="127000">
                <a:moveTo>
                  <a:pt x="125460" y="55880"/>
                </a:moveTo>
                <a:lnTo>
                  <a:pt x="63500" y="55880"/>
                </a:lnTo>
                <a:lnTo>
                  <a:pt x="63500" y="71120"/>
                </a:lnTo>
                <a:lnTo>
                  <a:pt x="125460" y="71120"/>
                </a:lnTo>
                <a:lnTo>
                  <a:pt x="127000" y="63500"/>
                </a:lnTo>
                <a:lnTo>
                  <a:pt x="125460" y="55880"/>
                </a:lnTo>
                <a:close/>
              </a:path>
              <a:path w="926464" h="127000">
                <a:moveTo>
                  <a:pt x="926465" y="55880"/>
                </a:moveTo>
                <a:lnTo>
                  <a:pt x="125460" y="55880"/>
                </a:lnTo>
                <a:lnTo>
                  <a:pt x="127000" y="63500"/>
                </a:lnTo>
                <a:lnTo>
                  <a:pt x="125460" y="71120"/>
                </a:lnTo>
                <a:lnTo>
                  <a:pt x="926465" y="71120"/>
                </a:lnTo>
                <a:lnTo>
                  <a:pt x="926465" y="55880"/>
                </a:lnTo>
                <a:close/>
              </a:path>
            </a:pathLst>
          </a:custGeom>
          <a:solidFill>
            <a:srgbClr val="D24717"/>
          </a:solidFill>
        </p:spPr>
        <p:txBody>
          <a:bodyPr wrap="square" lIns="0" tIns="0" rIns="0" bIns="0" rtlCol="0"/>
          <a:lstStyle/>
          <a:p>
            <a:endParaRPr/>
          </a:p>
        </p:txBody>
      </p:sp>
      <p:sp>
        <p:nvSpPr>
          <p:cNvPr id="8" name="object 8"/>
          <p:cNvSpPr/>
          <p:nvPr/>
        </p:nvSpPr>
        <p:spPr>
          <a:xfrm>
            <a:off x="3606292" y="3350514"/>
            <a:ext cx="926465" cy="95250"/>
          </a:xfrm>
          <a:custGeom>
            <a:avLst/>
            <a:gdLst/>
            <a:ahLst/>
            <a:cxnLst/>
            <a:rect l="l" t="t" r="r" b="b"/>
            <a:pathLst>
              <a:path w="92646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4" h="127000">
                <a:moveTo>
                  <a:pt x="125460" y="55880"/>
                </a:moveTo>
                <a:lnTo>
                  <a:pt x="63500" y="55880"/>
                </a:lnTo>
                <a:lnTo>
                  <a:pt x="63500" y="71120"/>
                </a:lnTo>
                <a:lnTo>
                  <a:pt x="125460" y="71120"/>
                </a:lnTo>
                <a:lnTo>
                  <a:pt x="127000" y="63500"/>
                </a:lnTo>
                <a:lnTo>
                  <a:pt x="125460" y="55880"/>
                </a:lnTo>
                <a:close/>
              </a:path>
              <a:path w="926464" h="127000">
                <a:moveTo>
                  <a:pt x="926465" y="55880"/>
                </a:moveTo>
                <a:lnTo>
                  <a:pt x="125460" y="55880"/>
                </a:lnTo>
                <a:lnTo>
                  <a:pt x="127000" y="63500"/>
                </a:lnTo>
                <a:lnTo>
                  <a:pt x="125460" y="71120"/>
                </a:lnTo>
                <a:lnTo>
                  <a:pt x="926465" y="71120"/>
                </a:lnTo>
                <a:lnTo>
                  <a:pt x="926465" y="55880"/>
                </a:lnTo>
                <a:close/>
              </a:path>
            </a:pathLst>
          </a:custGeom>
          <a:solidFill>
            <a:srgbClr val="D24717"/>
          </a:solidFill>
        </p:spPr>
        <p:txBody>
          <a:bodyPr wrap="square" lIns="0" tIns="0" rIns="0" bIns="0" rtlCol="0"/>
          <a:lstStyle/>
          <a:p>
            <a:endParaRPr/>
          </a:p>
        </p:txBody>
      </p:sp>
      <p:sp>
        <p:nvSpPr>
          <p:cNvPr id="9" name="object 9"/>
          <p:cNvSpPr/>
          <p:nvPr/>
        </p:nvSpPr>
        <p:spPr>
          <a:xfrm>
            <a:off x="4470401" y="3350514"/>
            <a:ext cx="926465" cy="95250"/>
          </a:xfrm>
          <a:custGeom>
            <a:avLst/>
            <a:gdLst/>
            <a:ahLst/>
            <a:cxnLst/>
            <a:rect l="l" t="t" r="r" b="b"/>
            <a:pathLst>
              <a:path w="92646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4" h="127000">
                <a:moveTo>
                  <a:pt x="125460" y="55880"/>
                </a:moveTo>
                <a:lnTo>
                  <a:pt x="63500" y="55880"/>
                </a:lnTo>
                <a:lnTo>
                  <a:pt x="63500" y="71120"/>
                </a:lnTo>
                <a:lnTo>
                  <a:pt x="125460" y="71120"/>
                </a:lnTo>
                <a:lnTo>
                  <a:pt x="127000" y="63500"/>
                </a:lnTo>
                <a:lnTo>
                  <a:pt x="125460" y="55880"/>
                </a:lnTo>
                <a:close/>
              </a:path>
              <a:path w="926464" h="127000">
                <a:moveTo>
                  <a:pt x="926464" y="55880"/>
                </a:moveTo>
                <a:lnTo>
                  <a:pt x="125460" y="55880"/>
                </a:lnTo>
                <a:lnTo>
                  <a:pt x="127000" y="63500"/>
                </a:lnTo>
                <a:lnTo>
                  <a:pt x="125460" y="71120"/>
                </a:lnTo>
                <a:lnTo>
                  <a:pt x="926464" y="71120"/>
                </a:lnTo>
                <a:lnTo>
                  <a:pt x="926464" y="55880"/>
                </a:lnTo>
                <a:close/>
              </a:path>
            </a:pathLst>
          </a:custGeom>
          <a:solidFill>
            <a:srgbClr val="D24717"/>
          </a:solidFill>
        </p:spPr>
        <p:txBody>
          <a:bodyPr wrap="square" lIns="0" tIns="0" rIns="0" bIns="0" rtlCol="0"/>
          <a:lstStyle/>
          <a:p>
            <a:endParaRPr/>
          </a:p>
        </p:txBody>
      </p:sp>
      <p:sp>
        <p:nvSpPr>
          <p:cNvPr id="10" name="object 10"/>
          <p:cNvSpPr/>
          <p:nvPr/>
        </p:nvSpPr>
        <p:spPr>
          <a:xfrm>
            <a:off x="5332985" y="3350514"/>
            <a:ext cx="926465" cy="95250"/>
          </a:xfrm>
          <a:custGeom>
            <a:avLst/>
            <a:gdLst/>
            <a:ahLst/>
            <a:cxnLst/>
            <a:rect l="l" t="t" r="r" b="b"/>
            <a:pathLst>
              <a:path w="92646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4" h="127000">
                <a:moveTo>
                  <a:pt x="125460" y="55880"/>
                </a:moveTo>
                <a:lnTo>
                  <a:pt x="63500" y="55880"/>
                </a:lnTo>
                <a:lnTo>
                  <a:pt x="63500" y="71120"/>
                </a:lnTo>
                <a:lnTo>
                  <a:pt x="125460" y="71120"/>
                </a:lnTo>
                <a:lnTo>
                  <a:pt x="127000" y="63500"/>
                </a:lnTo>
                <a:lnTo>
                  <a:pt x="125460" y="55880"/>
                </a:lnTo>
                <a:close/>
              </a:path>
              <a:path w="926464" h="127000">
                <a:moveTo>
                  <a:pt x="926464" y="55880"/>
                </a:moveTo>
                <a:lnTo>
                  <a:pt x="125460" y="55880"/>
                </a:lnTo>
                <a:lnTo>
                  <a:pt x="127000" y="63500"/>
                </a:lnTo>
                <a:lnTo>
                  <a:pt x="125460" y="71120"/>
                </a:lnTo>
                <a:lnTo>
                  <a:pt x="926464" y="71120"/>
                </a:lnTo>
                <a:lnTo>
                  <a:pt x="926464" y="55880"/>
                </a:lnTo>
                <a:close/>
              </a:path>
            </a:pathLst>
          </a:custGeom>
          <a:solidFill>
            <a:srgbClr val="D24717"/>
          </a:solidFill>
        </p:spPr>
        <p:txBody>
          <a:bodyPr wrap="square" lIns="0" tIns="0" rIns="0" bIns="0" rtlCol="0"/>
          <a:lstStyle/>
          <a:p>
            <a:endParaRPr/>
          </a:p>
        </p:txBody>
      </p:sp>
      <p:sp>
        <p:nvSpPr>
          <p:cNvPr id="11" name="object 11"/>
          <p:cNvSpPr/>
          <p:nvPr/>
        </p:nvSpPr>
        <p:spPr>
          <a:xfrm>
            <a:off x="6195568" y="3350514"/>
            <a:ext cx="926465" cy="95250"/>
          </a:xfrm>
          <a:custGeom>
            <a:avLst/>
            <a:gdLst/>
            <a:ahLst/>
            <a:cxnLst/>
            <a:rect l="l" t="t" r="r" b="b"/>
            <a:pathLst>
              <a:path w="926465"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460" y="71120"/>
                </a:lnTo>
                <a:lnTo>
                  <a:pt x="63500" y="71120"/>
                </a:lnTo>
                <a:lnTo>
                  <a:pt x="63500" y="55880"/>
                </a:lnTo>
                <a:lnTo>
                  <a:pt x="125460" y="55880"/>
                </a:lnTo>
                <a:lnTo>
                  <a:pt x="122007" y="38790"/>
                </a:lnTo>
                <a:lnTo>
                  <a:pt x="108394" y="18605"/>
                </a:lnTo>
                <a:lnTo>
                  <a:pt x="88209" y="4992"/>
                </a:lnTo>
                <a:lnTo>
                  <a:pt x="63500" y="0"/>
                </a:lnTo>
                <a:close/>
              </a:path>
              <a:path w="926465" h="127000">
                <a:moveTo>
                  <a:pt x="799464" y="0"/>
                </a:moveTo>
                <a:lnTo>
                  <a:pt x="799464" y="127000"/>
                </a:lnTo>
                <a:lnTo>
                  <a:pt x="911224" y="71120"/>
                </a:lnTo>
                <a:lnTo>
                  <a:pt x="812164" y="71120"/>
                </a:lnTo>
                <a:lnTo>
                  <a:pt x="812164" y="55880"/>
                </a:lnTo>
                <a:lnTo>
                  <a:pt x="911224" y="55880"/>
                </a:lnTo>
                <a:lnTo>
                  <a:pt x="799464" y="0"/>
                </a:lnTo>
                <a:close/>
              </a:path>
              <a:path w="926465" h="127000">
                <a:moveTo>
                  <a:pt x="125460" y="55880"/>
                </a:moveTo>
                <a:lnTo>
                  <a:pt x="63500" y="55880"/>
                </a:lnTo>
                <a:lnTo>
                  <a:pt x="63500" y="71120"/>
                </a:lnTo>
                <a:lnTo>
                  <a:pt x="125460" y="71120"/>
                </a:lnTo>
                <a:lnTo>
                  <a:pt x="127000" y="63500"/>
                </a:lnTo>
                <a:lnTo>
                  <a:pt x="125460" y="55880"/>
                </a:lnTo>
                <a:close/>
              </a:path>
              <a:path w="926465" h="127000">
                <a:moveTo>
                  <a:pt x="799464" y="55880"/>
                </a:moveTo>
                <a:lnTo>
                  <a:pt x="125460" y="55880"/>
                </a:lnTo>
                <a:lnTo>
                  <a:pt x="127000" y="63500"/>
                </a:lnTo>
                <a:lnTo>
                  <a:pt x="125460" y="71120"/>
                </a:lnTo>
                <a:lnTo>
                  <a:pt x="799464" y="71120"/>
                </a:lnTo>
                <a:lnTo>
                  <a:pt x="799464" y="55880"/>
                </a:lnTo>
                <a:close/>
              </a:path>
              <a:path w="926465" h="127000">
                <a:moveTo>
                  <a:pt x="911224" y="55880"/>
                </a:moveTo>
                <a:lnTo>
                  <a:pt x="812164" y="55880"/>
                </a:lnTo>
                <a:lnTo>
                  <a:pt x="812164" y="71120"/>
                </a:lnTo>
                <a:lnTo>
                  <a:pt x="911224" y="71120"/>
                </a:lnTo>
                <a:lnTo>
                  <a:pt x="926464" y="63500"/>
                </a:lnTo>
                <a:lnTo>
                  <a:pt x="911224" y="55880"/>
                </a:lnTo>
                <a:close/>
              </a:path>
            </a:pathLst>
          </a:custGeom>
          <a:solidFill>
            <a:srgbClr val="D24717"/>
          </a:solidFill>
        </p:spPr>
        <p:txBody>
          <a:bodyPr wrap="square" lIns="0" tIns="0" rIns="0" bIns="0" rtlCol="0"/>
          <a:lstStyle/>
          <a:p>
            <a:endParaRPr/>
          </a:p>
        </p:txBody>
      </p:sp>
      <p:sp>
        <p:nvSpPr>
          <p:cNvPr id="12" name="object 12"/>
          <p:cNvSpPr txBox="1"/>
          <p:nvPr/>
        </p:nvSpPr>
        <p:spPr>
          <a:xfrm>
            <a:off x="902005" y="1373981"/>
            <a:ext cx="7319009" cy="2491067"/>
          </a:xfrm>
          <a:prstGeom prst="rect">
            <a:avLst/>
          </a:prstGeom>
        </p:spPr>
        <p:txBody>
          <a:bodyPr vert="horz" wrap="square" lIns="0" tIns="13335" rIns="0" bIns="0" rtlCol="0">
            <a:spAutoFit/>
          </a:bodyPr>
          <a:lstStyle/>
          <a:p>
            <a:pPr marL="12700">
              <a:lnSpc>
                <a:spcPct val="100000"/>
              </a:lnSpc>
              <a:spcBef>
                <a:spcPts val="105"/>
              </a:spcBef>
            </a:pPr>
            <a:r>
              <a:rPr sz="2000" spc="30" dirty="0">
                <a:solidFill>
                  <a:srgbClr val="404040"/>
                </a:solidFill>
                <a:latin typeface="Calibri"/>
                <a:cs typeface="Calibri"/>
              </a:rPr>
              <a:t>Une</a:t>
            </a:r>
            <a:r>
              <a:rPr sz="2000" spc="10" dirty="0">
                <a:solidFill>
                  <a:srgbClr val="404040"/>
                </a:solidFill>
                <a:latin typeface="Calibri"/>
                <a:cs typeface="Calibri"/>
              </a:rPr>
              <a:t> </a:t>
            </a:r>
            <a:r>
              <a:rPr sz="2000" spc="30" dirty="0">
                <a:solidFill>
                  <a:srgbClr val="404040"/>
                </a:solidFill>
                <a:latin typeface="Calibri"/>
                <a:cs typeface="Calibri"/>
              </a:rPr>
              <a:t>révision</a:t>
            </a:r>
            <a:endParaRPr sz="2000">
              <a:latin typeface="Calibri"/>
              <a:cs typeface="Calibri"/>
            </a:endParaRPr>
          </a:p>
          <a:p>
            <a:pPr marL="390525" indent="-183515">
              <a:lnSpc>
                <a:spcPct val="100000"/>
              </a:lnSpc>
              <a:spcBef>
                <a:spcPts val="1505"/>
              </a:spcBef>
              <a:buClr>
                <a:srgbClr val="D24717"/>
              </a:buClr>
              <a:buChar char="◦"/>
              <a:tabLst>
                <a:tab pos="391160" algn="l"/>
              </a:tabLst>
            </a:pPr>
            <a:r>
              <a:rPr sz="1800" spc="15" dirty="0">
                <a:solidFill>
                  <a:srgbClr val="404040"/>
                </a:solidFill>
                <a:latin typeface="Calibri"/>
                <a:cs typeface="Calibri"/>
              </a:rPr>
              <a:t>Chaque </a:t>
            </a:r>
            <a:r>
              <a:rPr sz="1800" spc="10" dirty="0">
                <a:solidFill>
                  <a:srgbClr val="404040"/>
                </a:solidFill>
                <a:latin typeface="Calibri"/>
                <a:cs typeface="Calibri"/>
              </a:rPr>
              <a:t>commit </a:t>
            </a:r>
            <a:r>
              <a:rPr sz="1800" spc="15" dirty="0">
                <a:solidFill>
                  <a:srgbClr val="404040"/>
                </a:solidFill>
                <a:latin typeface="Calibri"/>
                <a:cs typeface="Calibri"/>
              </a:rPr>
              <a:t>sur </a:t>
            </a:r>
            <a:r>
              <a:rPr sz="1800" spc="5" dirty="0">
                <a:solidFill>
                  <a:srgbClr val="404040"/>
                </a:solidFill>
                <a:latin typeface="Calibri"/>
                <a:cs typeface="Calibri"/>
              </a:rPr>
              <a:t>votre </a:t>
            </a:r>
            <a:r>
              <a:rPr sz="1800" spc="15" dirty="0">
                <a:solidFill>
                  <a:srgbClr val="404040"/>
                </a:solidFill>
                <a:latin typeface="Calibri"/>
                <a:cs typeface="Calibri"/>
              </a:rPr>
              <a:t>dépôt </a:t>
            </a:r>
            <a:r>
              <a:rPr sz="1800" spc="5" dirty="0">
                <a:solidFill>
                  <a:srgbClr val="404040"/>
                </a:solidFill>
                <a:latin typeface="Calibri"/>
                <a:cs typeface="Calibri"/>
              </a:rPr>
              <a:t>créé </a:t>
            </a:r>
            <a:r>
              <a:rPr sz="1800" spc="10" dirty="0">
                <a:solidFill>
                  <a:srgbClr val="404040"/>
                </a:solidFill>
                <a:latin typeface="Calibri"/>
                <a:cs typeface="Calibri"/>
              </a:rPr>
              <a:t>une </a:t>
            </a:r>
            <a:r>
              <a:rPr sz="1800" spc="15" dirty="0">
                <a:solidFill>
                  <a:srgbClr val="404040"/>
                </a:solidFill>
                <a:latin typeface="Calibri"/>
                <a:cs typeface="Calibri"/>
              </a:rPr>
              <a:t>nouvelle </a:t>
            </a:r>
            <a:r>
              <a:rPr sz="1800" spc="10" dirty="0">
                <a:solidFill>
                  <a:srgbClr val="404040"/>
                </a:solidFill>
                <a:latin typeface="Calibri"/>
                <a:cs typeface="Calibri"/>
              </a:rPr>
              <a:t>révision ou version</a:t>
            </a:r>
            <a:r>
              <a:rPr sz="1800" spc="220" dirty="0">
                <a:solidFill>
                  <a:srgbClr val="404040"/>
                </a:solidFill>
                <a:latin typeface="Calibri"/>
                <a:cs typeface="Calibri"/>
              </a:rPr>
              <a:t> </a:t>
            </a:r>
            <a:r>
              <a:rPr sz="1800" spc="10" dirty="0">
                <a:solidFill>
                  <a:srgbClr val="404040"/>
                </a:solidFill>
                <a:latin typeface="Calibri"/>
                <a:cs typeface="Calibri"/>
              </a:rPr>
              <a:t>de</a:t>
            </a:r>
            <a:endParaRPr sz="1800">
              <a:latin typeface="Calibri"/>
              <a:cs typeface="Calibri"/>
            </a:endParaRPr>
          </a:p>
          <a:p>
            <a:pPr marL="390525">
              <a:lnSpc>
                <a:spcPct val="100000"/>
              </a:lnSpc>
            </a:pPr>
            <a:r>
              <a:rPr sz="1800" spc="5" dirty="0">
                <a:solidFill>
                  <a:srgbClr val="404040"/>
                </a:solidFill>
                <a:latin typeface="Calibri"/>
                <a:cs typeface="Calibri"/>
              </a:rPr>
              <a:t>votre</a:t>
            </a:r>
            <a:r>
              <a:rPr sz="1800" spc="15" dirty="0">
                <a:solidFill>
                  <a:srgbClr val="404040"/>
                </a:solidFill>
                <a:latin typeface="Calibri"/>
                <a:cs typeface="Calibri"/>
              </a:rPr>
              <a:t> </a:t>
            </a:r>
            <a:r>
              <a:rPr sz="1800" spc="10" dirty="0">
                <a:solidFill>
                  <a:srgbClr val="404040"/>
                </a:solidFill>
                <a:latin typeface="Calibri"/>
                <a:cs typeface="Calibri"/>
              </a:rPr>
              <a:t>projet.</a:t>
            </a:r>
            <a:endParaRPr sz="1800">
              <a:latin typeface="Calibri"/>
              <a:cs typeface="Calibri"/>
            </a:endParaRPr>
          </a:p>
          <a:p>
            <a:pPr>
              <a:lnSpc>
                <a:spcPct val="100000"/>
              </a:lnSpc>
              <a:spcBef>
                <a:spcPts val="40"/>
              </a:spcBef>
            </a:pPr>
            <a:endParaRPr sz="1450">
              <a:latin typeface="Times New Roman"/>
              <a:cs typeface="Times New Roman"/>
            </a:endParaRPr>
          </a:p>
          <a:p>
            <a:pPr marL="390525" marR="205104" indent="-182880">
              <a:lnSpc>
                <a:spcPct val="100000"/>
              </a:lnSpc>
              <a:buClr>
                <a:srgbClr val="D24717"/>
              </a:buClr>
              <a:buChar char="◦"/>
              <a:tabLst>
                <a:tab pos="391160" algn="l"/>
              </a:tabLst>
            </a:pPr>
            <a:r>
              <a:rPr sz="1800" spc="15" dirty="0">
                <a:solidFill>
                  <a:srgbClr val="404040"/>
                </a:solidFill>
                <a:latin typeface="Calibri"/>
                <a:cs typeface="Calibri"/>
              </a:rPr>
              <a:t>Chaque </a:t>
            </a:r>
            <a:r>
              <a:rPr sz="1800" spc="10" dirty="0">
                <a:solidFill>
                  <a:srgbClr val="404040"/>
                </a:solidFill>
                <a:latin typeface="Calibri"/>
                <a:cs typeface="Calibri"/>
              </a:rPr>
              <a:t>révision correspond en </a:t>
            </a:r>
            <a:r>
              <a:rPr sz="1800" spc="5" dirty="0">
                <a:solidFill>
                  <a:srgbClr val="404040"/>
                </a:solidFill>
                <a:latin typeface="Calibri"/>
                <a:cs typeface="Calibri"/>
              </a:rPr>
              <a:t>fait </a:t>
            </a:r>
            <a:r>
              <a:rPr sz="1800" dirty="0">
                <a:solidFill>
                  <a:srgbClr val="404040"/>
                </a:solidFill>
                <a:latin typeface="Calibri"/>
                <a:cs typeface="Calibri"/>
              </a:rPr>
              <a:t>à </a:t>
            </a:r>
            <a:r>
              <a:rPr sz="1800" spc="10" dirty="0">
                <a:solidFill>
                  <a:srgbClr val="404040"/>
                </a:solidFill>
                <a:latin typeface="Calibri"/>
                <a:cs typeface="Calibri"/>
              </a:rPr>
              <a:t>un </a:t>
            </a:r>
            <a:r>
              <a:rPr sz="1800" spc="15" dirty="0">
                <a:solidFill>
                  <a:srgbClr val="404040"/>
                </a:solidFill>
                <a:latin typeface="Calibri"/>
                <a:cs typeface="Calibri"/>
              </a:rPr>
              <a:t>ensemble </a:t>
            </a:r>
            <a:r>
              <a:rPr sz="1800" spc="10" dirty="0">
                <a:solidFill>
                  <a:srgbClr val="404040"/>
                </a:solidFill>
                <a:latin typeface="Calibri"/>
                <a:cs typeface="Calibri"/>
              </a:rPr>
              <a:t>de </a:t>
            </a:r>
            <a:r>
              <a:rPr sz="1800" spc="15" dirty="0">
                <a:solidFill>
                  <a:srgbClr val="404040"/>
                </a:solidFill>
                <a:latin typeface="Calibri"/>
                <a:cs typeface="Calibri"/>
              </a:rPr>
              <a:t>changement </a:t>
            </a:r>
            <a:r>
              <a:rPr sz="1800" spc="10" dirty="0">
                <a:solidFill>
                  <a:srgbClr val="404040"/>
                </a:solidFill>
                <a:latin typeface="Calibri"/>
                <a:cs typeface="Calibri"/>
              </a:rPr>
              <a:t>que  vous </a:t>
            </a:r>
            <a:r>
              <a:rPr sz="1800" spc="5" dirty="0">
                <a:solidFill>
                  <a:srgbClr val="404040"/>
                </a:solidFill>
                <a:latin typeface="Calibri"/>
                <a:cs typeface="Calibri"/>
              </a:rPr>
              <a:t>avez </a:t>
            </a:r>
            <a:r>
              <a:rPr sz="1800" dirty="0">
                <a:solidFill>
                  <a:srgbClr val="404040"/>
                </a:solidFill>
                <a:latin typeface="Calibri"/>
                <a:cs typeface="Calibri"/>
              </a:rPr>
              <a:t>« </a:t>
            </a:r>
            <a:r>
              <a:rPr sz="1800" spc="10" dirty="0">
                <a:solidFill>
                  <a:srgbClr val="404040"/>
                </a:solidFill>
                <a:latin typeface="Calibri"/>
                <a:cs typeface="Calibri"/>
              </a:rPr>
              <a:t>commité</a:t>
            </a:r>
            <a:r>
              <a:rPr sz="1800" spc="105" dirty="0">
                <a:solidFill>
                  <a:srgbClr val="404040"/>
                </a:solidFill>
                <a:latin typeface="Calibri"/>
                <a:cs typeface="Calibri"/>
              </a:rPr>
              <a:t> </a:t>
            </a:r>
            <a:r>
              <a:rPr sz="1800" dirty="0">
                <a:solidFill>
                  <a:srgbClr val="404040"/>
                </a:solidFill>
                <a:latin typeface="Calibri"/>
                <a:cs typeface="Calibri"/>
              </a:rPr>
              <a:t>»</a:t>
            </a:r>
            <a:endParaRPr sz="1800">
              <a:latin typeface="Calibri"/>
              <a:cs typeface="Calibri"/>
            </a:endParaRPr>
          </a:p>
          <a:p>
            <a:pPr>
              <a:lnSpc>
                <a:spcPct val="100000"/>
              </a:lnSpc>
              <a:spcBef>
                <a:spcPts val="20"/>
              </a:spcBef>
            </a:pPr>
            <a:endParaRPr sz="2400">
              <a:latin typeface="Times New Roman"/>
              <a:cs typeface="Times New Roman"/>
            </a:endParaRPr>
          </a:p>
          <a:p>
            <a:pPr marR="963930" algn="r">
              <a:lnSpc>
                <a:spcPct val="100000"/>
              </a:lnSpc>
            </a:pPr>
            <a:r>
              <a:rPr sz="1800" dirty="0">
                <a:latin typeface="Calibri"/>
                <a:cs typeface="Calibri"/>
              </a:rPr>
              <a:t>ma</a:t>
            </a:r>
            <a:r>
              <a:rPr sz="1800" spc="-20" dirty="0">
                <a:latin typeface="Calibri"/>
                <a:cs typeface="Calibri"/>
              </a:rPr>
              <a:t>s</a:t>
            </a:r>
            <a:r>
              <a:rPr sz="1800" spc="-30" dirty="0">
                <a:latin typeface="Calibri"/>
                <a:cs typeface="Calibri"/>
              </a:rPr>
              <a:t>t</a:t>
            </a:r>
            <a:r>
              <a:rPr sz="1800" dirty="0">
                <a:latin typeface="Calibri"/>
                <a:cs typeface="Calibri"/>
              </a:rPr>
              <a:t>er</a:t>
            </a:r>
            <a:endParaRPr sz="1800">
              <a:latin typeface="Calibri"/>
              <a:cs typeface="Calibri"/>
            </a:endParaRPr>
          </a:p>
        </p:txBody>
      </p:sp>
      <p:sp>
        <p:nvSpPr>
          <p:cNvPr id="13" name="object 13"/>
          <p:cNvSpPr/>
          <p:nvPr/>
        </p:nvSpPr>
        <p:spPr>
          <a:xfrm>
            <a:off x="1658111" y="3506714"/>
            <a:ext cx="605053" cy="454923"/>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645920" y="3551311"/>
            <a:ext cx="624852" cy="416042"/>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685544" y="3527298"/>
            <a:ext cx="518160" cy="38976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685545" y="3527298"/>
            <a:ext cx="518159" cy="390049"/>
          </a:xfrm>
          <a:custGeom>
            <a:avLst/>
            <a:gdLst/>
            <a:ahLst/>
            <a:cxnLst/>
            <a:rect l="l" t="t" r="r" b="b"/>
            <a:pathLst>
              <a:path w="518160" h="520064">
                <a:moveTo>
                  <a:pt x="0" y="86360"/>
                </a:moveTo>
                <a:lnTo>
                  <a:pt x="6778" y="52720"/>
                </a:lnTo>
                <a:lnTo>
                  <a:pt x="25273" y="25273"/>
                </a:lnTo>
                <a:lnTo>
                  <a:pt x="52720" y="6778"/>
                </a:lnTo>
                <a:lnTo>
                  <a:pt x="86360" y="0"/>
                </a:lnTo>
                <a:lnTo>
                  <a:pt x="431800" y="0"/>
                </a:lnTo>
                <a:lnTo>
                  <a:pt x="465439" y="6778"/>
                </a:lnTo>
                <a:lnTo>
                  <a:pt x="492887" y="25273"/>
                </a:lnTo>
                <a:lnTo>
                  <a:pt x="511381" y="52720"/>
                </a:lnTo>
                <a:lnTo>
                  <a:pt x="518160" y="86360"/>
                </a:lnTo>
                <a:lnTo>
                  <a:pt x="518160" y="433324"/>
                </a:lnTo>
                <a:lnTo>
                  <a:pt x="511381" y="466963"/>
                </a:lnTo>
                <a:lnTo>
                  <a:pt x="492887" y="494411"/>
                </a:lnTo>
                <a:lnTo>
                  <a:pt x="465439" y="512905"/>
                </a:lnTo>
                <a:lnTo>
                  <a:pt x="431800" y="519684"/>
                </a:lnTo>
                <a:lnTo>
                  <a:pt x="86360" y="519684"/>
                </a:lnTo>
                <a:lnTo>
                  <a:pt x="52720" y="512905"/>
                </a:lnTo>
                <a:lnTo>
                  <a:pt x="25273" y="494411"/>
                </a:lnTo>
                <a:lnTo>
                  <a:pt x="6778" y="466963"/>
                </a:lnTo>
                <a:lnTo>
                  <a:pt x="0" y="433324"/>
                </a:lnTo>
                <a:lnTo>
                  <a:pt x="0" y="86360"/>
                </a:lnTo>
                <a:close/>
              </a:path>
            </a:pathLst>
          </a:custGeom>
          <a:ln w="12192">
            <a:solidFill>
              <a:srgbClr val="D24717"/>
            </a:solidFill>
          </a:ln>
        </p:spPr>
        <p:txBody>
          <a:bodyPr wrap="square" lIns="0" tIns="0" rIns="0" bIns="0" rtlCol="0"/>
          <a:lstStyle/>
          <a:p>
            <a:endParaRPr/>
          </a:p>
        </p:txBody>
      </p:sp>
      <p:sp>
        <p:nvSpPr>
          <p:cNvPr id="17" name="object 17"/>
          <p:cNvSpPr txBox="1"/>
          <p:nvPr/>
        </p:nvSpPr>
        <p:spPr>
          <a:xfrm>
            <a:off x="1792985" y="3601403"/>
            <a:ext cx="29972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Lucida Console"/>
                <a:cs typeface="Lucida Console"/>
              </a:rPr>
              <a:t>00</a:t>
            </a:r>
            <a:endParaRPr sz="1800">
              <a:latin typeface="Lucida Console"/>
              <a:cs typeface="Lucida Console"/>
            </a:endParaRPr>
          </a:p>
        </p:txBody>
      </p:sp>
      <p:sp>
        <p:nvSpPr>
          <p:cNvPr id="18" name="object 18"/>
          <p:cNvSpPr/>
          <p:nvPr/>
        </p:nvSpPr>
        <p:spPr>
          <a:xfrm>
            <a:off x="2520696" y="3506714"/>
            <a:ext cx="605053" cy="454923"/>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2510027" y="3551311"/>
            <a:ext cx="624852" cy="416042"/>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2548127" y="3527298"/>
            <a:ext cx="518160" cy="38976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548128" y="3527298"/>
            <a:ext cx="518159" cy="390049"/>
          </a:xfrm>
          <a:custGeom>
            <a:avLst/>
            <a:gdLst/>
            <a:ahLst/>
            <a:cxnLst/>
            <a:rect l="l" t="t" r="r" b="b"/>
            <a:pathLst>
              <a:path w="518160" h="520064">
                <a:moveTo>
                  <a:pt x="0" y="86360"/>
                </a:moveTo>
                <a:lnTo>
                  <a:pt x="6778" y="52720"/>
                </a:lnTo>
                <a:lnTo>
                  <a:pt x="25273" y="25273"/>
                </a:lnTo>
                <a:lnTo>
                  <a:pt x="52720" y="6778"/>
                </a:lnTo>
                <a:lnTo>
                  <a:pt x="86360" y="0"/>
                </a:lnTo>
                <a:lnTo>
                  <a:pt x="431800" y="0"/>
                </a:lnTo>
                <a:lnTo>
                  <a:pt x="465439" y="6778"/>
                </a:lnTo>
                <a:lnTo>
                  <a:pt x="492887" y="25273"/>
                </a:lnTo>
                <a:lnTo>
                  <a:pt x="511381" y="52720"/>
                </a:lnTo>
                <a:lnTo>
                  <a:pt x="518160" y="86360"/>
                </a:lnTo>
                <a:lnTo>
                  <a:pt x="518160" y="433324"/>
                </a:lnTo>
                <a:lnTo>
                  <a:pt x="511381" y="466963"/>
                </a:lnTo>
                <a:lnTo>
                  <a:pt x="492887" y="494411"/>
                </a:lnTo>
                <a:lnTo>
                  <a:pt x="465439" y="512905"/>
                </a:lnTo>
                <a:lnTo>
                  <a:pt x="431800" y="519684"/>
                </a:lnTo>
                <a:lnTo>
                  <a:pt x="86360" y="519684"/>
                </a:lnTo>
                <a:lnTo>
                  <a:pt x="52720" y="512905"/>
                </a:lnTo>
                <a:lnTo>
                  <a:pt x="25273" y="494411"/>
                </a:lnTo>
                <a:lnTo>
                  <a:pt x="6778" y="466963"/>
                </a:lnTo>
                <a:lnTo>
                  <a:pt x="0" y="433324"/>
                </a:lnTo>
                <a:lnTo>
                  <a:pt x="0" y="86360"/>
                </a:lnTo>
                <a:close/>
              </a:path>
            </a:pathLst>
          </a:custGeom>
          <a:ln w="12192">
            <a:solidFill>
              <a:srgbClr val="D24717"/>
            </a:solidFill>
          </a:ln>
        </p:spPr>
        <p:txBody>
          <a:bodyPr wrap="square" lIns="0" tIns="0" rIns="0" bIns="0" rtlCol="0"/>
          <a:lstStyle/>
          <a:p>
            <a:endParaRPr/>
          </a:p>
        </p:txBody>
      </p:sp>
      <p:sp>
        <p:nvSpPr>
          <p:cNvPr id="22" name="object 22"/>
          <p:cNvSpPr txBox="1"/>
          <p:nvPr/>
        </p:nvSpPr>
        <p:spPr>
          <a:xfrm>
            <a:off x="2656077" y="3601403"/>
            <a:ext cx="29972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Lucida Console"/>
                <a:cs typeface="Lucida Console"/>
              </a:rPr>
              <a:t>01</a:t>
            </a:r>
            <a:endParaRPr sz="1800">
              <a:latin typeface="Lucida Console"/>
              <a:cs typeface="Lucida Console"/>
            </a:endParaRPr>
          </a:p>
        </p:txBody>
      </p:sp>
      <p:sp>
        <p:nvSpPr>
          <p:cNvPr id="23" name="object 23"/>
          <p:cNvSpPr/>
          <p:nvPr/>
        </p:nvSpPr>
        <p:spPr>
          <a:xfrm>
            <a:off x="3383280" y="3514706"/>
            <a:ext cx="605053" cy="453790"/>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3372611" y="3559312"/>
            <a:ext cx="624852" cy="416042"/>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3410711" y="3535299"/>
            <a:ext cx="518160" cy="388620"/>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3410712" y="3535300"/>
            <a:ext cx="518159" cy="388619"/>
          </a:xfrm>
          <a:custGeom>
            <a:avLst/>
            <a:gdLst/>
            <a:ahLst/>
            <a:cxnLst/>
            <a:rect l="l" t="t" r="r" b="b"/>
            <a:pathLst>
              <a:path w="518160" h="518160">
                <a:moveTo>
                  <a:pt x="0" y="86360"/>
                </a:moveTo>
                <a:lnTo>
                  <a:pt x="6778" y="52720"/>
                </a:lnTo>
                <a:lnTo>
                  <a:pt x="25273" y="25273"/>
                </a:lnTo>
                <a:lnTo>
                  <a:pt x="52720" y="6778"/>
                </a:lnTo>
                <a:lnTo>
                  <a:pt x="86360" y="0"/>
                </a:lnTo>
                <a:lnTo>
                  <a:pt x="431800" y="0"/>
                </a:lnTo>
                <a:lnTo>
                  <a:pt x="465439" y="6778"/>
                </a:lnTo>
                <a:lnTo>
                  <a:pt x="492887" y="25273"/>
                </a:lnTo>
                <a:lnTo>
                  <a:pt x="511381" y="52720"/>
                </a:lnTo>
                <a:lnTo>
                  <a:pt x="518160" y="86360"/>
                </a:lnTo>
                <a:lnTo>
                  <a:pt x="518160" y="431800"/>
                </a:lnTo>
                <a:lnTo>
                  <a:pt x="511381" y="465439"/>
                </a:lnTo>
                <a:lnTo>
                  <a:pt x="492887" y="492887"/>
                </a:lnTo>
                <a:lnTo>
                  <a:pt x="465439" y="511381"/>
                </a:lnTo>
                <a:lnTo>
                  <a:pt x="431800" y="518160"/>
                </a:lnTo>
                <a:lnTo>
                  <a:pt x="86360" y="518160"/>
                </a:lnTo>
                <a:lnTo>
                  <a:pt x="52720" y="511381"/>
                </a:lnTo>
                <a:lnTo>
                  <a:pt x="25273" y="492887"/>
                </a:lnTo>
                <a:lnTo>
                  <a:pt x="6778" y="465439"/>
                </a:lnTo>
                <a:lnTo>
                  <a:pt x="0" y="431800"/>
                </a:lnTo>
                <a:lnTo>
                  <a:pt x="0" y="86360"/>
                </a:lnTo>
                <a:close/>
              </a:path>
            </a:pathLst>
          </a:custGeom>
          <a:ln w="12192">
            <a:solidFill>
              <a:srgbClr val="D24717"/>
            </a:solidFill>
          </a:ln>
        </p:spPr>
        <p:txBody>
          <a:bodyPr wrap="square" lIns="0" tIns="0" rIns="0" bIns="0" rtlCol="0"/>
          <a:lstStyle/>
          <a:p>
            <a:endParaRPr/>
          </a:p>
        </p:txBody>
      </p:sp>
      <p:sp>
        <p:nvSpPr>
          <p:cNvPr id="27" name="object 27"/>
          <p:cNvSpPr txBox="1"/>
          <p:nvPr/>
        </p:nvSpPr>
        <p:spPr>
          <a:xfrm>
            <a:off x="3519296" y="3608509"/>
            <a:ext cx="299720" cy="289823"/>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Lucida Console"/>
                <a:cs typeface="Lucida Console"/>
              </a:rPr>
              <a:t>02</a:t>
            </a:r>
            <a:endParaRPr sz="1800">
              <a:latin typeface="Lucida Console"/>
              <a:cs typeface="Lucida Console"/>
            </a:endParaRPr>
          </a:p>
        </p:txBody>
      </p:sp>
      <p:sp>
        <p:nvSpPr>
          <p:cNvPr id="28" name="object 28"/>
          <p:cNvSpPr/>
          <p:nvPr/>
        </p:nvSpPr>
        <p:spPr>
          <a:xfrm>
            <a:off x="4247389" y="3506714"/>
            <a:ext cx="605053" cy="454923"/>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235196" y="3551311"/>
            <a:ext cx="624852" cy="416042"/>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4274821" y="3527298"/>
            <a:ext cx="518159" cy="389763"/>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4274821" y="3527298"/>
            <a:ext cx="518159" cy="390049"/>
          </a:xfrm>
          <a:custGeom>
            <a:avLst/>
            <a:gdLst/>
            <a:ahLst/>
            <a:cxnLst/>
            <a:rect l="l" t="t" r="r" b="b"/>
            <a:pathLst>
              <a:path w="518160" h="520064">
                <a:moveTo>
                  <a:pt x="0" y="86360"/>
                </a:moveTo>
                <a:lnTo>
                  <a:pt x="6778" y="52720"/>
                </a:lnTo>
                <a:lnTo>
                  <a:pt x="25273" y="25273"/>
                </a:lnTo>
                <a:lnTo>
                  <a:pt x="52720" y="6778"/>
                </a:lnTo>
                <a:lnTo>
                  <a:pt x="86359" y="0"/>
                </a:lnTo>
                <a:lnTo>
                  <a:pt x="431800" y="0"/>
                </a:lnTo>
                <a:lnTo>
                  <a:pt x="465439" y="6778"/>
                </a:lnTo>
                <a:lnTo>
                  <a:pt x="492887" y="25273"/>
                </a:lnTo>
                <a:lnTo>
                  <a:pt x="511381" y="52720"/>
                </a:lnTo>
                <a:lnTo>
                  <a:pt x="518159" y="86360"/>
                </a:lnTo>
                <a:lnTo>
                  <a:pt x="518159" y="433324"/>
                </a:lnTo>
                <a:lnTo>
                  <a:pt x="511381" y="466963"/>
                </a:lnTo>
                <a:lnTo>
                  <a:pt x="492886" y="494411"/>
                </a:lnTo>
                <a:lnTo>
                  <a:pt x="465439" y="512905"/>
                </a:lnTo>
                <a:lnTo>
                  <a:pt x="431800" y="519684"/>
                </a:lnTo>
                <a:lnTo>
                  <a:pt x="86359" y="519684"/>
                </a:lnTo>
                <a:lnTo>
                  <a:pt x="52720" y="512905"/>
                </a:lnTo>
                <a:lnTo>
                  <a:pt x="25272" y="494411"/>
                </a:lnTo>
                <a:lnTo>
                  <a:pt x="6778" y="466963"/>
                </a:lnTo>
                <a:lnTo>
                  <a:pt x="0" y="433324"/>
                </a:lnTo>
                <a:lnTo>
                  <a:pt x="0" y="86360"/>
                </a:lnTo>
                <a:close/>
              </a:path>
            </a:pathLst>
          </a:custGeom>
          <a:ln w="12192">
            <a:solidFill>
              <a:srgbClr val="D24717"/>
            </a:solidFill>
          </a:ln>
        </p:spPr>
        <p:txBody>
          <a:bodyPr wrap="square" lIns="0" tIns="0" rIns="0" bIns="0" rtlCol="0"/>
          <a:lstStyle/>
          <a:p>
            <a:endParaRPr/>
          </a:p>
        </p:txBody>
      </p:sp>
      <p:sp>
        <p:nvSpPr>
          <p:cNvPr id="32" name="object 32"/>
          <p:cNvSpPr txBox="1"/>
          <p:nvPr/>
        </p:nvSpPr>
        <p:spPr>
          <a:xfrm>
            <a:off x="4382261" y="3601403"/>
            <a:ext cx="29972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Lucida Console"/>
                <a:cs typeface="Lucida Console"/>
              </a:rPr>
              <a:t>03</a:t>
            </a:r>
            <a:endParaRPr sz="1800">
              <a:latin typeface="Lucida Console"/>
              <a:cs typeface="Lucida Console"/>
            </a:endParaRPr>
          </a:p>
        </p:txBody>
      </p:sp>
      <p:sp>
        <p:nvSpPr>
          <p:cNvPr id="33" name="object 33"/>
          <p:cNvSpPr/>
          <p:nvPr/>
        </p:nvSpPr>
        <p:spPr>
          <a:xfrm>
            <a:off x="5109972" y="3506714"/>
            <a:ext cx="605053" cy="454923"/>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5097779" y="3551311"/>
            <a:ext cx="624852" cy="416042"/>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5137403" y="3527298"/>
            <a:ext cx="518160" cy="389763"/>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5137404" y="3527298"/>
            <a:ext cx="518159" cy="390049"/>
          </a:xfrm>
          <a:custGeom>
            <a:avLst/>
            <a:gdLst/>
            <a:ahLst/>
            <a:cxnLst/>
            <a:rect l="l" t="t" r="r" b="b"/>
            <a:pathLst>
              <a:path w="518160" h="520064">
                <a:moveTo>
                  <a:pt x="0" y="86360"/>
                </a:moveTo>
                <a:lnTo>
                  <a:pt x="6778" y="52720"/>
                </a:lnTo>
                <a:lnTo>
                  <a:pt x="25273" y="25273"/>
                </a:lnTo>
                <a:lnTo>
                  <a:pt x="52720" y="6778"/>
                </a:lnTo>
                <a:lnTo>
                  <a:pt x="86360" y="0"/>
                </a:lnTo>
                <a:lnTo>
                  <a:pt x="431800" y="0"/>
                </a:lnTo>
                <a:lnTo>
                  <a:pt x="465439" y="6778"/>
                </a:lnTo>
                <a:lnTo>
                  <a:pt x="492887" y="25273"/>
                </a:lnTo>
                <a:lnTo>
                  <a:pt x="511381" y="52720"/>
                </a:lnTo>
                <a:lnTo>
                  <a:pt x="518160" y="86360"/>
                </a:lnTo>
                <a:lnTo>
                  <a:pt x="518160" y="433324"/>
                </a:lnTo>
                <a:lnTo>
                  <a:pt x="511381" y="466963"/>
                </a:lnTo>
                <a:lnTo>
                  <a:pt x="492887" y="494411"/>
                </a:lnTo>
                <a:lnTo>
                  <a:pt x="465439" y="512905"/>
                </a:lnTo>
                <a:lnTo>
                  <a:pt x="431800" y="519684"/>
                </a:lnTo>
                <a:lnTo>
                  <a:pt x="86360" y="519684"/>
                </a:lnTo>
                <a:lnTo>
                  <a:pt x="52720" y="512905"/>
                </a:lnTo>
                <a:lnTo>
                  <a:pt x="25273" y="494411"/>
                </a:lnTo>
                <a:lnTo>
                  <a:pt x="6778" y="466963"/>
                </a:lnTo>
                <a:lnTo>
                  <a:pt x="0" y="433324"/>
                </a:lnTo>
                <a:lnTo>
                  <a:pt x="0" y="86360"/>
                </a:lnTo>
                <a:close/>
              </a:path>
            </a:pathLst>
          </a:custGeom>
          <a:ln w="12192">
            <a:solidFill>
              <a:srgbClr val="D24717"/>
            </a:solidFill>
          </a:ln>
        </p:spPr>
        <p:txBody>
          <a:bodyPr wrap="square" lIns="0" tIns="0" rIns="0" bIns="0" rtlCol="0"/>
          <a:lstStyle/>
          <a:p>
            <a:endParaRPr/>
          </a:p>
        </p:txBody>
      </p:sp>
      <p:sp>
        <p:nvSpPr>
          <p:cNvPr id="37" name="object 37"/>
          <p:cNvSpPr txBox="1"/>
          <p:nvPr/>
        </p:nvSpPr>
        <p:spPr>
          <a:xfrm>
            <a:off x="5245353" y="3601403"/>
            <a:ext cx="29972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Lucida Console"/>
                <a:cs typeface="Lucida Console"/>
              </a:rPr>
              <a:t>04</a:t>
            </a:r>
            <a:endParaRPr sz="1800">
              <a:latin typeface="Lucida Console"/>
              <a:cs typeface="Lucida Console"/>
            </a:endParaRPr>
          </a:p>
        </p:txBody>
      </p:sp>
      <p:sp>
        <p:nvSpPr>
          <p:cNvPr id="38" name="object 38"/>
          <p:cNvSpPr/>
          <p:nvPr/>
        </p:nvSpPr>
        <p:spPr>
          <a:xfrm>
            <a:off x="5972556" y="3506714"/>
            <a:ext cx="605053" cy="454923"/>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5961888" y="3551311"/>
            <a:ext cx="624852" cy="416042"/>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5999988" y="3527298"/>
            <a:ext cx="518160" cy="389763"/>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5999989" y="3527298"/>
            <a:ext cx="518159" cy="390049"/>
          </a:xfrm>
          <a:custGeom>
            <a:avLst/>
            <a:gdLst/>
            <a:ahLst/>
            <a:cxnLst/>
            <a:rect l="l" t="t" r="r" b="b"/>
            <a:pathLst>
              <a:path w="518159" h="520064">
                <a:moveTo>
                  <a:pt x="0" y="86360"/>
                </a:moveTo>
                <a:lnTo>
                  <a:pt x="6778" y="52720"/>
                </a:lnTo>
                <a:lnTo>
                  <a:pt x="25273" y="25273"/>
                </a:lnTo>
                <a:lnTo>
                  <a:pt x="52720" y="6778"/>
                </a:lnTo>
                <a:lnTo>
                  <a:pt x="86360" y="0"/>
                </a:lnTo>
                <a:lnTo>
                  <a:pt x="431800" y="0"/>
                </a:lnTo>
                <a:lnTo>
                  <a:pt x="465439" y="6778"/>
                </a:lnTo>
                <a:lnTo>
                  <a:pt x="492887" y="25273"/>
                </a:lnTo>
                <a:lnTo>
                  <a:pt x="511381" y="52720"/>
                </a:lnTo>
                <a:lnTo>
                  <a:pt x="518160" y="86360"/>
                </a:lnTo>
                <a:lnTo>
                  <a:pt x="518160" y="433324"/>
                </a:lnTo>
                <a:lnTo>
                  <a:pt x="511381" y="466963"/>
                </a:lnTo>
                <a:lnTo>
                  <a:pt x="492886" y="494411"/>
                </a:lnTo>
                <a:lnTo>
                  <a:pt x="465439" y="512905"/>
                </a:lnTo>
                <a:lnTo>
                  <a:pt x="431800" y="519684"/>
                </a:lnTo>
                <a:lnTo>
                  <a:pt x="86360" y="519684"/>
                </a:lnTo>
                <a:lnTo>
                  <a:pt x="52720" y="512905"/>
                </a:lnTo>
                <a:lnTo>
                  <a:pt x="25273" y="494411"/>
                </a:lnTo>
                <a:lnTo>
                  <a:pt x="6778" y="466963"/>
                </a:lnTo>
                <a:lnTo>
                  <a:pt x="0" y="433324"/>
                </a:lnTo>
                <a:lnTo>
                  <a:pt x="0" y="86360"/>
                </a:lnTo>
                <a:close/>
              </a:path>
            </a:pathLst>
          </a:custGeom>
          <a:ln w="12192">
            <a:solidFill>
              <a:srgbClr val="D24717"/>
            </a:solidFill>
          </a:ln>
        </p:spPr>
        <p:txBody>
          <a:bodyPr wrap="square" lIns="0" tIns="0" rIns="0" bIns="0" rtlCol="0"/>
          <a:lstStyle/>
          <a:p>
            <a:endParaRPr/>
          </a:p>
        </p:txBody>
      </p:sp>
      <p:sp>
        <p:nvSpPr>
          <p:cNvPr id="42" name="object 42"/>
          <p:cNvSpPr txBox="1"/>
          <p:nvPr/>
        </p:nvSpPr>
        <p:spPr>
          <a:xfrm>
            <a:off x="6108572" y="3601403"/>
            <a:ext cx="29972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Lucida Console"/>
                <a:cs typeface="Lucida Console"/>
              </a:rPr>
              <a:t>05</a:t>
            </a:r>
            <a:endParaRPr sz="1800">
              <a:latin typeface="Lucida Console"/>
              <a:cs typeface="Lucida Console"/>
            </a:endParaRPr>
          </a:p>
        </p:txBody>
      </p:sp>
    </p:spTree>
    <p:extLst>
      <p:ext uri="{BB962C8B-B14F-4D97-AF65-F5344CB8AC3E}">
        <p14:creationId xmlns:p14="http://schemas.microsoft.com/office/powerpoint/2010/main" val="20433535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69900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Afficher</a:t>
            </a:r>
            <a:r>
              <a:rPr spc="-180" dirty="0">
                <a:solidFill>
                  <a:schemeClr val="tx1"/>
                </a:solidFill>
              </a:rPr>
              <a:t> </a:t>
            </a:r>
            <a:r>
              <a:rPr spc="-55" dirty="0">
                <a:solidFill>
                  <a:schemeClr val="tx1"/>
                </a:solidFill>
              </a:rPr>
              <a:t>l'historique</a:t>
            </a:r>
          </a:p>
        </p:txBody>
      </p:sp>
      <p:sp>
        <p:nvSpPr>
          <p:cNvPr id="5" name="object 5"/>
          <p:cNvSpPr txBox="1"/>
          <p:nvPr/>
        </p:nvSpPr>
        <p:spPr>
          <a:xfrm>
            <a:off x="902004" y="1373982"/>
            <a:ext cx="4051300" cy="321242"/>
          </a:xfrm>
          <a:prstGeom prst="rect">
            <a:avLst/>
          </a:prstGeom>
        </p:spPr>
        <p:txBody>
          <a:bodyPr vert="horz" wrap="square" lIns="0" tIns="13335" rIns="0" bIns="0" rtlCol="0">
            <a:spAutoFit/>
          </a:bodyPr>
          <a:lstStyle/>
          <a:p>
            <a:pPr marL="12700">
              <a:lnSpc>
                <a:spcPct val="100000"/>
              </a:lnSpc>
              <a:spcBef>
                <a:spcPts val="105"/>
              </a:spcBef>
            </a:pPr>
            <a:r>
              <a:rPr sz="2000" spc="-15" dirty="0">
                <a:solidFill>
                  <a:srgbClr val="404040"/>
                </a:solidFill>
                <a:latin typeface="Calibri"/>
                <a:cs typeface="Calibri"/>
              </a:rPr>
              <a:t>Pour </a:t>
            </a:r>
            <a:r>
              <a:rPr sz="2000" spc="-10" dirty="0">
                <a:solidFill>
                  <a:srgbClr val="404040"/>
                </a:solidFill>
                <a:latin typeface="Calibri"/>
                <a:cs typeface="Calibri"/>
              </a:rPr>
              <a:t>voir </a:t>
            </a:r>
            <a:r>
              <a:rPr sz="2000" spc="-5" dirty="0">
                <a:solidFill>
                  <a:srgbClr val="404040"/>
                </a:solidFill>
                <a:latin typeface="Calibri"/>
                <a:cs typeface="Calibri"/>
              </a:rPr>
              <a:t>l'historique des modifications</a:t>
            </a:r>
            <a:endParaRPr sz="2000">
              <a:latin typeface="Calibri"/>
              <a:cs typeface="Calibri"/>
            </a:endParaRPr>
          </a:p>
        </p:txBody>
      </p:sp>
      <p:graphicFrame>
        <p:nvGraphicFramePr>
          <p:cNvPr id="6" name="object 6"/>
          <p:cNvGraphicFramePr>
            <a:graphicFrameLocks noGrp="1"/>
          </p:cNvGraphicFramePr>
          <p:nvPr/>
        </p:nvGraphicFramePr>
        <p:xfrm>
          <a:off x="992683" y="1656997"/>
          <a:ext cx="6724015" cy="1422400"/>
        </p:xfrm>
        <a:graphic>
          <a:graphicData uri="http://schemas.openxmlformats.org/drawingml/2006/table">
            <a:tbl>
              <a:tblPr firstRow="1" bandRow="1">
                <a:tableStyleId>{2D5ABB26-0587-4C30-8999-92F81FD0307C}</a:tableStyleId>
              </a:tblPr>
              <a:tblGrid>
                <a:gridCol w="641350">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3177540">
                  <a:extLst>
                    <a:ext uri="{9D8B030D-6E8A-4147-A177-3AD203B41FA5}">
                      <a16:colId xmlns:a16="http://schemas.microsoft.com/office/drawing/2014/main" val="20002"/>
                    </a:ext>
                  </a:extLst>
                </a:gridCol>
                <a:gridCol w="245110">
                  <a:extLst>
                    <a:ext uri="{9D8B030D-6E8A-4147-A177-3AD203B41FA5}">
                      <a16:colId xmlns:a16="http://schemas.microsoft.com/office/drawing/2014/main" val="20003"/>
                    </a:ext>
                  </a:extLst>
                </a:gridCol>
                <a:gridCol w="2171065">
                  <a:extLst>
                    <a:ext uri="{9D8B030D-6E8A-4147-A177-3AD203B41FA5}">
                      <a16:colId xmlns:a16="http://schemas.microsoft.com/office/drawing/2014/main" val="20004"/>
                    </a:ext>
                  </a:extLst>
                </a:gridCol>
              </a:tblGrid>
              <a:tr h="197071">
                <a:tc>
                  <a:txBody>
                    <a:bodyPr/>
                    <a:lstStyle/>
                    <a:p>
                      <a:pPr marL="214629" indent="-182880">
                        <a:lnSpc>
                          <a:spcPts val="165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65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gridSpan="3">
                  <a:txBody>
                    <a:bodyPr/>
                    <a:lstStyle/>
                    <a:p>
                      <a:pPr>
                        <a:lnSpc>
                          <a:spcPct val="100000"/>
                        </a:lnSpc>
                      </a:pPr>
                      <a:endParaRPr sz="12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21837">
                <a:tc>
                  <a:txBody>
                    <a:bodyPr/>
                    <a:lstStyle/>
                    <a:p>
                      <a:pPr marL="214629" indent="-182880">
                        <a:lnSpc>
                          <a:spcPts val="191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91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a:txBody>
                    <a:bodyPr/>
                    <a:lstStyle/>
                    <a:p>
                      <a:pPr marL="61594">
                        <a:lnSpc>
                          <a:spcPts val="1910"/>
                        </a:lnSpc>
                      </a:pPr>
                      <a:r>
                        <a:rPr sz="1200" spc="-5" dirty="0">
                          <a:solidFill>
                            <a:srgbClr val="404040"/>
                          </a:solidFill>
                          <a:latin typeface="Courier New"/>
                          <a:cs typeface="Courier New"/>
                        </a:rPr>
                        <a:t>--pretty=format:"%h -</a:t>
                      </a:r>
                      <a:r>
                        <a:rPr sz="1200" spc="-10" dirty="0">
                          <a:solidFill>
                            <a:srgbClr val="404040"/>
                          </a:solidFill>
                          <a:latin typeface="Courier New"/>
                          <a:cs typeface="Courier New"/>
                        </a:rPr>
                        <a:t> </a:t>
                      </a:r>
                      <a:r>
                        <a:rPr sz="1200" spc="-5" dirty="0">
                          <a:solidFill>
                            <a:srgbClr val="404040"/>
                          </a:solidFill>
                          <a:latin typeface="Courier New"/>
                          <a:cs typeface="Courier New"/>
                        </a:rPr>
                        <a:t>%an</a:t>
                      </a:r>
                      <a:endParaRPr sz="1200">
                        <a:latin typeface="Courier New"/>
                        <a:cs typeface="Courier New"/>
                      </a:endParaRPr>
                    </a:p>
                  </a:txBody>
                  <a:tcPr marL="0" marR="0" marT="0" marB="0"/>
                </a:tc>
                <a:tc>
                  <a:txBody>
                    <a:bodyPr/>
                    <a:lstStyle/>
                    <a:p>
                      <a:pPr marR="53975" algn="r">
                        <a:lnSpc>
                          <a:spcPts val="1910"/>
                        </a:lnSpc>
                      </a:pPr>
                      <a:r>
                        <a:rPr sz="1200" dirty="0">
                          <a:solidFill>
                            <a:srgbClr val="404040"/>
                          </a:solidFill>
                          <a:latin typeface="Courier New"/>
                          <a:cs typeface="Courier New"/>
                        </a:rPr>
                        <a:t>:</a:t>
                      </a:r>
                      <a:endParaRPr sz="1200">
                        <a:latin typeface="Courier New"/>
                        <a:cs typeface="Courier New"/>
                      </a:endParaRPr>
                    </a:p>
                  </a:txBody>
                  <a:tcPr marL="0" marR="0" marT="0" marB="0"/>
                </a:tc>
                <a:tc>
                  <a:txBody>
                    <a:bodyPr/>
                    <a:lstStyle/>
                    <a:p>
                      <a:pPr marL="60960">
                        <a:lnSpc>
                          <a:spcPts val="1910"/>
                        </a:lnSpc>
                      </a:pPr>
                      <a:r>
                        <a:rPr sz="1200" spc="-5" dirty="0">
                          <a:solidFill>
                            <a:srgbClr val="404040"/>
                          </a:solidFill>
                          <a:latin typeface="Courier New"/>
                          <a:cs typeface="Courier New"/>
                        </a:rPr>
                        <a:t>%s"</a:t>
                      </a:r>
                      <a:endParaRPr sz="1200">
                        <a:latin typeface="Courier New"/>
                        <a:cs typeface="Courier New"/>
                      </a:endParaRPr>
                    </a:p>
                  </a:txBody>
                  <a:tcPr marL="0" marR="0" marT="0" marB="0"/>
                </a:tc>
                <a:extLst>
                  <a:ext uri="{0D108BD9-81ED-4DB2-BD59-A6C34878D82A}">
                    <a16:rowId xmlns:a16="http://schemas.microsoft.com/office/drawing/2014/main" val="10001"/>
                  </a:ext>
                </a:extLst>
              </a:tr>
              <a:tr h="221742">
                <a:tc>
                  <a:txBody>
                    <a:bodyPr/>
                    <a:lstStyle/>
                    <a:p>
                      <a:pPr marL="214629" indent="-182880">
                        <a:lnSpc>
                          <a:spcPts val="191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91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a:txBody>
                    <a:bodyPr/>
                    <a:lstStyle/>
                    <a:p>
                      <a:pPr marL="61594">
                        <a:lnSpc>
                          <a:spcPts val="1910"/>
                        </a:lnSpc>
                      </a:pPr>
                      <a:r>
                        <a:rPr sz="1200" spc="-5" dirty="0">
                          <a:solidFill>
                            <a:srgbClr val="404040"/>
                          </a:solidFill>
                          <a:latin typeface="Courier New"/>
                          <a:cs typeface="Courier New"/>
                        </a:rPr>
                        <a:t>--oneline</a:t>
                      </a:r>
                      <a:endParaRPr sz="12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21742">
                <a:tc>
                  <a:txBody>
                    <a:bodyPr/>
                    <a:lstStyle/>
                    <a:p>
                      <a:pPr marL="214629" indent="-182880">
                        <a:lnSpc>
                          <a:spcPts val="191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91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a:txBody>
                    <a:bodyPr/>
                    <a:lstStyle/>
                    <a:p>
                      <a:pPr marL="61594">
                        <a:lnSpc>
                          <a:spcPts val="1910"/>
                        </a:lnSpc>
                      </a:pPr>
                      <a:r>
                        <a:rPr sz="1200" spc="-5" dirty="0">
                          <a:solidFill>
                            <a:srgbClr val="404040"/>
                          </a:solidFill>
                          <a:latin typeface="Courier New"/>
                          <a:cs typeface="Courier New"/>
                        </a:rPr>
                        <a:t>--graph</a:t>
                      </a:r>
                      <a:endParaRPr sz="12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21741">
                <a:tc>
                  <a:txBody>
                    <a:bodyPr/>
                    <a:lstStyle/>
                    <a:p>
                      <a:pPr marL="214629" indent="-182880">
                        <a:lnSpc>
                          <a:spcPts val="191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91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a:txBody>
                    <a:bodyPr/>
                    <a:lstStyle/>
                    <a:p>
                      <a:pPr marL="61594">
                        <a:lnSpc>
                          <a:spcPts val="1910"/>
                        </a:lnSpc>
                      </a:pPr>
                      <a:r>
                        <a:rPr sz="1200" spc="-5" dirty="0">
                          <a:solidFill>
                            <a:srgbClr val="404040"/>
                          </a:solidFill>
                          <a:latin typeface="Courier New"/>
                          <a:cs typeface="Courier New"/>
                        </a:rPr>
                        <a:t>--decorate</a:t>
                      </a:r>
                      <a:endParaRPr sz="12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196976">
                <a:tc>
                  <a:txBody>
                    <a:bodyPr/>
                    <a:lstStyle/>
                    <a:p>
                      <a:pPr marL="214629" indent="-182880">
                        <a:lnSpc>
                          <a:spcPts val="1910"/>
                        </a:lnSpc>
                        <a:buClr>
                          <a:srgbClr val="D24717"/>
                        </a:buClr>
                        <a:buFont typeface="Calibri"/>
                        <a:buChar char="◦"/>
                        <a:tabLst>
                          <a:tab pos="214629" algn="l"/>
                        </a:tabLst>
                      </a:pPr>
                      <a:r>
                        <a:rPr sz="1200" spc="-5" dirty="0">
                          <a:solidFill>
                            <a:srgbClr val="404040"/>
                          </a:solidFill>
                          <a:latin typeface="Courier New"/>
                          <a:cs typeface="Courier New"/>
                        </a:rPr>
                        <a:t>git</a:t>
                      </a:r>
                      <a:endParaRPr sz="1200">
                        <a:latin typeface="Courier New"/>
                        <a:cs typeface="Courier New"/>
                      </a:endParaRPr>
                    </a:p>
                  </a:txBody>
                  <a:tcPr marL="0" marR="0" marT="0" marB="0"/>
                </a:tc>
                <a:tc>
                  <a:txBody>
                    <a:bodyPr/>
                    <a:lstStyle/>
                    <a:p>
                      <a:pPr algn="ctr">
                        <a:lnSpc>
                          <a:spcPts val="1910"/>
                        </a:lnSpc>
                      </a:pPr>
                      <a:r>
                        <a:rPr sz="1200" spc="-5" dirty="0">
                          <a:solidFill>
                            <a:srgbClr val="404040"/>
                          </a:solidFill>
                          <a:latin typeface="Courier New"/>
                          <a:cs typeface="Courier New"/>
                        </a:rPr>
                        <a:t>log</a:t>
                      </a:r>
                      <a:endParaRPr sz="1200">
                        <a:latin typeface="Courier New"/>
                        <a:cs typeface="Courier New"/>
                      </a:endParaRPr>
                    </a:p>
                  </a:txBody>
                  <a:tcPr marL="0" marR="0" marT="0" marB="0"/>
                </a:tc>
                <a:tc>
                  <a:txBody>
                    <a:bodyPr/>
                    <a:lstStyle/>
                    <a:p>
                      <a:pPr marL="61594">
                        <a:lnSpc>
                          <a:spcPts val="1910"/>
                        </a:lnSpc>
                      </a:pPr>
                      <a:r>
                        <a:rPr sz="1200" spc="-5" dirty="0">
                          <a:solidFill>
                            <a:srgbClr val="404040"/>
                          </a:solidFill>
                          <a:latin typeface="Courier New"/>
                          <a:cs typeface="Courier New"/>
                        </a:rPr>
                        <a:t>--pretty=format:"%h -</a:t>
                      </a:r>
                      <a:r>
                        <a:rPr sz="1200" spc="-15" dirty="0">
                          <a:solidFill>
                            <a:srgbClr val="404040"/>
                          </a:solidFill>
                          <a:latin typeface="Courier New"/>
                          <a:cs typeface="Courier New"/>
                        </a:rPr>
                        <a:t> </a:t>
                      </a:r>
                      <a:r>
                        <a:rPr sz="1200" dirty="0">
                          <a:solidFill>
                            <a:srgbClr val="404040"/>
                          </a:solidFill>
                          <a:latin typeface="Courier New"/>
                          <a:cs typeface="Courier New"/>
                        </a:rPr>
                        <a:t>%ar</a:t>
                      </a:r>
                      <a:endParaRPr sz="1200">
                        <a:latin typeface="Courier New"/>
                        <a:cs typeface="Courier New"/>
                      </a:endParaRPr>
                    </a:p>
                  </a:txBody>
                  <a:tcPr marL="0" marR="0" marT="0" marB="0"/>
                </a:tc>
                <a:tc>
                  <a:txBody>
                    <a:bodyPr/>
                    <a:lstStyle/>
                    <a:p>
                      <a:pPr marR="53340" algn="r">
                        <a:lnSpc>
                          <a:spcPts val="1910"/>
                        </a:lnSpc>
                      </a:pPr>
                      <a:r>
                        <a:rPr sz="1200" dirty="0">
                          <a:solidFill>
                            <a:srgbClr val="404040"/>
                          </a:solidFill>
                          <a:latin typeface="Courier New"/>
                          <a:cs typeface="Courier New"/>
                        </a:rPr>
                        <a:t>-</a:t>
                      </a:r>
                      <a:endParaRPr sz="1200">
                        <a:latin typeface="Courier New"/>
                        <a:cs typeface="Courier New"/>
                      </a:endParaRPr>
                    </a:p>
                  </a:txBody>
                  <a:tcPr marL="0" marR="0" marT="0" marB="0"/>
                </a:tc>
                <a:tc>
                  <a:txBody>
                    <a:bodyPr/>
                    <a:lstStyle/>
                    <a:p>
                      <a:pPr marL="62230">
                        <a:lnSpc>
                          <a:spcPts val="1910"/>
                        </a:lnSpc>
                      </a:pPr>
                      <a:r>
                        <a:rPr sz="1200" spc="-5" dirty="0">
                          <a:solidFill>
                            <a:srgbClr val="404040"/>
                          </a:solidFill>
                          <a:latin typeface="Courier New"/>
                          <a:cs typeface="Courier New"/>
                        </a:rPr>
                        <a:t>%an : %Cgreen</a:t>
                      </a:r>
                      <a:r>
                        <a:rPr sz="1200" spc="-35" dirty="0">
                          <a:solidFill>
                            <a:srgbClr val="404040"/>
                          </a:solidFill>
                          <a:latin typeface="Courier New"/>
                          <a:cs typeface="Courier New"/>
                        </a:rPr>
                        <a:t> </a:t>
                      </a:r>
                      <a:r>
                        <a:rPr sz="1200" spc="-5" dirty="0">
                          <a:solidFill>
                            <a:srgbClr val="404040"/>
                          </a:solidFill>
                          <a:latin typeface="Courier New"/>
                          <a:cs typeface="Courier New"/>
                        </a:rPr>
                        <a:t>%s"</a:t>
                      </a:r>
                      <a:endParaRPr sz="1200">
                        <a:latin typeface="Courier New"/>
                        <a:cs typeface="Courier New"/>
                      </a:endParaRPr>
                    </a:p>
                  </a:txBody>
                  <a:tcPr marL="0" marR="0" marT="0" marB="0"/>
                </a:tc>
                <a:extLst>
                  <a:ext uri="{0D108BD9-81ED-4DB2-BD59-A6C34878D82A}">
                    <a16:rowId xmlns:a16="http://schemas.microsoft.com/office/drawing/2014/main" val="10005"/>
                  </a:ext>
                </a:extLst>
              </a:tr>
            </a:tbl>
          </a:graphicData>
        </a:graphic>
      </p:graphicFrame>
      <p:sp>
        <p:nvSpPr>
          <p:cNvPr id="7" name="object 7"/>
          <p:cNvSpPr txBox="1"/>
          <p:nvPr/>
        </p:nvSpPr>
        <p:spPr>
          <a:xfrm>
            <a:off x="902005" y="3350732"/>
            <a:ext cx="6489065" cy="605293"/>
          </a:xfrm>
          <a:prstGeom prst="rect">
            <a:avLst/>
          </a:prstGeom>
        </p:spPr>
        <p:txBody>
          <a:bodyPr vert="horz" wrap="square" lIns="0" tIns="55879" rIns="0" bIns="0" rtlCol="0">
            <a:spAutoFit/>
          </a:bodyPr>
          <a:lstStyle/>
          <a:p>
            <a:pPr marL="12700">
              <a:lnSpc>
                <a:spcPct val="100000"/>
              </a:lnSpc>
              <a:spcBef>
                <a:spcPts val="439"/>
              </a:spcBef>
            </a:pPr>
            <a:r>
              <a:rPr sz="2000" spc="-15" dirty="0">
                <a:solidFill>
                  <a:srgbClr val="404040"/>
                </a:solidFill>
                <a:latin typeface="Calibri"/>
                <a:cs typeface="Calibri"/>
              </a:rPr>
              <a:t>Liste </a:t>
            </a:r>
            <a:r>
              <a:rPr sz="2000" spc="-5" dirty="0">
                <a:solidFill>
                  <a:srgbClr val="404040"/>
                </a:solidFill>
                <a:latin typeface="Calibri"/>
                <a:cs typeface="Calibri"/>
              </a:rPr>
              <a:t>des </a:t>
            </a:r>
            <a:r>
              <a:rPr sz="2000" spc="-10" dirty="0">
                <a:solidFill>
                  <a:srgbClr val="404040"/>
                </a:solidFill>
                <a:latin typeface="Calibri"/>
                <a:cs typeface="Calibri"/>
              </a:rPr>
              <a:t>fichiers </a:t>
            </a:r>
            <a:r>
              <a:rPr sz="2000" spc="-5" dirty="0">
                <a:solidFill>
                  <a:srgbClr val="404040"/>
                </a:solidFill>
                <a:latin typeface="Calibri"/>
                <a:cs typeface="Calibri"/>
              </a:rPr>
              <a:t>modifiés </a:t>
            </a:r>
            <a:r>
              <a:rPr sz="2000" spc="-10" dirty="0">
                <a:solidFill>
                  <a:srgbClr val="404040"/>
                </a:solidFill>
                <a:latin typeface="Calibri"/>
                <a:cs typeface="Calibri"/>
              </a:rPr>
              <a:t>lors </a:t>
            </a:r>
            <a:r>
              <a:rPr sz="2000" spc="-15" dirty="0">
                <a:solidFill>
                  <a:srgbClr val="404040"/>
                </a:solidFill>
                <a:latin typeface="Calibri"/>
                <a:cs typeface="Calibri"/>
              </a:rPr>
              <a:t>d’un </a:t>
            </a:r>
            <a:r>
              <a:rPr sz="2000" spc="-5" dirty="0">
                <a:solidFill>
                  <a:srgbClr val="404040"/>
                </a:solidFill>
                <a:latin typeface="Calibri"/>
                <a:cs typeface="Calibri"/>
              </a:rPr>
              <a:t>commit</a:t>
            </a:r>
            <a:r>
              <a:rPr sz="2000" spc="7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304800" indent="-183515">
              <a:lnSpc>
                <a:spcPct val="100000"/>
              </a:lnSpc>
              <a:spcBef>
                <a:spcPts val="240"/>
              </a:spcBef>
              <a:buClr>
                <a:srgbClr val="D24717"/>
              </a:buClr>
              <a:buFont typeface="Calibri"/>
              <a:buChar char="◦"/>
              <a:tabLst>
                <a:tab pos="305435" algn="l"/>
              </a:tabLst>
            </a:pPr>
            <a:r>
              <a:rPr sz="1400" spc="-5" dirty="0">
                <a:solidFill>
                  <a:srgbClr val="404040"/>
                </a:solidFill>
                <a:latin typeface="Courier New"/>
                <a:cs typeface="Courier New"/>
              </a:rPr>
              <a:t>git show --pretty= </a:t>
            </a:r>
            <a:r>
              <a:rPr sz="1400" b="1" spc="-10" dirty="0">
                <a:solidFill>
                  <a:srgbClr val="FF0000"/>
                </a:solidFill>
                <a:latin typeface="Courier New"/>
                <a:cs typeface="Courier New"/>
              </a:rPr>
              <a:t>--name-only</a:t>
            </a:r>
            <a:r>
              <a:rPr sz="1400" b="1" spc="-30" dirty="0">
                <a:solidFill>
                  <a:srgbClr val="FF0000"/>
                </a:solidFill>
                <a:latin typeface="Courier New"/>
                <a:cs typeface="Courier New"/>
              </a:rPr>
              <a:t> </a:t>
            </a:r>
            <a:r>
              <a:rPr sz="1400" spc="-5" dirty="0">
                <a:solidFill>
                  <a:srgbClr val="404040"/>
                </a:solidFill>
                <a:latin typeface="Courier New"/>
                <a:cs typeface="Courier New"/>
              </a:rPr>
              <a:t>&lt;identifiant_de_mon_commit&gt;</a:t>
            </a:r>
            <a:endParaRPr sz="1400">
              <a:latin typeface="Courier New"/>
              <a:cs typeface="Courier New"/>
            </a:endParaRPr>
          </a:p>
        </p:txBody>
      </p:sp>
      <p:sp>
        <p:nvSpPr>
          <p:cNvPr id="8" name="object 8"/>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856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13474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A</a:t>
            </a:r>
            <a:r>
              <a:rPr spc="-55" dirty="0">
                <a:solidFill>
                  <a:schemeClr val="tx1"/>
                </a:solidFill>
              </a:rPr>
              <a:t>lia</a:t>
            </a:r>
            <a:r>
              <a:rPr dirty="0">
                <a:solidFill>
                  <a:schemeClr val="tx1"/>
                </a:solidFill>
              </a:rPr>
              <a:t>s</a:t>
            </a:r>
          </a:p>
        </p:txBody>
      </p:sp>
      <p:sp>
        <p:nvSpPr>
          <p:cNvPr id="5" name="object 5"/>
          <p:cNvSpPr txBox="1"/>
          <p:nvPr/>
        </p:nvSpPr>
        <p:spPr>
          <a:xfrm>
            <a:off x="774446" y="1363881"/>
            <a:ext cx="7369809" cy="3257943"/>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a:t>
            </a:r>
            <a:r>
              <a:rPr sz="2000" dirty="0">
                <a:solidFill>
                  <a:srgbClr val="404040"/>
                </a:solidFill>
                <a:latin typeface="Calibri"/>
                <a:cs typeface="Calibri"/>
              </a:rPr>
              <a:t>de </a:t>
            </a:r>
            <a:r>
              <a:rPr sz="2000" spc="-5" dirty="0">
                <a:solidFill>
                  <a:srgbClr val="404040"/>
                </a:solidFill>
                <a:latin typeface="Calibri"/>
                <a:cs typeface="Calibri"/>
              </a:rPr>
              <a:t>créer </a:t>
            </a:r>
            <a:r>
              <a:rPr sz="2000" dirty="0">
                <a:solidFill>
                  <a:srgbClr val="404040"/>
                </a:solidFill>
                <a:latin typeface="Calibri"/>
                <a:cs typeface="Calibri"/>
              </a:rPr>
              <a:t>un </a:t>
            </a:r>
            <a:r>
              <a:rPr sz="2000" spc="-5" dirty="0">
                <a:solidFill>
                  <a:srgbClr val="404040"/>
                </a:solidFill>
                <a:latin typeface="Calibri"/>
                <a:cs typeface="Calibri"/>
              </a:rPr>
              <a:t>alias pour des commandes </a:t>
            </a:r>
            <a:r>
              <a:rPr sz="2000" spc="-10" dirty="0">
                <a:solidFill>
                  <a:srgbClr val="404040"/>
                </a:solidFill>
                <a:latin typeface="Calibri"/>
                <a:cs typeface="Calibri"/>
              </a:rPr>
              <a:t>souvent </a:t>
            </a:r>
            <a:r>
              <a:rPr sz="2000" spc="-5" dirty="0">
                <a:solidFill>
                  <a:srgbClr val="404040"/>
                </a:solidFill>
                <a:latin typeface="Calibri"/>
                <a:cs typeface="Calibri"/>
              </a:rPr>
              <a:t>utilisées</a:t>
            </a:r>
            <a:r>
              <a:rPr sz="2000" spc="10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04800" indent="-183515">
              <a:lnSpc>
                <a:spcPct val="100000"/>
              </a:lnSpc>
              <a:spcBef>
                <a:spcPts val="1495"/>
              </a:spcBef>
              <a:buClr>
                <a:srgbClr val="D24717"/>
              </a:buClr>
              <a:buFont typeface="Calibri"/>
              <a:buChar char="◦"/>
              <a:tabLst>
                <a:tab pos="305435" algn="l"/>
              </a:tabLst>
            </a:pPr>
            <a:r>
              <a:rPr sz="1400" spc="-5" dirty="0" err="1">
                <a:solidFill>
                  <a:srgbClr val="404040"/>
                </a:solidFill>
                <a:latin typeface="Courier New"/>
                <a:cs typeface="Courier New"/>
              </a:rPr>
              <a:t>git</a:t>
            </a:r>
            <a:r>
              <a:rPr sz="1400" spc="-5" dirty="0">
                <a:solidFill>
                  <a:srgbClr val="404040"/>
                </a:solidFill>
                <a:latin typeface="Courier New"/>
                <a:cs typeface="Courier New"/>
              </a:rPr>
              <a:t> config --global </a:t>
            </a:r>
            <a:r>
              <a:rPr sz="1400" spc="-10" dirty="0">
                <a:solidFill>
                  <a:srgbClr val="404040"/>
                </a:solidFill>
                <a:latin typeface="Courier New"/>
                <a:cs typeface="Courier New"/>
              </a:rPr>
              <a:t>alias.ll </a:t>
            </a:r>
            <a:r>
              <a:rPr sz="1400" spc="-5" dirty="0">
                <a:solidFill>
                  <a:srgbClr val="404040"/>
                </a:solidFill>
                <a:latin typeface="Courier New"/>
                <a:cs typeface="Courier New"/>
              </a:rPr>
              <a:t>"log </a:t>
            </a:r>
            <a:r>
              <a:rPr sz="1400" spc="-10" dirty="0">
                <a:solidFill>
                  <a:srgbClr val="404040"/>
                </a:solidFill>
                <a:latin typeface="Courier New"/>
                <a:cs typeface="Courier New"/>
              </a:rPr>
              <a:t>--oneline </a:t>
            </a:r>
            <a:r>
              <a:rPr sz="1400" spc="-5" dirty="0">
                <a:solidFill>
                  <a:srgbClr val="404040"/>
                </a:solidFill>
                <a:latin typeface="Courier New"/>
                <a:cs typeface="Courier New"/>
              </a:rPr>
              <a:t>--decorate --graph</a:t>
            </a:r>
            <a:r>
              <a:rPr sz="1400" spc="20" dirty="0">
                <a:solidFill>
                  <a:srgbClr val="404040"/>
                </a:solidFill>
                <a:latin typeface="Courier New"/>
                <a:cs typeface="Courier New"/>
              </a:rPr>
              <a:t> </a:t>
            </a:r>
            <a:r>
              <a:rPr sz="1400" spc="-5" dirty="0">
                <a:solidFill>
                  <a:srgbClr val="404040"/>
                </a:solidFill>
                <a:latin typeface="Courier New"/>
                <a:cs typeface="Courier New"/>
              </a:rPr>
              <a:t>--"</a:t>
            </a:r>
            <a:endParaRPr sz="1400" dirty="0">
              <a:latin typeface="Courier New"/>
              <a:cs typeface="Courier New"/>
            </a:endParaRPr>
          </a:p>
          <a:p>
            <a:pPr marL="304800" indent="-183515">
              <a:lnSpc>
                <a:spcPct val="100000"/>
              </a:lnSpc>
              <a:spcBef>
                <a:spcPts val="430"/>
              </a:spcBef>
              <a:buClr>
                <a:srgbClr val="D24717"/>
              </a:buClr>
              <a:buFont typeface="Calibri"/>
              <a:buChar char="◦"/>
              <a:tabLst>
                <a:tab pos="305435" algn="l"/>
              </a:tabLst>
            </a:pPr>
            <a:r>
              <a:rPr sz="1400" spc="-5" dirty="0">
                <a:solidFill>
                  <a:srgbClr val="404040"/>
                </a:solidFill>
                <a:latin typeface="Courier New"/>
                <a:cs typeface="Courier New"/>
              </a:rPr>
              <a:t>git</a:t>
            </a:r>
            <a:r>
              <a:rPr sz="1400" spc="-10" dirty="0">
                <a:solidFill>
                  <a:srgbClr val="404040"/>
                </a:solidFill>
                <a:latin typeface="Courier New"/>
                <a:cs typeface="Courier New"/>
              </a:rPr>
              <a:t> </a:t>
            </a:r>
            <a:r>
              <a:rPr sz="1400" spc="-5" dirty="0">
                <a:solidFill>
                  <a:srgbClr val="404040"/>
                </a:solidFill>
                <a:latin typeface="Courier New"/>
                <a:cs typeface="Courier New"/>
              </a:rPr>
              <a:t>ll</a:t>
            </a:r>
            <a:endParaRPr sz="1400" dirty="0">
              <a:latin typeface="Courier New"/>
              <a:cs typeface="Courier New"/>
            </a:endParaRPr>
          </a:p>
          <a:p>
            <a:pPr>
              <a:lnSpc>
                <a:spcPct val="100000"/>
              </a:lnSpc>
              <a:spcBef>
                <a:spcPts val="15"/>
              </a:spcBef>
            </a:pPr>
            <a:endParaRPr sz="2200" dirty="0">
              <a:latin typeface="Times New Roman"/>
              <a:cs typeface="Times New Roman"/>
            </a:endParaRPr>
          </a:p>
          <a:p>
            <a:pPr marL="121920">
              <a:lnSpc>
                <a:spcPct val="100000"/>
              </a:lnSpc>
            </a:pPr>
            <a:r>
              <a:rPr sz="1400" spc="-5" dirty="0">
                <a:solidFill>
                  <a:srgbClr val="404040"/>
                </a:solidFill>
                <a:latin typeface="Courier New"/>
                <a:cs typeface="Courier New"/>
              </a:rPr>
              <a:t>Exemple </a:t>
            </a:r>
            <a:r>
              <a:rPr sz="1400" dirty="0">
                <a:solidFill>
                  <a:srgbClr val="404040"/>
                </a:solidFill>
                <a:latin typeface="Courier New"/>
                <a:cs typeface="Courier New"/>
              </a:rPr>
              <a:t>2</a:t>
            </a:r>
            <a:r>
              <a:rPr sz="1400" spc="-20" dirty="0">
                <a:solidFill>
                  <a:srgbClr val="404040"/>
                </a:solidFill>
                <a:latin typeface="Courier New"/>
                <a:cs typeface="Courier New"/>
              </a:rPr>
              <a:t> </a:t>
            </a:r>
            <a:r>
              <a:rPr sz="1400" dirty="0">
                <a:solidFill>
                  <a:srgbClr val="404040"/>
                </a:solidFill>
                <a:latin typeface="Courier New"/>
                <a:cs typeface="Courier New"/>
              </a:rPr>
              <a:t>:</a:t>
            </a:r>
            <a:endParaRPr sz="1400" dirty="0">
              <a:latin typeface="Courier New"/>
              <a:cs typeface="Courier New"/>
            </a:endParaRPr>
          </a:p>
          <a:p>
            <a:pPr>
              <a:lnSpc>
                <a:spcPct val="100000"/>
              </a:lnSpc>
              <a:spcBef>
                <a:spcPts val="35"/>
              </a:spcBef>
            </a:pPr>
            <a:endParaRPr lang="en-US" sz="2350" dirty="0">
              <a:latin typeface="Times New Roman"/>
              <a:cs typeface="Times New Roman"/>
            </a:endParaRPr>
          </a:p>
          <a:p>
            <a:pPr>
              <a:lnSpc>
                <a:spcPct val="100000"/>
              </a:lnSpc>
              <a:spcBef>
                <a:spcPts val="35"/>
              </a:spcBef>
            </a:pPr>
            <a:endParaRPr sz="2350" dirty="0">
              <a:latin typeface="Times New Roman"/>
              <a:cs typeface="Times New Roman"/>
            </a:endParaRPr>
          </a:p>
          <a:p>
            <a:pPr marL="121920" marR="5080">
              <a:lnSpc>
                <a:spcPts val="1510"/>
              </a:lnSpc>
            </a:pPr>
            <a:r>
              <a:rPr sz="1400" spc="-5" dirty="0">
                <a:solidFill>
                  <a:srgbClr val="404040"/>
                </a:solidFill>
                <a:latin typeface="Courier New"/>
                <a:cs typeface="Courier New"/>
              </a:rPr>
              <a:t>git config --global </a:t>
            </a:r>
            <a:r>
              <a:rPr sz="1400" spc="-10" dirty="0">
                <a:solidFill>
                  <a:srgbClr val="404040"/>
                </a:solidFill>
                <a:latin typeface="Courier New"/>
                <a:cs typeface="Courier New"/>
              </a:rPr>
              <a:t>alias.logall "log --graph </a:t>
            </a:r>
            <a:r>
              <a:rPr sz="1400" spc="-5" dirty="0">
                <a:solidFill>
                  <a:srgbClr val="404040"/>
                </a:solidFill>
                <a:latin typeface="Courier New"/>
                <a:cs typeface="Courier New"/>
              </a:rPr>
              <a:t>--abbrev-commit </a:t>
            </a:r>
            <a:r>
              <a:rPr sz="1400" spc="-15" dirty="0">
                <a:solidFill>
                  <a:srgbClr val="404040"/>
                </a:solidFill>
                <a:latin typeface="Courier New"/>
                <a:cs typeface="Courier New"/>
              </a:rPr>
              <a:t>--  </a:t>
            </a:r>
            <a:r>
              <a:rPr sz="1400" spc="-5" dirty="0">
                <a:solidFill>
                  <a:srgbClr val="404040"/>
                </a:solidFill>
                <a:latin typeface="Courier New"/>
                <a:cs typeface="Courier New"/>
              </a:rPr>
              <a:t>decorate --date=relative --format=format:'%C(bold blue)%h%C(reset)</a:t>
            </a:r>
            <a:r>
              <a:rPr sz="1400" spc="-100" dirty="0">
                <a:solidFill>
                  <a:srgbClr val="404040"/>
                </a:solidFill>
                <a:latin typeface="Courier New"/>
                <a:cs typeface="Courier New"/>
              </a:rPr>
              <a:t> </a:t>
            </a:r>
            <a:r>
              <a:rPr sz="1400" dirty="0">
                <a:solidFill>
                  <a:srgbClr val="404040"/>
                </a:solidFill>
                <a:latin typeface="Courier New"/>
                <a:cs typeface="Courier New"/>
              </a:rPr>
              <a:t>-</a:t>
            </a:r>
            <a:endParaRPr sz="1400" dirty="0">
              <a:latin typeface="Courier New"/>
              <a:cs typeface="Courier New"/>
            </a:endParaRPr>
          </a:p>
          <a:p>
            <a:pPr marL="121920">
              <a:lnSpc>
                <a:spcPts val="1410"/>
              </a:lnSpc>
            </a:pPr>
            <a:r>
              <a:rPr sz="1400" spc="-5" dirty="0">
                <a:solidFill>
                  <a:srgbClr val="404040"/>
                </a:solidFill>
                <a:latin typeface="Courier New"/>
                <a:cs typeface="Courier New"/>
              </a:rPr>
              <a:t>%C(bold green)(%ar)%C(reset) %C(white)%s%C(reset) %C(dim</a:t>
            </a:r>
            <a:r>
              <a:rPr sz="1400" spc="-75" dirty="0">
                <a:solidFill>
                  <a:srgbClr val="404040"/>
                </a:solidFill>
                <a:latin typeface="Courier New"/>
                <a:cs typeface="Courier New"/>
              </a:rPr>
              <a:t> </a:t>
            </a:r>
            <a:r>
              <a:rPr sz="1400" spc="-5" dirty="0">
                <a:solidFill>
                  <a:srgbClr val="404040"/>
                </a:solidFill>
                <a:latin typeface="Courier New"/>
                <a:cs typeface="Courier New"/>
              </a:rPr>
              <a:t>white)-</a:t>
            </a:r>
            <a:endParaRPr sz="1400" dirty="0">
              <a:latin typeface="Courier New"/>
              <a:cs typeface="Courier New"/>
            </a:endParaRPr>
          </a:p>
          <a:p>
            <a:pPr marL="121920">
              <a:lnSpc>
                <a:spcPts val="1595"/>
              </a:lnSpc>
            </a:pPr>
            <a:r>
              <a:rPr sz="1400" spc="-5" dirty="0">
                <a:solidFill>
                  <a:srgbClr val="404040"/>
                </a:solidFill>
                <a:latin typeface="Courier New"/>
                <a:cs typeface="Courier New"/>
              </a:rPr>
              <a:t>%an%C(reset)%C(bold yellow)%d%C(reset)'</a:t>
            </a:r>
            <a:r>
              <a:rPr sz="1400" spc="-25" dirty="0">
                <a:solidFill>
                  <a:srgbClr val="404040"/>
                </a:solidFill>
                <a:latin typeface="Courier New"/>
                <a:cs typeface="Courier New"/>
              </a:rPr>
              <a:t> </a:t>
            </a:r>
            <a:r>
              <a:rPr sz="1400" spc="-5" dirty="0">
                <a:solidFill>
                  <a:srgbClr val="404040"/>
                </a:solidFill>
                <a:latin typeface="Courier New"/>
                <a:cs typeface="Courier New"/>
              </a:rPr>
              <a:t>–all"</a:t>
            </a:r>
            <a:endParaRPr sz="1400" dirty="0">
              <a:latin typeface="Courier New"/>
              <a:cs typeface="Courier New"/>
            </a:endParaRPr>
          </a:p>
          <a:p>
            <a:pPr marL="121920">
              <a:lnSpc>
                <a:spcPct val="100000"/>
              </a:lnSpc>
              <a:spcBef>
                <a:spcPts val="5"/>
              </a:spcBef>
            </a:pPr>
            <a:r>
              <a:rPr sz="1400" spc="-5" dirty="0" err="1">
                <a:solidFill>
                  <a:srgbClr val="404040"/>
                </a:solidFill>
                <a:latin typeface="Courier New"/>
                <a:cs typeface="Courier New"/>
              </a:rPr>
              <a:t>Git</a:t>
            </a:r>
            <a:r>
              <a:rPr sz="1400" spc="-10" dirty="0">
                <a:solidFill>
                  <a:srgbClr val="404040"/>
                </a:solidFill>
                <a:latin typeface="Courier New"/>
                <a:cs typeface="Courier New"/>
              </a:rPr>
              <a:t> </a:t>
            </a:r>
            <a:r>
              <a:rPr sz="1400" spc="-5" dirty="0">
                <a:solidFill>
                  <a:srgbClr val="404040"/>
                </a:solidFill>
                <a:latin typeface="Courier New"/>
                <a:cs typeface="Courier New"/>
              </a:rPr>
              <a:t>logall</a:t>
            </a:r>
            <a:endParaRPr sz="1400" dirty="0">
              <a:latin typeface="Courier New"/>
              <a:cs typeface="Courier New"/>
            </a:endParaRPr>
          </a:p>
        </p:txBody>
      </p:sp>
      <p:sp>
        <p:nvSpPr>
          <p:cNvPr id="6" name="object 6"/>
          <p:cNvSpPr txBox="1"/>
          <p:nvPr/>
        </p:nvSpPr>
        <p:spPr>
          <a:xfrm>
            <a:off x="3478658" y="4947075"/>
            <a:ext cx="2188845"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7" name="object 7"/>
          <p:cNvSpPr txBox="1"/>
          <p:nvPr/>
        </p:nvSpPr>
        <p:spPr>
          <a:xfrm>
            <a:off x="8099806" y="4906517"/>
            <a:ext cx="23114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libri"/>
                <a:cs typeface="Calibri"/>
              </a:rPr>
              <a:t>168</a:t>
            </a:r>
            <a:endParaRPr sz="1050">
              <a:latin typeface="Calibri"/>
              <a:cs typeface="Calibri"/>
            </a:endParaRPr>
          </a:p>
        </p:txBody>
      </p:sp>
      <p:sp>
        <p:nvSpPr>
          <p:cNvPr id="8" name="object 8"/>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419600" y="2190750"/>
            <a:ext cx="2743200" cy="11281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157307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69900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Afficher</a:t>
            </a:r>
            <a:r>
              <a:rPr spc="-180" dirty="0">
                <a:solidFill>
                  <a:schemeClr val="tx1"/>
                </a:solidFill>
              </a:rPr>
              <a:t> </a:t>
            </a:r>
            <a:r>
              <a:rPr spc="-55" dirty="0">
                <a:solidFill>
                  <a:schemeClr val="tx1"/>
                </a:solidFill>
              </a:rPr>
              <a:t>l'historique</a:t>
            </a:r>
          </a:p>
        </p:txBody>
      </p:sp>
      <p:sp>
        <p:nvSpPr>
          <p:cNvPr id="5" name="object 5"/>
          <p:cNvSpPr txBox="1"/>
          <p:nvPr/>
        </p:nvSpPr>
        <p:spPr>
          <a:xfrm>
            <a:off x="902004" y="1373981"/>
            <a:ext cx="7000240" cy="2911695"/>
          </a:xfrm>
          <a:prstGeom prst="rect">
            <a:avLst/>
          </a:prstGeom>
        </p:spPr>
        <p:txBody>
          <a:bodyPr vert="horz" wrap="square" lIns="0" tIns="13335" rIns="0" bIns="0" rtlCol="0">
            <a:spAutoFit/>
          </a:bodyPr>
          <a:lstStyle/>
          <a:p>
            <a:pPr marL="12700">
              <a:lnSpc>
                <a:spcPts val="2280"/>
              </a:lnSpc>
              <a:spcBef>
                <a:spcPts val="105"/>
              </a:spcBef>
            </a:pPr>
            <a:r>
              <a:rPr sz="2000" b="1" spc="-5" dirty="0">
                <a:solidFill>
                  <a:srgbClr val="404040"/>
                </a:solidFill>
                <a:latin typeface="Calibri"/>
                <a:cs typeface="Calibri"/>
              </a:rPr>
              <a:t>git </a:t>
            </a:r>
            <a:r>
              <a:rPr sz="2000" b="1" dirty="0">
                <a:solidFill>
                  <a:srgbClr val="404040"/>
                </a:solidFill>
                <a:latin typeface="Calibri"/>
                <a:cs typeface="Calibri"/>
              </a:rPr>
              <a:t>log </a:t>
            </a:r>
            <a:r>
              <a:rPr sz="2000" dirty="0">
                <a:solidFill>
                  <a:srgbClr val="404040"/>
                </a:solidFill>
                <a:latin typeface="Calibri"/>
                <a:cs typeface="Calibri"/>
              </a:rPr>
              <a:t>: </a:t>
            </a:r>
            <a:r>
              <a:rPr sz="2000" spc="-5" dirty="0">
                <a:solidFill>
                  <a:srgbClr val="404040"/>
                </a:solidFill>
                <a:latin typeface="Calibri"/>
                <a:cs typeface="Calibri"/>
              </a:rPr>
              <a:t>permet </a:t>
            </a:r>
            <a:r>
              <a:rPr sz="2000" dirty="0">
                <a:solidFill>
                  <a:srgbClr val="404040"/>
                </a:solidFill>
                <a:latin typeface="Calibri"/>
                <a:cs typeface="Calibri"/>
              </a:rPr>
              <a:t>de </a:t>
            </a:r>
            <a:r>
              <a:rPr sz="2000" spc="-5" dirty="0">
                <a:solidFill>
                  <a:srgbClr val="404040"/>
                </a:solidFill>
                <a:latin typeface="Calibri"/>
                <a:cs typeface="Calibri"/>
              </a:rPr>
              <a:t>consulter </a:t>
            </a:r>
            <a:r>
              <a:rPr sz="2000" spc="-20" dirty="0">
                <a:solidFill>
                  <a:srgbClr val="404040"/>
                </a:solidFill>
                <a:latin typeface="Calibri"/>
                <a:cs typeface="Calibri"/>
              </a:rPr>
              <a:t>l’ensemble </a:t>
            </a:r>
            <a:r>
              <a:rPr sz="2000" spc="-5" dirty="0">
                <a:solidFill>
                  <a:srgbClr val="404040"/>
                </a:solidFill>
                <a:latin typeface="Calibri"/>
                <a:cs typeface="Calibri"/>
              </a:rPr>
              <a:t>des </a:t>
            </a:r>
            <a:r>
              <a:rPr sz="2000" spc="-10" dirty="0">
                <a:solidFill>
                  <a:srgbClr val="404040"/>
                </a:solidFill>
                <a:latin typeface="Calibri"/>
                <a:cs typeface="Calibri"/>
              </a:rPr>
              <a:t>révisions </a:t>
            </a:r>
            <a:r>
              <a:rPr sz="2000" spc="-15" dirty="0">
                <a:solidFill>
                  <a:srgbClr val="404040"/>
                </a:solidFill>
                <a:latin typeface="Calibri"/>
                <a:cs typeface="Calibri"/>
              </a:rPr>
              <a:t>stockées</a:t>
            </a:r>
            <a:r>
              <a:rPr sz="2000" spc="65" dirty="0">
                <a:solidFill>
                  <a:srgbClr val="404040"/>
                </a:solidFill>
                <a:latin typeface="Calibri"/>
                <a:cs typeface="Calibri"/>
              </a:rPr>
              <a:t> </a:t>
            </a:r>
            <a:r>
              <a:rPr sz="2000" dirty="0">
                <a:solidFill>
                  <a:srgbClr val="404040"/>
                </a:solidFill>
                <a:latin typeface="Calibri"/>
                <a:cs typeface="Calibri"/>
              </a:rPr>
              <a:t>dans</a:t>
            </a:r>
            <a:endParaRPr sz="2000">
              <a:latin typeface="Calibri"/>
              <a:cs typeface="Calibri"/>
            </a:endParaRPr>
          </a:p>
          <a:p>
            <a:pPr marL="12700">
              <a:lnSpc>
                <a:spcPts val="2280"/>
              </a:lnSpc>
            </a:pPr>
            <a:r>
              <a:rPr sz="2000" spc="-15" dirty="0">
                <a:solidFill>
                  <a:srgbClr val="404040"/>
                </a:solidFill>
                <a:latin typeface="Calibri"/>
                <a:cs typeface="Calibri"/>
              </a:rPr>
              <a:t>votre </a:t>
            </a:r>
            <a:r>
              <a:rPr sz="2000" spc="-5" dirty="0">
                <a:solidFill>
                  <a:srgbClr val="404040"/>
                </a:solidFill>
                <a:latin typeface="Calibri"/>
                <a:cs typeface="Calibri"/>
              </a:rPr>
              <a:t>dépôt</a:t>
            </a:r>
            <a:r>
              <a:rPr sz="2000" dirty="0">
                <a:solidFill>
                  <a:srgbClr val="404040"/>
                </a:solidFill>
                <a:latin typeface="Calibri"/>
                <a:cs typeface="Calibri"/>
              </a:rPr>
              <a:t> </a:t>
            </a:r>
            <a:r>
              <a:rPr sz="2000" spc="-5" dirty="0">
                <a:solidFill>
                  <a:srgbClr val="404040"/>
                </a:solidFill>
                <a:latin typeface="Calibri"/>
                <a:cs typeface="Calibri"/>
              </a:rPr>
              <a:t>local.</a:t>
            </a:r>
            <a:endParaRPr sz="2000">
              <a:latin typeface="Calibri"/>
              <a:cs typeface="Calibri"/>
            </a:endParaRPr>
          </a:p>
          <a:p>
            <a:pPr marL="12700">
              <a:lnSpc>
                <a:spcPct val="100000"/>
              </a:lnSpc>
              <a:spcBef>
                <a:spcPts val="1165"/>
              </a:spcBef>
            </a:pPr>
            <a:r>
              <a:rPr sz="2000" spc="-15" dirty="0">
                <a:solidFill>
                  <a:srgbClr val="404040"/>
                </a:solidFill>
                <a:latin typeface="Calibri"/>
                <a:cs typeface="Calibri"/>
              </a:rPr>
              <a:t>Pour </a:t>
            </a:r>
            <a:r>
              <a:rPr sz="2000" dirty="0">
                <a:solidFill>
                  <a:srgbClr val="404040"/>
                </a:solidFill>
                <a:latin typeface="Calibri"/>
                <a:cs typeface="Calibri"/>
              </a:rPr>
              <a:t>chaque </a:t>
            </a:r>
            <a:r>
              <a:rPr sz="2000" spc="-10" dirty="0">
                <a:solidFill>
                  <a:srgbClr val="404040"/>
                </a:solidFill>
                <a:latin typeface="Calibri"/>
                <a:cs typeface="Calibri"/>
              </a:rPr>
              <a:t>révision, </a:t>
            </a:r>
            <a:r>
              <a:rPr sz="2000" spc="-5" dirty="0">
                <a:solidFill>
                  <a:srgbClr val="404040"/>
                </a:solidFill>
                <a:latin typeface="Calibri"/>
                <a:cs typeface="Calibri"/>
              </a:rPr>
              <a:t>on peut consulter les </a:t>
            </a:r>
            <a:r>
              <a:rPr sz="2000" spc="-10" dirty="0">
                <a:solidFill>
                  <a:srgbClr val="404040"/>
                </a:solidFill>
                <a:latin typeface="Calibri"/>
                <a:cs typeface="Calibri"/>
              </a:rPr>
              <a:t>informations suivantes</a:t>
            </a:r>
            <a:r>
              <a:rPr sz="2000" spc="8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422275" indent="-148590">
              <a:lnSpc>
                <a:spcPct val="100000"/>
              </a:lnSpc>
              <a:spcBef>
                <a:spcPts val="1150"/>
              </a:spcBef>
              <a:buClr>
                <a:srgbClr val="D24717"/>
              </a:buClr>
              <a:buFont typeface="Arial"/>
              <a:buChar char="•"/>
              <a:tabLst>
                <a:tab pos="422909" algn="l"/>
              </a:tabLst>
            </a:pPr>
            <a:r>
              <a:rPr sz="2000" b="1" dirty="0">
                <a:solidFill>
                  <a:srgbClr val="404040"/>
                </a:solidFill>
                <a:latin typeface="Calibri"/>
                <a:cs typeface="Calibri"/>
              </a:rPr>
              <a:t>commit </a:t>
            </a:r>
            <a:r>
              <a:rPr sz="2000" dirty="0">
                <a:solidFill>
                  <a:srgbClr val="404040"/>
                </a:solidFill>
                <a:latin typeface="Calibri"/>
                <a:cs typeface="Calibri"/>
              </a:rPr>
              <a:t>: </a:t>
            </a:r>
            <a:r>
              <a:rPr sz="2000" spc="-10" dirty="0">
                <a:solidFill>
                  <a:srgbClr val="404040"/>
                </a:solidFill>
                <a:latin typeface="Calibri"/>
                <a:cs typeface="Calibri"/>
              </a:rPr>
              <a:t>numéro </a:t>
            </a:r>
            <a:r>
              <a:rPr sz="2000" spc="-5" dirty="0">
                <a:solidFill>
                  <a:srgbClr val="404040"/>
                </a:solidFill>
                <a:latin typeface="Calibri"/>
                <a:cs typeface="Calibri"/>
              </a:rPr>
              <a:t>de</a:t>
            </a:r>
            <a:r>
              <a:rPr sz="2000" spc="-45" dirty="0">
                <a:solidFill>
                  <a:srgbClr val="404040"/>
                </a:solidFill>
                <a:latin typeface="Calibri"/>
                <a:cs typeface="Calibri"/>
              </a:rPr>
              <a:t> </a:t>
            </a:r>
            <a:r>
              <a:rPr sz="2000" spc="-10" dirty="0">
                <a:solidFill>
                  <a:srgbClr val="404040"/>
                </a:solidFill>
                <a:latin typeface="Calibri"/>
                <a:cs typeface="Calibri"/>
              </a:rPr>
              <a:t>révision</a:t>
            </a:r>
            <a:endParaRPr sz="2000">
              <a:latin typeface="Calibri"/>
              <a:cs typeface="Calibri"/>
            </a:endParaRPr>
          </a:p>
          <a:p>
            <a:pPr marL="422275" indent="-148590">
              <a:lnSpc>
                <a:spcPct val="100000"/>
              </a:lnSpc>
              <a:spcBef>
                <a:spcPts val="1165"/>
              </a:spcBef>
              <a:buClr>
                <a:srgbClr val="D24717"/>
              </a:buClr>
              <a:buFont typeface="Arial"/>
              <a:buChar char="•"/>
              <a:tabLst>
                <a:tab pos="422909" algn="l"/>
              </a:tabLst>
            </a:pPr>
            <a:r>
              <a:rPr sz="2000" b="1" dirty="0">
                <a:solidFill>
                  <a:srgbClr val="404040"/>
                </a:solidFill>
                <a:latin typeface="Calibri"/>
                <a:cs typeface="Calibri"/>
              </a:rPr>
              <a:t>Author </a:t>
            </a:r>
            <a:r>
              <a:rPr sz="2000" dirty="0">
                <a:solidFill>
                  <a:srgbClr val="404040"/>
                </a:solidFill>
                <a:latin typeface="Calibri"/>
                <a:cs typeface="Calibri"/>
              </a:rPr>
              <a:t>: </a:t>
            </a:r>
            <a:r>
              <a:rPr sz="2000" spc="-10" dirty="0">
                <a:solidFill>
                  <a:srgbClr val="404040"/>
                </a:solidFill>
                <a:latin typeface="Calibri"/>
                <a:cs typeface="Calibri"/>
              </a:rPr>
              <a:t>utilisateur </a:t>
            </a:r>
            <a:r>
              <a:rPr sz="2000" spc="-20" dirty="0">
                <a:solidFill>
                  <a:srgbClr val="404040"/>
                </a:solidFill>
                <a:latin typeface="Calibri"/>
                <a:cs typeface="Calibri"/>
              </a:rPr>
              <a:t>ayant </a:t>
            </a:r>
            <a:r>
              <a:rPr sz="2000" spc="-10" dirty="0">
                <a:solidFill>
                  <a:srgbClr val="404040"/>
                </a:solidFill>
                <a:latin typeface="Calibri"/>
                <a:cs typeface="Calibri"/>
              </a:rPr>
              <a:t>enregistré </a:t>
            </a:r>
            <a:r>
              <a:rPr sz="2000" dirty="0">
                <a:solidFill>
                  <a:srgbClr val="404040"/>
                </a:solidFill>
                <a:latin typeface="Calibri"/>
                <a:cs typeface="Calibri"/>
              </a:rPr>
              <a:t>la</a:t>
            </a:r>
            <a:r>
              <a:rPr sz="2000" spc="55" dirty="0">
                <a:solidFill>
                  <a:srgbClr val="404040"/>
                </a:solidFill>
                <a:latin typeface="Calibri"/>
                <a:cs typeface="Calibri"/>
              </a:rPr>
              <a:t> </a:t>
            </a:r>
            <a:r>
              <a:rPr sz="2000" spc="-10" dirty="0">
                <a:solidFill>
                  <a:srgbClr val="404040"/>
                </a:solidFill>
                <a:latin typeface="Calibri"/>
                <a:cs typeface="Calibri"/>
              </a:rPr>
              <a:t>révision</a:t>
            </a:r>
            <a:endParaRPr sz="2000">
              <a:latin typeface="Calibri"/>
              <a:cs typeface="Calibri"/>
            </a:endParaRPr>
          </a:p>
          <a:p>
            <a:pPr marL="422275" indent="-148590">
              <a:lnSpc>
                <a:spcPct val="100000"/>
              </a:lnSpc>
              <a:spcBef>
                <a:spcPts val="1165"/>
              </a:spcBef>
              <a:buClr>
                <a:srgbClr val="D24717"/>
              </a:buClr>
              <a:buFont typeface="Arial"/>
              <a:buChar char="•"/>
              <a:tabLst>
                <a:tab pos="422909" algn="l"/>
              </a:tabLst>
            </a:pPr>
            <a:r>
              <a:rPr sz="2000" b="1" spc="-15" dirty="0">
                <a:solidFill>
                  <a:srgbClr val="404040"/>
                </a:solidFill>
                <a:latin typeface="Calibri"/>
                <a:cs typeface="Calibri"/>
              </a:rPr>
              <a:t>Date </a:t>
            </a:r>
            <a:r>
              <a:rPr sz="2000" dirty="0">
                <a:solidFill>
                  <a:srgbClr val="404040"/>
                </a:solidFill>
                <a:latin typeface="Calibri"/>
                <a:cs typeface="Calibri"/>
              </a:rPr>
              <a:t>: </a:t>
            </a:r>
            <a:r>
              <a:rPr sz="2000" spc="-15" dirty="0">
                <a:solidFill>
                  <a:srgbClr val="404040"/>
                </a:solidFill>
                <a:latin typeface="Calibri"/>
                <a:cs typeface="Calibri"/>
              </a:rPr>
              <a:t>date </a:t>
            </a:r>
            <a:r>
              <a:rPr sz="2000" spc="-5" dirty="0">
                <a:solidFill>
                  <a:srgbClr val="404040"/>
                </a:solidFill>
                <a:latin typeface="Calibri"/>
                <a:cs typeface="Calibri"/>
              </a:rPr>
              <a:t>de </a:t>
            </a:r>
            <a:r>
              <a:rPr sz="2000" dirty="0">
                <a:solidFill>
                  <a:srgbClr val="404040"/>
                </a:solidFill>
                <a:latin typeface="Calibri"/>
                <a:cs typeface="Calibri"/>
              </a:rPr>
              <a:t>la </a:t>
            </a:r>
            <a:r>
              <a:rPr sz="2000" spc="-10" dirty="0">
                <a:solidFill>
                  <a:srgbClr val="404040"/>
                </a:solidFill>
                <a:latin typeface="Calibri"/>
                <a:cs typeface="Calibri"/>
              </a:rPr>
              <a:t>création </a:t>
            </a:r>
            <a:r>
              <a:rPr sz="2000" dirty="0">
                <a:solidFill>
                  <a:srgbClr val="404040"/>
                </a:solidFill>
                <a:latin typeface="Calibri"/>
                <a:cs typeface="Calibri"/>
              </a:rPr>
              <a:t>de la</a:t>
            </a:r>
            <a:r>
              <a:rPr sz="2000" spc="55" dirty="0">
                <a:solidFill>
                  <a:srgbClr val="404040"/>
                </a:solidFill>
                <a:latin typeface="Calibri"/>
                <a:cs typeface="Calibri"/>
              </a:rPr>
              <a:t> </a:t>
            </a:r>
            <a:r>
              <a:rPr sz="2000" spc="-10" dirty="0">
                <a:solidFill>
                  <a:srgbClr val="404040"/>
                </a:solidFill>
                <a:latin typeface="Calibri"/>
                <a:cs typeface="Calibri"/>
              </a:rPr>
              <a:t>révision</a:t>
            </a:r>
            <a:endParaRPr sz="2000">
              <a:latin typeface="Calibri"/>
              <a:cs typeface="Calibri"/>
            </a:endParaRPr>
          </a:p>
          <a:p>
            <a:pPr marL="422275" indent="-148590">
              <a:lnSpc>
                <a:spcPct val="100000"/>
              </a:lnSpc>
              <a:spcBef>
                <a:spcPts val="1155"/>
              </a:spcBef>
              <a:buClr>
                <a:srgbClr val="D24717"/>
              </a:buClr>
              <a:buFont typeface="Arial"/>
              <a:buChar char="•"/>
              <a:tabLst>
                <a:tab pos="422909" algn="l"/>
              </a:tabLst>
            </a:pPr>
            <a:r>
              <a:rPr sz="2000" b="1" spc="-10" dirty="0">
                <a:solidFill>
                  <a:srgbClr val="404040"/>
                </a:solidFill>
                <a:latin typeface="Calibri"/>
                <a:cs typeface="Calibri"/>
              </a:rPr>
              <a:t>Commentaire </a:t>
            </a:r>
            <a:r>
              <a:rPr sz="2000" dirty="0">
                <a:solidFill>
                  <a:srgbClr val="404040"/>
                </a:solidFill>
                <a:latin typeface="Calibri"/>
                <a:cs typeface="Calibri"/>
              </a:rPr>
              <a:t>inscrit par </a:t>
            </a:r>
            <a:r>
              <a:rPr sz="2000" spc="-10" dirty="0">
                <a:solidFill>
                  <a:srgbClr val="404040"/>
                </a:solidFill>
                <a:latin typeface="Calibri"/>
                <a:cs typeface="Calibri"/>
              </a:rPr>
              <a:t>l’utilisateur lors </a:t>
            </a:r>
            <a:r>
              <a:rPr sz="2000" dirty="0">
                <a:solidFill>
                  <a:srgbClr val="404040"/>
                </a:solidFill>
                <a:latin typeface="Calibri"/>
                <a:cs typeface="Calibri"/>
              </a:rPr>
              <a:t>du</a:t>
            </a:r>
            <a:r>
              <a:rPr sz="2000" spc="65" dirty="0">
                <a:solidFill>
                  <a:srgbClr val="404040"/>
                </a:solidFill>
                <a:latin typeface="Calibri"/>
                <a:cs typeface="Calibri"/>
              </a:rPr>
              <a:t> </a:t>
            </a:r>
            <a:r>
              <a:rPr sz="2000" dirty="0">
                <a:solidFill>
                  <a:srgbClr val="404040"/>
                </a:solidFill>
                <a:latin typeface="Calibri"/>
                <a:cs typeface="Calibri"/>
              </a:rPr>
              <a:t>commit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87106" y="4931664"/>
            <a:ext cx="243840" cy="141064"/>
          </a:xfrm>
          <a:prstGeom prst="rect">
            <a:avLst/>
          </a:prstGeom>
        </p:spPr>
        <p:txBody>
          <a:bodyPr vert="horz" wrap="square" lIns="0" tIns="0" rIns="0" bIns="0" rtlCol="0">
            <a:spAutoFit/>
          </a:bodyPr>
          <a:lstStyle/>
          <a:p>
            <a:pPr marL="25400">
              <a:lnSpc>
                <a:spcPts val="1100"/>
              </a:lnSpc>
            </a:pPr>
            <a:r>
              <a:rPr sz="1050" dirty="0">
                <a:solidFill>
                  <a:srgbClr val="FFFFFF"/>
                </a:solidFill>
                <a:latin typeface="Calibri"/>
                <a:cs typeface="Calibri"/>
              </a:rPr>
              <a:t>169</a:t>
            </a:r>
            <a:endParaRPr sz="1050">
              <a:latin typeface="Calibri"/>
              <a:cs typeface="Calibri"/>
            </a:endParaRPr>
          </a:p>
        </p:txBody>
      </p:sp>
    </p:spTree>
    <p:extLst>
      <p:ext uri="{BB962C8B-B14F-4D97-AF65-F5344CB8AC3E}">
        <p14:creationId xmlns:p14="http://schemas.microsoft.com/office/powerpoint/2010/main" val="28298045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902004" y="1355693"/>
            <a:ext cx="7418070" cy="3186642"/>
          </a:xfrm>
          <a:prstGeom prst="rect">
            <a:avLst/>
          </a:prstGeom>
        </p:spPr>
        <p:txBody>
          <a:bodyPr vert="horz" wrap="square" lIns="0" tIns="13335" rIns="0" bIns="0" rtlCol="0">
            <a:spAutoFit/>
          </a:bodyPr>
          <a:lstStyle/>
          <a:p>
            <a:pPr marL="12700">
              <a:lnSpc>
                <a:spcPts val="2375"/>
              </a:lnSpc>
              <a:spcBef>
                <a:spcPts val="105"/>
              </a:spcBef>
            </a:pPr>
            <a:r>
              <a:rPr sz="1600" dirty="0">
                <a:solidFill>
                  <a:srgbClr val="404040"/>
                </a:solidFill>
                <a:latin typeface="Calibri"/>
                <a:cs typeface="Calibri"/>
              </a:rPr>
              <a:t>Modifier </a:t>
            </a:r>
            <a:r>
              <a:rPr sz="1600" spc="-5" dirty="0">
                <a:solidFill>
                  <a:srgbClr val="404040"/>
                </a:solidFill>
                <a:latin typeface="Calibri"/>
                <a:cs typeface="Calibri"/>
              </a:rPr>
              <a:t>le dernier</a:t>
            </a:r>
            <a:r>
              <a:rPr sz="1600" spc="5" dirty="0">
                <a:solidFill>
                  <a:srgbClr val="404040"/>
                </a:solidFill>
                <a:latin typeface="Calibri"/>
                <a:cs typeface="Calibri"/>
              </a:rPr>
              <a:t> </a:t>
            </a:r>
            <a:r>
              <a:rPr sz="1600" spc="-5" dirty="0">
                <a:solidFill>
                  <a:srgbClr val="404040"/>
                </a:solidFill>
                <a:latin typeface="Calibri"/>
                <a:cs typeface="Calibri"/>
              </a:rPr>
              <a:t>commit</a:t>
            </a:r>
            <a:endParaRPr sz="1600" dirty="0">
              <a:latin typeface="Calibri"/>
              <a:cs typeface="Calibri"/>
            </a:endParaRPr>
          </a:p>
          <a:p>
            <a:pPr marL="304800" indent="-183515">
              <a:lnSpc>
                <a:spcPts val="2135"/>
              </a:lnSpc>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commit </a:t>
            </a:r>
            <a:r>
              <a:rPr sz="1400" dirty="0">
                <a:solidFill>
                  <a:srgbClr val="404040"/>
                </a:solidFill>
                <a:latin typeface="Courier New"/>
                <a:cs typeface="Courier New"/>
              </a:rPr>
              <a:t>-m </a:t>
            </a:r>
            <a:r>
              <a:rPr sz="1400" spc="-10" dirty="0">
                <a:solidFill>
                  <a:srgbClr val="404040"/>
                </a:solidFill>
                <a:latin typeface="Courier New"/>
                <a:cs typeface="Courier New"/>
              </a:rPr>
              <a:t>'validation</a:t>
            </a:r>
            <a:r>
              <a:rPr sz="1400" spc="-70" dirty="0">
                <a:solidFill>
                  <a:srgbClr val="404040"/>
                </a:solidFill>
                <a:latin typeface="Courier New"/>
                <a:cs typeface="Courier New"/>
              </a:rPr>
              <a:t> </a:t>
            </a:r>
            <a:r>
              <a:rPr sz="1400" spc="-10" dirty="0">
                <a:solidFill>
                  <a:srgbClr val="404040"/>
                </a:solidFill>
                <a:latin typeface="Courier New"/>
                <a:cs typeface="Courier New"/>
              </a:rPr>
              <a:t>initiale'</a:t>
            </a:r>
            <a:endParaRPr sz="1400" dirty="0">
              <a:latin typeface="Courier New"/>
              <a:cs typeface="Courier New"/>
            </a:endParaRPr>
          </a:p>
          <a:p>
            <a:pPr marL="304800" indent="-183515">
              <a:lnSpc>
                <a:spcPct val="100000"/>
              </a:lnSpc>
              <a:spcBef>
                <a:spcPts val="165"/>
              </a:spcBef>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add</a:t>
            </a:r>
            <a:r>
              <a:rPr sz="1400" spc="-40" dirty="0">
                <a:solidFill>
                  <a:srgbClr val="404040"/>
                </a:solidFill>
                <a:latin typeface="Courier New"/>
                <a:cs typeface="Courier New"/>
              </a:rPr>
              <a:t> </a:t>
            </a:r>
            <a:r>
              <a:rPr sz="1400" spc="-10" dirty="0">
                <a:solidFill>
                  <a:srgbClr val="404040"/>
                </a:solidFill>
                <a:latin typeface="Courier New"/>
                <a:cs typeface="Courier New"/>
              </a:rPr>
              <a:t>fichier-oublie.ext</a:t>
            </a:r>
            <a:endParaRPr sz="1400" dirty="0">
              <a:latin typeface="Courier New"/>
              <a:cs typeface="Courier New"/>
            </a:endParaRPr>
          </a:p>
          <a:p>
            <a:pPr marL="304800" indent="-183515">
              <a:lnSpc>
                <a:spcPct val="100000"/>
              </a:lnSpc>
              <a:spcBef>
                <a:spcPts val="170"/>
              </a:spcBef>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commit</a:t>
            </a:r>
            <a:r>
              <a:rPr sz="1400" spc="-40" dirty="0">
                <a:solidFill>
                  <a:srgbClr val="404040"/>
                </a:solidFill>
                <a:latin typeface="Courier New"/>
                <a:cs typeface="Courier New"/>
              </a:rPr>
              <a:t> </a:t>
            </a:r>
            <a:r>
              <a:rPr sz="1400" spc="-10" dirty="0">
                <a:solidFill>
                  <a:srgbClr val="404040"/>
                </a:solidFill>
                <a:latin typeface="Courier New"/>
                <a:cs typeface="Courier New"/>
              </a:rPr>
              <a:t>--amend</a:t>
            </a:r>
            <a:endParaRPr sz="1400" dirty="0">
              <a:latin typeface="Courier New"/>
              <a:cs typeface="Courier New"/>
            </a:endParaRPr>
          </a:p>
          <a:p>
            <a:pPr marL="12700">
              <a:lnSpc>
                <a:spcPts val="2370"/>
              </a:lnSpc>
              <a:spcBef>
                <a:spcPts val="1145"/>
              </a:spcBef>
            </a:pPr>
            <a:r>
              <a:rPr sz="1600" spc="-5" dirty="0">
                <a:solidFill>
                  <a:srgbClr val="404040"/>
                </a:solidFill>
                <a:latin typeface="Calibri"/>
                <a:cs typeface="Calibri"/>
              </a:rPr>
              <a:t>Ou sans </a:t>
            </a:r>
            <a:r>
              <a:rPr sz="1600" dirty="0">
                <a:solidFill>
                  <a:srgbClr val="404040"/>
                </a:solidFill>
                <a:latin typeface="Calibri"/>
                <a:cs typeface="Calibri"/>
              </a:rPr>
              <a:t>changer le </a:t>
            </a:r>
            <a:r>
              <a:rPr sz="1600" spc="-5" dirty="0">
                <a:solidFill>
                  <a:srgbClr val="404040"/>
                </a:solidFill>
                <a:latin typeface="Calibri"/>
                <a:cs typeface="Calibri"/>
              </a:rPr>
              <a:t>message de commit</a:t>
            </a:r>
            <a:r>
              <a:rPr sz="1600" spc="-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304800" indent="-183515">
              <a:lnSpc>
                <a:spcPts val="2130"/>
              </a:lnSpc>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commit --amend</a:t>
            </a:r>
            <a:r>
              <a:rPr sz="1400" spc="-45" dirty="0">
                <a:solidFill>
                  <a:srgbClr val="404040"/>
                </a:solidFill>
                <a:latin typeface="Courier New"/>
                <a:cs typeface="Courier New"/>
              </a:rPr>
              <a:t> </a:t>
            </a:r>
            <a:r>
              <a:rPr sz="1400" spc="-10" dirty="0">
                <a:solidFill>
                  <a:srgbClr val="404040"/>
                </a:solidFill>
                <a:latin typeface="Courier New"/>
                <a:cs typeface="Courier New"/>
              </a:rPr>
              <a:t>--no-edit</a:t>
            </a:r>
            <a:endParaRPr sz="1400" dirty="0">
              <a:latin typeface="Courier New"/>
              <a:cs typeface="Courier New"/>
            </a:endParaRPr>
          </a:p>
          <a:p>
            <a:pPr marL="12700">
              <a:lnSpc>
                <a:spcPts val="2375"/>
              </a:lnSpc>
              <a:spcBef>
                <a:spcPts val="1145"/>
              </a:spcBef>
            </a:pPr>
            <a:r>
              <a:rPr sz="1600" spc="-10" dirty="0">
                <a:solidFill>
                  <a:srgbClr val="404040"/>
                </a:solidFill>
                <a:latin typeface="Calibri"/>
                <a:cs typeface="Calibri"/>
              </a:rPr>
              <a:t>Pourquoi </a:t>
            </a:r>
            <a:r>
              <a:rPr sz="1600" spc="-5" dirty="0">
                <a:solidFill>
                  <a:srgbClr val="404040"/>
                </a:solidFill>
                <a:latin typeface="Calibri"/>
                <a:cs typeface="Calibri"/>
              </a:rPr>
              <a:t>pas </a:t>
            </a:r>
            <a:r>
              <a:rPr sz="1600" dirty="0">
                <a:solidFill>
                  <a:srgbClr val="404040"/>
                </a:solidFill>
                <a:latin typeface="Calibri"/>
                <a:cs typeface="Calibri"/>
              </a:rPr>
              <a:t>un </a:t>
            </a:r>
            <a:r>
              <a:rPr sz="1600" spc="-5" dirty="0">
                <a:solidFill>
                  <a:srgbClr val="404040"/>
                </a:solidFill>
                <a:latin typeface="Calibri"/>
                <a:cs typeface="Calibri"/>
              </a:rPr>
              <a:t>alias</a:t>
            </a:r>
            <a:r>
              <a:rPr sz="1600" spc="-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304800" marR="5080" indent="-182880">
              <a:lnSpc>
                <a:spcPct val="80000"/>
              </a:lnSpc>
              <a:spcBef>
                <a:spcPts val="405"/>
              </a:spcBef>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config --global alias.oops "commit --amend --no-  </a:t>
            </a:r>
            <a:r>
              <a:rPr sz="1400" spc="-5" dirty="0">
                <a:solidFill>
                  <a:srgbClr val="404040"/>
                </a:solidFill>
                <a:latin typeface="Courier New"/>
                <a:cs typeface="Courier New"/>
              </a:rPr>
              <a:t>edit"</a:t>
            </a:r>
            <a:endParaRPr sz="1400" dirty="0">
              <a:latin typeface="Courier New"/>
              <a:cs typeface="Courier New"/>
            </a:endParaRPr>
          </a:p>
          <a:p>
            <a:pPr marL="304800" indent="-183515">
              <a:lnSpc>
                <a:spcPct val="100000"/>
              </a:lnSpc>
              <a:spcBef>
                <a:spcPts val="170"/>
              </a:spcBef>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commit </a:t>
            </a:r>
            <a:r>
              <a:rPr sz="1400" dirty="0">
                <a:solidFill>
                  <a:srgbClr val="404040"/>
                </a:solidFill>
                <a:latin typeface="Courier New"/>
                <a:cs typeface="Courier New"/>
              </a:rPr>
              <a:t>-m </a:t>
            </a:r>
            <a:r>
              <a:rPr sz="1400" spc="-10" dirty="0">
                <a:solidFill>
                  <a:srgbClr val="404040"/>
                </a:solidFill>
                <a:latin typeface="Courier New"/>
                <a:cs typeface="Courier New"/>
              </a:rPr>
              <a:t>"validation</a:t>
            </a:r>
            <a:r>
              <a:rPr sz="1400" spc="-70" dirty="0">
                <a:solidFill>
                  <a:srgbClr val="404040"/>
                </a:solidFill>
                <a:latin typeface="Courier New"/>
                <a:cs typeface="Courier New"/>
              </a:rPr>
              <a:t> </a:t>
            </a:r>
            <a:r>
              <a:rPr sz="1400" spc="-10" dirty="0">
                <a:solidFill>
                  <a:srgbClr val="404040"/>
                </a:solidFill>
                <a:latin typeface="Courier New"/>
                <a:cs typeface="Courier New"/>
              </a:rPr>
              <a:t>initiale"</a:t>
            </a:r>
            <a:endParaRPr sz="1400" dirty="0">
              <a:latin typeface="Courier New"/>
              <a:cs typeface="Courier New"/>
            </a:endParaRPr>
          </a:p>
          <a:p>
            <a:pPr marL="304800" indent="-183515">
              <a:lnSpc>
                <a:spcPct val="100000"/>
              </a:lnSpc>
              <a:spcBef>
                <a:spcPts val="170"/>
              </a:spcBef>
              <a:buClr>
                <a:srgbClr val="D24717"/>
              </a:buClr>
              <a:buFont typeface="Calibri"/>
              <a:buChar char="◦"/>
              <a:tabLst>
                <a:tab pos="305435" algn="l"/>
              </a:tabLst>
            </a:pPr>
            <a:r>
              <a:rPr sz="1400" spc="-5" dirty="0">
                <a:solidFill>
                  <a:srgbClr val="404040"/>
                </a:solidFill>
                <a:latin typeface="Courier New"/>
                <a:cs typeface="Courier New"/>
              </a:rPr>
              <a:t>git </a:t>
            </a:r>
            <a:r>
              <a:rPr sz="1400" spc="-10" dirty="0">
                <a:solidFill>
                  <a:srgbClr val="404040"/>
                </a:solidFill>
                <a:latin typeface="Courier New"/>
                <a:cs typeface="Courier New"/>
              </a:rPr>
              <a:t>add</a:t>
            </a:r>
            <a:r>
              <a:rPr sz="1400" spc="-30" dirty="0">
                <a:solidFill>
                  <a:srgbClr val="404040"/>
                </a:solidFill>
                <a:latin typeface="Courier New"/>
                <a:cs typeface="Courier New"/>
              </a:rPr>
              <a:t> </a:t>
            </a:r>
            <a:r>
              <a:rPr sz="1400" spc="-10" dirty="0">
                <a:solidFill>
                  <a:srgbClr val="404040"/>
                </a:solidFill>
                <a:latin typeface="Courier New"/>
                <a:cs typeface="Courier New"/>
              </a:rPr>
              <a:t>fichier-oublie.ext</a:t>
            </a:r>
            <a:endParaRPr sz="1400" dirty="0">
              <a:latin typeface="Courier New"/>
              <a:cs typeface="Courier New"/>
            </a:endParaRPr>
          </a:p>
          <a:p>
            <a:pPr marL="304800" indent="-183515">
              <a:lnSpc>
                <a:spcPct val="100000"/>
              </a:lnSpc>
              <a:spcBef>
                <a:spcPts val="170"/>
              </a:spcBef>
              <a:buClr>
                <a:srgbClr val="D24717"/>
              </a:buClr>
              <a:buFont typeface="Calibri"/>
              <a:buChar char="◦"/>
              <a:tabLst>
                <a:tab pos="305435" algn="l"/>
              </a:tabLst>
            </a:pPr>
            <a:r>
              <a:rPr sz="1400" spc="-5" dirty="0">
                <a:solidFill>
                  <a:srgbClr val="404040"/>
                </a:solidFill>
                <a:latin typeface="Courier New"/>
                <a:cs typeface="Courier New"/>
              </a:rPr>
              <a:t>git</a:t>
            </a:r>
            <a:r>
              <a:rPr sz="1400" spc="-20" dirty="0">
                <a:solidFill>
                  <a:srgbClr val="404040"/>
                </a:solidFill>
                <a:latin typeface="Courier New"/>
                <a:cs typeface="Courier New"/>
              </a:rPr>
              <a:t> </a:t>
            </a:r>
            <a:r>
              <a:rPr sz="1400" spc="-10" dirty="0">
                <a:solidFill>
                  <a:srgbClr val="404040"/>
                </a:solidFill>
                <a:latin typeface="Courier New"/>
                <a:cs typeface="Courier New"/>
              </a:rPr>
              <a:t>oops</a:t>
            </a:r>
            <a:endParaRPr sz="14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87106" y="4931664"/>
            <a:ext cx="243840" cy="141064"/>
          </a:xfrm>
          <a:prstGeom prst="rect">
            <a:avLst/>
          </a:prstGeom>
        </p:spPr>
        <p:txBody>
          <a:bodyPr vert="horz" wrap="square" lIns="0" tIns="0" rIns="0" bIns="0" rtlCol="0">
            <a:spAutoFit/>
          </a:bodyPr>
          <a:lstStyle/>
          <a:p>
            <a:pPr marL="25400">
              <a:lnSpc>
                <a:spcPts val="1100"/>
              </a:lnSpc>
            </a:pPr>
            <a:r>
              <a:rPr sz="1050" dirty="0">
                <a:solidFill>
                  <a:srgbClr val="FFFFFF"/>
                </a:solidFill>
                <a:latin typeface="Calibri"/>
                <a:cs typeface="Calibri"/>
              </a:rPr>
              <a:t>179</a:t>
            </a:r>
            <a:endParaRPr sz="1050">
              <a:latin typeface="Calibri"/>
              <a:cs typeface="Calibri"/>
            </a:endParaRPr>
          </a:p>
        </p:txBody>
      </p:sp>
    </p:spTree>
    <p:extLst>
      <p:ext uri="{BB962C8B-B14F-4D97-AF65-F5344CB8AC3E}">
        <p14:creationId xmlns:p14="http://schemas.microsoft.com/office/powerpoint/2010/main" val="41486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223759"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Rappel </a:t>
            </a:r>
            <a:r>
              <a:rPr spc="-60" dirty="0">
                <a:solidFill>
                  <a:schemeClr val="tx1"/>
                </a:solidFill>
              </a:rPr>
              <a:t>historique </a:t>
            </a:r>
            <a:r>
              <a:rPr spc="-40" dirty="0">
                <a:solidFill>
                  <a:schemeClr val="tx1"/>
                </a:solidFill>
              </a:rPr>
              <a:t>Git </a:t>
            </a:r>
            <a:r>
              <a:rPr dirty="0">
                <a:solidFill>
                  <a:schemeClr val="tx1"/>
                </a:solidFill>
              </a:rPr>
              <a:t>– 3</a:t>
            </a:r>
            <a:r>
              <a:rPr spc="-370" dirty="0">
                <a:solidFill>
                  <a:schemeClr val="tx1"/>
                </a:solidFill>
              </a:rPr>
              <a:t> </a:t>
            </a:r>
            <a:r>
              <a:rPr spc="-65" dirty="0">
                <a:solidFill>
                  <a:schemeClr val="tx1"/>
                </a:solidFill>
              </a:rPr>
              <a:t>états</a:t>
            </a:r>
          </a:p>
        </p:txBody>
      </p:sp>
      <p:sp>
        <p:nvSpPr>
          <p:cNvPr id="5" name="object 5"/>
          <p:cNvSpPr txBox="1"/>
          <p:nvPr/>
        </p:nvSpPr>
        <p:spPr>
          <a:xfrm>
            <a:off x="810259" y="1373981"/>
            <a:ext cx="7392670" cy="1808829"/>
          </a:xfrm>
          <a:prstGeom prst="rect">
            <a:avLst/>
          </a:prstGeom>
        </p:spPr>
        <p:txBody>
          <a:bodyPr vert="horz" wrap="square" lIns="0" tIns="13335" rIns="0" bIns="0" rtlCol="0">
            <a:spAutoFit/>
          </a:bodyPr>
          <a:lstStyle/>
          <a:p>
            <a:pPr marL="270510" indent="-258445">
              <a:lnSpc>
                <a:spcPts val="2380"/>
              </a:lnSpc>
              <a:spcBef>
                <a:spcPts val="105"/>
              </a:spcBef>
              <a:buClr>
                <a:srgbClr val="D24717"/>
              </a:buClr>
              <a:buFont typeface="Wingdings"/>
              <a:buChar char=""/>
              <a:tabLst>
                <a:tab pos="271145" algn="l"/>
              </a:tabLst>
            </a:pPr>
            <a:r>
              <a:rPr sz="2000" spc="-5" dirty="0">
                <a:solidFill>
                  <a:srgbClr val="404040"/>
                </a:solidFill>
                <a:latin typeface="Calibri"/>
                <a:cs typeface="Calibri"/>
              </a:rPr>
              <a:t>Classiquement, les </a:t>
            </a:r>
            <a:r>
              <a:rPr sz="2000" spc="-10" dirty="0">
                <a:solidFill>
                  <a:srgbClr val="404040"/>
                </a:solidFill>
                <a:latin typeface="Calibri"/>
                <a:cs typeface="Calibri"/>
              </a:rPr>
              <a:t>fichiers sont </a:t>
            </a:r>
            <a:r>
              <a:rPr sz="2000" dirty="0">
                <a:solidFill>
                  <a:srgbClr val="404040"/>
                </a:solidFill>
                <a:latin typeface="Calibri"/>
                <a:cs typeface="Calibri"/>
              </a:rPr>
              <a:t>dans un </a:t>
            </a:r>
            <a:r>
              <a:rPr sz="2000" spc="-5" dirty="0">
                <a:solidFill>
                  <a:srgbClr val="404040"/>
                </a:solidFill>
                <a:latin typeface="Calibri"/>
                <a:cs typeface="Calibri"/>
              </a:rPr>
              <a:t>des </a:t>
            </a:r>
            <a:r>
              <a:rPr sz="2000" spc="-10" dirty="0">
                <a:solidFill>
                  <a:srgbClr val="404040"/>
                </a:solidFill>
                <a:latin typeface="Calibri"/>
                <a:cs typeface="Calibri"/>
              </a:rPr>
              <a:t>trois </a:t>
            </a:r>
            <a:r>
              <a:rPr sz="2000" spc="-15" dirty="0">
                <a:solidFill>
                  <a:srgbClr val="404040"/>
                </a:solidFill>
                <a:latin typeface="Calibri"/>
                <a:cs typeface="Calibri"/>
              </a:rPr>
              <a:t>états </a:t>
            </a:r>
            <a:r>
              <a:rPr sz="2000" spc="-10" dirty="0">
                <a:solidFill>
                  <a:srgbClr val="404040"/>
                </a:solidFill>
                <a:latin typeface="Calibri"/>
                <a:cs typeface="Calibri"/>
              </a:rPr>
              <a:t>suivants</a:t>
            </a:r>
            <a:r>
              <a:rPr sz="2000" spc="13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194310" marR="374650" lvl="1" indent="85090">
              <a:lnSpc>
                <a:spcPts val="2160"/>
              </a:lnSpc>
              <a:spcBef>
                <a:spcPts val="250"/>
              </a:spcBef>
              <a:buFont typeface="Calibri"/>
              <a:buChar char="•"/>
              <a:tabLst>
                <a:tab pos="464184" algn="l"/>
              </a:tabLst>
            </a:pPr>
            <a:r>
              <a:rPr sz="2000" b="1" spc="-5" dirty="0">
                <a:solidFill>
                  <a:srgbClr val="404040"/>
                </a:solidFill>
                <a:latin typeface="Calibri"/>
                <a:cs typeface="Calibri"/>
              </a:rPr>
              <a:t>working directory </a:t>
            </a:r>
            <a:r>
              <a:rPr sz="2000" spc="-5" dirty="0">
                <a:solidFill>
                  <a:srgbClr val="404040"/>
                </a:solidFill>
                <a:latin typeface="Calibri"/>
                <a:cs typeface="Calibri"/>
              </a:rPr>
              <a:t>(changement </a:t>
            </a:r>
            <a:r>
              <a:rPr sz="2000" spc="-10" dirty="0">
                <a:solidFill>
                  <a:srgbClr val="404040"/>
                </a:solidFill>
                <a:latin typeface="Calibri"/>
                <a:cs typeface="Calibri"/>
              </a:rPr>
              <a:t>non-versionnés et fichiers </a:t>
            </a:r>
            <a:r>
              <a:rPr sz="2000" dirty="0">
                <a:solidFill>
                  <a:srgbClr val="404040"/>
                </a:solidFill>
                <a:latin typeface="Calibri"/>
                <a:cs typeface="Calibri"/>
              </a:rPr>
              <a:t>non-  </a:t>
            </a:r>
            <a:r>
              <a:rPr sz="2000" spc="-5" dirty="0">
                <a:solidFill>
                  <a:srgbClr val="404040"/>
                </a:solidFill>
                <a:latin typeface="Calibri"/>
                <a:cs typeface="Calibri"/>
              </a:rPr>
              <a:t>surveillés </a:t>
            </a:r>
            <a:r>
              <a:rPr sz="2000" dirty="0">
                <a:solidFill>
                  <a:srgbClr val="404040"/>
                </a:solidFill>
                <a:latin typeface="Calibri"/>
                <a:cs typeface="Calibri"/>
              </a:rPr>
              <a:t>:</a:t>
            </a:r>
            <a:r>
              <a:rPr sz="2000" spc="25" dirty="0">
                <a:solidFill>
                  <a:srgbClr val="404040"/>
                </a:solidFill>
                <a:latin typeface="Calibri"/>
                <a:cs typeface="Calibri"/>
              </a:rPr>
              <a:t> </a:t>
            </a:r>
            <a:r>
              <a:rPr sz="2000" spc="-15" dirty="0">
                <a:solidFill>
                  <a:srgbClr val="404040"/>
                </a:solidFill>
                <a:latin typeface="Calibri"/>
                <a:cs typeface="Calibri"/>
              </a:rPr>
              <a:t>untracked)</a:t>
            </a:r>
            <a:endParaRPr sz="2000" dirty="0">
              <a:latin typeface="Calibri"/>
              <a:cs typeface="Calibri"/>
            </a:endParaRPr>
          </a:p>
          <a:p>
            <a:pPr marL="463550" lvl="1" indent="-184785">
              <a:lnSpc>
                <a:spcPts val="2200"/>
              </a:lnSpc>
              <a:buFont typeface="Calibri"/>
              <a:buChar char="•"/>
              <a:tabLst>
                <a:tab pos="464184" algn="l"/>
              </a:tabLst>
            </a:pPr>
            <a:r>
              <a:rPr sz="2000" b="1" spc="-10" dirty="0">
                <a:solidFill>
                  <a:srgbClr val="404040"/>
                </a:solidFill>
                <a:latin typeface="Calibri"/>
                <a:cs typeface="Calibri"/>
              </a:rPr>
              <a:t>staging </a:t>
            </a:r>
            <a:r>
              <a:rPr sz="2000" spc="-5" dirty="0">
                <a:solidFill>
                  <a:srgbClr val="404040"/>
                </a:solidFill>
                <a:latin typeface="Calibri"/>
                <a:cs typeface="Calibri"/>
              </a:rPr>
              <a:t>(à publier </a:t>
            </a:r>
            <a:r>
              <a:rPr sz="2000" spc="-15" dirty="0">
                <a:solidFill>
                  <a:srgbClr val="404040"/>
                </a:solidFill>
                <a:latin typeface="Calibri"/>
                <a:cs typeface="Calibri"/>
              </a:rPr>
              <a:t>lors d’un </a:t>
            </a:r>
            <a:r>
              <a:rPr sz="2000" spc="-5" dirty="0">
                <a:solidFill>
                  <a:srgbClr val="404040"/>
                </a:solidFill>
                <a:latin typeface="Calibri"/>
                <a:cs typeface="Calibri"/>
              </a:rPr>
              <a:t>prochain commit, on parle </a:t>
            </a:r>
            <a:r>
              <a:rPr sz="2000" dirty="0">
                <a:solidFill>
                  <a:srgbClr val="404040"/>
                </a:solidFill>
                <a:latin typeface="Calibri"/>
                <a:cs typeface="Calibri"/>
              </a:rPr>
              <a:t>aussi</a:t>
            </a:r>
            <a:r>
              <a:rPr sz="2000" spc="65" dirty="0">
                <a:solidFill>
                  <a:srgbClr val="404040"/>
                </a:solidFill>
                <a:latin typeface="Calibri"/>
                <a:cs typeface="Calibri"/>
              </a:rPr>
              <a:t> </a:t>
            </a:r>
            <a:r>
              <a:rPr sz="2000" spc="-5" dirty="0">
                <a:solidFill>
                  <a:srgbClr val="404040"/>
                </a:solidFill>
                <a:latin typeface="Calibri"/>
                <a:cs typeface="Calibri"/>
              </a:rPr>
              <a:t>d’index</a:t>
            </a:r>
            <a:endParaRPr sz="2000" dirty="0">
              <a:latin typeface="Calibri"/>
              <a:cs typeface="Calibri"/>
            </a:endParaRPr>
          </a:p>
          <a:p>
            <a:pPr marL="194310">
              <a:lnSpc>
                <a:spcPts val="2260"/>
              </a:lnSpc>
            </a:pPr>
            <a:r>
              <a:rPr sz="2000" spc="-5" dirty="0">
                <a:solidFill>
                  <a:srgbClr val="404040"/>
                </a:solidFill>
                <a:latin typeface="Calibri"/>
                <a:cs typeface="Calibri"/>
              </a:rPr>
              <a:t>ou de</a:t>
            </a:r>
            <a:r>
              <a:rPr sz="2000" spc="-25" dirty="0">
                <a:solidFill>
                  <a:srgbClr val="404040"/>
                </a:solidFill>
                <a:latin typeface="Calibri"/>
                <a:cs typeface="Calibri"/>
              </a:rPr>
              <a:t> </a:t>
            </a:r>
            <a:r>
              <a:rPr sz="2000" dirty="0">
                <a:solidFill>
                  <a:srgbClr val="404040"/>
                </a:solidFill>
                <a:latin typeface="Calibri"/>
                <a:cs typeface="Calibri"/>
              </a:rPr>
              <a:t>cache)</a:t>
            </a:r>
            <a:endParaRPr sz="2000" dirty="0">
              <a:latin typeface="Calibri"/>
              <a:cs typeface="Calibri"/>
            </a:endParaRPr>
          </a:p>
          <a:p>
            <a:pPr marL="463550" lvl="1" indent="-184785">
              <a:lnSpc>
                <a:spcPts val="2380"/>
              </a:lnSpc>
              <a:buFont typeface="Calibri"/>
              <a:buChar char="•"/>
              <a:tabLst>
                <a:tab pos="464184" algn="l"/>
              </a:tabLst>
            </a:pPr>
            <a:r>
              <a:rPr sz="2000" b="1" spc="-5" dirty="0">
                <a:solidFill>
                  <a:srgbClr val="404040"/>
                </a:solidFill>
                <a:latin typeface="Calibri"/>
                <a:cs typeface="Calibri"/>
              </a:rPr>
              <a:t>git repository </a:t>
            </a:r>
            <a:r>
              <a:rPr sz="2000" spc="-5" dirty="0">
                <a:solidFill>
                  <a:srgbClr val="404040"/>
                </a:solidFill>
                <a:latin typeface="Calibri"/>
                <a:cs typeface="Calibri"/>
              </a:rPr>
              <a:t>(modifications</a:t>
            </a:r>
            <a:r>
              <a:rPr sz="2000" spc="-20" dirty="0">
                <a:solidFill>
                  <a:srgbClr val="404040"/>
                </a:solidFill>
                <a:latin typeface="Calibri"/>
                <a:cs typeface="Calibri"/>
              </a:rPr>
              <a:t> </a:t>
            </a:r>
            <a:r>
              <a:rPr sz="2000" spc="-5" dirty="0">
                <a:solidFill>
                  <a:srgbClr val="404040"/>
                </a:solidFill>
                <a:latin typeface="Calibri"/>
                <a:cs typeface="Calibri"/>
              </a:rPr>
              <a:t>enregistrées)</a:t>
            </a:r>
            <a:endParaRPr sz="2000" dirty="0">
              <a:latin typeface="Calibri"/>
              <a:cs typeface="Calibri"/>
            </a:endParaRPr>
          </a:p>
        </p:txBody>
      </p:sp>
      <p:sp>
        <p:nvSpPr>
          <p:cNvPr id="6" name="object 6"/>
          <p:cNvSpPr txBox="1"/>
          <p:nvPr/>
        </p:nvSpPr>
        <p:spPr>
          <a:xfrm>
            <a:off x="3478658" y="4947075"/>
            <a:ext cx="2188845"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7" name="object 7"/>
          <p:cNvSpPr txBox="1"/>
          <p:nvPr/>
        </p:nvSpPr>
        <p:spPr>
          <a:xfrm>
            <a:off x="8099806" y="4906517"/>
            <a:ext cx="23114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libri"/>
                <a:cs typeface="Calibri"/>
              </a:rPr>
              <a:t>171</a:t>
            </a:r>
            <a:endParaRPr sz="1050">
              <a:latin typeface="Calibri"/>
              <a:cs typeface="Calibri"/>
            </a:endParaRPr>
          </a:p>
        </p:txBody>
      </p:sp>
      <p:sp>
        <p:nvSpPr>
          <p:cNvPr id="8" name="object 8"/>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934274" y="3117068"/>
            <a:ext cx="5277611" cy="19884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69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2133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dirty="0">
                <a:latin typeface="Century Gothic" panose="020B0502020202020204" pitchFamily="34" charset="0"/>
                <a:ea typeface="Tahoma" panose="020B0604030504040204" pitchFamily="34" charset="0"/>
                <a:cs typeface="Tahoma" panose="020B0604030504040204" pitchFamily="34" charset="0"/>
              </a:rPr>
              <a:t>Qualité</a:t>
            </a:r>
          </a:p>
        </p:txBody>
      </p:sp>
      <p:sp>
        <p:nvSpPr>
          <p:cNvPr id="4" name="object 3"/>
          <p:cNvSpPr txBox="1"/>
          <p:nvPr/>
        </p:nvSpPr>
        <p:spPr>
          <a:xfrm>
            <a:off x="609600" y="819150"/>
            <a:ext cx="1752600"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Les </a:t>
            </a:r>
            <a:r>
              <a:rPr sz="2000" dirty="0">
                <a:solidFill>
                  <a:srgbClr val="404040"/>
                </a:solidFill>
                <a:latin typeface="Calibri"/>
                <a:cs typeface="Calibri"/>
              </a:rPr>
              <a:t>6 </a:t>
            </a:r>
            <a:r>
              <a:rPr sz="2000" spc="-10" dirty="0">
                <a:solidFill>
                  <a:srgbClr val="404040"/>
                </a:solidFill>
                <a:latin typeface="Calibri"/>
                <a:cs typeface="Calibri"/>
              </a:rPr>
              <a:t>critères</a:t>
            </a:r>
            <a:r>
              <a:rPr sz="2000" spc="-2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p:txBody>
      </p:sp>
      <p:sp>
        <p:nvSpPr>
          <p:cNvPr id="5" name="object 4"/>
          <p:cNvSpPr/>
          <p:nvPr/>
        </p:nvSpPr>
        <p:spPr>
          <a:xfrm>
            <a:off x="0" y="1605914"/>
            <a:ext cx="9144000" cy="31078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87933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45807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 </a:t>
            </a:r>
            <a:r>
              <a:rPr dirty="0">
                <a:solidFill>
                  <a:schemeClr val="tx1"/>
                </a:solidFill>
              </a:rPr>
              <a:t>- </a:t>
            </a:r>
            <a:r>
              <a:rPr spc="-90" dirty="0">
                <a:solidFill>
                  <a:schemeClr val="tx1"/>
                </a:solidFill>
              </a:rPr>
              <a:t>Voir </a:t>
            </a:r>
            <a:r>
              <a:rPr spc="-35" dirty="0">
                <a:solidFill>
                  <a:schemeClr val="tx1"/>
                </a:solidFill>
              </a:rPr>
              <a:t>les</a:t>
            </a:r>
            <a:r>
              <a:rPr spc="-265" dirty="0">
                <a:solidFill>
                  <a:schemeClr val="tx1"/>
                </a:solidFill>
              </a:rPr>
              <a:t> </a:t>
            </a:r>
            <a:r>
              <a:rPr spc="-70" dirty="0">
                <a:solidFill>
                  <a:schemeClr val="tx1"/>
                </a:solidFill>
              </a:rPr>
              <a:t>différences</a:t>
            </a:r>
          </a:p>
        </p:txBody>
      </p:sp>
      <p:sp>
        <p:nvSpPr>
          <p:cNvPr id="5" name="object 5"/>
          <p:cNvSpPr txBox="1"/>
          <p:nvPr/>
        </p:nvSpPr>
        <p:spPr>
          <a:xfrm>
            <a:off x="902004" y="1355693"/>
            <a:ext cx="6643370" cy="2028761"/>
          </a:xfrm>
          <a:prstGeom prst="rect">
            <a:avLst/>
          </a:prstGeom>
        </p:spPr>
        <p:txBody>
          <a:bodyPr vert="horz" wrap="square" lIns="0" tIns="13335" rIns="0" bIns="0" rtlCol="0">
            <a:spAutoFit/>
          </a:bodyPr>
          <a:lstStyle/>
          <a:p>
            <a:pPr marL="12700">
              <a:lnSpc>
                <a:spcPts val="2375"/>
              </a:lnSpc>
              <a:spcBef>
                <a:spcPts val="105"/>
              </a:spcBef>
            </a:pPr>
            <a:r>
              <a:rPr sz="2000" spc="-10" dirty="0">
                <a:solidFill>
                  <a:srgbClr val="404040"/>
                </a:solidFill>
                <a:latin typeface="Calibri"/>
                <a:cs typeface="Calibri"/>
              </a:rPr>
              <a:t>Diﬀérences entre working </a:t>
            </a:r>
            <a:r>
              <a:rPr sz="2000" spc="-5" dirty="0">
                <a:solidFill>
                  <a:srgbClr val="404040"/>
                </a:solidFill>
                <a:latin typeface="Calibri"/>
                <a:cs typeface="Calibri"/>
              </a:rPr>
              <a:t>directory </a:t>
            </a:r>
            <a:r>
              <a:rPr sz="2000" spc="-10" dirty="0">
                <a:solidFill>
                  <a:srgbClr val="404040"/>
                </a:solidFill>
                <a:latin typeface="Calibri"/>
                <a:cs typeface="Calibri"/>
              </a:rPr>
              <a:t>et </a:t>
            </a:r>
            <a:r>
              <a:rPr sz="2000" dirty="0">
                <a:solidFill>
                  <a:srgbClr val="404040"/>
                </a:solidFill>
                <a:latin typeface="Calibri"/>
                <a:cs typeface="Calibri"/>
              </a:rPr>
              <a:t>le </a:t>
            </a:r>
            <a:r>
              <a:rPr sz="2000" spc="-10" dirty="0">
                <a:solidFill>
                  <a:srgbClr val="404040"/>
                </a:solidFill>
                <a:latin typeface="Calibri"/>
                <a:cs typeface="Calibri"/>
              </a:rPr>
              <a:t>staging</a:t>
            </a:r>
            <a:r>
              <a:rPr sz="2000" spc="50" dirty="0">
                <a:solidFill>
                  <a:srgbClr val="404040"/>
                </a:solidFill>
                <a:latin typeface="Calibri"/>
                <a:cs typeface="Calibri"/>
              </a:rPr>
              <a:t> </a:t>
            </a:r>
            <a:r>
              <a:rPr sz="2000" spc="-10" dirty="0">
                <a:solidFill>
                  <a:srgbClr val="404040"/>
                </a:solidFill>
                <a:latin typeface="Calibri"/>
                <a:cs typeface="Calibri"/>
              </a:rPr>
              <a:t>area</a:t>
            </a:r>
            <a:endParaRPr sz="2000" dirty="0">
              <a:latin typeface="Calibri"/>
              <a:cs typeface="Calibri"/>
            </a:endParaRPr>
          </a:p>
          <a:p>
            <a:pPr marL="304800" indent="-183515">
              <a:lnSpc>
                <a:spcPts val="2135"/>
              </a:lnSpc>
              <a:buClr>
                <a:srgbClr val="D24717"/>
              </a:buClr>
              <a:buFont typeface="Calibri"/>
              <a:buChar char="◦"/>
              <a:tabLst>
                <a:tab pos="305435" algn="l"/>
              </a:tabLst>
            </a:pPr>
            <a:r>
              <a:rPr sz="1800" spc="-5" dirty="0">
                <a:solidFill>
                  <a:srgbClr val="404040"/>
                </a:solidFill>
                <a:latin typeface="Courier New"/>
                <a:cs typeface="Courier New"/>
              </a:rPr>
              <a:t>git</a:t>
            </a:r>
            <a:r>
              <a:rPr sz="1800" spc="-20" dirty="0">
                <a:solidFill>
                  <a:srgbClr val="404040"/>
                </a:solidFill>
                <a:latin typeface="Courier New"/>
                <a:cs typeface="Courier New"/>
              </a:rPr>
              <a:t> </a:t>
            </a:r>
            <a:r>
              <a:rPr sz="1800" spc="-10" dirty="0">
                <a:solidFill>
                  <a:srgbClr val="404040"/>
                </a:solidFill>
                <a:latin typeface="Courier New"/>
                <a:cs typeface="Courier New"/>
              </a:rPr>
              <a:t>diff</a:t>
            </a:r>
            <a:endParaRPr sz="1800" dirty="0">
              <a:latin typeface="Courier New"/>
              <a:cs typeface="Courier New"/>
            </a:endParaRPr>
          </a:p>
          <a:p>
            <a:pPr marL="12700">
              <a:lnSpc>
                <a:spcPts val="2370"/>
              </a:lnSpc>
              <a:spcBef>
                <a:spcPts val="1145"/>
              </a:spcBef>
            </a:pPr>
            <a:r>
              <a:rPr sz="2000" spc="-10" dirty="0">
                <a:solidFill>
                  <a:srgbClr val="404040"/>
                </a:solidFill>
                <a:latin typeface="Calibri"/>
                <a:cs typeface="Calibri"/>
              </a:rPr>
              <a:t>Diﬀérences entre </a:t>
            </a:r>
            <a:r>
              <a:rPr sz="2000" dirty="0">
                <a:solidFill>
                  <a:srgbClr val="404040"/>
                </a:solidFill>
                <a:latin typeface="Calibri"/>
                <a:cs typeface="Calibri"/>
              </a:rPr>
              <a:t>la </a:t>
            </a:r>
            <a:r>
              <a:rPr sz="2000" spc="-10" dirty="0">
                <a:solidFill>
                  <a:srgbClr val="404040"/>
                </a:solidFill>
                <a:latin typeface="Calibri"/>
                <a:cs typeface="Calibri"/>
              </a:rPr>
              <a:t>staging area et </a:t>
            </a:r>
            <a:r>
              <a:rPr sz="2000" dirty="0">
                <a:solidFill>
                  <a:srgbClr val="404040"/>
                </a:solidFill>
                <a:latin typeface="Calibri"/>
                <a:cs typeface="Calibri"/>
              </a:rPr>
              <a:t>le </a:t>
            </a:r>
            <a:r>
              <a:rPr sz="2000" spc="-5" dirty="0">
                <a:solidFill>
                  <a:srgbClr val="404040"/>
                </a:solidFill>
                <a:latin typeface="Calibri"/>
                <a:cs typeface="Calibri"/>
              </a:rPr>
              <a:t>dernier</a:t>
            </a:r>
            <a:r>
              <a:rPr sz="2000" spc="65" dirty="0">
                <a:solidFill>
                  <a:srgbClr val="404040"/>
                </a:solidFill>
                <a:latin typeface="Calibri"/>
                <a:cs typeface="Calibri"/>
              </a:rPr>
              <a:t> </a:t>
            </a:r>
            <a:r>
              <a:rPr sz="2000" spc="-5" dirty="0">
                <a:solidFill>
                  <a:srgbClr val="404040"/>
                </a:solidFill>
                <a:latin typeface="Calibri"/>
                <a:cs typeface="Calibri"/>
              </a:rPr>
              <a:t>commit</a:t>
            </a:r>
            <a:endParaRPr sz="2000" dirty="0">
              <a:latin typeface="Calibri"/>
              <a:cs typeface="Calibri"/>
            </a:endParaRPr>
          </a:p>
          <a:p>
            <a:pPr marL="304800" indent="-183515">
              <a:lnSpc>
                <a:spcPts val="2130"/>
              </a:lnSpc>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diff</a:t>
            </a:r>
            <a:r>
              <a:rPr sz="1800" spc="-30" dirty="0">
                <a:solidFill>
                  <a:srgbClr val="404040"/>
                </a:solidFill>
                <a:latin typeface="Courier New"/>
                <a:cs typeface="Courier New"/>
              </a:rPr>
              <a:t> </a:t>
            </a:r>
            <a:r>
              <a:rPr sz="1800" spc="-10" dirty="0">
                <a:solidFill>
                  <a:srgbClr val="404040"/>
                </a:solidFill>
                <a:latin typeface="Courier New"/>
                <a:cs typeface="Courier New"/>
              </a:rPr>
              <a:t>--cached</a:t>
            </a:r>
            <a:endParaRPr sz="1800" dirty="0">
              <a:latin typeface="Courier New"/>
              <a:cs typeface="Courier New"/>
            </a:endParaRPr>
          </a:p>
          <a:p>
            <a:pPr marL="12700">
              <a:lnSpc>
                <a:spcPts val="2375"/>
              </a:lnSpc>
              <a:spcBef>
                <a:spcPts val="1145"/>
              </a:spcBef>
            </a:pPr>
            <a:r>
              <a:rPr sz="2000" spc="-10" dirty="0">
                <a:solidFill>
                  <a:srgbClr val="404040"/>
                </a:solidFill>
                <a:latin typeface="Calibri"/>
                <a:cs typeface="Calibri"/>
              </a:rPr>
              <a:t>Diﬀérences entre working </a:t>
            </a:r>
            <a:r>
              <a:rPr sz="2000" spc="-5" dirty="0">
                <a:solidFill>
                  <a:srgbClr val="404040"/>
                </a:solidFill>
                <a:latin typeface="Calibri"/>
                <a:cs typeface="Calibri"/>
              </a:rPr>
              <a:t>directory </a:t>
            </a:r>
            <a:r>
              <a:rPr sz="2000" spc="-10" dirty="0">
                <a:solidFill>
                  <a:srgbClr val="404040"/>
                </a:solidFill>
                <a:latin typeface="Calibri"/>
                <a:cs typeface="Calibri"/>
              </a:rPr>
              <a:t>et </a:t>
            </a:r>
            <a:r>
              <a:rPr sz="2000" dirty="0">
                <a:solidFill>
                  <a:srgbClr val="404040"/>
                </a:solidFill>
                <a:latin typeface="Calibri"/>
                <a:cs typeface="Calibri"/>
              </a:rPr>
              <a:t>le dernier</a:t>
            </a:r>
            <a:r>
              <a:rPr sz="2000" spc="30" dirty="0">
                <a:solidFill>
                  <a:srgbClr val="404040"/>
                </a:solidFill>
                <a:latin typeface="Calibri"/>
                <a:cs typeface="Calibri"/>
              </a:rPr>
              <a:t> </a:t>
            </a:r>
            <a:r>
              <a:rPr sz="2000" spc="-5" dirty="0">
                <a:solidFill>
                  <a:srgbClr val="404040"/>
                </a:solidFill>
                <a:latin typeface="Calibri"/>
                <a:cs typeface="Calibri"/>
              </a:rPr>
              <a:t>commit</a:t>
            </a:r>
            <a:endParaRPr sz="2000" dirty="0">
              <a:latin typeface="Calibri"/>
              <a:cs typeface="Calibri"/>
            </a:endParaRPr>
          </a:p>
          <a:p>
            <a:pPr marL="304800" indent="-183515">
              <a:lnSpc>
                <a:spcPts val="2135"/>
              </a:lnSpc>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diff</a:t>
            </a:r>
            <a:r>
              <a:rPr sz="1800" spc="-30" dirty="0">
                <a:solidFill>
                  <a:srgbClr val="404040"/>
                </a:solidFill>
                <a:latin typeface="Courier New"/>
                <a:cs typeface="Courier New"/>
              </a:rPr>
              <a:t> </a:t>
            </a:r>
            <a:r>
              <a:rPr sz="1800" spc="-10" dirty="0">
                <a:solidFill>
                  <a:srgbClr val="404040"/>
                </a:solidFill>
                <a:latin typeface="Courier New"/>
                <a:cs typeface="Courier New"/>
              </a:rPr>
              <a:t>HEAD</a:t>
            </a:r>
            <a:endParaRPr sz="1800" dirty="0">
              <a:latin typeface="Courier New"/>
              <a:cs typeface="Courier New"/>
            </a:endParaRPr>
          </a:p>
        </p:txBody>
      </p:sp>
    </p:spTree>
    <p:extLst>
      <p:ext uri="{BB962C8B-B14F-4D97-AF65-F5344CB8AC3E}">
        <p14:creationId xmlns:p14="http://schemas.microsoft.com/office/powerpoint/2010/main" val="660942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45807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 </a:t>
            </a:r>
            <a:r>
              <a:rPr dirty="0">
                <a:solidFill>
                  <a:schemeClr val="tx1"/>
                </a:solidFill>
              </a:rPr>
              <a:t>- </a:t>
            </a:r>
            <a:r>
              <a:rPr spc="-90" dirty="0">
                <a:solidFill>
                  <a:schemeClr val="tx1"/>
                </a:solidFill>
              </a:rPr>
              <a:t>Voir </a:t>
            </a:r>
            <a:r>
              <a:rPr spc="-35" dirty="0">
                <a:solidFill>
                  <a:schemeClr val="tx1"/>
                </a:solidFill>
              </a:rPr>
              <a:t>les</a:t>
            </a:r>
            <a:r>
              <a:rPr spc="-265" dirty="0">
                <a:solidFill>
                  <a:schemeClr val="tx1"/>
                </a:solidFill>
              </a:rPr>
              <a:t> </a:t>
            </a:r>
            <a:r>
              <a:rPr spc="-70" dirty="0">
                <a:solidFill>
                  <a:schemeClr val="tx1"/>
                </a:solidFill>
              </a:rPr>
              <a:t>différences</a:t>
            </a:r>
          </a:p>
        </p:txBody>
      </p:sp>
      <p:sp>
        <p:nvSpPr>
          <p:cNvPr id="5" name="object 5"/>
          <p:cNvSpPr txBox="1"/>
          <p:nvPr/>
        </p:nvSpPr>
        <p:spPr>
          <a:xfrm>
            <a:off x="902004" y="1355693"/>
            <a:ext cx="6643370" cy="2028761"/>
          </a:xfrm>
          <a:prstGeom prst="rect">
            <a:avLst/>
          </a:prstGeom>
        </p:spPr>
        <p:txBody>
          <a:bodyPr vert="horz" wrap="square" lIns="0" tIns="13335" rIns="0" bIns="0" rtlCol="0">
            <a:spAutoFit/>
          </a:bodyPr>
          <a:lstStyle/>
          <a:p>
            <a:pPr marL="12700">
              <a:lnSpc>
                <a:spcPts val="2375"/>
              </a:lnSpc>
              <a:spcBef>
                <a:spcPts val="1145"/>
              </a:spcBef>
            </a:pPr>
            <a:r>
              <a:rPr sz="2000" spc="-15" dirty="0">
                <a:solidFill>
                  <a:srgbClr val="404040"/>
                </a:solidFill>
                <a:latin typeface="Calibri"/>
                <a:cs typeface="Calibri"/>
              </a:rPr>
              <a:t>Pour </a:t>
            </a:r>
            <a:r>
              <a:rPr sz="2000" spc="-10" dirty="0">
                <a:solidFill>
                  <a:srgbClr val="404040"/>
                </a:solidFill>
                <a:latin typeface="Calibri"/>
                <a:cs typeface="Calibri"/>
              </a:rPr>
              <a:t>voir </a:t>
            </a:r>
            <a:r>
              <a:rPr sz="2000" dirty="0">
                <a:solidFill>
                  <a:srgbClr val="404040"/>
                </a:solidFill>
                <a:latin typeface="Calibri"/>
                <a:cs typeface="Calibri"/>
              </a:rPr>
              <a:t>les </a:t>
            </a:r>
            <a:r>
              <a:rPr sz="2000" spc="-5" dirty="0">
                <a:solidFill>
                  <a:srgbClr val="404040"/>
                </a:solidFill>
                <a:latin typeface="Calibri"/>
                <a:cs typeface="Calibri"/>
              </a:rPr>
              <a:t>changements </a:t>
            </a:r>
            <a:r>
              <a:rPr sz="2000" dirty="0">
                <a:solidFill>
                  <a:srgbClr val="404040"/>
                </a:solidFill>
                <a:latin typeface="Calibri"/>
                <a:cs typeface="Calibri"/>
              </a:rPr>
              <a:t>mot </a:t>
            </a:r>
            <a:r>
              <a:rPr sz="2000" spc="-5" dirty="0">
                <a:solidFill>
                  <a:srgbClr val="404040"/>
                </a:solidFill>
                <a:latin typeface="Calibri"/>
                <a:cs typeface="Calibri"/>
              </a:rPr>
              <a:t>par</a:t>
            </a:r>
            <a:r>
              <a:rPr sz="2000" spc="-10" dirty="0">
                <a:solidFill>
                  <a:srgbClr val="404040"/>
                </a:solidFill>
                <a:latin typeface="Calibri"/>
                <a:cs typeface="Calibri"/>
              </a:rPr>
              <a:t> </a:t>
            </a:r>
            <a:r>
              <a:rPr sz="2000" dirty="0">
                <a:solidFill>
                  <a:srgbClr val="404040"/>
                </a:solidFill>
                <a:latin typeface="Calibri"/>
                <a:cs typeface="Calibri"/>
              </a:rPr>
              <a:t>mot</a:t>
            </a:r>
            <a:endParaRPr sz="2000" dirty="0">
              <a:latin typeface="Calibri"/>
              <a:cs typeface="Calibri"/>
            </a:endParaRPr>
          </a:p>
          <a:p>
            <a:pPr marL="304800" indent="-183515">
              <a:lnSpc>
                <a:spcPts val="2135"/>
              </a:lnSpc>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diff</a:t>
            </a:r>
            <a:r>
              <a:rPr sz="1800" spc="-30" dirty="0">
                <a:solidFill>
                  <a:srgbClr val="404040"/>
                </a:solidFill>
                <a:latin typeface="Courier New"/>
                <a:cs typeface="Courier New"/>
              </a:rPr>
              <a:t> </a:t>
            </a:r>
            <a:r>
              <a:rPr sz="1800" spc="-10" dirty="0">
                <a:solidFill>
                  <a:srgbClr val="404040"/>
                </a:solidFill>
                <a:latin typeface="Courier New"/>
                <a:cs typeface="Courier New"/>
              </a:rPr>
              <a:t>--word-diff</a:t>
            </a:r>
            <a:endParaRPr sz="1800" dirty="0">
              <a:latin typeface="Courier New"/>
              <a:cs typeface="Courier New"/>
            </a:endParaRPr>
          </a:p>
          <a:p>
            <a:pPr marL="12700">
              <a:lnSpc>
                <a:spcPts val="2370"/>
              </a:lnSpc>
              <a:spcBef>
                <a:spcPts val="1145"/>
              </a:spcBef>
            </a:pPr>
            <a:r>
              <a:rPr sz="2000" spc="-15" dirty="0">
                <a:solidFill>
                  <a:srgbClr val="404040"/>
                </a:solidFill>
                <a:latin typeface="Calibri"/>
                <a:cs typeface="Calibri"/>
              </a:rPr>
              <a:t>Pour </a:t>
            </a:r>
            <a:r>
              <a:rPr sz="2000" spc="-10" dirty="0">
                <a:solidFill>
                  <a:srgbClr val="404040"/>
                </a:solidFill>
                <a:latin typeface="Calibri"/>
                <a:cs typeface="Calibri"/>
              </a:rPr>
              <a:t>voir </a:t>
            </a:r>
            <a:r>
              <a:rPr sz="2000" dirty="0">
                <a:solidFill>
                  <a:srgbClr val="404040"/>
                </a:solidFill>
                <a:latin typeface="Calibri"/>
                <a:cs typeface="Calibri"/>
              </a:rPr>
              <a:t>les </a:t>
            </a:r>
            <a:r>
              <a:rPr sz="2000" spc="-5" dirty="0">
                <a:solidFill>
                  <a:srgbClr val="404040"/>
                </a:solidFill>
                <a:latin typeface="Calibri"/>
                <a:cs typeface="Calibri"/>
              </a:rPr>
              <a:t>changements </a:t>
            </a:r>
            <a:r>
              <a:rPr sz="2000" spc="-15" dirty="0">
                <a:solidFill>
                  <a:srgbClr val="404040"/>
                </a:solidFill>
                <a:latin typeface="Calibri"/>
                <a:cs typeface="Calibri"/>
              </a:rPr>
              <a:t>lettre </a:t>
            </a:r>
            <a:r>
              <a:rPr sz="2000" spc="-5" dirty="0">
                <a:solidFill>
                  <a:srgbClr val="404040"/>
                </a:solidFill>
                <a:latin typeface="Calibri"/>
                <a:cs typeface="Calibri"/>
              </a:rPr>
              <a:t>par</a:t>
            </a:r>
            <a:r>
              <a:rPr sz="2000" spc="30" dirty="0">
                <a:solidFill>
                  <a:srgbClr val="404040"/>
                </a:solidFill>
                <a:latin typeface="Calibri"/>
                <a:cs typeface="Calibri"/>
              </a:rPr>
              <a:t> </a:t>
            </a:r>
            <a:r>
              <a:rPr sz="2000" spc="-15" dirty="0">
                <a:solidFill>
                  <a:srgbClr val="404040"/>
                </a:solidFill>
                <a:latin typeface="Calibri"/>
                <a:cs typeface="Calibri"/>
              </a:rPr>
              <a:t>lettre</a:t>
            </a:r>
            <a:endParaRPr sz="2000" dirty="0">
              <a:latin typeface="Calibri"/>
              <a:cs typeface="Calibri"/>
            </a:endParaRPr>
          </a:p>
          <a:p>
            <a:pPr marL="304800" indent="-183515">
              <a:lnSpc>
                <a:spcPts val="2130"/>
              </a:lnSpc>
              <a:buClr>
                <a:srgbClr val="D24717"/>
              </a:buClr>
              <a:buFont typeface="Calibri"/>
              <a:buChar char="◦"/>
              <a:tabLst>
                <a:tab pos="305435" algn="l"/>
              </a:tabLst>
            </a:pPr>
            <a:r>
              <a:rPr sz="1800" spc="-5" dirty="0">
                <a:solidFill>
                  <a:srgbClr val="404040"/>
                </a:solidFill>
                <a:latin typeface="Courier New"/>
                <a:cs typeface="Courier New"/>
              </a:rPr>
              <a:t>git diff</a:t>
            </a:r>
            <a:r>
              <a:rPr sz="1800" spc="-45" dirty="0">
                <a:solidFill>
                  <a:srgbClr val="404040"/>
                </a:solidFill>
                <a:latin typeface="Courier New"/>
                <a:cs typeface="Courier New"/>
              </a:rPr>
              <a:t> </a:t>
            </a:r>
            <a:r>
              <a:rPr sz="1800" spc="-10" dirty="0">
                <a:solidFill>
                  <a:srgbClr val="404040"/>
                </a:solidFill>
                <a:latin typeface="Courier New"/>
                <a:cs typeface="Courier New"/>
              </a:rPr>
              <a:t>--color-words=.</a:t>
            </a:r>
            <a:endParaRPr sz="1800" dirty="0">
              <a:latin typeface="Courier New"/>
              <a:cs typeface="Courier New"/>
            </a:endParaRPr>
          </a:p>
          <a:p>
            <a:pPr marL="12700">
              <a:lnSpc>
                <a:spcPts val="2375"/>
              </a:lnSpc>
              <a:spcBef>
                <a:spcPts val="1145"/>
              </a:spcBef>
            </a:pPr>
            <a:r>
              <a:rPr sz="2000" spc="-15" dirty="0">
                <a:solidFill>
                  <a:srgbClr val="404040"/>
                </a:solidFill>
                <a:latin typeface="Calibri"/>
                <a:cs typeface="Calibri"/>
              </a:rPr>
              <a:t>Pour </a:t>
            </a:r>
            <a:r>
              <a:rPr sz="2000" spc="-10" dirty="0">
                <a:solidFill>
                  <a:srgbClr val="404040"/>
                </a:solidFill>
                <a:latin typeface="Calibri"/>
                <a:cs typeface="Calibri"/>
              </a:rPr>
              <a:t>voir </a:t>
            </a:r>
            <a:r>
              <a:rPr sz="2000" dirty="0">
                <a:solidFill>
                  <a:srgbClr val="404040"/>
                </a:solidFill>
                <a:latin typeface="Calibri"/>
                <a:cs typeface="Calibri"/>
              </a:rPr>
              <a:t>les </a:t>
            </a:r>
            <a:r>
              <a:rPr sz="2000" spc="-10" dirty="0">
                <a:solidFill>
                  <a:srgbClr val="404040"/>
                </a:solidFill>
                <a:latin typeface="Calibri"/>
                <a:cs typeface="Calibri"/>
              </a:rPr>
              <a:t>diﬀérences entre </a:t>
            </a:r>
            <a:r>
              <a:rPr sz="2000" dirty="0">
                <a:solidFill>
                  <a:srgbClr val="404040"/>
                </a:solidFill>
                <a:latin typeface="Calibri"/>
                <a:cs typeface="Calibri"/>
              </a:rPr>
              <a:t>le </a:t>
            </a:r>
            <a:r>
              <a:rPr sz="2000" spc="-5" dirty="0">
                <a:solidFill>
                  <a:srgbClr val="404040"/>
                </a:solidFill>
                <a:latin typeface="Calibri"/>
                <a:cs typeface="Calibri"/>
              </a:rPr>
              <a:t>dernier commit et </a:t>
            </a:r>
            <a:r>
              <a:rPr sz="2000" dirty="0">
                <a:solidFill>
                  <a:srgbClr val="404040"/>
                </a:solidFill>
                <a:latin typeface="Calibri"/>
                <a:cs typeface="Calibri"/>
              </a:rPr>
              <a:t>le</a:t>
            </a:r>
            <a:r>
              <a:rPr sz="2000" spc="75" dirty="0">
                <a:solidFill>
                  <a:srgbClr val="404040"/>
                </a:solidFill>
                <a:latin typeface="Calibri"/>
                <a:cs typeface="Calibri"/>
              </a:rPr>
              <a:t> </a:t>
            </a:r>
            <a:r>
              <a:rPr sz="2000" spc="-5" dirty="0">
                <a:solidFill>
                  <a:srgbClr val="404040"/>
                </a:solidFill>
                <a:latin typeface="Calibri"/>
                <a:cs typeface="Calibri"/>
              </a:rPr>
              <a:t>précédent</a:t>
            </a:r>
            <a:endParaRPr sz="2000" dirty="0">
              <a:latin typeface="Calibri"/>
              <a:cs typeface="Calibri"/>
            </a:endParaRPr>
          </a:p>
          <a:p>
            <a:pPr marL="304800" indent="-183515">
              <a:lnSpc>
                <a:spcPts val="2135"/>
              </a:lnSpc>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diff HEAD^</a:t>
            </a:r>
            <a:r>
              <a:rPr sz="1800" spc="-40" dirty="0">
                <a:solidFill>
                  <a:srgbClr val="404040"/>
                </a:solidFill>
                <a:latin typeface="Courier New"/>
                <a:cs typeface="Courier New"/>
              </a:rPr>
              <a:t> </a:t>
            </a:r>
            <a:r>
              <a:rPr sz="1800" spc="-10" dirty="0">
                <a:solidFill>
                  <a:srgbClr val="404040"/>
                </a:solidFill>
                <a:latin typeface="Courier New"/>
                <a:cs typeface="Courier New"/>
              </a:rPr>
              <a:t>HEAD</a:t>
            </a:r>
            <a:endParaRPr sz="1800" dirty="0">
              <a:latin typeface="Courier New"/>
              <a:cs typeface="Courier New"/>
            </a:endParaRPr>
          </a:p>
        </p:txBody>
      </p:sp>
    </p:spTree>
    <p:extLst>
      <p:ext uri="{BB962C8B-B14F-4D97-AF65-F5344CB8AC3E}">
        <p14:creationId xmlns:p14="http://schemas.microsoft.com/office/powerpoint/2010/main" val="3090419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98315"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Revenir </a:t>
            </a:r>
            <a:r>
              <a:rPr spc="-25" dirty="0">
                <a:solidFill>
                  <a:schemeClr val="tx1"/>
                </a:solidFill>
              </a:rPr>
              <a:t>en</a:t>
            </a:r>
            <a:r>
              <a:rPr spc="-185" dirty="0">
                <a:solidFill>
                  <a:schemeClr val="tx1"/>
                </a:solidFill>
              </a:rPr>
              <a:t> </a:t>
            </a:r>
            <a:r>
              <a:rPr spc="-55" dirty="0">
                <a:solidFill>
                  <a:schemeClr val="tx1"/>
                </a:solidFill>
              </a:rPr>
              <a:t>arrière</a:t>
            </a:r>
          </a:p>
        </p:txBody>
      </p:sp>
      <p:sp>
        <p:nvSpPr>
          <p:cNvPr id="5" name="object 5"/>
          <p:cNvSpPr txBox="1"/>
          <p:nvPr/>
        </p:nvSpPr>
        <p:spPr>
          <a:xfrm>
            <a:off x="894588" y="1326417"/>
            <a:ext cx="7179309" cy="1692130"/>
          </a:xfrm>
          <a:prstGeom prst="rect">
            <a:avLst/>
          </a:prstGeom>
        </p:spPr>
        <p:txBody>
          <a:bodyPr vert="horz" wrap="square" lIns="0" tIns="12065" rIns="0" bIns="0" rtlCol="0">
            <a:spAutoFit/>
          </a:bodyPr>
          <a:lstStyle/>
          <a:p>
            <a:pPr marL="12700">
              <a:lnSpc>
                <a:spcPts val="2160"/>
              </a:lnSpc>
              <a:spcBef>
                <a:spcPts val="95"/>
              </a:spcBef>
            </a:pPr>
            <a:r>
              <a:rPr sz="1900" spc="-15" dirty="0">
                <a:solidFill>
                  <a:srgbClr val="404040"/>
                </a:solidFill>
                <a:latin typeface="Calibri"/>
                <a:cs typeface="Calibri"/>
              </a:rPr>
              <a:t>Pour</a:t>
            </a:r>
            <a:r>
              <a:rPr sz="1900" spc="-10" dirty="0">
                <a:solidFill>
                  <a:srgbClr val="404040"/>
                </a:solidFill>
                <a:latin typeface="Calibri"/>
                <a:cs typeface="Calibri"/>
              </a:rPr>
              <a:t> </a:t>
            </a:r>
            <a:r>
              <a:rPr sz="1900" spc="-20" dirty="0">
                <a:solidFill>
                  <a:srgbClr val="404040"/>
                </a:solidFill>
                <a:latin typeface="Calibri"/>
                <a:cs typeface="Calibri"/>
              </a:rPr>
              <a:t>regarder</a:t>
            </a:r>
            <a:endParaRPr sz="1900" dirty="0">
              <a:latin typeface="Calibri"/>
              <a:cs typeface="Calibri"/>
            </a:endParaRPr>
          </a:p>
          <a:p>
            <a:pPr marL="304800" indent="-183515">
              <a:lnSpc>
                <a:spcPts val="1910"/>
              </a:lnSpc>
              <a:buClr>
                <a:srgbClr val="D24717"/>
              </a:buClr>
              <a:buFont typeface="Calibri"/>
              <a:buChar char="◦"/>
              <a:tabLst>
                <a:tab pos="305435" algn="l"/>
              </a:tabLst>
            </a:pPr>
            <a:r>
              <a:rPr sz="1700" spc="-5" dirty="0">
                <a:solidFill>
                  <a:srgbClr val="404040"/>
                </a:solidFill>
                <a:latin typeface="Courier New"/>
                <a:cs typeface="Courier New"/>
              </a:rPr>
              <a:t>git </a:t>
            </a:r>
            <a:r>
              <a:rPr sz="1700" dirty="0">
                <a:solidFill>
                  <a:srgbClr val="404040"/>
                </a:solidFill>
                <a:latin typeface="Courier New"/>
                <a:cs typeface="Courier New"/>
              </a:rPr>
              <a:t>checkout</a:t>
            </a:r>
            <a:r>
              <a:rPr sz="1700" spc="-45" dirty="0">
                <a:solidFill>
                  <a:srgbClr val="404040"/>
                </a:solidFill>
                <a:latin typeface="Courier New"/>
                <a:cs typeface="Courier New"/>
              </a:rPr>
              <a:t> </a:t>
            </a:r>
            <a:r>
              <a:rPr sz="1700" spc="-5" dirty="0">
                <a:solidFill>
                  <a:srgbClr val="404040"/>
                </a:solidFill>
                <a:latin typeface="Courier New"/>
                <a:cs typeface="Courier New"/>
              </a:rPr>
              <a:t>HEAD~2</a:t>
            </a:r>
            <a:endParaRPr sz="1700" dirty="0">
              <a:latin typeface="Courier New"/>
              <a:cs typeface="Courier New"/>
            </a:endParaRPr>
          </a:p>
          <a:p>
            <a:pPr marL="304800" indent="-183515">
              <a:lnSpc>
                <a:spcPts val="2030"/>
              </a:lnSpc>
              <a:buClr>
                <a:srgbClr val="D24717"/>
              </a:buClr>
              <a:buFont typeface="Calibri"/>
              <a:buChar char="◦"/>
              <a:tabLst>
                <a:tab pos="305435" algn="l"/>
              </a:tabLst>
            </a:pPr>
            <a:r>
              <a:rPr sz="1700" spc="-5" dirty="0">
                <a:solidFill>
                  <a:srgbClr val="404040"/>
                </a:solidFill>
                <a:latin typeface="Courier New"/>
                <a:cs typeface="Courier New"/>
              </a:rPr>
              <a:t>git </a:t>
            </a:r>
            <a:r>
              <a:rPr sz="1700" dirty="0">
                <a:solidFill>
                  <a:srgbClr val="404040"/>
                </a:solidFill>
                <a:latin typeface="Courier New"/>
                <a:cs typeface="Courier New"/>
              </a:rPr>
              <a:t>checkout</a:t>
            </a:r>
            <a:r>
              <a:rPr sz="1700" spc="-50" dirty="0">
                <a:solidFill>
                  <a:srgbClr val="404040"/>
                </a:solidFill>
                <a:latin typeface="Courier New"/>
                <a:cs typeface="Courier New"/>
              </a:rPr>
              <a:t> </a:t>
            </a:r>
            <a:r>
              <a:rPr sz="1700" dirty="0">
                <a:solidFill>
                  <a:srgbClr val="404040"/>
                </a:solidFill>
                <a:latin typeface="Courier New"/>
                <a:cs typeface="Courier New"/>
              </a:rPr>
              <a:t>HEAD^^</a:t>
            </a:r>
            <a:endParaRPr sz="1700" dirty="0">
              <a:latin typeface="Courier New"/>
              <a:cs typeface="Courier New"/>
            </a:endParaRPr>
          </a:p>
          <a:p>
            <a:pPr marL="304800" indent="-183515">
              <a:lnSpc>
                <a:spcPts val="2035"/>
              </a:lnSpc>
              <a:buClr>
                <a:srgbClr val="D24717"/>
              </a:buClr>
              <a:buFont typeface="Calibri"/>
              <a:buChar char="◦"/>
              <a:tabLst>
                <a:tab pos="305435" algn="l"/>
              </a:tabLst>
            </a:pPr>
            <a:r>
              <a:rPr sz="1700" spc="-5" dirty="0">
                <a:solidFill>
                  <a:srgbClr val="404040"/>
                </a:solidFill>
                <a:latin typeface="Courier New"/>
                <a:cs typeface="Courier New"/>
              </a:rPr>
              <a:t>git </a:t>
            </a:r>
            <a:r>
              <a:rPr sz="1700" dirty="0">
                <a:solidFill>
                  <a:srgbClr val="404040"/>
                </a:solidFill>
                <a:latin typeface="Courier New"/>
                <a:cs typeface="Courier New"/>
              </a:rPr>
              <a:t>checkout</a:t>
            </a:r>
            <a:r>
              <a:rPr sz="1700" spc="5" dirty="0">
                <a:solidFill>
                  <a:srgbClr val="404040"/>
                </a:solidFill>
                <a:latin typeface="Courier New"/>
                <a:cs typeface="Courier New"/>
              </a:rPr>
              <a:t> </a:t>
            </a:r>
            <a:r>
              <a:rPr sz="1700" dirty="0">
                <a:solidFill>
                  <a:srgbClr val="404040"/>
                </a:solidFill>
                <a:latin typeface="Courier New"/>
                <a:cs typeface="Courier New"/>
              </a:rPr>
              <a:t>569gf42</a:t>
            </a:r>
            <a:endParaRPr sz="1700" dirty="0">
              <a:latin typeface="Courier New"/>
              <a:cs typeface="Courier New"/>
            </a:endParaRPr>
          </a:p>
          <a:p>
            <a:pPr marL="12700">
              <a:lnSpc>
                <a:spcPts val="2165"/>
              </a:lnSpc>
              <a:spcBef>
                <a:spcPts val="940"/>
              </a:spcBef>
            </a:pPr>
            <a:r>
              <a:rPr sz="1900" spc="-15" dirty="0">
                <a:solidFill>
                  <a:srgbClr val="404040"/>
                </a:solidFill>
                <a:latin typeface="Calibri"/>
                <a:cs typeface="Calibri"/>
              </a:rPr>
              <a:t>Pour remettre </a:t>
            </a:r>
            <a:r>
              <a:rPr sz="1900" spc="-5" dirty="0">
                <a:solidFill>
                  <a:srgbClr val="404040"/>
                </a:solidFill>
                <a:latin typeface="Calibri"/>
                <a:cs typeface="Calibri"/>
              </a:rPr>
              <a:t>le </a:t>
            </a:r>
            <a:r>
              <a:rPr sz="1900" spc="-10" dirty="0">
                <a:solidFill>
                  <a:srgbClr val="404040"/>
                </a:solidFill>
                <a:latin typeface="Calibri"/>
                <a:cs typeface="Calibri"/>
              </a:rPr>
              <a:t>pointeur </a:t>
            </a:r>
            <a:r>
              <a:rPr sz="1900" spc="-5" dirty="0">
                <a:solidFill>
                  <a:srgbClr val="404040"/>
                </a:solidFill>
                <a:latin typeface="Calibri"/>
                <a:cs typeface="Calibri"/>
              </a:rPr>
              <a:t>à </a:t>
            </a:r>
            <a:r>
              <a:rPr sz="1900" spc="-10" dirty="0">
                <a:solidFill>
                  <a:srgbClr val="404040"/>
                </a:solidFill>
                <a:latin typeface="Calibri"/>
                <a:cs typeface="Calibri"/>
              </a:rPr>
              <a:t>l'état</a:t>
            </a:r>
            <a:r>
              <a:rPr sz="1900" spc="65" dirty="0">
                <a:solidFill>
                  <a:srgbClr val="404040"/>
                </a:solidFill>
                <a:latin typeface="Calibri"/>
                <a:cs typeface="Calibri"/>
              </a:rPr>
              <a:t> </a:t>
            </a:r>
            <a:r>
              <a:rPr sz="1900" spc="-5" dirty="0">
                <a:solidFill>
                  <a:srgbClr val="404040"/>
                </a:solidFill>
                <a:latin typeface="Calibri"/>
                <a:cs typeface="Calibri"/>
              </a:rPr>
              <a:t>initial</a:t>
            </a:r>
            <a:endParaRPr sz="1900" dirty="0">
              <a:latin typeface="Calibri"/>
              <a:cs typeface="Calibri"/>
            </a:endParaRPr>
          </a:p>
          <a:p>
            <a:pPr marL="304800" indent="-183515">
              <a:lnSpc>
                <a:spcPts val="1925"/>
              </a:lnSpc>
              <a:buClr>
                <a:srgbClr val="D24717"/>
              </a:buClr>
              <a:buFont typeface="Calibri"/>
              <a:buChar char="◦"/>
              <a:tabLst>
                <a:tab pos="305435" algn="l"/>
              </a:tabLst>
            </a:pPr>
            <a:r>
              <a:rPr sz="1700" spc="-5" dirty="0">
                <a:solidFill>
                  <a:srgbClr val="404040"/>
                </a:solidFill>
                <a:latin typeface="Courier New"/>
                <a:cs typeface="Courier New"/>
              </a:rPr>
              <a:t>git </a:t>
            </a:r>
            <a:r>
              <a:rPr sz="1700" dirty="0">
                <a:solidFill>
                  <a:srgbClr val="404040"/>
                </a:solidFill>
                <a:latin typeface="Courier New"/>
                <a:cs typeface="Courier New"/>
              </a:rPr>
              <a:t>checkout nom-de-la-</a:t>
            </a:r>
            <a:r>
              <a:rPr sz="1700" dirty="0" err="1">
                <a:solidFill>
                  <a:srgbClr val="404040"/>
                </a:solidFill>
                <a:latin typeface="Courier New"/>
                <a:cs typeface="Courier New"/>
              </a:rPr>
              <a:t>branche</a:t>
            </a:r>
            <a:endParaRPr sz="1700" dirty="0">
              <a:solidFill>
                <a:srgbClr val="404040"/>
              </a:solidFill>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1149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98315"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Revenir </a:t>
            </a:r>
            <a:r>
              <a:rPr spc="-25" dirty="0">
                <a:solidFill>
                  <a:schemeClr val="tx1"/>
                </a:solidFill>
              </a:rPr>
              <a:t>en</a:t>
            </a:r>
            <a:r>
              <a:rPr spc="-185" dirty="0">
                <a:solidFill>
                  <a:schemeClr val="tx1"/>
                </a:solidFill>
              </a:rPr>
              <a:t> </a:t>
            </a:r>
            <a:r>
              <a:rPr spc="-55" dirty="0">
                <a:solidFill>
                  <a:schemeClr val="tx1"/>
                </a:solidFill>
              </a:rPr>
              <a:t>arrière</a:t>
            </a:r>
          </a:p>
        </p:txBody>
      </p:sp>
      <p:sp>
        <p:nvSpPr>
          <p:cNvPr id="5" name="object 5"/>
          <p:cNvSpPr txBox="1"/>
          <p:nvPr/>
        </p:nvSpPr>
        <p:spPr>
          <a:xfrm>
            <a:off x="902005" y="1343120"/>
            <a:ext cx="7179309" cy="1874231"/>
          </a:xfrm>
          <a:prstGeom prst="rect">
            <a:avLst/>
          </a:prstGeom>
        </p:spPr>
        <p:txBody>
          <a:bodyPr vert="horz" wrap="square" lIns="0" tIns="12065" rIns="0" bIns="0" rtlCol="0">
            <a:spAutoFit/>
          </a:bodyPr>
          <a:lstStyle/>
          <a:p>
            <a:pPr marL="12700">
              <a:lnSpc>
                <a:spcPts val="2180"/>
              </a:lnSpc>
              <a:spcBef>
                <a:spcPts val="940"/>
              </a:spcBef>
            </a:pPr>
            <a:r>
              <a:rPr lang="en-US" sz="1900" spc="-15" dirty="0">
                <a:solidFill>
                  <a:srgbClr val="404040"/>
                </a:solidFill>
                <a:latin typeface="Calibri"/>
                <a:cs typeface="Calibri"/>
              </a:rPr>
              <a:t>P</a:t>
            </a:r>
            <a:r>
              <a:rPr sz="1900" spc="-15" dirty="0">
                <a:solidFill>
                  <a:srgbClr val="404040"/>
                </a:solidFill>
                <a:latin typeface="Calibri"/>
                <a:cs typeface="Calibri"/>
              </a:rPr>
              <a:t>our </a:t>
            </a:r>
            <a:r>
              <a:rPr sz="1900" spc="-10" dirty="0" err="1">
                <a:solidFill>
                  <a:srgbClr val="404040"/>
                </a:solidFill>
                <a:latin typeface="Calibri"/>
                <a:cs typeface="Calibri"/>
              </a:rPr>
              <a:t>créer</a:t>
            </a:r>
            <a:r>
              <a:rPr sz="1900" spc="-10" dirty="0">
                <a:solidFill>
                  <a:srgbClr val="404040"/>
                </a:solidFill>
                <a:latin typeface="Calibri"/>
                <a:cs typeface="Calibri"/>
              </a:rPr>
              <a:t> </a:t>
            </a:r>
            <a:r>
              <a:rPr sz="1900" spc="-5" dirty="0">
                <a:solidFill>
                  <a:srgbClr val="404040"/>
                </a:solidFill>
                <a:latin typeface="Calibri"/>
                <a:cs typeface="Calibri"/>
              </a:rPr>
              <a:t>de </a:t>
            </a:r>
            <a:r>
              <a:rPr sz="1900" spc="-10" dirty="0">
                <a:solidFill>
                  <a:srgbClr val="404040"/>
                </a:solidFill>
                <a:latin typeface="Calibri"/>
                <a:cs typeface="Calibri"/>
              </a:rPr>
              <a:t>nouveaux</a:t>
            </a:r>
            <a:r>
              <a:rPr sz="1900" spc="50" dirty="0">
                <a:solidFill>
                  <a:srgbClr val="404040"/>
                </a:solidFill>
                <a:latin typeface="Calibri"/>
                <a:cs typeface="Calibri"/>
              </a:rPr>
              <a:t> </a:t>
            </a:r>
            <a:r>
              <a:rPr sz="1900" spc="-10" dirty="0">
                <a:solidFill>
                  <a:srgbClr val="404040"/>
                </a:solidFill>
                <a:latin typeface="Calibri"/>
                <a:cs typeface="Calibri"/>
              </a:rPr>
              <a:t>commits</a:t>
            </a:r>
            <a:endParaRPr sz="1900" dirty="0">
              <a:latin typeface="Calibri"/>
              <a:cs typeface="Calibri"/>
            </a:endParaRPr>
          </a:p>
          <a:p>
            <a:pPr marL="304800" indent="-183515">
              <a:lnSpc>
                <a:spcPts val="1939"/>
              </a:lnSpc>
              <a:buClr>
                <a:srgbClr val="D24717"/>
              </a:buClr>
              <a:buChar char="◦"/>
              <a:tabLst>
                <a:tab pos="305435" algn="l"/>
              </a:tabLst>
            </a:pPr>
            <a:r>
              <a:rPr sz="1700" spc="-10" dirty="0" err="1">
                <a:solidFill>
                  <a:srgbClr val="404040"/>
                </a:solidFill>
                <a:latin typeface="Calibri"/>
                <a:cs typeface="Calibri"/>
              </a:rPr>
              <a:t>Défait</a:t>
            </a:r>
            <a:r>
              <a:rPr sz="1700" spc="-10" dirty="0">
                <a:solidFill>
                  <a:srgbClr val="404040"/>
                </a:solidFill>
                <a:latin typeface="Calibri"/>
                <a:cs typeface="Calibri"/>
              </a:rPr>
              <a:t> </a:t>
            </a:r>
            <a:r>
              <a:rPr sz="1700" dirty="0">
                <a:solidFill>
                  <a:srgbClr val="404040"/>
                </a:solidFill>
                <a:latin typeface="Calibri"/>
                <a:cs typeface="Calibri"/>
              </a:rPr>
              <a:t>les 2 </a:t>
            </a:r>
            <a:r>
              <a:rPr sz="1700" spc="-5" dirty="0" err="1">
                <a:solidFill>
                  <a:srgbClr val="404040"/>
                </a:solidFill>
                <a:latin typeface="Calibri"/>
                <a:cs typeface="Calibri"/>
              </a:rPr>
              <a:t>derniers</a:t>
            </a:r>
            <a:r>
              <a:rPr sz="1700" spc="-5" dirty="0">
                <a:solidFill>
                  <a:srgbClr val="404040"/>
                </a:solidFill>
                <a:latin typeface="Calibri"/>
                <a:cs typeface="Calibri"/>
              </a:rPr>
              <a:t> commits </a:t>
            </a:r>
            <a:r>
              <a:rPr sz="1700" dirty="0" err="1">
                <a:solidFill>
                  <a:srgbClr val="404040"/>
                </a:solidFill>
                <a:latin typeface="Calibri"/>
                <a:cs typeface="Calibri"/>
              </a:rPr>
              <a:t>mais</a:t>
            </a:r>
            <a:r>
              <a:rPr sz="1700" dirty="0">
                <a:solidFill>
                  <a:srgbClr val="404040"/>
                </a:solidFill>
                <a:latin typeface="Calibri"/>
                <a:cs typeface="Calibri"/>
              </a:rPr>
              <a:t> laisse les </a:t>
            </a:r>
            <a:r>
              <a:rPr sz="1700" spc="-5" dirty="0">
                <a:solidFill>
                  <a:srgbClr val="404040"/>
                </a:solidFill>
                <a:latin typeface="Calibri"/>
                <a:cs typeface="Calibri"/>
              </a:rPr>
              <a:t>modifications </a:t>
            </a:r>
            <a:r>
              <a:rPr sz="1700" spc="-5" dirty="0" err="1">
                <a:solidFill>
                  <a:srgbClr val="404040"/>
                </a:solidFill>
                <a:latin typeface="Calibri"/>
                <a:cs typeface="Calibri"/>
              </a:rPr>
              <a:t>dans</a:t>
            </a:r>
            <a:r>
              <a:rPr sz="1700" spc="-55" dirty="0">
                <a:solidFill>
                  <a:srgbClr val="404040"/>
                </a:solidFill>
                <a:latin typeface="Calibri"/>
                <a:cs typeface="Calibri"/>
              </a:rPr>
              <a:t> </a:t>
            </a:r>
            <a:r>
              <a:rPr sz="1700" spc="-5" dirty="0" err="1">
                <a:solidFill>
                  <a:srgbClr val="404040"/>
                </a:solidFill>
                <a:latin typeface="Calibri"/>
                <a:cs typeface="Calibri"/>
              </a:rPr>
              <a:t>l’index</a:t>
            </a:r>
            <a:endParaRPr sz="1700" dirty="0">
              <a:latin typeface="Calibri"/>
              <a:cs typeface="Calibri"/>
            </a:endParaRPr>
          </a:p>
          <a:p>
            <a:pPr marL="487680" lvl="1" indent="-183515">
              <a:lnSpc>
                <a:spcPct val="100000"/>
              </a:lnSpc>
              <a:spcBef>
                <a:spcPts val="110"/>
              </a:spcBef>
              <a:buClr>
                <a:srgbClr val="D24717"/>
              </a:buClr>
              <a:buFont typeface="Calibri"/>
              <a:buChar char="◦"/>
              <a:tabLst>
                <a:tab pos="488315" algn="l"/>
              </a:tabLst>
            </a:pPr>
            <a:r>
              <a:rPr sz="1300" spc="-5" dirty="0" err="1">
                <a:solidFill>
                  <a:srgbClr val="404040"/>
                </a:solidFill>
                <a:latin typeface="Courier New"/>
                <a:cs typeface="Courier New"/>
              </a:rPr>
              <a:t>git</a:t>
            </a:r>
            <a:r>
              <a:rPr sz="1300" spc="-5" dirty="0">
                <a:solidFill>
                  <a:srgbClr val="404040"/>
                </a:solidFill>
                <a:latin typeface="Courier New"/>
                <a:cs typeface="Courier New"/>
              </a:rPr>
              <a:t> </a:t>
            </a:r>
            <a:r>
              <a:rPr sz="1300" spc="-10" dirty="0">
                <a:solidFill>
                  <a:srgbClr val="404040"/>
                </a:solidFill>
                <a:latin typeface="Courier New"/>
                <a:cs typeface="Courier New"/>
              </a:rPr>
              <a:t>reset --soft</a:t>
            </a:r>
            <a:r>
              <a:rPr sz="1300" spc="-15" dirty="0">
                <a:solidFill>
                  <a:srgbClr val="404040"/>
                </a:solidFill>
                <a:latin typeface="Courier New"/>
                <a:cs typeface="Courier New"/>
              </a:rPr>
              <a:t> </a:t>
            </a:r>
            <a:r>
              <a:rPr sz="1300" spc="-10" dirty="0">
                <a:solidFill>
                  <a:srgbClr val="404040"/>
                </a:solidFill>
                <a:latin typeface="Courier New"/>
                <a:cs typeface="Courier New"/>
              </a:rPr>
              <a:t>HEAD~2</a:t>
            </a:r>
            <a:endParaRPr sz="1300" dirty="0">
              <a:latin typeface="Courier New"/>
              <a:cs typeface="Courier New"/>
            </a:endParaRPr>
          </a:p>
          <a:p>
            <a:pPr marL="304800" indent="-183515">
              <a:lnSpc>
                <a:spcPts val="1735"/>
              </a:lnSpc>
              <a:spcBef>
                <a:spcPts val="10"/>
              </a:spcBef>
              <a:buClr>
                <a:srgbClr val="D24717"/>
              </a:buClr>
              <a:buChar char="◦"/>
              <a:tabLst>
                <a:tab pos="305435" algn="l"/>
              </a:tabLst>
            </a:pPr>
            <a:r>
              <a:rPr sz="1700" spc="-10" dirty="0" err="1">
                <a:solidFill>
                  <a:srgbClr val="404040"/>
                </a:solidFill>
                <a:latin typeface="Calibri"/>
                <a:cs typeface="Calibri"/>
              </a:rPr>
              <a:t>Défait</a:t>
            </a:r>
            <a:r>
              <a:rPr sz="1700" spc="-10" dirty="0">
                <a:solidFill>
                  <a:srgbClr val="404040"/>
                </a:solidFill>
                <a:latin typeface="Calibri"/>
                <a:cs typeface="Calibri"/>
              </a:rPr>
              <a:t> </a:t>
            </a:r>
            <a:r>
              <a:rPr sz="1700" dirty="0">
                <a:solidFill>
                  <a:srgbClr val="404040"/>
                </a:solidFill>
                <a:latin typeface="Calibri"/>
                <a:cs typeface="Calibri"/>
              </a:rPr>
              <a:t>les 2 </a:t>
            </a:r>
            <a:r>
              <a:rPr sz="1700" spc="-5" dirty="0" err="1">
                <a:solidFill>
                  <a:srgbClr val="404040"/>
                </a:solidFill>
                <a:latin typeface="Calibri"/>
                <a:cs typeface="Calibri"/>
              </a:rPr>
              <a:t>derniers</a:t>
            </a:r>
            <a:r>
              <a:rPr sz="1700" spc="-5" dirty="0">
                <a:solidFill>
                  <a:srgbClr val="404040"/>
                </a:solidFill>
                <a:latin typeface="Calibri"/>
                <a:cs typeface="Calibri"/>
              </a:rPr>
              <a:t> commits, </a:t>
            </a:r>
            <a:r>
              <a:rPr sz="1700" spc="-10" dirty="0">
                <a:solidFill>
                  <a:srgbClr val="404040"/>
                </a:solidFill>
                <a:latin typeface="Calibri"/>
                <a:cs typeface="Calibri"/>
              </a:rPr>
              <a:t>retire </a:t>
            </a:r>
            <a:r>
              <a:rPr sz="1700" dirty="0">
                <a:solidFill>
                  <a:srgbClr val="404040"/>
                </a:solidFill>
                <a:latin typeface="Calibri"/>
                <a:cs typeface="Calibri"/>
              </a:rPr>
              <a:t>de </a:t>
            </a:r>
            <a:r>
              <a:rPr sz="1700" spc="-5" dirty="0" err="1">
                <a:solidFill>
                  <a:srgbClr val="404040"/>
                </a:solidFill>
                <a:latin typeface="Calibri"/>
                <a:cs typeface="Calibri"/>
              </a:rPr>
              <a:t>l’index</a:t>
            </a:r>
            <a:r>
              <a:rPr sz="1700" spc="-5" dirty="0">
                <a:solidFill>
                  <a:srgbClr val="404040"/>
                </a:solidFill>
                <a:latin typeface="Calibri"/>
                <a:cs typeface="Calibri"/>
              </a:rPr>
              <a:t> </a:t>
            </a:r>
            <a:r>
              <a:rPr sz="1700" dirty="0" err="1">
                <a:solidFill>
                  <a:srgbClr val="404040"/>
                </a:solidFill>
                <a:latin typeface="Calibri"/>
                <a:cs typeface="Calibri"/>
              </a:rPr>
              <a:t>mais</a:t>
            </a:r>
            <a:r>
              <a:rPr sz="1700" dirty="0">
                <a:solidFill>
                  <a:srgbClr val="404040"/>
                </a:solidFill>
                <a:latin typeface="Calibri"/>
                <a:cs typeface="Calibri"/>
              </a:rPr>
              <a:t> </a:t>
            </a:r>
            <a:r>
              <a:rPr sz="1700" spc="-5" dirty="0">
                <a:solidFill>
                  <a:srgbClr val="404040"/>
                </a:solidFill>
                <a:latin typeface="Calibri"/>
                <a:cs typeface="Calibri"/>
              </a:rPr>
              <a:t>conserve </a:t>
            </a:r>
            <a:r>
              <a:rPr sz="1700" dirty="0">
                <a:solidFill>
                  <a:srgbClr val="404040"/>
                </a:solidFill>
                <a:latin typeface="Calibri"/>
                <a:cs typeface="Calibri"/>
              </a:rPr>
              <a:t>les</a:t>
            </a:r>
            <a:r>
              <a:rPr sz="1700" spc="-15" dirty="0">
                <a:solidFill>
                  <a:srgbClr val="404040"/>
                </a:solidFill>
                <a:latin typeface="Calibri"/>
                <a:cs typeface="Calibri"/>
              </a:rPr>
              <a:t> </a:t>
            </a:r>
            <a:r>
              <a:rPr sz="1700" spc="-5" dirty="0">
                <a:solidFill>
                  <a:srgbClr val="404040"/>
                </a:solidFill>
                <a:latin typeface="Calibri"/>
                <a:cs typeface="Calibri"/>
              </a:rPr>
              <a:t>modifications</a:t>
            </a:r>
            <a:endParaRPr sz="1700" dirty="0">
              <a:latin typeface="Calibri"/>
              <a:cs typeface="Calibri"/>
            </a:endParaRPr>
          </a:p>
          <a:p>
            <a:pPr marL="304800">
              <a:lnSpc>
                <a:spcPts val="1735"/>
              </a:lnSpc>
            </a:pPr>
            <a:r>
              <a:rPr sz="1700" dirty="0" err="1">
                <a:solidFill>
                  <a:srgbClr val="404040"/>
                </a:solidFill>
                <a:latin typeface="Calibri"/>
                <a:cs typeface="Calibri"/>
              </a:rPr>
              <a:t>dans</a:t>
            </a:r>
            <a:r>
              <a:rPr sz="1700" dirty="0">
                <a:solidFill>
                  <a:srgbClr val="404040"/>
                </a:solidFill>
                <a:latin typeface="Calibri"/>
                <a:cs typeface="Calibri"/>
              </a:rPr>
              <a:t> le </a:t>
            </a:r>
            <a:r>
              <a:rPr sz="1700" spc="-5" dirty="0">
                <a:solidFill>
                  <a:srgbClr val="404040"/>
                </a:solidFill>
                <a:latin typeface="Calibri"/>
                <a:cs typeface="Calibri"/>
              </a:rPr>
              <a:t>working </a:t>
            </a:r>
            <a:r>
              <a:rPr sz="1700" dirty="0">
                <a:solidFill>
                  <a:srgbClr val="404040"/>
                </a:solidFill>
                <a:latin typeface="Calibri"/>
                <a:cs typeface="Calibri"/>
              </a:rPr>
              <a:t>directory </a:t>
            </a:r>
            <a:r>
              <a:rPr sz="1700" spc="-10" dirty="0">
                <a:solidFill>
                  <a:srgbClr val="404040"/>
                </a:solidFill>
                <a:latin typeface="Calibri"/>
                <a:cs typeface="Calibri"/>
              </a:rPr>
              <a:t>(--mixed </a:t>
            </a:r>
            <a:r>
              <a:rPr sz="1700" spc="-5" dirty="0" err="1">
                <a:solidFill>
                  <a:srgbClr val="404040"/>
                </a:solidFill>
                <a:latin typeface="Calibri"/>
                <a:cs typeface="Calibri"/>
              </a:rPr>
              <a:t>est</a:t>
            </a:r>
            <a:r>
              <a:rPr sz="1700" spc="-5" dirty="0">
                <a:solidFill>
                  <a:srgbClr val="404040"/>
                </a:solidFill>
                <a:latin typeface="Calibri"/>
                <a:cs typeface="Calibri"/>
              </a:rPr>
              <a:t> </a:t>
            </a:r>
            <a:r>
              <a:rPr sz="1700" dirty="0">
                <a:solidFill>
                  <a:srgbClr val="404040"/>
                </a:solidFill>
                <a:latin typeface="Calibri"/>
                <a:cs typeface="Calibri"/>
              </a:rPr>
              <a:t>le </a:t>
            </a:r>
            <a:r>
              <a:rPr sz="1700" spc="-5" dirty="0" err="1">
                <a:solidFill>
                  <a:srgbClr val="404040"/>
                </a:solidFill>
                <a:latin typeface="Calibri"/>
                <a:cs typeface="Calibri"/>
              </a:rPr>
              <a:t>comportement</a:t>
            </a:r>
            <a:r>
              <a:rPr sz="1700" spc="-5" dirty="0">
                <a:solidFill>
                  <a:srgbClr val="404040"/>
                </a:solidFill>
                <a:latin typeface="Calibri"/>
                <a:cs typeface="Calibri"/>
              </a:rPr>
              <a:t> </a:t>
            </a:r>
            <a:r>
              <a:rPr sz="1700" dirty="0">
                <a:solidFill>
                  <a:srgbClr val="404040"/>
                </a:solidFill>
                <a:latin typeface="Calibri"/>
                <a:cs typeface="Calibri"/>
              </a:rPr>
              <a:t>par</a:t>
            </a:r>
            <a:r>
              <a:rPr sz="1700" spc="-90" dirty="0">
                <a:solidFill>
                  <a:srgbClr val="404040"/>
                </a:solidFill>
                <a:latin typeface="Calibri"/>
                <a:cs typeface="Calibri"/>
              </a:rPr>
              <a:t> </a:t>
            </a:r>
            <a:r>
              <a:rPr sz="1700" spc="-10" dirty="0" err="1">
                <a:solidFill>
                  <a:srgbClr val="404040"/>
                </a:solidFill>
                <a:latin typeface="Calibri"/>
                <a:cs typeface="Calibri"/>
              </a:rPr>
              <a:t>défaut</a:t>
            </a:r>
            <a:r>
              <a:rPr sz="1700" spc="-10" dirty="0">
                <a:solidFill>
                  <a:srgbClr val="404040"/>
                </a:solidFill>
                <a:latin typeface="Calibri"/>
                <a:cs typeface="Calibri"/>
              </a:rPr>
              <a:t>)</a:t>
            </a:r>
            <a:endParaRPr sz="1700" dirty="0">
              <a:latin typeface="Calibri"/>
              <a:cs typeface="Calibri"/>
            </a:endParaRPr>
          </a:p>
          <a:p>
            <a:pPr marL="487680" lvl="1" indent="-183515">
              <a:lnSpc>
                <a:spcPct val="100000"/>
              </a:lnSpc>
              <a:spcBef>
                <a:spcPts val="110"/>
              </a:spcBef>
              <a:buClr>
                <a:srgbClr val="D24717"/>
              </a:buClr>
              <a:buFont typeface="Calibri"/>
              <a:buChar char="◦"/>
              <a:tabLst>
                <a:tab pos="488315" algn="l"/>
              </a:tabLst>
            </a:pPr>
            <a:r>
              <a:rPr sz="1300" spc="-5" dirty="0" err="1">
                <a:solidFill>
                  <a:srgbClr val="404040"/>
                </a:solidFill>
                <a:latin typeface="Courier New"/>
                <a:cs typeface="Courier New"/>
              </a:rPr>
              <a:t>git</a:t>
            </a:r>
            <a:r>
              <a:rPr sz="1300" spc="-5" dirty="0">
                <a:solidFill>
                  <a:srgbClr val="404040"/>
                </a:solidFill>
                <a:latin typeface="Courier New"/>
                <a:cs typeface="Courier New"/>
              </a:rPr>
              <a:t> </a:t>
            </a:r>
            <a:r>
              <a:rPr sz="1300" spc="-10" dirty="0">
                <a:solidFill>
                  <a:srgbClr val="404040"/>
                </a:solidFill>
                <a:latin typeface="Courier New"/>
                <a:cs typeface="Courier New"/>
              </a:rPr>
              <a:t>reset --mixed</a:t>
            </a:r>
            <a:r>
              <a:rPr sz="1300" spc="-25" dirty="0">
                <a:solidFill>
                  <a:srgbClr val="404040"/>
                </a:solidFill>
                <a:latin typeface="Courier New"/>
                <a:cs typeface="Courier New"/>
              </a:rPr>
              <a:t> </a:t>
            </a:r>
            <a:r>
              <a:rPr sz="1300" spc="-10" dirty="0">
                <a:solidFill>
                  <a:srgbClr val="404040"/>
                </a:solidFill>
                <a:latin typeface="Courier New"/>
                <a:cs typeface="Courier New"/>
              </a:rPr>
              <a:t>HEAD~2</a:t>
            </a:r>
            <a:endParaRPr sz="1300" dirty="0">
              <a:latin typeface="Courier New"/>
              <a:cs typeface="Courier New"/>
            </a:endParaRPr>
          </a:p>
          <a:p>
            <a:pPr marL="304800" indent="-183515">
              <a:lnSpc>
                <a:spcPct val="100000"/>
              </a:lnSpc>
              <a:spcBef>
                <a:spcPts val="10"/>
              </a:spcBef>
              <a:buClr>
                <a:srgbClr val="D24717"/>
              </a:buClr>
              <a:buChar char="◦"/>
              <a:tabLst>
                <a:tab pos="305435" algn="l"/>
              </a:tabLst>
            </a:pPr>
            <a:r>
              <a:rPr sz="1700" spc="-10" dirty="0" err="1">
                <a:solidFill>
                  <a:srgbClr val="404040"/>
                </a:solidFill>
                <a:latin typeface="Calibri"/>
                <a:cs typeface="Calibri"/>
              </a:rPr>
              <a:t>Défait</a:t>
            </a:r>
            <a:r>
              <a:rPr sz="1700" spc="-10" dirty="0">
                <a:solidFill>
                  <a:srgbClr val="404040"/>
                </a:solidFill>
                <a:latin typeface="Calibri"/>
                <a:cs typeface="Calibri"/>
              </a:rPr>
              <a:t> </a:t>
            </a:r>
            <a:r>
              <a:rPr sz="1700" dirty="0">
                <a:solidFill>
                  <a:srgbClr val="404040"/>
                </a:solidFill>
                <a:latin typeface="Calibri"/>
                <a:cs typeface="Calibri"/>
              </a:rPr>
              <a:t>les 2 </a:t>
            </a:r>
            <a:r>
              <a:rPr sz="1700" spc="-5" dirty="0" err="1">
                <a:solidFill>
                  <a:srgbClr val="404040"/>
                </a:solidFill>
                <a:latin typeface="Calibri"/>
                <a:cs typeface="Calibri"/>
              </a:rPr>
              <a:t>derniers</a:t>
            </a:r>
            <a:r>
              <a:rPr sz="1700" spc="-5" dirty="0">
                <a:solidFill>
                  <a:srgbClr val="404040"/>
                </a:solidFill>
                <a:latin typeface="Calibri"/>
                <a:cs typeface="Calibri"/>
              </a:rPr>
              <a:t> commits, </a:t>
            </a:r>
            <a:r>
              <a:rPr sz="1700" spc="-10" dirty="0">
                <a:solidFill>
                  <a:srgbClr val="404040"/>
                </a:solidFill>
                <a:latin typeface="Calibri"/>
                <a:cs typeface="Calibri"/>
              </a:rPr>
              <a:t>retire </a:t>
            </a:r>
            <a:r>
              <a:rPr sz="1700" dirty="0">
                <a:solidFill>
                  <a:srgbClr val="404040"/>
                </a:solidFill>
                <a:latin typeface="Calibri"/>
                <a:cs typeface="Calibri"/>
              </a:rPr>
              <a:t>de </a:t>
            </a:r>
            <a:r>
              <a:rPr sz="1700" spc="-5" dirty="0" err="1">
                <a:solidFill>
                  <a:srgbClr val="404040"/>
                </a:solidFill>
                <a:latin typeface="Calibri"/>
                <a:cs typeface="Calibri"/>
              </a:rPr>
              <a:t>l’index</a:t>
            </a:r>
            <a:r>
              <a:rPr sz="1700" spc="-5" dirty="0">
                <a:solidFill>
                  <a:srgbClr val="404040"/>
                </a:solidFill>
                <a:latin typeface="Calibri"/>
                <a:cs typeface="Calibri"/>
              </a:rPr>
              <a:t> et du working</a:t>
            </a:r>
            <a:r>
              <a:rPr sz="1700" spc="-65" dirty="0">
                <a:solidFill>
                  <a:srgbClr val="404040"/>
                </a:solidFill>
                <a:latin typeface="Calibri"/>
                <a:cs typeface="Calibri"/>
              </a:rPr>
              <a:t> </a:t>
            </a:r>
            <a:r>
              <a:rPr sz="1700" dirty="0">
                <a:solidFill>
                  <a:srgbClr val="404040"/>
                </a:solidFill>
                <a:latin typeface="Calibri"/>
                <a:cs typeface="Calibri"/>
              </a:rPr>
              <a:t>directory</a:t>
            </a:r>
            <a:endParaRPr sz="1700" dirty="0">
              <a:latin typeface="Calibri"/>
              <a:cs typeface="Calibri"/>
            </a:endParaRPr>
          </a:p>
          <a:p>
            <a:pPr marL="487680" lvl="1" indent="-183515">
              <a:lnSpc>
                <a:spcPct val="100000"/>
              </a:lnSpc>
              <a:spcBef>
                <a:spcPts val="110"/>
              </a:spcBef>
              <a:buClr>
                <a:srgbClr val="D24717"/>
              </a:buClr>
              <a:buFont typeface="Calibri"/>
              <a:buChar char="◦"/>
              <a:tabLst>
                <a:tab pos="488315" algn="l"/>
              </a:tabLst>
            </a:pPr>
            <a:r>
              <a:rPr sz="1300" spc="-5" dirty="0" err="1">
                <a:solidFill>
                  <a:srgbClr val="404040"/>
                </a:solidFill>
                <a:latin typeface="Courier New"/>
                <a:cs typeface="Courier New"/>
              </a:rPr>
              <a:t>git</a:t>
            </a:r>
            <a:r>
              <a:rPr sz="1300" spc="-5" dirty="0">
                <a:solidFill>
                  <a:srgbClr val="404040"/>
                </a:solidFill>
                <a:latin typeface="Courier New"/>
                <a:cs typeface="Courier New"/>
              </a:rPr>
              <a:t> </a:t>
            </a:r>
            <a:r>
              <a:rPr sz="1300" spc="-10" dirty="0">
                <a:solidFill>
                  <a:srgbClr val="404040"/>
                </a:solidFill>
                <a:latin typeface="Courier New"/>
                <a:cs typeface="Courier New"/>
              </a:rPr>
              <a:t>reset --hard</a:t>
            </a:r>
            <a:r>
              <a:rPr sz="1300" spc="-25" dirty="0">
                <a:solidFill>
                  <a:srgbClr val="404040"/>
                </a:solidFill>
                <a:latin typeface="Courier New"/>
                <a:cs typeface="Courier New"/>
              </a:rPr>
              <a:t> </a:t>
            </a:r>
            <a:r>
              <a:rPr sz="1300" spc="-10" dirty="0">
                <a:solidFill>
                  <a:srgbClr val="404040"/>
                </a:solidFill>
                <a:latin typeface="Courier New"/>
                <a:cs typeface="Courier New"/>
              </a:rPr>
              <a:t>HEAD~2</a:t>
            </a:r>
            <a:endParaRPr sz="13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36489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98315"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Revenir </a:t>
            </a:r>
            <a:r>
              <a:rPr spc="-25" dirty="0">
                <a:solidFill>
                  <a:schemeClr val="tx1"/>
                </a:solidFill>
              </a:rPr>
              <a:t>en</a:t>
            </a:r>
            <a:r>
              <a:rPr spc="-185" dirty="0">
                <a:solidFill>
                  <a:schemeClr val="tx1"/>
                </a:solidFill>
              </a:rPr>
              <a:t> </a:t>
            </a:r>
            <a:r>
              <a:rPr spc="-55" dirty="0">
                <a:solidFill>
                  <a:schemeClr val="tx1"/>
                </a:solidFill>
              </a:rPr>
              <a:t>arrière</a:t>
            </a:r>
          </a:p>
        </p:txBody>
      </p:sp>
      <p:sp>
        <p:nvSpPr>
          <p:cNvPr id="5" name="object 5"/>
          <p:cNvSpPr txBox="1"/>
          <p:nvPr/>
        </p:nvSpPr>
        <p:spPr>
          <a:xfrm>
            <a:off x="902005" y="1263928"/>
            <a:ext cx="4769485" cy="1233671"/>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Revenir </a:t>
            </a:r>
            <a:r>
              <a:rPr sz="2000" b="1" dirty="0">
                <a:solidFill>
                  <a:srgbClr val="404040"/>
                </a:solidFill>
                <a:latin typeface="Calibri"/>
                <a:cs typeface="Calibri"/>
              </a:rPr>
              <a:t>à une </a:t>
            </a:r>
            <a:r>
              <a:rPr sz="2000" b="1" spc="-10" dirty="0">
                <a:solidFill>
                  <a:srgbClr val="404040"/>
                </a:solidFill>
                <a:latin typeface="Calibri"/>
                <a:cs typeface="Calibri"/>
              </a:rPr>
              <a:t>révision précédente </a:t>
            </a:r>
            <a:r>
              <a:rPr sz="2000" b="1" dirty="0">
                <a:solidFill>
                  <a:srgbClr val="404040"/>
                </a:solidFill>
                <a:latin typeface="Calibri"/>
                <a:cs typeface="Calibri"/>
              </a:rPr>
              <a:t>du </a:t>
            </a:r>
            <a:r>
              <a:rPr sz="2000" b="1" spc="-5" dirty="0">
                <a:solidFill>
                  <a:srgbClr val="404040"/>
                </a:solidFill>
                <a:latin typeface="Calibri"/>
                <a:cs typeface="Calibri"/>
              </a:rPr>
              <a:t>projet</a:t>
            </a:r>
            <a:r>
              <a:rPr sz="2000" b="1" spc="-55"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12700">
              <a:lnSpc>
                <a:spcPct val="100000"/>
              </a:lnSpc>
              <a:spcBef>
                <a:spcPts val="1160"/>
              </a:spcBef>
            </a:pPr>
            <a:r>
              <a:rPr sz="2000" spc="-15" dirty="0">
                <a:solidFill>
                  <a:srgbClr val="404040"/>
                </a:solidFill>
                <a:latin typeface="Calibri"/>
                <a:cs typeface="Calibri"/>
              </a:rPr>
              <a:t>Revenir </a:t>
            </a:r>
            <a:r>
              <a:rPr sz="2000" dirty="0">
                <a:solidFill>
                  <a:srgbClr val="404040"/>
                </a:solidFill>
                <a:latin typeface="Calibri"/>
                <a:cs typeface="Calibri"/>
              </a:rPr>
              <a:t>à la </a:t>
            </a:r>
            <a:r>
              <a:rPr sz="2000" spc="-15" dirty="0">
                <a:solidFill>
                  <a:srgbClr val="404040"/>
                </a:solidFill>
                <a:latin typeface="Calibri"/>
                <a:cs typeface="Calibri"/>
              </a:rPr>
              <a:t>version </a:t>
            </a:r>
            <a:r>
              <a:rPr sz="2000" spc="-5" dirty="0">
                <a:solidFill>
                  <a:srgbClr val="404040"/>
                </a:solidFill>
                <a:latin typeface="Calibri"/>
                <a:cs typeface="Calibri"/>
              </a:rPr>
              <a:t>initiale </a:t>
            </a:r>
            <a:r>
              <a:rPr sz="2000" dirty="0">
                <a:solidFill>
                  <a:srgbClr val="404040"/>
                </a:solidFill>
                <a:latin typeface="Calibri"/>
                <a:cs typeface="Calibri"/>
              </a:rPr>
              <a:t>de </a:t>
            </a:r>
            <a:r>
              <a:rPr sz="2000" spc="-15" dirty="0">
                <a:solidFill>
                  <a:srgbClr val="404040"/>
                </a:solidFill>
                <a:latin typeface="Calibri"/>
                <a:cs typeface="Calibri"/>
              </a:rPr>
              <a:t>votre </a:t>
            </a:r>
            <a:r>
              <a:rPr sz="2000" spc="-10" dirty="0">
                <a:solidFill>
                  <a:srgbClr val="404040"/>
                </a:solidFill>
                <a:latin typeface="Calibri"/>
                <a:cs typeface="Calibri"/>
              </a:rPr>
              <a:t>projet</a:t>
            </a:r>
            <a:r>
              <a:rPr sz="2000" spc="7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304800" indent="-183515">
              <a:lnSpc>
                <a:spcPct val="100000"/>
              </a:lnSpc>
              <a:spcBef>
                <a:spcPts val="190"/>
              </a:spcBef>
              <a:buClr>
                <a:srgbClr val="D24717"/>
              </a:buClr>
              <a:buChar char="◦"/>
              <a:tabLst>
                <a:tab pos="305435" algn="l"/>
              </a:tabLst>
            </a:pPr>
            <a:r>
              <a:rPr sz="1800" dirty="0">
                <a:solidFill>
                  <a:srgbClr val="404040"/>
                </a:solidFill>
                <a:latin typeface="Calibri"/>
                <a:cs typeface="Calibri"/>
              </a:rPr>
              <a:t>en </a:t>
            </a:r>
            <a:r>
              <a:rPr sz="1800" spc="-5" dirty="0">
                <a:solidFill>
                  <a:srgbClr val="404040"/>
                </a:solidFill>
                <a:latin typeface="Calibri"/>
                <a:cs typeface="Calibri"/>
              </a:rPr>
              <a:t>utilisant la </a:t>
            </a:r>
            <a:r>
              <a:rPr sz="1800" spc="-10" dirty="0">
                <a:solidFill>
                  <a:srgbClr val="404040"/>
                </a:solidFill>
                <a:latin typeface="Calibri"/>
                <a:cs typeface="Calibri"/>
              </a:rPr>
              <a:t>commande </a:t>
            </a:r>
            <a:r>
              <a:rPr sz="1800" dirty="0">
                <a:solidFill>
                  <a:srgbClr val="404040"/>
                </a:solidFill>
                <a:latin typeface="Calibri"/>
                <a:cs typeface="Calibri"/>
              </a:rPr>
              <a:t>git </a:t>
            </a:r>
            <a:r>
              <a:rPr sz="1800" spc="-15" dirty="0">
                <a:solidFill>
                  <a:srgbClr val="404040"/>
                </a:solidFill>
                <a:latin typeface="Calibri"/>
                <a:cs typeface="Calibri"/>
              </a:rPr>
              <a:t>checkout </a:t>
            </a:r>
            <a:r>
              <a:rPr sz="1800" spc="-5" dirty="0">
                <a:solidFill>
                  <a:srgbClr val="404040"/>
                </a:solidFill>
                <a:latin typeface="Calibri"/>
                <a:cs typeface="Calibri"/>
              </a:rPr>
              <a:t>&lt;id</a:t>
            </a:r>
            <a:r>
              <a:rPr sz="1800" spc="90" dirty="0">
                <a:solidFill>
                  <a:srgbClr val="404040"/>
                </a:solidFill>
                <a:latin typeface="Calibri"/>
                <a:cs typeface="Calibri"/>
              </a:rPr>
              <a:t> </a:t>
            </a:r>
            <a:r>
              <a:rPr sz="1800" spc="-10" dirty="0">
                <a:solidFill>
                  <a:srgbClr val="404040"/>
                </a:solidFill>
                <a:latin typeface="Calibri"/>
                <a:cs typeface="Calibri"/>
              </a:rPr>
              <a:t>rev&gt;</a:t>
            </a:r>
            <a:endParaRPr sz="18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519299" y="2272570"/>
            <a:ext cx="760095" cy="321242"/>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Calibri"/>
                <a:cs typeface="Calibri"/>
              </a:rPr>
              <a:t>ma</a:t>
            </a:r>
            <a:r>
              <a:rPr sz="2000" b="1" spc="-25" dirty="0">
                <a:latin typeface="Calibri"/>
                <a:cs typeface="Calibri"/>
              </a:rPr>
              <a:t>st</a:t>
            </a:r>
            <a:r>
              <a:rPr sz="2000" b="1" spc="-5" dirty="0">
                <a:latin typeface="Calibri"/>
                <a:cs typeface="Calibri"/>
              </a:rPr>
              <a:t>er</a:t>
            </a:r>
            <a:endParaRPr sz="2000">
              <a:latin typeface="Calibri"/>
              <a:cs typeface="Calibri"/>
            </a:endParaRPr>
          </a:p>
        </p:txBody>
      </p:sp>
      <p:sp>
        <p:nvSpPr>
          <p:cNvPr id="8" name="object 8"/>
          <p:cNvSpPr txBox="1"/>
          <p:nvPr/>
        </p:nvSpPr>
        <p:spPr>
          <a:xfrm>
            <a:off x="3158998" y="2794253"/>
            <a:ext cx="4469130"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Ajout </a:t>
            </a:r>
            <a:r>
              <a:rPr sz="1800" spc="-5" dirty="0">
                <a:latin typeface="Calibri"/>
                <a:cs typeface="Calibri"/>
              </a:rPr>
              <a:t>et </a:t>
            </a:r>
            <a:r>
              <a:rPr sz="1800" spc="-10" dirty="0">
                <a:latin typeface="Calibri"/>
                <a:cs typeface="Calibri"/>
              </a:rPr>
              <a:t>correction</a:t>
            </a:r>
            <a:endParaRPr sz="1800">
              <a:latin typeface="Calibri"/>
              <a:cs typeface="Calibri"/>
            </a:endParaRPr>
          </a:p>
          <a:p>
            <a:pPr marL="12700">
              <a:lnSpc>
                <a:spcPct val="100000"/>
              </a:lnSpc>
            </a:pPr>
            <a:r>
              <a:rPr sz="1800" i="1" spc="-5" dirty="0">
                <a:latin typeface="Calibri"/>
                <a:cs typeface="Calibri"/>
              </a:rPr>
              <a:t>afb67b0177d49235f43737ee72cc76bccd58e5b0</a:t>
            </a:r>
            <a:endParaRPr sz="1800">
              <a:latin typeface="Calibri"/>
              <a:cs typeface="Calibri"/>
            </a:endParaRPr>
          </a:p>
        </p:txBody>
      </p:sp>
      <p:sp>
        <p:nvSpPr>
          <p:cNvPr id="9" name="object 9"/>
          <p:cNvSpPr txBox="1"/>
          <p:nvPr/>
        </p:nvSpPr>
        <p:spPr>
          <a:xfrm>
            <a:off x="3158999" y="4125850"/>
            <a:ext cx="4568825" cy="566822"/>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Création</a:t>
            </a:r>
            <a:endParaRPr sz="1800">
              <a:latin typeface="Calibri"/>
              <a:cs typeface="Calibri"/>
            </a:endParaRPr>
          </a:p>
          <a:p>
            <a:pPr marL="12700">
              <a:lnSpc>
                <a:spcPct val="100000"/>
              </a:lnSpc>
            </a:pPr>
            <a:r>
              <a:rPr sz="1800" i="1" spc="-5" dirty="0">
                <a:latin typeface="Calibri"/>
                <a:cs typeface="Calibri"/>
              </a:rPr>
              <a:t>c17b1418035b6ae2ad2d38b3b089df27130eea9c</a:t>
            </a:r>
            <a:endParaRPr sz="1800">
              <a:latin typeface="Calibri"/>
              <a:cs typeface="Calibri"/>
            </a:endParaRPr>
          </a:p>
        </p:txBody>
      </p:sp>
      <p:sp>
        <p:nvSpPr>
          <p:cNvPr id="10" name="object 10"/>
          <p:cNvSpPr/>
          <p:nvPr/>
        </p:nvSpPr>
        <p:spPr>
          <a:xfrm>
            <a:off x="2901695" y="2902076"/>
            <a:ext cx="0" cy="1451610"/>
          </a:xfrm>
          <a:custGeom>
            <a:avLst/>
            <a:gdLst/>
            <a:ahLst/>
            <a:cxnLst/>
            <a:rect l="l" t="t" r="r" b="b"/>
            <a:pathLst>
              <a:path h="1935479">
                <a:moveTo>
                  <a:pt x="0" y="0"/>
                </a:moveTo>
                <a:lnTo>
                  <a:pt x="0" y="1935429"/>
                </a:lnTo>
              </a:path>
            </a:pathLst>
          </a:custGeom>
          <a:ln w="15240">
            <a:solidFill>
              <a:srgbClr val="D24717"/>
            </a:solidFill>
          </a:ln>
        </p:spPr>
        <p:txBody>
          <a:bodyPr wrap="square" lIns="0" tIns="0" rIns="0" bIns="0" rtlCol="0"/>
          <a:lstStyle/>
          <a:p>
            <a:endParaRPr/>
          </a:p>
        </p:txBody>
      </p:sp>
      <p:sp>
        <p:nvSpPr>
          <p:cNvPr id="11" name="object 11"/>
          <p:cNvSpPr txBox="1"/>
          <p:nvPr/>
        </p:nvSpPr>
        <p:spPr>
          <a:xfrm>
            <a:off x="902005" y="2804351"/>
            <a:ext cx="1489075" cy="873957"/>
          </a:xfrm>
          <a:prstGeom prst="rect">
            <a:avLst/>
          </a:prstGeom>
        </p:spPr>
        <p:txBody>
          <a:bodyPr vert="horz" wrap="square" lIns="0" tIns="12065" rIns="0" bIns="0" rtlCol="0">
            <a:spAutoFit/>
          </a:bodyPr>
          <a:lstStyle/>
          <a:p>
            <a:pPr marL="12700" marR="5080">
              <a:lnSpc>
                <a:spcPct val="100000"/>
              </a:lnSpc>
              <a:spcBef>
                <a:spcPts val="95"/>
              </a:spcBef>
            </a:pPr>
            <a:r>
              <a:rPr sz="2800" b="1" spc="-10" dirty="0">
                <a:solidFill>
                  <a:srgbClr val="1C6EF9"/>
                </a:solidFill>
                <a:latin typeface="Calibri"/>
                <a:cs typeface="Calibri"/>
              </a:rPr>
              <a:t>Branche  </a:t>
            </a:r>
            <a:r>
              <a:rPr sz="2800" b="1" spc="-5" dirty="0">
                <a:solidFill>
                  <a:srgbClr val="1C6EF9"/>
                </a:solidFill>
                <a:latin typeface="Calibri"/>
                <a:cs typeface="Calibri"/>
              </a:rPr>
              <a:t>princip</a:t>
            </a:r>
            <a:r>
              <a:rPr sz="2800" b="1" spc="-20" dirty="0">
                <a:solidFill>
                  <a:srgbClr val="1C6EF9"/>
                </a:solidFill>
                <a:latin typeface="Calibri"/>
                <a:cs typeface="Calibri"/>
              </a:rPr>
              <a:t>a</a:t>
            </a:r>
            <a:r>
              <a:rPr sz="2800" b="1" spc="-5" dirty="0">
                <a:solidFill>
                  <a:srgbClr val="1C6EF9"/>
                </a:solidFill>
                <a:latin typeface="Calibri"/>
                <a:cs typeface="Calibri"/>
              </a:rPr>
              <a:t>le</a:t>
            </a:r>
            <a:endParaRPr sz="2800">
              <a:latin typeface="Calibri"/>
              <a:cs typeface="Calibri"/>
            </a:endParaRPr>
          </a:p>
        </p:txBody>
      </p:sp>
      <p:sp>
        <p:nvSpPr>
          <p:cNvPr id="12" name="object 12"/>
          <p:cNvSpPr/>
          <p:nvPr/>
        </p:nvSpPr>
        <p:spPr>
          <a:xfrm>
            <a:off x="1944623" y="2371915"/>
            <a:ext cx="489584" cy="423863"/>
          </a:xfrm>
          <a:custGeom>
            <a:avLst/>
            <a:gdLst/>
            <a:ahLst/>
            <a:cxnLst/>
            <a:rect l="l" t="t" r="r" b="b"/>
            <a:pathLst>
              <a:path w="489585" h="565150">
                <a:moveTo>
                  <a:pt x="447746" y="44988"/>
                </a:moveTo>
                <a:lnTo>
                  <a:pt x="397256" y="54229"/>
                </a:lnTo>
                <a:lnTo>
                  <a:pt x="352551" y="68453"/>
                </a:lnTo>
                <a:lnTo>
                  <a:pt x="308863" y="87503"/>
                </a:lnTo>
                <a:lnTo>
                  <a:pt x="266573" y="111251"/>
                </a:lnTo>
                <a:lnTo>
                  <a:pt x="226313" y="139065"/>
                </a:lnTo>
                <a:lnTo>
                  <a:pt x="188087" y="170815"/>
                </a:lnTo>
                <a:lnTo>
                  <a:pt x="152400" y="205867"/>
                </a:lnTo>
                <a:lnTo>
                  <a:pt x="119633" y="243967"/>
                </a:lnTo>
                <a:lnTo>
                  <a:pt x="90043" y="284861"/>
                </a:lnTo>
                <a:lnTo>
                  <a:pt x="64007" y="327913"/>
                </a:lnTo>
                <a:lnTo>
                  <a:pt x="42037" y="372999"/>
                </a:lnTo>
                <a:lnTo>
                  <a:pt x="24130" y="419608"/>
                </a:lnTo>
                <a:lnTo>
                  <a:pt x="11049" y="467487"/>
                </a:lnTo>
                <a:lnTo>
                  <a:pt x="2793" y="516128"/>
                </a:lnTo>
                <a:lnTo>
                  <a:pt x="0" y="564769"/>
                </a:lnTo>
                <a:lnTo>
                  <a:pt x="15239" y="565150"/>
                </a:lnTo>
                <a:lnTo>
                  <a:pt x="15875" y="541020"/>
                </a:lnTo>
                <a:lnTo>
                  <a:pt x="18033" y="517398"/>
                </a:lnTo>
                <a:lnTo>
                  <a:pt x="25907" y="470408"/>
                </a:lnTo>
                <a:lnTo>
                  <a:pt x="38734" y="424053"/>
                </a:lnTo>
                <a:lnTo>
                  <a:pt x="56133" y="378841"/>
                </a:lnTo>
                <a:lnTo>
                  <a:pt x="77596" y="334899"/>
                </a:lnTo>
                <a:lnTo>
                  <a:pt x="102869" y="292988"/>
                </a:lnTo>
                <a:lnTo>
                  <a:pt x="131825" y="253237"/>
                </a:lnTo>
                <a:lnTo>
                  <a:pt x="163830" y="216026"/>
                </a:lnTo>
                <a:lnTo>
                  <a:pt x="198627" y="181863"/>
                </a:lnTo>
                <a:lnTo>
                  <a:pt x="235712" y="151130"/>
                </a:lnTo>
                <a:lnTo>
                  <a:pt x="274955" y="123951"/>
                </a:lnTo>
                <a:lnTo>
                  <a:pt x="315975" y="100965"/>
                </a:lnTo>
                <a:lnTo>
                  <a:pt x="358267" y="82550"/>
                </a:lnTo>
                <a:lnTo>
                  <a:pt x="401446" y="68834"/>
                </a:lnTo>
                <a:lnTo>
                  <a:pt x="443511" y="60754"/>
                </a:lnTo>
                <a:lnTo>
                  <a:pt x="458957" y="51034"/>
                </a:lnTo>
                <a:lnTo>
                  <a:pt x="447746" y="44988"/>
                </a:lnTo>
                <a:close/>
              </a:path>
              <a:path w="489585" h="565150">
                <a:moveTo>
                  <a:pt x="475995" y="42925"/>
                </a:moveTo>
                <a:lnTo>
                  <a:pt x="473837" y="42925"/>
                </a:lnTo>
                <a:lnTo>
                  <a:pt x="474344" y="58166"/>
                </a:lnTo>
                <a:lnTo>
                  <a:pt x="467359" y="58420"/>
                </a:lnTo>
                <a:lnTo>
                  <a:pt x="395350" y="91059"/>
                </a:lnTo>
                <a:lnTo>
                  <a:pt x="390778" y="98044"/>
                </a:lnTo>
                <a:lnTo>
                  <a:pt x="393064" y="101600"/>
                </a:lnTo>
                <a:lnTo>
                  <a:pt x="395224" y="105156"/>
                </a:lnTo>
                <a:lnTo>
                  <a:pt x="399923" y="106172"/>
                </a:lnTo>
                <a:lnTo>
                  <a:pt x="403478" y="104012"/>
                </a:lnTo>
                <a:lnTo>
                  <a:pt x="489203" y="50037"/>
                </a:lnTo>
                <a:lnTo>
                  <a:pt x="475995" y="42925"/>
                </a:lnTo>
                <a:close/>
              </a:path>
              <a:path w="489585" h="565150">
                <a:moveTo>
                  <a:pt x="458957" y="51034"/>
                </a:moveTo>
                <a:lnTo>
                  <a:pt x="443511" y="60754"/>
                </a:lnTo>
                <a:lnTo>
                  <a:pt x="445388" y="60451"/>
                </a:lnTo>
                <a:lnTo>
                  <a:pt x="467359" y="58420"/>
                </a:lnTo>
                <a:lnTo>
                  <a:pt x="474344" y="58166"/>
                </a:lnTo>
                <a:lnTo>
                  <a:pt x="474315" y="57276"/>
                </a:lnTo>
                <a:lnTo>
                  <a:pt x="470534" y="57276"/>
                </a:lnTo>
                <a:lnTo>
                  <a:pt x="458957" y="51034"/>
                </a:lnTo>
                <a:close/>
              </a:path>
              <a:path w="489585" h="565150">
                <a:moveTo>
                  <a:pt x="470026" y="44069"/>
                </a:moveTo>
                <a:lnTo>
                  <a:pt x="458957" y="51034"/>
                </a:lnTo>
                <a:lnTo>
                  <a:pt x="470534" y="57276"/>
                </a:lnTo>
                <a:lnTo>
                  <a:pt x="470026" y="44069"/>
                </a:lnTo>
                <a:close/>
              </a:path>
              <a:path w="489585" h="565150">
                <a:moveTo>
                  <a:pt x="473875" y="44069"/>
                </a:moveTo>
                <a:lnTo>
                  <a:pt x="470026" y="44069"/>
                </a:lnTo>
                <a:lnTo>
                  <a:pt x="470534" y="57276"/>
                </a:lnTo>
                <a:lnTo>
                  <a:pt x="474315" y="57276"/>
                </a:lnTo>
                <a:lnTo>
                  <a:pt x="473875" y="44069"/>
                </a:lnTo>
                <a:close/>
              </a:path>
              <a:path w="489585" h="565150">
                <a:moveTo>
                  <a:pt x="473837" y="42925"/>
                </a:moveTo>
                <a:lnTo>
                  <a:pt x="465836" y="43180"/>
                </a:lnTo>
                <a:lnTo>
                  <a:pt x="447746" y="44988"/>
                </a:lnTo>
                <a:lnTo>
                  <a:pt x="458957" y="51034"/>
                </a:lnTo>
                <a:lnTo>
                  <a:pt x="470026" y="44069"/>
                </a:lnTo>
                <a:lnTo>
                  <a:pt x="473875" y="44069"/>
                </a:lnTo>
                <a:lnTo>
                  <a:pt x="473837" y="42925"/>
                </a:lnTo>
                <a:close/>
              </a:path>
              <a:path w="489585" h="565150">
                <a:moveTo>
                  <a:pt x="396367" y="0"/>
                </a:moveTo>
                <a:lnTo>
                  <a:pt x="391794" y="1397"/>
                </a:lnTo>
                <a:lnTo>
                  <a:pt x="387731" y="8762"/>
                </a:lnTo>
                <a:lnTo>
                  <a:pt x="389127" y="13462"/>
                </a:lnTo>
                <a:lnTo>
                  <a:pt x="392811" y="15367"/>
                </a:lnTo>
                <a:lnTo>
                  <a:pt x="447746" y="44988"/>
                </a:lnTo>
                <a:lnTo>
                  <a:pt x="465836" y="43180"/>
                </a:lnTo>
                <a:lnTo>
                  <a:pt x="473837" y="42925"/>
                </a:lnTo>
                <a:lnTo>
                  <a:pt x="475995" y="42925"/>
                </a:lnTo>
                <a:lnTo>
                  <a:pt x="400050" y="2032"/>
                </a:lnTo>
                <a:lnTo>
                  <a:pt x="396367" y="0"/>
                </a:lnTo>
                <a:close/>
              </a:path>
            </a:pathLst>
          </a:custGeom>
          <a:solidFill>
            <a:srgbClr val="125AF0"/>
          </a:solidFill>
        </p:spPr>
        <p:txBody>
          <a:bodyPr wrap="square" lIns="0" tIns="0" rIns="0" bIns="0" rtlCol="0"/>
          <a:lstStyle/>
          <a:p>
            <a:endParaRPr/>
          </a:p>
        </p:txBody>
      </p:sp>
      <p:sp>
        <p:nvSpPr>
          <p:cNvPr id="13" name="object 13"/>
          <p:cNvSpPr txBox="1"/>
          <p:nvPr/>
        </p:nvSpPr>
        <p:spPr>
          <a:xfrm>
            <a:off x="4415410" y="2188463"/>
            <a:ext cx="857885"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1C6EF9"/>
                </a:solidFill>
                <a:latin typeface="Calibri"/>
                <a:cs typeface="Calibri"/>
              </a:rPr>
              <a:t>H</a:t>
            </a:r>
            <a:r>
              <a:rPr sz="2800" b="1" spc="-40" dirty="0">
                <a:solidFill>
                  <a:srgbClr val="1C6EF9"/>
                </a:solidFill>
                <a:latin typeface="Calibri"/>
                <a:cs typeface="Calibri"/>
              </a:rPr>
              <a:t>E</a:t>
            </a:r>
            <a:r>
              <a:rPr sz="2800" b="1" spc="-5" dirty="0">
                <a:solidFill>
                  <a:srgbClr val="1C6EF9"/>
                </a:solidFill>
                <a:latin typeface="Calibri"/>
                <a:cs typeface="Calibri"/>
              </a:rPr>
              <a:t>AD</a:t>
            </a:r>
            <a:endParaRPr sz="2800">
              <a:latin typeface="Calibri"/>
              <a:cs typeface="Calibri"/>
            </a:endParaRPr>
          </a:p>
        </p:txBody>
      </p:sp>
      <p:sp>
        <p:nvSpPr>
          <p:cNvPr id="14" name="object 14"/>
          <p:cNvSpPr/>
          <p:nvPr/>
        </p:nvSpPr>
        <p:spPr>
          <a:xfrm>
            <a:off x="3067811" y="2370582"/>
            <a:ext cx="1268730" cy="503873"/>
          </a:xfrm>
          <a:custGeom>
            <a:avLst/>
            <a:gdLst/>
            <a:ahLst/>
            <a:cxnLst/>
            <a:rect l="l" t="t" r="r" b="b"/>
            <a:pathLst>
              <a:path w="1268729" h="671829">
                <a:moveTo>
                  <a:pt x="90169" y="565276"/>
                </a:moveTo>
                <a:lnTo>
                  <a:pt x="0" y="619887"/>
                </a:lnTo>
                <a:lnTo>
                  <a:pt x="88264" y="669544"/>
                </a:lnTo>
                <a:lnTo>
                  <a:pt x="91948" y="671576"/>
                </a:lnTo>
                <a:lnTo>
                  <a:pt x="96519" y="670306"/>
                </a:lnTo>
                <a:lnTo>
                  <a:pt x="98679" y="666623"/>
                </a:lnTo>
                <a:lnTo>
                  <a:pt x="100711" y="662940"/>
                </a:lnTo>
                <a:lnTo>
                  <a:pt x="99440" y="658241"/>
                </a:lnTo>
                <a:lnTo>
                  <a:pt x="44148" y="627253"/>
                </a:lnTo>
                <a:lnTo>
                  <a:pt x="15239" y="627253"/>
                </a:lnTo>
                <a:lnTo>
                  <a:pt x="14986" y="612013"/>
                </a:lnTo>
                <a:lnTo>
                  <a:pt x="29337" y="611759"/>
                </a:lnTo>
                <a:lnTo>
                  <a:pt x="43823" y="611137"/>
                </a:lnTo>
                <a:lnTo>
                  <a:pt x="94487" y="580517"/>
                </a:lnTo>
                <a:lnTo>
                  <a:pt x="98170" y="578357"/>
                </a:lnTo>
                <a:lnTo>
                  <a:pt x="99313" y="573659"/>
                </a:lnTo>
                <a:lnTo>
                  <a:pt x="97027" y="569976"/>
                </a:lnTo>
                <a:lnTo>
                  <a:pt x="94868" y="566419"/>
                </a:lnTo>
                <a:lnTo>
                  <a:pt x="90169" y="565276"/>
                </a:lnTo>
                <a:close/>
              </a:path>
              <a:path w="1268729" h="671829">
                <a:moveTo>
                  <a:pt x="43823" y="611137"/>
                </a:moveTo>
                <a:lnTo>
                  <a:pt x="29337" y="611759"/>
                </a:lnTo>
                <a:lnTo>
                  <a:pt x="14986" y="612013"/>
                </a:lnTo>
                <a:lnTo>
                  <a:pt x="15239" y="627253"/>
                </a:lnTo>
                <a:lnTo>
                  <a:pt x="30099" y="626999"/>
                </a:lnTo>
                <a:lnTo>
                  <a:pt x="42736" y="626461"/>
                </a:lnTo>
                <a:lnTo>
                  <a:pt x="42110" y="626110"/>
                </a:lnTo>
                <a:lnTo>
                  <a:pt x="19050" y="626110"/>
                </a:lnTo>
                <a:lnTo>
                  <a:pt x="18795" y="613029"/>
                </a:lnTo>
                <a:lnTo>
                  <a:pt x="40693" y="613029"/>
                </a:lnTo>
                <a:lnTo>
                  <a:pt x="43823" y="611137"/>
                </a:lnTo>
                <a:close/>
              </a:path>
              <a:path w="1268729" h="671829">
                <a:moveTo>
                  <a:pt x="42736" y="626461"/>
                </a:moveTo>
                <a:lnTo>
                  <a:pt x="30099" y="626999"/>
                </a:lnTo>
                <a:lnTo>
                  <a:pt x="15239" y="627253"/>
                </a:lnTo>
                <a:lnTo>
                  <a:pt x="44148" y="627253"/>
                </a:lnTo>
                <a:lnTo>
                  <a:pt x="42736" y="626461"/>
                </a:lnTo>
                <a:close/>
              </a:path>
              <a:path w="1268729" h="671829">
                <a:moveTo>
                  <a:pt x="1268476" y="0"/>
                </a:moveTo>
                <a:lnTo>
                  <a:pt x="1208913" y="1777"/>
                </a:lnTo>
                <a:lnTo>
                  <a:pt x="1149477" y="6858"/>
                </a:lnTo>
                <a:lnTo>
                  <a:pt x="1091057" y="15239"/>
                </a:lnTo>
                <a:lnTo>
                  <a:pt x="1034034" y="26415"/>
                </a:lnTo>
                <a:lnTo>
                  <a:pt x="978915" y="40512"/>
                </a:lnTo>
                <a:lnTo>
                  <a:pt x="926084" y="56896"/>
                </a:lnTo>
                <a:lnTo>
                  <a:pt x="876046" y="75564"/>
                </a:lnTo>
                <a:lnTo>
                  <a:pt x="829310" y="96265"/>
                </a:lnTo>
                <a:lnTo>
                  <a:pt x="786129" y="118999"/>
                </a:lnTo>
                <a:lnTo>
                  <a:pt x="747140" y="143256"/>
                </a:lnTo>
                <a:lnTo>
                  <a:pt x="712851" y="168910"/>
                </a:lnTo>
                <a:lnTo>
                  <a:pt x="683387" y="195834"/>
                </a:lnTo>
                <a:lnTo>
                  <a:pt x="649986" y="238378"/>
                </a:lnTo>
                <a:lnTo>
                  <a:pt x="630682" y="282828"/>
                </a:lnTo>
                <a:lnTo>
                  <a:pt x="625728" y="327660"/>
                </a:lnTo>
                <a:lnTo>
                  <a:pt x="623188" y="340995"/>
                </a:lnTo>
                <a:lnTo>
                  <a:pt x="605536" y="381253"/>
                </a:lnTo>
                <a:lnTo>
                  <a:pt x="574166" y="421004"/>
                </a:lnTo>
                <a:lnTo>
                  <a:pt x="545973" y="446913"/>
                </a:lnTo>
                <a:lnTo>
                  <a:pt x="512825" y="471678"/>
                </a:lnTo>
                <a:lnTo>
                  <a:pt x="474852" y="495300"/>
                </a:lnTo>
                <a:lnTo>
                  <a:pt x="432562" y="517398"/>
                </a:lnTo>
                <a:lnTo>
                  <a:pt x="386714" y="537844"/>
                </a:lnTo>
                <a:lnTo>
                  <a:pt x="337438" y="556260"/>
                </a:lnTo>
                <a:lnTo>
                  <a:pt x="285496" y="572388"/>
                </a:lnTo>
                <a:lnTo>
                  <a:pt x="231139" y="586232"/>
                </a:lnTo>
                <a:lnTo>
                  <a:pt x="174879" y="597281"/>
                </a:lnTo>
                <a:lnTo>
                  <a:pt x="117348" y="605536"/>
                </a:lnTo>
                <a:lnTo>
                  <a:pt x="58927" y="610488"/>
                </a:lnTo>
                <a:lnTo>
                  <a:pt x="43823" y="611137"/>
                </a:lnTo>
                <a:lnTo>
                  <a:pt x="30151" y="619400"/>
                </a:lnTo>
                <a:lnTo>
                  <a:pt x="42736" y="626461"/>
                </a:lnTo>
                <a:lnTo>
                  <a:pt x="59943" y="625729"/>
                </a:lnTo>
                <a:lnTo>
                  <a:pt x="89788" y="623569"/>
                </a:lnTo>
                <a:lnTo>
                  <a:pt x="148589" y="616712"/>
                </a:lnTo>
                <a:lnTo>
                  <a:pt x="206375" y="606932"/>
                </a:lnTo>
                <a:lnTo>
                  <a:pt x="262509" y="594232"/>
                </a:lnTo>
                <a:lnTo>
                  <a:pt x="316611" y="579119"/>
                </a:lnTo>
                <a:lnTo>
                  <a:pt x="368046" y="561467"/>
                </a:lnTo>
                <a:lnTo>
                  <a:pt x="416433" y="541655"/>
                </a:lnTo>
                <a:lnTo>
                  <a:pt x="461517" y="519938"/>
                </a:lnTo>
                <a:lnTo>
                  <a:pt x="502665" y="496443"/>
                </a:lnTo>
                <a:lnTo>
                  <a:pt x="539496" y="471424"/>
                </a:lnTo>
                <a:lnTo>
                  <a:pt x="571373" y="445008"/>
                </a:lnTo>
                <a:lnTo>
                  <a:pt x="598042" y="417322"/>
                </a:lnTo>
                <a:lnTo>
                  <a:pt x="626999" y="373888"/>
                </a:lnTo>
                <a:lnTo>
                  <a:pt x="640968" y="328675"/>
                </a:lnTo>
                <a:lnTo>
                  <a:pt x="642620" y="300863"/>
                </a:lnTo>
                <a:lnTo>
                  <a:pt x="645160" y="287400"/>
                </a:lnTo>
                <a:lnTo>
                  <a:pt x="662559" y="246887"/>
                </a:lnTo>
                <a:lnTo>
                  <a:pt x="694054" y="206883"/>
                </a:lnTo>
                <a:lnTo>
                  <a:pt x="722249" y="180848"/>
                </a:lnTo>
                <a:lnTo>
                  <a:pt x="755523" y="155956"/>
                </a:lnTo>
                <a:lnTo>
                  <a:pt x="793496" y="132334"/>
                </a:lnTo>
                <a:lnTo>
                  <a:pt x="835660" y="110236"/>
                </a:lnTo>
                <a:lnTo>
                  <a:pt x="881634" y="89788"/>
                </a:lnTo>
                <a:lnTo>
                  <a:pt x="930910" y="71374"/>
                </a:lnTo>
                <a:lnTo>
                  <a:pt x="982852" y="55118"/>
                </a:lnTo>
                <a:lnTo>
                  <a:pt x="1037209" y="41401"/>
                </a:lnTo>
                <a:lnTo>
                  <a:pt x="1093342" y="30352"/>
                </a:lnTo>
                <a:lnTo>
                  <a:pt x="1151001" y="22098"/>
                </a:lnTo>
                <a:lnTo>
                  <a:pt x="1209548" y="16890"/>
                </a:lnTo>
                <a:lnTo>
                  <a:pt x="1268602" y="15239"/>
                </a:lnTo>
                <a:lnTo>
                  <a:pt x="1268476" y="0"/>
                </a:lnTo>
                <a:close/>
              </a:path>
              <a:path w="1268729" h="671829">
                <a:moveTo>
                  <a:pt x="18795" y="613029"/>
                </a:moveTo>
                <a:lnTo>
                  <a:pt x="19050" y="626110"/>
                </a:lnTo>
                <a:lnTo>
                  <a:pt x="30151" y="619400"/>
                </a:lnTo>
                <a:lnTo>
                  <a:pt x="18795" y="613029"/>
                </a:lnTo>
                <a:close/>
              </a:path>
              <a:path w="1268729" h="671829">
                <a:moveTo>
                  <a:pt x="30151" y="619400"/>
                </a:moveTo>
                <a:lnTo>
                  <a:pt x="19050" y="626110"/>
                </a:lnTo>
                <a:lnTo>
                  <a:pt x="42110" y="626110"/>
                </a:lnTo>
                <a:lnTo>
                  <a:pt x="30151" y="619400"/>
                </a:lnTo>
                <a:close/>
              </a:path>
              <a:path w="1268729" h="671829">
                <a:moveTo>
                  <a:pt x="40693" y="613029"/>
                </a:moveTo>
                <a:lnTo>
                  <a:pt x="18795" y="613029"/>
                </a:lnTo>
                <a:lnTo>
                  <a:pt x="30151" y="619400"/>
                </a:lnTo>
                <a:lnTo>
                  <a:pt x="40693" y="613029"/>
                </a:lnTo>
                <a:close/>
              </a:path>
            </a:pathLst>
          </a:custGeom>
          <a:solidFill>
            <a:srgbClr val="125AF0"/>
          </a:solidFill>
        </p:spPr>
        <p:txBody>
          <a:bodyPr wrap="square" lIns="0" tIns="0" rIns="0" bIns="0" rtlCol="0"/>
          <a:lstStyle/>
          <a:p>
            <a:endParaRPr/>
          </a:p>
        </p:txBody>
      </p:sp>
      <p:sp>
        <p:nvSpPr>
          <p:cNvPr id="15" name="object 15"/>
          <p:cNvSpPr/>
          <p:nvPr/>
        </p:nvSpPr>
        <p:spPr>
          <a:xfrm>
            <a:off x="2781300" y="4313682"/>
            <a:ext cx="266750" cy="20006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2808733" y="4334257"/>
            <a:ext cx="179831" cy="134873"/>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2802636" y="4329683"/>
            <a:ext cx="192023" cy="144018"/>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781300" y="2743162"/>
            <a:ext cx="266750" cy="200063"/>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2808733" y="2763775"/>
            <a:ext cx="179831" cy="13487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802636" y="2759202"/>
            <a:ext cx="192023" cy="14401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2779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902005" y="1373982"/>
            <a:ext cx="902335" cy="321242"/>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Cycle</a:t>
            </a:r>
            <a:r>
              <a:rPr sz="2000" b="1" spc="-75" dirty="0">
                <a:solidFill>
                  <a:srgbClr val="404040"/>
                </a:solidFill>
                <a:latin typeface="Calibri"/>
                <a:cs typeface="Calibri"/>
              </a:rPr>
              <a:t> </a:t>
            </a:r>
            <a:r>
              <a:rPr sz="2000" b="1" spc="-5" dirty="0">
                <a:solidFill>
                  <a:srgbClr val="404040"/>
                </a:solidFill>
                <a:latin typeface="Calibri"/>
                <a:cs typeface="Calibri"/>
              </a:rPr>
              <a:t>git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58083" y="1432180"/>
            <a:ext cx="3214370" cy="516731"/>
          </a:xfrm>
          <a:custGeom>
            <a:avLst/>
            <a:gdLst/>
            <a:ahLst/>
            <a:cxnLst/>
            <a:rect l="l" t="t" r="r" b="b"/>
            <a:pathLst>
              <a:path w="3214370" h="688975">
                <a:moveTo>
                  <a:pt x="0" y="688848"/>
                </a:moveTo>
                <a:lnTo>
                  <a:pt x="3214116" y="688848"/>
                </a:lnTo>
                <a:lnTo>
                  <a:pt x="3214116" y="0"/>
                </a:lnTo>
                <a:lnTo>
                  <a:pt x="0" y="0"/>
                </a:lnTo>
                <a:lnTo>
                  <a:pt x="0" y="688848"/>
                </a:lnTo>
                <a:close/>
              </a:path>
            </a:pathLst>
          </a:custGeom>
          <a:ln w="9144">
            <a:solidFill>
              <a:srgbClr val="BEBEBE"/>
            </a:solidFill>
          </a:ln>
        </p:spPr>
        <p:txBody>
          <a:bodyPr wrap="square" lIns="0" tIns="0" rIns="0" bIns="0" rtlCol="0"/>
          <a:lstStyle/>
          <a:p>
            <a:endParaRPr/>
          </a:p>
        </p:txBody>
      </p:sp>
      <p:sp>
        <p:nvSpPr>
          <p:cNvPr id="8" name="object 8"/>
          <p:cNvSpPr txBox="1"/>
          <p:nvPr/>
        </p:nvSpPr>
        <p:spPr>
          <a:xfrm>
            <a:off x="2946019" y="1421701"/>
            <a:ext cx="1847214" cy="321242"/>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404040"/>
                </a:solidFill>
                <a:latin typeface="Calibri"/>
                <a:cs typeface="Calibri"/>
              </a:rPr>
              <a:t>Dossier de</a:t>
            </a:r>
            <a:r>
              <a:rPr sz="2000" b="1" spc="-75" dirty="0">
                <a:solidFill>
                  <a:srgbClr val="404040"/>
                </a:solidFill>
                <a:latin typeface="Calibri"/>
                <a:cs typeface="Calibri"/>
              </a:rPr>
              <a:t> </a:t>
            </a:r>
            <a:r>
              <a:rPr sz="2000" b="1" spc="-20" dirty="0">
                <a:solidFill>
                  <a:srgbClr val="404040"/>
                </a:solidFill>
                <a:latin typeface="Calibri"/>
                <a:cs typeface="Calibri"/>
              </a:rPr>
              <a:t>travail</a:t>
            </a:r>
            <a:endParaRPr sz="2000">
              <a:latin typeface="Calibri"/>
              <a:cs typeface="Calibri"/>
            </a:endParaRPr>
          </a:p>
        </p:txBody>
      </p:sp>
      <p:sp>
        <p:nvSpPr>
          <p:cNvPr id="9" name="object 9"/>
          <p:cNvSpPr txBox="1"/>
          <p:nvPr/>
        </p:nvSpPr>
        <p:spPr>
          <a:xfrm>
            <a:off x="2958083" y="3128391"/>
            <a:ext cx="3214370" cy="1357423"/>
          </a:xfrm>
          <a:prstGeom prst="rect">
            <a:avLst/>
          </a:prstGeom>
          <a:ln w="9144">
            <a:solidFill>
              <a:srgbClr val="BEBEBE"/>
            </a:solidFill>
          </a:ln>
        </p:spPr>
        <p:txBody>
          <a:bodyPr vert="horz" wrap="square" lIns="0" tIns="23495" rIns="0" bIns="0" rtlCol="0">
            <a:spAutoFit/>
          </a:bodyPr>
          <a:lstStyle/>
          <a:p>
            <a:pPr marL="92075">
              <a:lnSpc>
                <a:spcPts val="3260"/>
              </a:lnSpc>
              <a:spcBef>
                <a:spcPts val="185"/>
              </a:spcBef>
            </a:pPr>
            <a:r>
              <a:rPr sz="2800" b="1" spc="-10" dirty="0">
                <a:latin typeface="Calibri"/>
                <a:cs typeface="Calibri"/>
              </a:rPr>
              <a:t>Dépôt</a:t>
            </a:r>
            <a:r>
              <a:rPr sz="2800" b="1" dirty="0">
                <a:latin typeface="Calibri"/>
                <a:cs typeface="Calibri"/>
              </a:rPr>
              <a:t> </a:t>
            </a:r>
            <a:r>
              <a:rPr sz="2800" b="1" spc="-10" dirty="0">
                <a:latin typeface="Calibri"/>
                <a:cs typeface="Calibri"/>
              </a:rPr>
              <a:t>git</a:t>
            </a:r>
            <a:endParaRPr sz="2800">
              <a:latin typeface="Calibri"/>
              <a:cs typeface="Calibri"/>
            </a:endParaRPr>
          </a:p>
          <a:p>
            <a:pPr marL="92075">
              <a:lnSpc>
                <a:spcPts val="7100"/>
              </a:lnSpc>
            </a:pPr>
            <a:r>
              <a:rPr sz="6000" b="1" spc="10" dirty="0">
                <a:latin typeface="Calibri"/>
                <a:cs typeface="Calibri"/>
              </a:rPr>
              <a:t>.git</a:t>
            </a:r>
            <a:endParaRPr sz="6000">
              <a:latin typeface="Calibri"/>
              <a:cs typeface="Calibri"/>
            </a:endParaRPr>
          </a:p>
        </p:txBody>
      </p:sp>
      <p:sp>
        <p:nvSpPr>
          <p:cNvPr id="10" name="object 10"/>
          <p:cNvSpPr/>
          <p:nvPr/>
        </p:nvSpPr>
        <p:spPr>
          <a:xfrm>
            <a:off x="1879345" y="1653826"/>
            <a:ext cx="1092200" cy="2440305"/>
          </a:xfrm>
          <a:custGeom>
            <a:avLst/>
            <a:gdLst/>
            <a:ahLst/>
            <a:cxnLst/>
            <a:rect l="l" t="t" r="r" b="b"/>
            <a:pathLst>
              <a:path w="1092200" h="3253740">
                <a:moveTo>
                  <a:pt x="1035168" y="43310"/>
                </a:moveTo>
                <a:lnTo>
                  <a:pt x="976757" y="50546"/>
                </a:lnTo>
                <a:lnTo>
                  <a:pt x="926211" y="61975"/>
                </a:lnTo>
                <a:lnTo>
                  <a:pt x="876046" y="77724"/>
                </a:lnTo>
                <a:lnTo>
                  <a:pt x="826389" y="97536"/>
                </a:lnTo>
                <a:lnTo>
                  <a:pt x="777240" y="121285"/>
                </a:lnTo>
                <a:lnTo>
                  <a:pt x="728726" y="148971"/>
                </a:lnTo>
                <a:lnTo>
                  <a:pt x="680974" y="180086"/>
                </a:lnTo>
                <a:lnTo>
                  <a:pt x="633984" y="214884"/>
                </a:lnTo>
                <a:lnTo>
                  <a:pt x="587756" y="252984"/>
                </a:lnTo>
                <a:lnTo>
                  <a:pt x="542798" y="294386"/>
                </a:lnTo>
                <a:lnTo>
                  <a:pt x="498856" y="338836"/>
                </a:lnTo>
                <a:lnTo>
                  <a:pt x="456056" y="386207"/>
                </a:lnTo>
                <a:lnTo>
                  <a:pt x="414528" y="436372"/>
                </a:lnTo>
                <a:lnTo>
                  <a:pt x="374523" y="489076"/>
                </a:lnTo>
                <a:lnTo>
                  <a:pt x="335915" y="544322"/>
                </a:lnTo>
                <a:lnTo>
                  <a:pt x="298958" y="601852"/>
                </a:lnTo>
                <a:lnTo>
                  <a:pt x="263652" y="661670"/>
                </a:lnTo>
                <a:lnTo>
                  <a:pt x="230124" y="723519"/>
                </a:lnTo>
                <a:lnTo>
                  <a:pt x="198374" y="787146"/>
                </a:lnTo>
                <a:lnTo>
                  <a:pt x="168783" y="852677"/>
                </a:lnTo>
                <a:lnTo>
                  <a:pt x="141097" y="919734"/>
                </a:lnTo>
                <a:lnTo>
                  <a:pt x="115570" y="988313"/>
                </a:lnTo>
                <a:lnTo>
                  <a:pt x="92329" y="1058164"/>
                </a:lnTo>
                <a:lnTo>
                  <a:pt x="71501" y="1129284"/>
                </a:lnTo>
                <a:lnTo>
                  <a:pt x="53212" y="1201420"/>
                </a:lnTo>
                <a:lnTo>
                  <a:pt x="37337" y="1274445"/>
                </a:lnTo>
                <a:lnTo>
                  <a:pt x="24256" y="1348104"/>
                </a:lnTo>
                <a:lnTo>
                  <a:pt x="13843" y="1422400"/>
                </a:lnTo>
                <a:lnTo>
                  <a:pt x="6223" y="1497203"/>
                </a:lnTo>
                <a:lnTo>
                  <a:pt x="1518" y="1572514"/>
                </a:lnTo>
                <a:lnTo>
                  <a:pt x="0" y="1647444"/>
                </a:lnTo>
                <a:lnTo>
                  <a:pt x="1524" y="1722628"/>
                </a:lnTo>
                <a:lnTo>
                  <a:pt x="6223" y="1797685"/>
                </a:lnTo>
                <a:lnTo>
                  <a:pt x="13970" y="1872488"/>
                </a:lnTo>
                <a:lnTo>
                  <a:pt x="24511" y="1946783"/>
                </a:lnTo>
                <a:lnTo>
                  <a:pt x="37846" y="2020443"/>
                </a:lnTo>
                <a:lnTo>
                  <a:pt x="53848" y="2093468"/>
                </a:lnTo>
                <a:lnTo>
                  <a:pt x="72390" y="2165604"/>
                </a:lnTo>
                <a:lnTo>
                  <a:pt x="93599" y="2236597"/>
                </a:lnTo>
                <a:lnTo>
                  <a:pt x="116967" y="2306574"/>
                </a:lnTo>
                <a:lnTo>
                  <a:pt x="142875" y="2375027"/>
                </a:lnTo>
                <a:lnTo>
                  <a:pt x="170815" y="2442210"/>
                </a:lnTo>
                <a:lnTo>
                  <a:pt x="200914" y="2507615"/>
                </a:lnTo>
                <a:lnTo>
                  <a:pt x="232918" y="2571496"/>
                </a:lnTo>
                <a:lnTo>
                  <a:pt x="266827" y="2633218"/>
                </a:lnTo>
                <a:lnTo>
                  <a:pt x="302641" y="2693035"/>
                </a:lnTo>
                <a:lnTo>
                  <a:pt x="340106" y="2750566"/>
                </a:lnTo>
                <a:lnTo>
                  <a:pt x="379222" y="2805938"/>
                </a:lnTo>
                <a:lnTo>
                  <a:pt x="419735" y="2858643"/>
                </a:lnTo>
                <a:lnTo>
                  <a:pt x="461645" y="2908681"/>
                </a:lnTo>
                <a:lnTo>
                  <a:pt x="504952" y="2956052"/>
                </a:lnTo>
                <a:lnTo>
                  <a:pt x="549529" y="3000502"/>
                </a:lnTo>
                <a:lnTo>
                  <a:pt x="595122" y="3041777"/>
                </a:lnTo>
                <a:lnTo>
                  <a:pt x="641858" y="3080004"/>
                </a:lnTo>
                <a:lnTo>
                  <a:pt x="689356" y="3114675"/>
                </a:lnTo>
                <a:lnTo>
                  <a:pt x="737870" y="3145917"/>
                </a:lnTo>
                <a:lnTo>
                  <a:pt x="786892" y="3173476"/>
                </a:lnTo>
                <a:lnTo>
                  <a:pt x="836803" y="3197225"/>
                </a:lnTo>
                <a:lnTo>
                  <a:pt x="887095" y="3217037"/>
                </a:lnTo>
                <a:lnTo>
                  <a:pt x="937768" y="3232785"/>
                </a:lnTo>
                <a:lnTo>
                  <a:pt x="989076" y="3244088"/>
                </a:lnTo>
                <a:lnTo>
                  <a:pt x="1040384" y="3250946"/>
                </a:lnTo>
                <a:lnTo>
                  <a:pt x="1091184" y="3253232"/>
                </a:lnTo>
                <a:lnTo>
                  <a:pt x="1091819" y="3238119"/>
                </a:lnTo>
                <a:lnTo>
                  <a:pt x="1041019" y="3235833"/>
                </a:lnTo>
                <a:lnTo>
                  <a:pt x="991108" y="3228975"/>
                </a:lnTo>
                <a:lnTo>
                  <a:pt x="941197" y="3217799"/>
                </a:lnTo>
                <a:lnTo>
                  <a:pt x="891540" y="3202432"/>
                </a:lnTo>
                <a:lnTo>
                  <a:pt x="842391" y="3183001"/>
                </a:lnTo>
                <a:lnTo>
                  <a:pt x="793496" y="3159760"/>
                </a:lnTo>
                <a:lnTo>
                  <a:pt x="745236" y="3132582"/>
                </a:lnTo>
                <a:lnTo>
                  <a:pt x="697738" y="3101975"/>
                </a:lnTo>
                <a:lnTo>
                  <a:pt x="650748" y="3067685"/>
                </a:lnTo>
                <a:lnTo>
                  <a:pt x="604901" y="3030093"/>
                </a:lnTo>
                <a:lnTo>
                  <a:pt x="559816" y="2989199"/>
                </a:lnTo>
                <a:lnTo>
                  <a:pt x="515747" y="2945257"/>
                </a:lnTo>
                <a:lnTo>
                  <a:pt x="472948" y="2898394"/>
                </a:lnTo>
                <a:lnTo>
                  <a:pt x="431419" y="2848864"/>
                </a:lnTo>
                <a:lnTo>
                  <a:pt x="391287" y="2796540"/>
                </a:lnTo>
                <a:lnTo>
                  <a:pt x="352552" y="2741803"/>
                </a:lnTo>
                <a:lnTo>
                  <a:pt x="315468" y="2684653"/>
                </a:lnTo>
                <a:lnTo>
                  <a:pt x="279908" y="2625344"/>
                </a:lnTo>
                <a:lnTo>
                  <a:pt x="246253" y="2564130"/>
                </a:lnTo>
                <a:lnTo>
                  <a:pt x="214503" y="2500884"/>
                </a:lnTo>
                <a:lnTo>
                  <a:pt x="184658" y="2435860"/>
                </a:lnTo>
                <a:lnTo>
                  <a:pt x="156845" y="2369185"/>
                </a:lnTo>
                <a:lnTo>
                  <a:pt x="131318" y="2301113"/>
                </a:lnTo>
                <a:lnTo>
                  <a:pt x="108077" y="2231771"/>
                </a:lnTo>
                <a:lnTo>
                  <a:pt x="87122" y="2161286"/>
                </a:lnTo>
                <a:lnTo>
                  <a:pt x="68706" y="2089785"/>
                </a:lnTo>
                <a:lnTo>
                  <a:pt x="52705" y="2017268"/>
                </a:lnTo>
                <a:lnTo>
                  <a:pt x="39497" y="1944116"/>
                </a:lnTo>
                <a:lnTo>
                  <a:pt x="28956" y="1870329"/>
                </a:lnTo>
                <a:lnTo>
                  <a:pt x="21462" y="1796161"/>
                </a:lnTo>
                <a:lnTo>
                  <a:pt x="16764" y="1721739"/>
                </a:lnTo>
                <a:lnTo>
                  <a:pt x="15240" y="1647190"/>
                </a:lnTo>
                <a:lnTo>
                  <a:pt x="16780" y="1572260"/>
                </a:lnTo>
                <a:lnTo>
                  <a:pt x="21462" y="1498092"/>
                </a:lnTo>
                <a:lnTo>
                  <a:pt x="28956" y="1423924"/>
                </a:lnTo>
                <a:lnTo>
                  <a:pt x="39243" y="1350264"/>
                </a:lnTo>
                <a:lnTo>
                  <a:pt x="52324" y="1276985"/>
                </a:lnTo>
                <a:lnTo>
                  <a:pt x="68072" y="1204722"/>
                </a:lnTo>
                <a:lnTo>
                  <a:pt x="86233" y="1133094"/>
                </a:lnTo>
                <a:lnTo>
                  <a:pt x="106934" y="1062482"/>
                </a:lnTo>
                <a:lnTo>
                  <a:pt x="130048" y="993139"/>
                </a:lnTo>
                <a:lnTo>
                  <a:pt x="155321" y="925068"/>
                </a:lnTo>
                <a:lnTo>
                  <a:pt x="182753" y="858520"/>
                </a:lnTo>
                <a:lnTo>
                  <a:pt x="212217" y="793496"/>
                </a:lnTo>
                <a:lnTo>
                  <a:pt x="243712" y="730250"/>
                </a:lnTo>
                <a:lnTo>
                  <a:pt x="276987" y="668909"/>
                </a:lnTo>
                <a:lnTo>
                  <a:pt x="312039" y="609600"/>
                </a:lnTo>
                <a:lnTo>
                  <a:pt x="348742" y="552450"/>
                </a:lnTo>
                <a:lnTo>
                  <a:pt x="386969" y="497839"/>
                </a:lnTo>
                <a:lnTo>
                  <a:pt x="426720" y="445515"/>
                </a:lnTo>
                <a:lnTo>
                  <a:pt x="467741" y="395859"/>
                </a:lnTo>
                <a:lnTo>
                  <a:pt x="510159" y="348996"/>
                </a:lnTo>
                <a:lnTo>
                  <a:pt x="553593" y="305181"/>
                </a:lnTo>
                <a:lnTo>
                  <a:pt x="598170" y="264287"/>
                </a:lnTo>
                <a:lnTo>
                  <a:pt x="643636" y="226695"/>
                </a:lnTo>
                <a:lnTo>
                  <a:pt x="689991" y="192404"/>
                </a:lnTo>
                <a:lnTo>
                  <a:pt x="737108" y="161671"/>
                </a:lnTo>
                <a:lnTo>
                  <a:pt x="784733" y="134620"/>
                </a:lnTo>
                <a:lnTo>
                  <a:pt x="833120" y="111251"/>
                </a:lnTo>
                <a:lnTo>
                  <a:pt x="881761" y="91821"/>
                </a:lnTo>
                <a:lnTo>
                  <a:pt x="930783" y="76581"/>
                </a:lnTo>
                <a:lnTo>
                  <a:pt x="980059" y="65532"/>
                </a:lnTo>
                <a:lnTo>
                  <a:pt x="1029589" y="58674"/>
                </a:lnTo>
                <a:lnTo>
                  <a:pt x="1035994" y="58390"/>
                </a:lnTo>
                <a:lnTo>
                  <a:pt x="1048506" y="50315"/>
                </a:lnTo>
                <a:lnTo>
                  <a:pt x="1035168" y="43310"/>
                </a:lnTo>
                <a:close/>
              </a:path>
              <a:path w="1092200" h="3253740">
                <a:moveTo>
                  <a:pt x="1065409" y="41910"/>
                </a:moveTo>
                <a:lnTo>
                  <a:pt x="1063371" y="41910"/>
                </a:lnTo>
                <a:lnTo>
                  <a:pt x="1064006" y="57150"/>
                </a:lnTo>
                <a:lnTo>
                  <a:pt x="1035994" y="58390"/>
                </a:lnTo>
                <a:lnTo>
                  <a:pt x="981837" y="93345"/>
                </a:lnTo>
                <a:lnTo>
                  <a:pt x="980821" y="98044"/>
                </a:lnTo>
                <a:lnTo>
                  <a:pt x="985393" y="105156"/>
                </a:lnTo>
                <a:lnTo>
                  <a:pt x="990219" y="106172"/>
                </a:lnTo>
                <a:lnTo>
                  <a:pt x="993648" y="103886"/>
                </a:lnTo>
                <a:lnTo>
                  <a:pt x="1078738" y="48895"/>
                </a:lnTo>
                <a:lnTo>
                  <a:pt x="1065409" y="41910"/>
                </a:lnTo>
                <a:close/>
              </a:path>
              <a:path w="1092200" h="3253740">
                <a:moveTo>
                  <a:pt x="1048506" y="50315"/>
                </a:moveTo>
                <a:lnTo>
                  <a:pt x="1035994" y="58390"/>
                </a:lnTo>
                <a:lnTo>
                  <a:pt x="1064006" y="57150"/>
                </a:lnTo>
                <a:lnTo>
                  <a:pt x="1063974" y="56387"/>
                </a:lnTo>
                <a:lnTo>
                  <a:pt x="1060069" y="56387"/>
                </a:lnTo>
                <a:lnTo>
                  <a:pt x="1048506" y="50315"/>
                </a:lnTo>
                <a:close/>
              </a:path>
              <a:path w="1092200" h="3253740">
                <a:moveTo>
                  <a:pt x="1059561" y="43179"/>
                </a:moveTo>
                <a:lnTo>
                  <a:pt x="1048506" y="50315"/>
                </a:lnTo>
                <a:lnTo>
                  <a:pt x="1060069" y="56387"/>
                </a:lnTo>
                <a:lnTo>
                  <a:pt x="1059561" y="43179"/>
                </a:lnTo>
                <a:close/>
              </a:path>
              <a:path w="1092200" h="3253740">
                <a:moveTo>
                  <a:pt x="1063423" y="43179"/>
                </a:moveTo>
                <a:lnTo>
                  <a:pt x="1059561" y="43179"/>
                </a:lnTo>
                <a:lnTo>
                  <a:pt x="1060069" y="56387"/>
                </a:lnTo>
                <a:lnTo>
                  <a:pt x="1063974" y="56387"/>
                </a:lnTo>
                <a:lnTo>
                  <a:pt x="1063423" y="43179"/>
                </a:lnTo>
                <a:close/>
              </a:path>
              <a:path w="1092200" h="3253740">
                <a:moveTo>
                  <a:pt x="1063371" y="41910"/>
                </a:moveTo>
                <a:lnTo>
                  <a:pt x="1035168" y="43310"/>
                </a:lnTo>
                <a:lnTo>
                  <a:pt x="1048506" y="50315"/>
                </a:lnTo>
                <a:lnTo>
                  <a:pt x="1059561" y="43179"/>
                </a:lnTo>
                <a:lnTo>
                  <a:pt x="1063423" y="43179"/>
                </a:lnTo>
                <a:lnTo>
                  <a:pt x="1063371" y="41910"/>
                </a:lnTo>
                <a:close/>
              </a:path>
              <a:path w="1092200" h="3253740">
                <a:moveTo>
                  <a:pt x="985393" y="0"/>
                </a:moveTo>
                <a:lnTo>
                  <a:pt x="980694" y="1397"/>
                </a:lnTo>
                <a:lnTo>
                  <a:pt x="978789" y="5079"/>
                </a:lnTo>
                <a:lnTo>
                  <a:pt x="976757" y="8889"/>
                </a:lnTo>
                <a:lnTo>
                  <a:pt x="978281" y="13462"/>
                </a:lnTo>
                <a:lnTo>
                  <a:pt x="1035168" y="43310"/>
                </a:lnTo>
                <a:lnTo>
                  <a:pt x="1063371" y="41910"/>
                </a:lnTo>
                <a:lnTo>
                  <a:pt x="1065409" y="41910"/>
                </a:lnTo>
                <a:lnTo>
                  <a:pt x="985393" y="0"/>
                </a:lnTo>
                <a:close/>
              </a:path>
            </a:pathLst>
          </a:custGeom>
          <a:solidFill>
            <a:srgbClr val="125AF0"/>
          </a:solidFill>
        </p:spPr>
        <p:txBody>
          <a:bodyPr wrap="square" lIns="0" tIns="0" rIns="0" bIns="0" rtlCol="0"/>
          <a:lstStyle/>
          <a:p>
            <a:endParaRPr/>
          </a:p>
        </p:txBody>
      </p:sp>
      <p:sp>
        <p:nvSpPr>
          <p:cNvPr id="11" name="object 11"/>
          <p:cNvSpPr/>
          <p:nvPr/>
        </p:nvSpPr>
        <p:spPr>
          <a:xfrm>
            <a:off x="6171819" y="1684782"/>
            <a:ext cx="988694" cy="2439828"/>
          </a:xfrm>
          <a:custGeom>
            <a:avLst/>
            <a:gdLst/>
            <a:ahLst/>
            <a:cxnLst/>
            <a:rect l="l" t="t" r="r" b="b"/>
            <a:pathLst>
              <a:path w="988695" h="3253104">
                <a:moveTo>
                  <a:pt x="101472" y="3146679"/>
                </a:moveTo>
                <a:lnTo>
                  <a:pt x="97916" y="3148965"/>
                </a:lnTo>
                <a:lnTo>
                  <a:pt x="13080" y="3204464"/>
                </a:lnTo>
                <a:lnTo>
                  <a:pt x="102996" y="3250946"/>
                </a:lnTo>
                <a:lnTo>
                  <a:pt x="106806" y="3252851"/>
                </a:lnTo>
                <a:lnTo>
                  <a:pt x="111378" y="3251454"/>
                </a:lnTo>
                <a:lnTo>
                  <a:pt x="113283" y="3247644"/>
                </a:lnTo>
                <a:lnTo>
                  <a:pt x="115315" y="3243961"/>
                </a:lnTo>
                <a:lnTo>
                  <a:pt x="113791" y="3239389"/>
                </a:lnTo>
                <a:lnTo>
                  <a:pt x="59423" y="3211195"/>
                </a:lnTo>
                <a:lnTo>
                  <a:pt x="28575" y="3211195"/>
                </a:lnTo>
                <a:lnTo>
                  <a:pt x="27812" y="3196082"/>
                </a:lnTo>
                <a:lnTo>
                  <a:pt x="56004" y="3194630"/>
                </a:lnTo>
                <a:lnTo>
                  <a:pt x="106298" y="3161792"/>
                </a:lnTo>
                <a:lnTo>
                  <a:pt x="109727" y="3159506"/>
                </a:lnTo>
                <a:lnTo>
                  <a:pt x="110743" y="3154807"/>
                </a:lnTo>
                <a:lnTo>
                  <a:pt x="106171" y="3147695"/>
                </a:lnTo>
                <a:lnTo>
                  <a:pt x="101472" y="3146679"/>
                </a:lnTo>
                <a:close/>
              </a:path>
              <a:path w="988695" h="3253104">
                <a:moveTo>
                  <a:pt x="56004" y="3194630"/>
                </a:moveTo>
                <a:lnTo>
                  <a:pt x="27812" y="3196082"/>
                </a:lnTo>
                <a:lnTo>
                  <a:pt x="28575" y="3211195"/>
                </a:lnTo>
                <a:lnTo>
                  <a:pt x="51815" y="3210052"/>
                </a:lnTo>
                <a:lnTo>
                  <a:pt x="32384" y="3210052"/>
                </a:lnTo>
                <a:lnTo>
                  <a:pt x="31750" y="3196844"/>
                </a:lnTo>
                <a:lnTo>
                  <a:pt x="52614" y="3196844"/>
                </a:lnTo>
                <a:lnTo>
                  <a:pt x="56004" y="3194630"/>
                </a:lnTo>
                <a:close/>
              </a:path>
              <a:path w="988695" h="3253104">
                <a:moveTo>
                  <a:pt x="56751" y="3209809"/>
                </a:moveTo>
                <a:lnTo>
                  <a:pt x="28575" y="3211195"/>
                </a:lnTo>
                <a:lnTo>
                  <a:pt x="59423" y="3211195"/>
                </a:lnTo>
                <a:lnTo>
                  <a:pt x="56751" y="3209809"/>
                </a:lnTo>
                <a:close/>
              </a:path>
              <a:path w="988695" h="3253104">
                <a:moveTo>
                  <a:pt x="31750" y="3196844"/>
                </a:moveTo>
                <a:lnTo>
                  <a:pt x="32384" y="3210052"/>
                </a:lnTo>
                <a:lnTo>
                  <a:pt x="43378" y="3202874"/>
                </a:lnTo>
                <a:lnTo>
                  <a:pt x="31750" y="3196844"/>
                </a:lnTo>
                <a:close/>
              </a:path>
              <a:path w="988695" h="3253104">
                <a:moveTo>
                  <a:pt x="43378" y="3202874"/>
                </a:moveTo>
                <a:lnTo>
                  <a:pt x="32384" y="3210052"/>
                </a:lnTo>
                <a:lnTo>
                  <a:pt x="51815" y="3210052"/>
                </a:lnTo>
                <a:lnTo>
                  <a:pt x="56751" y="3209809"/>
                </a:lnTo>
                <a:lnTo>
                  <a:pt x="43378" y="3202874"/>
                </a:lnTo>
                <a:close/>
              </a:path>
              <a:path w="988695" h="3253104">
                <a:moveTo>
                  <a:pt x="761" y="0"/>
                </a:moveTo>
                <a:lnTo>
                  <a:pt x="0" y="15239"/>
                </a:lnTo>
                <a:lnTo>
                  <a:pt x="45973" y="17525"/>
                </a:lnTo>
                <a:lnTo>
                  <a:pt x="91058" y="24257"/>
                </a:lnTo>
                <a:lnTo>
                  <a:pt x="136016" y="35433"/>
                </a:lnTo>
                <a:lnTo>
                  <a:pt x="180847" y="50800"/>
                </a:lnTo>
                <a:lnTo>
                  <a:pt x="225170" y="70103"/>
                </a:lnTo>
                <a:lnTo>
                  <a:pt x="269366" y="93472"/>
                </a:lnTo>
                <a:lnTo>
                  <a:pt x="312927" y="120523"/>
                </a:lnTo>
                <a:lnTo>
                  <a:pt x="355853" y="151129"/>
                </a:lnTo>
                <a:lnTo>
                  <a:pt x="398145" y="185420"/>
                </a:lnTo>
                <a:lnTo>
                  <a:pt x="439800" y="223012"/>
                </a:lnTo>
                <a:lnTo>
                  <a:pt x="480567" y="263906"/>
                </a:lnTo>
                <a:lnTo>
                  <a:pt x="520319" y="307721"/>
                </a:lnTo>
                <a:lnTo>
                  <a:pt x="558926" y="354584"/>
                </a:lnTo>
                <a:lnTo>
                  <a:pt x="596519" y="404240"/>
                </a:lnTo>
                <a:lnTo>
                  <a:pt x="632840" y="456438"/>
                </a:lnTo>
                <a:lnTo>
                  <a:pt x="667892" y="511175"/>
                </a:lnTo>
                <a:lnTo>
                  <a:pt x="701421" y="568325"/>
                </a:lnTo>
                <a:lnTo>
                  <a:pt x="733425" y="627634"/>
                </a:lnTo>
                <a:lnTo>
                  <a:pt x="764031" y="688975"/>
                </a:lnTo>
                <a:lnTo>
                  <a:pt x="792733" y="752221"/>
                </a:lnTo>
                <a:lnTo>
                  <a:pt x="819784" y="817245"/>
                </a:lnTo>
                <a:lnTo>
                  <a:pt x="844930" y="883793"/>
                </a:lnTo>
                <a:lnTo>
                  <a:pt x="868045" y="951864"/>
                </a:lnTo>
                <a:lnTo>
                  <a:pt x="889126" y="1021334"/>
                </a:lnTo>
                <a:lnTo>
                  <a:pt x="908050" y="1091946"/>
                </a:lnTo>
                <a:lnTo>
                  <a:pt x="924686" y="1163447"/>
                </a:lnTo>
                <a:lnTo>
                  <a:pt x="939164" y="1235964"/>
                </a:lnTo>
                <a:lnTo>
                  <a:pt x="951102" y="1309115"/>
                </a:lnTo>
                <a:lnTo>
                  <a:pt x="960501" y="1382903"/>
                </a:lnTo>
                <a:lnTo>
                  <a:pt x="967358" y="1457071"/>
                </a:lnTo>
                <a:lnTo>
                  <a:pt x="971550" y="1531620"/>
                </a:lnTo>
                <a:lnTo>
                  <a:pt x="972947" y="1606169"/>
                </a:lnTo>
                <a:lnTo>
                  <a:pt x="971536" y="1680972"/>
                </a:lnTo>
                <a:lnTo>
                  <a:pt x="967485" y="1755267"/>
                </a:lnTo>
                <a:lnTo>
                  <a:pt x="960627" y="1829435"/>
                </a:lnTo>
                <a:lnTo>
                  <a:pt x="951356" y="1903222"/>
                </a:lnTo>
                <a:lnTo>
                  <a:pt x="939419" y="1976374"/>
                </a:lnTo>
                <a:lnTo>
                  <a:pt x="925322" y="2048891"/>
                </a:lnTo>
                <a:lnTo>
                  <a:pt x="908811" y="2120392"/>
                </a:lnTo>
                <a:lnTo>
                  <a:pt x="890015" y="2191004"/>
                </a:lnTo>
                <a:lnTo>
                  <a:pt x="869314" y="2260346"/>
                </a:lnTo>
                <a:lnTo>
                  <a:pt x="846454" y="2328418"/>
                </a:lnTo>
                <a:lnTo>
                  <a:pt x="821689" y="2395093"/>
                </a:lnTo>
                <a:lnTo>
                  <a:pt x="794892" y="2460117"/>
                </a:lnTo>
                <a:lnTo>
                  <a:pt x="766572" y="2523363"/>
                </a:lnTo>
                <a:lnTo>
                  <a:pt x="736473" y="2584704"/>
                </a:lnTo>
                <a:lnTo>
                  <a:pt x="704850" y="2644013"/>
                </a:lnTo>
                <a:lnTo>
                  <a:pt x="671702" y="2701036"/>
                </a:lnTo>
                <a:lnTo>
                  <a:pt x="637158" y="2755900"/>
                </a:lnTo>
                <a:lnTo>
                  <a:pt x="601217" y="2808097"/>
                </a:lnTo>
                <a:lnTo>
                  <a:pt x="564133" y="2857754"/>
                </a:lnTo>
                <a:lnTo>
                  <a:pt x="525906" y="2904617"/>
                </a:lnTo>
                <a:lnTo>
                  <a:pt x="486663" y="2948559"/>
                </a:lnTo>
                <a:lnTo>
                  <a:pt x="446404" y="2989326"/>
                </a:lnTo>
                <a:lnTo>
                  <a:pt x="405383" y="3026918"/>
                </a:lnTo>
                <a:lnTo>
                  <a:pt x="363600" y="3061208"/>
                </a:lnTo>
                <a:lnTo>
                  <a:pt x="321055" y="3091815"/>
                </a:lnTo>
                <a:lnTo>
                  <a:pt x="278002" y="3118866"/>
                </a:lnTo>
                <a:lnTo>
                  <a:pt x="234441" y="3142107"/>
                </a:lnTo>
                <a:lnTo>
                  <a:pt x="190500" y="3161538"/>
                </a:lnTo>
                <a:lnTo>
                  <a:pt x="146303" y="3176778"/>
                </a:lnTo>
                <a:lnTo>
                  <a:pt x="101853" y="3187827"/>
                </a:lnTo>
                <a:lnTo>
                  <a:pt x="57403" y="3194558"/>
                </a:lnTo>
                <a:lnTo>
                  <a:pt x="56004" y="3194630"/>
                </a:lnTo>
                <a:lnTo>
                  <a:pt x="43378" y="3202874"/>
                </a:lnTo>
                <a:lnTo>
                  <a:pt x="56751" y="3209809"/>
                </a:lnTo>
                <a:lnTo>
                  <a:pt x="59562" y="3209671"/>
                </a:lnTo>
                <a:lnTo>
                  <a:pt x="105536" y="3202686"/>
                </a:lnTo>
                <a:lnTo>
                  <a:pt x="151256" y="3191256"/>
                </a:lnTo>
                <a:lnTo>
                  <a:pt x="196722" y="3175508"/>
                </a:lnTo>
                <a:lnTo>
                  <a:pt x="241680" y="3155569"/>
                </a:lnTo>
                <a:lnTo>
                  <a:pt x="286130" y="3131820"/>
                </a:lnTo>
                <a:lnTo>
                  <a:pt x="330072" y="3104134"/>
                </a:lnTo>
                <a:lnTo>
                  <a:pt x="373252" y="3072892"/>
                </a:lnTo>
                <a:lnTo>
                  <a:pt x="415671" y="3038221"/>
                </a:lnTo>
                <a:lnTo>
                  <a:pt x="457326" y="2999994"/>
                </a:lnTo>
                <a:lnTo>
                  <a:pt x="497966" y="2958719"/>
                </a:lnTo>
                <a:lnTo>
                  <a:pt x="537845" y="2914269"/>
                </a:lnTo>
                <a:lnTo>
                  <a:pt x="576326" y="2866771"/>
                </a:lnTo>
                <a:lnTo>
                  <a:pt x="613790" y="2816733"/>
                </a:lnTo>
                <a:lnTo>
                  <a:pt x="650112" y="2764028"/>
                </a:lnTo>
                <a:lnTo>
                  <a:pt x="684910" y="2708783"/>
                </a:lnTo>
                <a:lnTo>
                  <a:pt x="718311" y="2651125"/>
                </a:lnTo>
                <a:lnTo>
                  <a:pt x="750188" y="2591435"/>
                </a:lnTo>
                <a:lnTo>
                  <a:pt x="780414" y="2529586"/>
                </a:lnTo>
                <a:lnTo>
                  <a:pt x="809116" y="2465832"/>
                </a:lnTo>
                <a:lnTo>
                  <a:pt x="835913" y="2400427"/>
                </a:lnTo>
                <a:lnTo>
                  <a:pt x="860805" y="2333244"/>
                </a:lnTo>
                <a:lnTo>
                  <a:pt x="883920" y="2264791"/>
                </a:lnTo>
                <a:lnTo>
                  <a:pt x="904748" y="2194941"/>
                </a:lnTo>
                <a:lnTo>
                  <a:pt x="923671" y="2123821"/>
                </a:lnTo>
                <a:lnTo>
                  <a:pt x="940307" y="2051812"/>
                </a:lnTo>
                <a:lnTo>
                  <a:pt x="954531" y="1978787"/>
                </a:lnTo>
                <a:lnTo>
                  <a:pt x="966470" y="1905127"/>
                </a:lnTo>
                <a:lnTo>
                  <a:pt x="975740" y="1830832"/>
                </a:lnTo>
                <a:lnTo>
                  <a:pt x="982726" y="1756029"/>
                </a:lnTo>
                <a:lnTo>
                  <a:pt x="986794" y="1680718"/>
                </a:lnTo>
                <a:lnTo>
                  <a:pt x="988186" y="1605915"/>
                </a:lnTo>
                <a:lnTo>
                  <a:pt x="986789" y="1530731"/>
                </a:lnTo>
                <a:lnTo>
                  <a:pt x="982599" y="1455674"/>
                </a:lnTo>
                <a:lnTo>
                  <a:pt x="975740" y="1380871"/>
                </a:lnTo>
                <a:lnTo>
                  <a:pt x="966088" y="1306702"/>
                </a:lnTo>
                <a:lnTo>
                  <a:pt x="954024" y="1232915"/>
                </a:lnTo>
                <a:lnTo>
                  <a:pt x="939546" y="1160018"/>
                </a:lnTo>
                <a:lnTo>
                  <a:pt x="922654" y="1088009"/>
                </a:lnTo>
                <a:lnTo>
                  <a:pt x="903731" y="1016888"/>
                </a:lnTo>
                <a:lnTo>
                  <a:pt x="882523" y="947038"/>
                </a:lnTo>
                <a:lnTo>
                  <a:pt x="859154" y="878459"/>
                </a:lnTo>
                <a:lnTo>
                  <a:pt x="833754" y="811402"/>
                </a:lnTo>
                <a:lnTo>
                  <a:pt x="806703" y="745871"/>
                </a:lnTo>
                <a:lnTo>
                  <a:pt x="777621" y="682244"/>
                </a:lnTo>
                <a:lnTo>
                  <a:pt x="746886" y="620395"/>
                </a:lnTo>
                <a:lnTo>
                  <a:pt x="714501" y="560577"/>
                </a:lnTo>
                <a:lnTo>
                  <a:pt x="680720" y="503047"/>
                </a:lnTo>
                <a:lnTo>
                  <a:pt x="645413" y="447801"/>
                </a:lnTo>
                <a:lnTo>
                  <a:pt x="608710" y="395097"/>
                </a:lnTo>
                <a:lnTo>
                  <a:pt x="570737" y="344932"/>
                </a:lnTo>
                <a:lnTo>
                  <a:pt x="531622" y="297434"/>
                </a:lnTo>
                <a:lnTo>
                  <a:pt x="491362" y="253111"/>
                </a:lnTo>
                <a:lnTo>
                  <a:pt x="449960" y="211709"/>
                </a:lnTo>
                <a:lnTo>
                  <a:pt x="407797" y="173609"/>
                </a:lnTo>
                <a:lnTo>
                  <a:pt x="364744" y="138811"/>
                </a:lnTo>
                <a:lnTo>
                  <a:pt x="320928" y="107569"/>
                </a:lnTo>
                <a:lnTo>
                  <a:pt x="276478" y="79883"/>
                </a:lnTo>
                <a:lnTo>
                  <a:pt x="231266" y="56134"/>
                </a:lnTo>
                <a:lnTo>
                  <a:pt x="185673" y="36322"/>
                </a:lnTo>
                <a:lnTo>
                  <a:pt x="139700" y="20574"/>
                </a:lnTo>
                <a:lnTo>
                  <a:pt x="93344" y="9271"/>
                </a:lnTo>
                <a:lnTo>
                  <a:pt x="46608" y="2286"/>
                </a:lnTo>
                <a:lnTo>
                  <a:pt x="761" y="0"/>
                </a:lnTo>
                <a:close/>
              </a:path>
              <a:path w="988695" h="3253104">
                <a:moveTo>
                  <a:pt x="52614" y="3196844"/>
                </a:moveTo>
                <a:lnTo>
                  <a:pt x="31750" y="3196844"/>
                </a:lnTo>
                <a:lnTo>
                  <a:pt x="43378" y="3202874"/>
                </a:lnTo>
                <a:lnTo>
                  <a:pt x="52614" y="3196844"/>
                </a:lnTo>
                <a:close/>
              </a:path>
            </a:pathLst>
          </a:custGeom>
          <a:solidFill>
            <a:srgbClr val="125AF0"/>
          </a:solidFill>
        </p:spPr>
        <p:txBody>
          <a:bodyPr wrap="square" lIns="0" tIns="0" rIns="0" bIns="0" rtlCol="0"/>
          <a:lstStyle/>
          <a:p>
            <a:endParaRPr/>
          </a:p>
        </p:txBody>
      </p:sp>
      <p:sp>
        <p:nvSpPr>
          <p:cNvPr id="12" name="object 12"/>
          <p:cNvSpPr txBox="1"/>
          <p:nvPr/>
        </p:nvSpPr>
        <p:spPr>
          <a:xfrm>
            <a:off x="7279893" y="2461451"/>
            <a:ext cx="1153160" cy="44307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FFC000"/>
                </a:solidFill>
                <a:latin typeface="Calibri"/>
                <a:cs typeface="Calibri"/>
              </a:rPr>
              <a:t>c</a:t>
            </a:r>
            <a:r>
              <a:rPr sz="2800" b="1" spc="-15" dirty="0">
                <a:solidFill>
                  <a:srgbClr val="FFC000"/>
                </a:solidFill>
                <a:latin typeface="Calibri"/>
                <a:cs typeface="Calibri"/>
              </a:rPr>
              <a:t>o</a:t>
            </a:r>
            <a:r>
              <a:rPr sz="2800" b="1" spc="-10" dirty="0">
                <a:solidFill>
                  <a:srgbClr val="FFC000"/>
                </a:solidFill>
                <a:latin typeface="Calibri"/>
                <a:cs typeface="Calibri"/>
              </a:rPr>
              <a:t>m</a:t>
            </a:r>
            <a:r>
              <a:rPr sz="2800" b="1" dirty="0">
                <a:solidFill>
                  <a:srgbClr val="FFC000"/>
                </a:solidFill>
                <a:latin typeface="Calibri"/>
                <a:cs typeface="Calibri"/>
              </a:rPr>
              <a:t>m</a:t>
            </a:r>
            <a:r>
              <a:rPr sz="2800" b="1" spc="-5" dirty="0">
                <a:solidFill>
                  <a:srgbClr val="FFC000"/>
                </a:solidFill>
                <a:latin typeface="Calibri"/>
                <a:cs typeface="Calibri"/>
              </a:rPr>
              <a:t>it</a:t>
            </a:r>
            <a:endParaRPr sz="2800">
              <a:latin typeface="Calibri"/>
              <a:cs typeface="Calibri"/>
            </a:endParaRPr>
          </a:p>
        </p:txBody>
      </p:sp>
      <p:sp>
        <p:nvSpPr>
          <p:cNvPr id="13" name="object 13"/>
          <p:cNvSpPr txBox="1"/>
          <p:nvPr/>
        </p:nvSpPr>
        <p:spPr>
          <a:xfrm>
            <a:off x="394208" y="2191702"/>
            <a:ext cx="1357630" cy="873957"/>
          </a:xfrm>
          <a:prstGeom prst="rect">
            <a:avLst/>
          </a:prstGeom>
        </p:spPr>
        <p:txBody>
          <a:bodyPr vert="horz" wrap="square" lIns="0" tIns="12065" rIns="0" bIns="0" rtlCol="0">
            <a:spAutoFit/>
          </a:bodyPr>
          <a:lstStyle/>
          <a:p>
            <a:pPr marR="5080" algn="r">
              <a:lnSpc>
                <a:spcPct val="100000"/>
              </a:lnSpc>
              <a:spcBef>
                <a:spcPts val="95"/>
              </a:spcBef>
            </a:pPr>
            <a:r>
              <a:rPr sz="2800" b="1" spc="-10" dirty="0">
                <a:solidFill>
                  <a:srgbClr val="FFC000"/>
                </a:solidFill>
                <a:latin typeface="Calibri"/>
                <a:cs typeface="Calibri"/>
              </a:rPr>
              <a:t>che</a:t>
            </a:r>
            <a:r>
              <a:rPr sz="2800" b="1" dirty="0">
                <a:solidFill>
                  <a:srgbClr val="FFC000"/>
                </a:solidFill>
                <a:latin typeface="Calibri"/>
                <a:cs typeface="Calibri"/>
              </a:rPr>
              <a:t>c</a:t>
            </a:r>
            <a:r>
              <a:rPr sz="2800" b="1" spc="-90" dirty="0">
                <a:solidFill>
                  <a:srgbClr val="FFC000"/>
                </a:solidFill>
                <a:latin typeface="Calibri"/>
                <a:cs typeface="Calibri"/>
              </a:rPr>
              <a:t>k</a:t>
            </a:r>
            <a:r>
              <a:rPr sz="2800" b="1" spc="-5" dirty="0">
                <a:solidFill>
                  <a:srgbClr val="FFC000"/>
                </a:solidFill>
                <a:latin typeface="Calibri"/>
                <a:cs typeface="Calibri"/>
              </a:rPr>
              <a:t>out</a:t>
            </a:r>
            <a:endParaRPr sz="2800">
              <a:latin typeface="Calibri"/>
              <a:cs typeface="Calibri"/>
            </a:endParaRPr>
          </a:p>
          <a:p>
            <a:pPr marR="5080" algn="r">
              <a:lnSpc>
                <a:spcPct val="100000"/>
              </a:lnSpc>
            </a:pPr>
            <a:r>
              <a:rPr sz="2800" b="1" spc="-40" dirty="0">
                <a:solidFill>
                  <a:srgbClr val="FFC000"/>
                </a:solidFill>
                <a:latin typeface="Calibri"/>
                <a:cs typeface="Calibri"/>
              </a:rPr>
              <a:t>r</a:t>
            </a:r>
            <a:r>
              <a:rPr sz="2800" b="1" spc="-10" dirty="0">
                <a:solidFill>
                  <a:srgbClr val="FFC000"/>
                </a:solidFill>
                <a:latin typeface="Calibri"/>
                <a:cs typeface="Calibri"/>
              </a:rPr>
              <a:t>es</a:t>
            </a:r>
            <a:r>
              <a:rPr sz="2800" b="1" spc="-35" dirty="0">
                <a:solidFill>
                  <a:srgbClr val="FFC000"/>
                </a:solidFill>
                <a:latin typeface="Calibri"/>
                <a:cs typeface="Calibri"/>
              </a:rPr>
              <a:t>e</a:t>
            </a:r>
            <a:r>
              <a:rPr sz="2800" b="1" spc="-5" dirty="0">
                <a:solidFill>
                  <a:srgbClr val="FFC000"/>
                </a:solidFill>
                <a:latin typeface="Calibri"/>
                <a:cs typeface="Calibri"/>
              </a:rPr>
              <a:t>t</a:t>
            </a:r>
            <a:endParaRPr sz="2800">
              <a:latin typeface="Calibri"/>
              <a:cs typeface="Calibri"/>
            </a:endParaRPr>
          </a:p>
        </p:txBody>
      </p:sp>
      <p:sp>
        <p:nvSpPr>
          <p:cNvPr id="14" name="object 14"/>
          <p:cNvSpPr/>
          <p:nvPr/>
        </p:nvSpPr>
        <p:spPr>
          <a:xfrm>
            <a:off x="3729229" y="1690497"/>
            <a:ext cx="1776983" cy="11464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80675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902004" y="1373982"/>
            <a:ext cx="3187065"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Récapitulatif des commandes</a:t>
            </a:r>
            <a:r>
              <a:rPr sz="2000" spc="-4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38733" y="1843088"/>
            <a:ext cx="2138680" cy="535305"/>
          </a:xfrm>
          <a:custGeom>
            <a:avLst/>
            <a:gdLst/>
            <a:ahLst/>
            <a:cxnLst/>
            <a:rect l="l" t="t" r="r" b="b"/>
            <a:pathLst>
              <a:path w="2138680" h="713739">
                <a:moveTo>
                  <a:pt x="2019300" y="0"/>
                </a:moveTo>
                <a:lnTo>
                  <a:pt x="118872" y="0"/>
                </a:lnTo>
                <a:lnTo>
                  <a:pt x="72603" y="9340"/>
                </a:lnTo>
                <a:lnTo>
                  <a:pt x="34818" y="34813"/>
                </a:lnTo>
                <a:lnTo>
                  <a:pt x="9342" y="72598"/>
                </a:lnTo>
                <a:lnTo>
                  <a:pt x="0" y="118872"/>
                </a:lnTo>
                <a:lnTo>
                  <a:pt x="0" y="594360"/>
                </a:lnTo>
                <a:lnTo>
                  <a:pt x="9342" y="640633"/>
                </a:lnTo>
                <a:lnTo>
                  <a:pt x="34818" y="678418"/>
                </a:lnTo>
                <a:lnTo>
                  <a:pt x="72603" y="703891"/>
                </a:lnTo>
                <a:lnTo>
                  <a:pt x="118872" y="713232"/>
                </a:lnTo>
                <a:lnTo>
                  <a:pt x="2019300" y="713232"/>
                </a:lnTo>
                <a:lnTo>
                  <a:pt x="2065573" y="703891"/>
                </a:lnTo>
                <a:lnTo>
                  <a:pt x="2103358" y="678418"/>
                </a:lnTo>
                <a:lnTo>
                  <a:pt x="2128831" y="640633"/>
                </a:lnTo>
                <a:lnTo>
                  <a:pt x="2138172" y="594360"/>
                </a:lnTo>
                <a:lnTo>
                  <a:pt x="2138172" y="118872"/>
                </a:lnTo>
                <a:lnTo>
                  <a:pt x="2128831" y="72598"/>
                </a:lnTo>
                <a:lnTo>
                  <a:pt x="2103358" y="34813"/>
                </a:lnTo>
                <a:lnTo>
                  <a:pt x="2065573" y="9340"/>
                </a:lnTo>
                <a:lnTo>
                  <a:pt x="2019300" y="0"/>
                </a:lnTo>
                <a:close/>
              </a:path>
            </a:pathLst>
          </a:custGeom>
          <a:solidFill>
            <a:srgbClr val="174669"/>
          </a:solidFill>
        </p:spPr>
        <p:txBody>
          <a:bodyPr wrap="square" lIns="0" tIns="0" rIns="0" bIns="0" rtlCol="0"/>
          <a:lstStyle/>
          <a:p>
            <a:endParaRPr/>
          </a:p>
        </p:txBody>
      </p:sp>
      <p:sp>
        <p:nvSpPr>
          <p:cNvPr id="8" name="object 8"/>
          <p:cNvSpPr/>
          <p:nvPr/>
        </p:nvSpPr>
        <p:spPr>
          <a:xfrm>
            <a:off x="538733" y="1843088"/>
            <a:ext cx="2138680" cy="535305"/>
          </a:xfrm>
          <a:custGeom>
            <a:avLst/>
            <a:gdLst/>
            <a:ahLst/>
            <a:cxnLst/>
            <a:rect l="l" t="t" r="r" b="b"/>
            <a:pathLst>
              <a:path w="2138680" h="713739">
                <a:moveTo>
                  <a:pt x="0" y="118872"/>
                </a:moveTo>
                <a:lnTo>
                  <a:pt x="9342" y="72598"/>
                </a:lnTo>
                <a:lnTo>
                  <a:pt x="34818" y="34813"/>
                </a:lnTo>
                <a:lnTo>
                  <a:pt x="72603" y="9340"/>
                </a:lnTo>
                <a:lnTo>
                  <a:pt x="118872" y="0"/>
                </a:lnTo>
                <a:lnTo>
                  <a:pt x="2019300" y="0"/>
                </a:lnTo>
                <a:lnTo>
                  <a:pt x="2065573" y="9340"/>
                </a:lnTo>
                <a:lnTo>
                  <a:pt x="2103358" y="34813"/>
                </a:lnTo>
                <a:lnTo>
                  <a:pt x="2128831" y="72598"/>
                </a:lnTo>
                <a:lnTo>
                  <a:pt x="2138172" y="118872"/>
                </a:lnTo>
                <a:lnTo>
                  <a:pt x="2138172" y="594360"/>
                </a:lnTo>
                <a:lnTo>
                  <a:pt x="2128831" y="640633"/>
                </a:lnTo>
                <a:lnTo>
                  <a:pt x="2103358" y="678418"/>
                </a:lnTo>
                <a:lnTo>
                  <a:pt x="2065573" y="703891"/>
                </a:lnTo>
                <a:lnTo>
                  <a:pt x="2019300" y="713232"/>
                </a:lnTo>
                <a:lnTo>
                  <a:pt x="118872" y="713232"/>
                </a:lnTo>
                <a:lnTo>
                  <a:pt x="72603" y="703891"/>
                </a:lnTo>
                <a:lnTo>
                  <a:pt x="34818" y="678418"/>
                </a:lnTo>
                <a:lnTo>
                  <a:pt x="9342" y="640633"/>
                </a:lnTo>
                <a:lnTo>
                  <a:pt x="0" y="594360"/>
                </a:lnTo>
                <a:lnTo>
                  <a:pt x="0" y="118872"/>
                </a:lnTo>
                <a:close/>
              </a:path>
            </a:pathLst>
          </a:custGeom>
          <a:ln w="19812">
            <a:solidFill>
              <a:srgbClr val="2B9FDE"/>
            </a:solidFill>
          </a:ln>
        </p:spPr>
        <p:txBody>
          <a:bodyPr wrap="square" lIns="0" tIns="0" rIns="0" bIns="0" rtlCol="0"/>
          <a:lstStyle/>
          <a:p>
            <a:endParaRPr/>
          </a:p>
        </p:txBody>
      </p:sp>
      <p:sp>
        <p:nvSpPr>
          <p:cNvPr id="9" name="object 9"/>
          <p:cNvSpPr txBox="1"/>
          <p:nvPr/>
        </p:nvSpPr>
        <p:spPr>
          <a:xfrm>
            <a:off x="938885" y="2011966"/>
            <a:ext cx="133604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C5DAEB"/>
                </a:solidFill>
                <a:latin typeface="Calibri"/>
                <a:cs typeface="Calibri"/>
              </a:rPr>
              <a:t>working</a:t>
            </a:r>
            <a:r>
              <a:rPr sz="1400" b="1" spc="-45" dirty="0">
                <a:solidFill>
                  <a:srgbClr val="C5DAEB"/>
                </a:solidFill>
                <a:latin typeface="Calibri"/>
                <a:cs typeface="Calibri"/>
              </a:rPr>
              <a:t> </a:t>
            </a:r>
            <a:r>
              <a:rPr sz="1400" b="1" spc="-5" dirty="0">
                <a:solidFill>
                  <a:srgbClr val="C5DAEB"/>
                </a:solidFill>
                <a:latin typeface="Calibri"/>
                <a:cs typeface="Calibri"/>
              </a:rPr>
              <a:t>directory</a:t>
            </a:r>
            <a:endParaRPr sz="1400">
              <a:latin typeface="Calibri"/>
              <a:cs typeface="Calibri"/>
            </a:endParaRPr>
          </a:p>
        </p:txBody>
      </p:sp>
      <p:sp>
        <p:nvSpPr>
          <p:cNvPr id="10" name="object 10"/>
          <p:cNvSpPr/>
          <p:nvPr/>
        </p:nvSpPr>
        <p:spPr>
          <a:xfrm>
            <a:off x="3518154" y="1843088"/>
            <a:ext cx="2136775" cy="535305"/>
          </a:xfrm>
          <a:custGeom>
            <a:avLst/>
            <a:gdLst/>
            <a:ahLst/>
            <a:cxnLst/>
            <a:rect l="l" t="t" r="r" b="b"/>
            <a:pathLst>
              <a:path w="2136775" h="713739">
                <a:moveTo>
                  <a:pt x="2017776" y="0"/>
                </a:moveTo>
                <a:lnTo>
                  <a:pt x="118872" y="0"/>
                </a:lnTo>
                <a:lnTo>
                  <a:pt x="72598" y="9340"/>
                </a:lnTo>
                <a:lnTo>
                  <a:pt x="34813" y="34813"/>
                </a:lnTo>
                <a:lnTo>
                  <a:pt x="9340" y="72598"/>
                </a:lnTo>
                <a:lnTo>
                  <a:pt x="0" y="118872"/>
                </a:lnTo>
                <a:lnTo>
                  <a:pt x="0" y="594360"/>
                </a:lnTo>
                <a:lnTo>
                  <a:pt x="9340" y="640633"/>
                </a:lnTo>
                <a:lnTo>
                  <a:pt x="34813" y="678418"/>
                </a:lnTo>
                <a:lnTo>
                  <a:pt x="72598" y="703891"/>
                </a:lnTo>
                <a:lnTo>
                  <a:pt x="118872" y="713232"/>
                </a:lnTo>
                <a:lnTo>
                  <a:pt x="2017776" y="713232"/>
                </a:lnTo>
                <a:lnTo>
                  <a:pt x="2064049" y="703891"/>
                </a:lnTo>
                <a:lnTo>
                  <a:pt x="2101834" y="678418"/>
                </a:lnTo>
                <a:lnTo>
                  <a:pt x="2127307" y="640633"/>
                </a:lnTo>
                <a:lnTo>
                  <a:pt x="2136648" y="594360"/>
                </a:lnTo>
                <a:lnTo>
                  <a:pt x="2136648" y="118872"/>
                </a:lnTo>
                <a:lnTo>
                  <a:pt x="2127307" y="72598"/>
                </a:lnTo>
                <a:lnTo>
                  <a:pt x="2101834" y="34813"/>
                </a:lnTo>
                <a:lnTo>
                  <a:pt x="2064049" y="9340"/>
                </a:lnTo>
                <a:lnTo>
                  <a:pt x="2017776" y="0"/>
                </a:lnTo>
                <a:close/>
              </a:path>
            </a:pathLst>
          </a:custGeom>
          <a:solidFill>
            <a:srgbClr val="174669"/>
          </a:solidFill>
        </p:spPr>
        <p:txBody>
          <a:bodyPr wrap="square" lIns="0" tIns="0" rIns="0" bIns="0" rtlCol="0"/>
          <a:lstStyle/>
          <a:p>
            <a:endParaRPr/>
          </a:p>
        </p:txBody>
      </p:sp>
      <p:sp>
        <p:nvSpPr>
          <p:cNvPr id="11" name="object 11"/>
          <p:cNvSpPr/>
          <p:nvPr/>
        </p:nvSpPr>
        <p:spPr>
          <a:xfrm>
            <a:off x="3518154" y="1843088"/>
            <a:ext cx="2136775" cy="535305"/>
          </a:xfrm>
          <a:custGeom>
            <a:avLst/>
            <a:gdLst/>
            <a:ahLst/>
            <a:cxnLst/>
            <a:rect l="l" t="t" r="r" b="b"/>
            <a:pathLst>
              <a:path w="2136775" h="713739">
                <a:moveTo>
                  <a:pt x="0" y="118872"/>
                </a:moveTo>
                <a:lnTo>
                  <a:pt x="9340" y="72598"/>
                </a:lnTo>
                <a:lnTo>
                  <a:pt x="34813" y="34813"/>
                </a:lnTo>
                <a:lnTo>
                  <a:pt x="72598" y="9340"/>
                </a:lnTo>
                <a:lnTo>
                  <a:pt x="118872" y="0"/>
                </a:lnTo>
                <a:lnTo>
                  <a:pt x="2017776" y="0"/>
                </a:lnTo>
                <a:lnTo>
                  <a:pt x="2064049" y="9340"/>
                </a:lnTo>
                <a:lnTo>
                  <a:pt x="2101834" y="34813"/>
                </a:lnTo>
                <a:lnTo>
                  <a:pt x="2127307" y="72598"/>
                </a:lnTo>
                <a:lnTo>
                  <a:pt x="2136648" y="118872"/>
                </a:lnTo>
                <a:lnTo>
                  <a:pt x="2136648" y="594360"/>
                </a:lnTo>
                <a:lnTo>
                  <a:pt x="2127307" y="640633"/>
                </a:lnTo>
                <a:lnTo>
                  <a:pt x="2101834" y="678418"/>
                </a:lnTo>
                <a:lnTo>
                  <a:pt x="2064049" y="703891"/>
                </a:lnTo>
                <a:lnTo>
                  <a:pt x="2017776" y="713232"/>
                </a:lnTo>
                <a:lnTo>
                  <a:pt x="118872" y="713232"/>
                </a:lnTo>
                <a:lnTo>
                  <a:pt x="72598" y="703891"/>
                </a:lnTo>
                <a:lnTo>
                  <a:pt x="34813" y="678418"/>
                </a:lnTo>
                <a:lnTo>
                  <a:pt x="9340" y="640633"/>
                </a:lnTo>
                <a:lnTo>
                  <a:pt x="0" y="594360"/>
                </a:lnTo>
                <a:lnTo>
                  <a:pt x="0" y="118872"/>
                </a:lnTo>
                <a:close/>
              </a:path>
            </a:pathLst>
          </a:custGeom>
          <a:ln w="19812">
            <a:solidFill>
              <a:srgbClr val="2B9FDE"/>
            </a:solidFill>
          </a:ln>
        </p:spPr>
        <p:txBody>
          <a:bodyPr wrap="square" lIns="0" tIns="0" rIns="0" bIns="0" rtlCol="0"/>
          <a:lstStyle/>
          <a:p>
            <a:endParaRPr/>
          </a:p>
        </p:txBody>
      </p:sp>
      <p:sp>
        <p:nvSpPr>
          <p:cNvPr id="12" name="object 12"/>
          <p:cNvSpPr txBox="1"/>
          <p:nvPr/>
        </p:nvSpPr>
        <p:spPr>
          <a:xfrm>
            <a:off x="4370578" y="2011966"/>
            <a:ext cx="430530"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5DAEB"/>
                </a:solidFill>
                <a:latin typeface="Calibri"/>
                <a:cs typeface="Calibri"/>
              </a:rPr>
              <a:t>ind</a:t>
            </a:r>
            <a:r>
              <a:rPr sz="1400" b="1" spc="-20" dirty="0">
                <a:solidFill>
                  <a:srgbClr val="C5DAEB"/>
                </a:solidFill>
                <a:latin typeface="Calibri"/>
                <a:cs typeface="Calibri"/>
              </a:rPr>
              <a:t>e</a:t>
            </a:r>
            <a:r>
              <a:rPr sz="1400" b="1" dirty="0">
                <a:solidFill>
                  <a:srgbClr val="C5DAEB"/>
                </a:solidFill>
                <a:latin typeface="Calibri"/>
                <a:cs typeface="Calibri"/>
              </a:rPr>
              <a:t>x</a:t>
            </a:r>
            <a:endParaRPr sz="1400">
              <a:latin typeface="Calibri"/>
              <a:cs typeface="Calibri"/>
            </a:endParaRPr>
          </a:p>
        </p:txBody>
      </p:sp>
      <p:sp>
        <p:nvSpPr>
          <p:cNvPr id="13" name="object 13"/>
          <p:cNvSpPr/>
          <p:nvPr/>
        </p:nvSpPr>
        <p:spPr>
          <a:xfrm>
            <a:off x="6496050" y="1843088"/>
            <a:ext cx="2138680" cy="535305"/>
          </a:xfrm>
          <a:custGeom>
            <a:avLst/>
            <a:gdLst/>
            <a:ahLst/>
            <a:cxnLst/>
            <a:rect l="l" t="t" r="r" b="b"/>
            <a:pathLst>
              <a:path w="2138679" h="713739">
                <a:moveTo>
                  <a:pt x="2019300" y="0"/>
                </a:moveTo>
                <a:lnTo>
                  <a:pt x="118872" y="0"/>
                </a:lnTo>
                <a:lnTo>
                  <a:pt x="72598" y="9340"/>
                </a:lnTo>
                <a:lnTo>
                  <a:pt x="34813" y="34813"/>
                </a:lnTo>
                <a:lnTo>
                  <a:pt x="9340" y="72598"/>
                </a:lnTo>
                <a:lnTo>
                  <a:pt x="0" y="118872"/>
                </a:lnTo>
                <a:lnTo>
                  <a:pt x="0" y="594360"/>
                </a:lnTo>
                <a:lnTo>
                  <a:pt x="9340" y="640633"/>
                </a:lnTo>
                <a:lnTo>
                  <a:pt x="34813" y="678418"/>
                </a:lnTo>
                <a:lnTo>
                  <a:pt x="72598" y="703891"/>
                </a:lnTo>
                <a:lnTo>
                  <a:pt x="118872" y="713232"/>
                </a:lnTo>
                <a:lnTo>
                  <a:pt x="2019300" y="713232"/>
                </a:lnTo>
                <a:lnTo>
                  <a:pt x="2065573" y="703891"/>
                </a:lnTo>
                <a:lnTo>
                  <a:pt x="2103358" y="678418"/>
                </a:lnTo>
                <a:lnTo>
                  <a:pt x="2128831" y="640633"/>
                </a:lnTo>
                <a:lnTo>
                  <a:pt x="2138172" y="594360"/>
                </a:lnTo>
                <a:lnTo>
                  <a:pt x="2138172" y="118872"/>
                </a:lnTo>
                <a:lnTo>
                  <a:pt x="2128831" y="72598"/>
                </a:lnTo>
                <a:lnTo>
                  <a:pt x="2103358" y="34813"/>
                </a:lnTo>
                <a:lnTo>
                  <a:pt x="2065573" y="9340"/>
                </a:lnTo>
                <a:lnTo>
                  <a:pt x="2019300" y="0"/>
                </a:lnTo>
                <a:close/>
              </a:path>
            </a:pathLst>
          </a:custGeom>
          <a:solidFill>
            <a:srgbClr val="174669"/>
          </a:solidFill>
        </p:spPr>
        <p:txBody>
          <a:bodyPr wrap="square" lIns="0" tIns="0" rIns="0" bIns="0" rtlCol="0"/>
          <a:lstStyle/>
          <a:p>
            <a:endParaRPr/>
          </a:p>
        </p:txBody>
      </p:sp>
      <p:sp>
        <p:nvSpPr>
          <p:cNvPr id="14" name="object 14"/>
          <p:cNvSpPr/>
          <p:nvPr/>
        </p:nvSpPr>
        <p:spPr>
          <a:xfrm>
            <a:off x="6496050" y="1843088"/>
            <a:ext cx="2138680" cy="535305"/>
          </a:xfrm>
          <a:custGeom>
            <a:avLst/>
            <a:gdLst/>
            <a:ahLst/>
            <a:cxnLst/>
            <a:rect l="l" t="t" r="r" b="b"/>
            <a:pathLst>
              <a:path w="2138679" h="713739">
                <a:moveTo>
                  <a:pt x="0" y="118872"/>
                </a:moveTo>
                <a:lnTo>
                  <a:pt x="9340" y="72598"/>
                </a:lnTo>
                <a:lnTo>
                  <a:pt x="34813" y="34813"/>
                </a:lnTo>
                <a:lnTo>
                  <a:pt x="72598" y="9340"/>
                </a:lnTo>
                <a:lnTo>
                  <a:pt x="118872" y="0"/>
                </a:lnTo>
                <a:lnTo>
                  <a:pt x="2019300" y="0"/>
                </a:lnTo>
                <a:lnTo>
                  <a:pt x="2065573" y="9340"/>
                </a:lnTo>
                <a:lnTo>
                  <a:pt x="2103358" y="34813"/>
                </a:lnTo>
                <a:lnTo>
                  <a:pt x="2128831" y="72598"/>
                </a:lnTo>
                <a:lnTo>
                  <a:pt x="2138172" y="118872"/>
                </a:lnTo>
                <a:lnTo>
                  <a:pt x="2138172" y="594360"/>
                </a:lnTo>
                <a:lnTo>
                  <a:pt x="2128831" y="640633"/>
                </a:lnTo>
                <a:lnTo>
                  <a:pt x="2103358" y="678418"/>
                </a:lnTo>
                <a:lnTo>
                  <a:pt x="2065573" y="703891"/>
                </a:lnTo>
                <a:lnTo>
                  <a:pt x="2019300" y="713232"/>
                </a:lnTo>
                <a:lnTo>
                  <a:pt x="118872" y="713232"/>
                </a:lnTo>
                <a:lnTo>
                  <a:pt x="72598" y="703891"/>
                </a:lnTo>
                <a:lnTo>
                  <a:pt x="34813" y="678418"/>
                </a:lnTo>
                <a:lnTo>
                  <a:pt x="9340" y="640633"/>
                </a:lnTo>
                <a:lnTo>
                  <a:pt x="0" y="594360"/>
                </a:lnTo>
                <a:lnTo>
                  <a:pt x="0" y="118872"/>
                </a:lnTo>
                <a:close/>
              </a:path>
            </a:pathLst>
          </a:custGeom>
          <a:ln w="19812">
            <a:solidFill>
              <a:srgbClr val="2B9FDE"/>
            </a:solidFill>
          </a:ln>
        </p:spPr>
        <p:txBody>
          <a:bodyPr wrap="square" lIns="0" tIns="0" rIns="0" bIns="0" rtlCol="0"/>
          <a:lstStyle/>
          <a:p>
            <a:endParaRPr/>
          </a:p>
        </p:txBody>
      </p:sp>
      <p:sp>
        <p:nvSpPr>
          <p:cNvPr id="15" name="object 15"/>
          <p:cNvSpPr txBox="1"/>
          <p:nvPr/>
        </p:nvSpPr>
        <p:spPr>
          <a:xfrm>
            <a:off x="7053833" y="2011966"/>
            <a:ext cx="1020444"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C5DAEB"/>
                </a:solidFill>
                <a:latin typeface="Calibri"/>
                <a:cs typeface="Calibri"/>
              </a:rPr>
              <a:t>git</a:t>
            </a:r>
            <a:r>
              <a:rPr sz="1400" b="1" spc="-35" dirty="0">
                <a:solidFill>
                  <a:srgbClr val="C5DAEB"/>
                </a:solidFill>
                <a:latin typeface="Calibri"/>
                <a:cs typeface="Calibri"/>
              </a:rPr>
              <a:t> </a:t>
            </a:r>
            <a:r>
              <a:rPr sz="1400" b="1" spc="-5" dirty="0">
                <a:solidFill>
                  <a:srgbClr val="C5DAEB"/>
                </a:solidFill>
                <a:latin typeface="Calibri"/>
                <a:cs typeface="Calibri"/>
              </a:rPr>
              <a:t>repository</a:t>
            </a:r>
            <a:endParaRPr sz="1400">
              <a:latin typeface="Calibri"/>
              <a:cs typeface="Calibri"/>
            </a:endParaRPr>
          </a:p>
        </p:txBody>
      </p:sp>
      <p:sp>
        <p:nvSpPr>
          <p:cNvPr id="16" name="object 16"/>
          <p:cNvSpPr/>
          <p:nvPr/>
        </p:nvSpPr>
        <p:spPr>
          <a:xfrm>
            <a:off x="1607819" y="2457450"/>
            <a:ext cx="3017520" cy="292894"/>
          </a:xfrm>
          <a:custGeom>
            <a:avLst/>
            <a:gdLst/>
            <a:ahLst/>
            <a:cxnLst/>
            <a:rect l="l" t="t" r="r" b="b"/>
            <a:pathLst>
              <a:path w="3017520" h="390525">
                <a:moveTo>
                  <a:pt x="2944622" y="0"/>
                </a:moveTo>
                <a:lnTo>
                  <a:pt x="72898" y="0"/>
                </a:lnTo>
                <a:lnTo>
                  <a:pt x="0" y="195072"/>
                </a:lnTo>
                <a:lnTo>
                  <a:pt x="72898" y="390144"/>
                </a:lnTo>
                <a:lnTo>
                  <a:pt x="2944622" y="390144"/>
                </a:lnTo>
                <a:lnTo>
                  <a:pt x="3017520" y="195072"/>
                </a:lnTo>
                <a:lnTo>
                  <a:pt x="2944622" y="0"/>
                </a:lnTo>
                <a:close/>
              </a:path>
            </a:pathLst>
          </a:custGeom>
          <a:solidFill>
            <a:srgbClr val="6EA8DC"/>
          </a:solidFill>
        </p:spPr>
        <p:txBody>
          <a:bodyPr wrap="square" lIns="0" tIns="0" rIns="0" bIns="0" rtlCol="0"/>
          <a:lstStyle/>
          <a:p>
            <a:endParaRPr/>
          </a:p>
        </p:txBody>
      </p:sp>
      <p:sp>
        <p:nvSpPr>
          <p:cNvPr id="17" name="object 17"/>
          <p:cNvSpPr txBox="1"/>
          <p:nvPr/>
        </p:nvSpPr>
        <p:spPr>
          <a:xfrm>
            <a:off x="2710434" y="2506694"/>
            <a:ext cx="81216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174669"/>
                </a:solidFill>
                <a:latin typeface="Consolas"/>
                <a:cs typeface="Consolas"/>
              </a:rPr>
              <a:t>git</a:t>
            </a:r>
            <a:r>
              <a:rPr sz="1400" b="1" spc="-65" dirty="0">
                <a:solidFill>
                  <a:srgbClr val="174669"/>
                </a:solidFill>
                <a:latin typeface="Consolas"/>
                <a:cs typeface="Consolas"/>
              </a:rPr>
              <a:t> </a:t>
            </a:r>
            <a:r>
              <a:rPr sz="1400" b="1" dirty="0">
                <a:solidFill>
                  <a:srgbClr val="174669"/>
                </a:solidFill>
                <a:latin typeface="Consolas"/>
                <a:cs typeface="Consolas"/>
              </a:rPr>
              <a:t>diff</a:t>
            </a:r>
            <a:endParaRPr sz="1400">
              <a:latin typeface="Consolas"/>
              <a:cs typeface="Consolas"/>
            </a:endParaRPr>
          </a:p>
        </p:txBody>
      </p:sp>
      <p:sp>
        <p:nvSpPr>
          <p:cNvPr id="18" name="object 18"/>
          <p:cNvSpPr/>
          <p:nvPr/>
        </p:nvSpPr>
        <p:spPr>
          <a:xfrm>
            <a:off x="4625340" y="2457450"/>
            <a:ext cx="2938780" cy="292894"/>
          </a:xfrm>
          <a:custGeom>
            <a:avLst/>
            <a:gdLst/>
            <a:ahLst/>
            <a:cxnLst/>
            <a:rect l="l" t="t" r="r" b="b"/>
            <a:pathLst>
              <a:path w="2938779" h="390525">
                <a:moveTo>
                  <a:pt x="2865246" y="0"/>
                </a:moveTo>
                <a:lnTo>
                  <a:pt x="73025" y="0"/>
                </a:lnTo>
                <a:lnTo>
                  <a:pt x="0" y="195072"/>
                </a:lnTo>
                <a:lnTo>
                  <a:pt x="73025" y="390144"/>
                </a:lnTo>
                <a:lnTo>
                  <a:pt x="2865246" y="390144"/>
                </a:lnTo>
                <a:lnTo>
                  <a:pt x="2938271" y="195072"/>
                </a:lnTo>
                <a:lnTo>
                  <a:pt x="2865246" y="0"/>
                </a:lnTo>
                <a:close/>
              </a:path>
            </a:pathLst>
          </a:custGeom>
          <a:solidFill>
            <a:srgbClr val="6EA8DC"/>
          </a:solidFill>
        </p:spPr>
        <p:txBody>
          <a:bodyPr wrap="square" lIns="0" tIns="0" rIns="0" bIns="0" rtlCol="0"/>
          <a:lstStyle/>
          <a:p>
            <a:endParaRPr/>
          </a:p>
        </p:txBody>
      </p:sp>
      <p:sp>
        <p:nvSpPr>
          <p:cNvPr id="19" name="object 19"/>
          <p:cNvSpPr txBox="1"/>
          <p:nvPr/>
        </p:nvSpPr>
        <p:spPr>
          <a:xfrm>
            <a:off x="5245101" y="2506694"/>
            <a:ext cx="169862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174669"/>
                </a:solidFill>
                <a:latin typeface="Consolas"/>
                <a:cs typeface="Consolas"/>
              </a:rPr>
              <a:t>git diff</a:t>
            </a:r>
            <a:r>
              <a:rPr sz="1400" b="1" spc="-25" dirty="0">
                <a:solidFill>
                  <a:srgbClr val="174669"/>
                </a:solidFill>
                <a:latin typeface="Consolas"/>
                <a:cs typeface="Consolas"/>
              </a:rPr>
              <a:t> </a:t>
            </a:r>
            <a:r>
              <a:rPr sz="1400" b="1" dirty="0">
                <a:solidFill>
                  <a:srgbClr val="174669"/>
                </a:solidFill>
                <a:latin typeface="Consolas"/>
                <a:cs typeface="Consolas"/>
              </a:rPr>
              <a:t>--staged</a:t>
            </a:r>
            <a:endParaRPr sz="1400">
              <a:latin typeface="Consolas"/>
              <a:cs typeface="Consolas"/>
            </a:endParaRPr>
          </a:p>
        </p:txBody>
      </p:sp>
      <p:sp>
        <p:nvSpPr>
          <p:cNvPr id="20" name="object 20"/>
          <p:cNvSpPr/>
          <p:nvPr/>
        </p:nvSpPr>
        <p:spPr>
          <a:xfrm>
            <a:off x="1616964" y="2798064"/>
            <a:ext cx="3019425" cy="329565"/>
          </a:xfrm>
          <a:custGeom>
            <a:avLst/>
            <a:gdLst/>
            <a:ahLst/>
            <a:cxnLst/>
            <a:rect l="l" t="t" r="r" b="b"/>
            <a:pathLst>
              <a:path w="3019425" h="439420">
                <a:moveTo>
                  <a:pt x="2913253" y="0"/>
                </a:moveTo>
                <a:lnTo>
                  <a:pt x="0" y="0"/>
                </a:lnTo>
                <a:lnTo>
                  <a:pt x="0" y="438912"/>
                </a:lnTo>
                <a:lnTo>
                  <a:pt x="2913253" y="438912"/>
                </a:lnTo>
                <a:lnTo>
                  <a:pt x="3019044" y="219456"/>
                </a:lnTo>
                <a:lnTo>
                  <a:pt x="2913253" y="0"/>
                </a:lnTo>
                <a:close/>
              </a:path>
            </a:pathLst>
          </a:custGeom>
          <a:solidFill>
            <a:srgbClr val="D24717"/>
          </a:solidFill>
        </p:spPr>
        <p:txBody>
          <a:bodyPr wrap="square" lIns="0" tIns="0" rIns="0" bIns="0" rtlCol="0"/>
          <a:lstStyle/>
          <a:p>
            <a:endParaRPr/>
          </a:p>
        </p:txBody>
      </p:sp>
      <p:sp>
        <p:nvSpPr>
          <p:cNvPr id="21" name="object 21"/>
          <p:cNvSpPr/>
          <p:nvPr/>
        </p:nvSpPr>
        <p:spPr>
          <a:xfrm>
            <a:off x="4645152" y="2796921"/>
            <a:ext cx="2909570" cy="320040"/>
          </a:xfrm>
          <a:custGeom>
            <a:avLst/>
            <a:gdLst/>
            <a:ahLst/>
            <a:cxnLst/>
            <a:rect l="l" t="t" r="r" b="b"/>
            <a:pathLst>
              <a:path w="2909570" h="426720">
                <a:moveTo>
                  <a:pt x="2799842" y="0"/>
                </a:moveTo>
                <a:lnTo>
                  <a:pt x="0" y="0"/>
                </a:lnTo>
                <a:lnTo>
                  <a:pt x="0" y="426720"/>
                </a:lnTo>
                <a:lnTo>
                  <a:pt x="2799842" y="426720"/>
                </a:lnTo>
                <a:lnTo>
                  <a:pt x="2909316" y="213360"/>
                </a:lnTo>
                <a:lnTo>
                  <a:pt x="2799842" y="0"/>
                </a:lnTo>
                <a:close/>
              </a:path>
            </a:pathLst>
          </a:custGeom>
          <a:solidFill>
            <a:srgbClr val="D24717"/>
          </a:solidFill>
        </p:spPr>
        <p:txBody>
          <a:bodyPr wrap="square" lIns="0" tIns="0" rIns="0" bIns="0" rtlCol="0"/>
          <a:lstStyle/>
          <a:p>
            <a:endParaRPr/>
          </a:p>
        </p:txBody>
      </p:sp>
      <p:sp>
        <p:nvSpPr>
          <p:cNvPr id="22" name="object 22"/>
          <p:cNvSpPr/>
          <p:nvPr/>
        </p:nvSpPr>
        <p:spPr>
          <a:xfrm>
            <a:off x="1607819" y="3555873"/>
            <a:ext cx="3017520" cy="342900"/>
          </a:xfrm>
          <a:custGeom>
            <a:avLst/>
            <a:gdLst/>
            <a:ahLst/>
            <a:cxnLst/>
            <a:rect l="l" t="t" r="r" b="b"/>
            <a:pathLst>
              <a:path w="3017520" h="457200">
                <a:moveTo>
                  <a:pt x="3017520" y="0"/>
                </a:moveTo>
                <a:lnTo>
                  <a:pt x="108077" y="0"/>
                </a:lnTo>
                <a:lnTo>
                  <a:pt x="0" y="228600"/>
                </a:lnTo>
                <a:lnTo>
                  <a:pt x="108077" y="457200"/>
                </a:lnTo>
                <a:lnTo>
                  <a:pt x="3017520" y="457200"/>
                </a:lnTo>
                <a:lnTo>
                  <a:pt x="3017520" y="0"/>
                </a:lnTo>
                <a:close/>
              </a:path>
            </a:pathLst>
          </a:custGeom>
          <a:solidFill>
            <a:srgbClr val="0A5293"/>
          </a:solidFill>
        </p:spPr>
        <p:txBody>
          <a:bodyPr wrap="square" lIns="0" tIns="0" rIns="0" bIns="0" rtlCol="0"/>
          <a:lstStyle/>
          <a:p>
            <a:endParaRPr/>
          </a:p>
        </p:txBody>
      </p:sp>
      <p:sp>
        <p:nvSpPr>
          <p:cNvPr id="23" name="object 23"/>
          <p:cNvSpPr/>
          <p:nvPr/>
        </p:nvSpPr>
        <p:spPr>
          <a:xfrm>
            <a:off x="4625340" y="3547872"/>
            <a:ext cx="2938780" cy="342900"/>
          </a:xfrm>
          <a:custGeom>
            <a:avLst/>
            <a:gdLst/>
            <a:ahLst/>
            <a:cxnLst/>
            <a:rect l="l" t="t" r="r" b="b"/>
            <a:pathLst>
              <a:path w="2938779" h="457200">
                <a:moveTo>
                  <a:pt x="2938271" y="0"/>
                </a:moveTo>
                <a:lnTo>
                  <a:pt x="108076" y="0"/>
                </a:lnTo>
                <a:lnTo>
                  <a:pt x="0" y="228599"/>
                </a:lnTo>
                <a:lnTo>
                  <a:pt x="108076" y="457199"/>
                </a:lnTo>
                <a:lnTo>
                  <a:pt x="2938271" y="457199"/>
                </a:lnTo>
                <a:lnTo>
                  <a:pt x="2938271" y="0"/>
                </a:lnTo>
                <a:close/>
              </a:path>
            </a:pathLst>
          </a:custGeom>
          <a:solidFill>
            <a:srgbClr val="0A5293"/>
          </a:solidFill>
        </p:spPr>
        <p:txBody>
          <a:bodyPr wrap="square" lIns="0" tIns="0" rIns="0" bIns="0" rtlCol="0"/>
          <a:lstStyle/>
          <a:p>
            <a:endParaRPr/>
          </a:p>
        </p:txBody>
      </p:sp>
      <p:sp>
        <p:nvSpPr>
          <p:cNvPr id="24" name="object 24"/>
          <p:cNvSpPr/>
          <p:nvPr/>
        </p:nvSpPr>
        <p:spPr>
          <a:xfrm>
            <a:off x="1608582" y="2378012"/>
            <a:ext cx="0" cy="1927384"/>
          </a:xfrm>
          <a:custGeom>
            <a:avLst/>
            <a:gdLst/>
            <a:ahLst/>
            <a:cxnLst/>
            <a:rect l="l" t="t" r="r" b="b"/>
            <a:pathLst>
              <a:path h="2569845">
                <a:moveTo>
                  <a:pt x="0" y="0"/>
                </a:moveTo>
                <a:lnTo>
                  <a:pt x="0" y="2569794"/>
                </a:lnTo>
              </a:path>
            </a:pathLst>
          </a:custGeom>
          <a:ln w="19812">
            <a:solidFill>
              <a:srgbClr val="2C9DDE"/>
            </a:solidFill>
            <a:prstDash val="sysDash"/>
          </a:ln>
        </p:spPr>
        <p:txBody>
          <a:bodyPr wrap="square" lIns="0" tIns="0" rIns="0" bIns="0" rtlCol="0"/>
          <a:lstStyle/>
          <a:p>
            <a:endParaRPr/>
          </a:p>
        </p:txBody>
      </p:sp>
      <p:sp>
        <p:nvSpPr>
          <p:cNvPr id="25" name="object 25"/>
          <p:cNvSpPr/>
          <p:nvPr/>
        </p:nvSpPr>
        <p:spPr>
          <a:xfrm>
            <a:off x="4626102" y="2378012"/>
            <a:ext cx="0" cy="1927384"/>
          </a:xfrm>
          <a:custGeom>
            <a:avLst/>
            <a:gdLst/>
            <a:ahLst/>
            <a:cxnLst/>
            <a:rect l="l" t="t" r="r" b="b"/>
            <a:pathLst>
              <a:path h="2569845">
                <a:moveTo>
                  <a:pt x="0" y="0"/>
                </a:moveTo>
                <a:lnTo>
                  <a:pt x="0" y="2569794"/>
                </a:lnTo>
              </a:path>
            </a:pathLst>
          </a:custGeom>
          <a:ln w="19812">
            <a:solidFill>
              <a:srgbClr val="2C9DDE"/>
            </a:solidFill>
            <a:prstDash val="sysDash"/>
          </a:ln>
        </p:spPr>
        <p:txBody>
          <a:bodyPr wrap="square" lIns="0" tIns="0" rIns="0" bIns="0" rtlCol="0"/>
          <a:lstStyle/>
          <a:p>
            <a:endParaRPr/>
          </a:p>
        </p:txBody>
      </p:sp>
      <p:sp>
        <p:nvSpPr>
          <p:cNvPr id="26" name="object 26"/>
          <p:cNvSpPr/>
          <p:nvPr/>
        </p:nvSpPr>
        <p:spPr>
          <a:xfrm>
            <a:off x="7564373" y="2378012"/>
            <a:ext cx="0" cy="1927384"/>
          </a:xfrm>
          <a:custGeom>
            <a:avLst/>
            <a:gdLst/>
            <a:ahLst/>
            <a:cxnLst/>
            <a:rect l="l" t="t" r="r" b="b"/>
            <a:pathLst>
              <a:path h="2569845">
                <a:moveTo>
                  <a:pt x="0" y="0"/>
                </a:moveTo>
                <a:lnTo>
                  <a:pt x="0" y="2569794"/>
                </a:lnTo>
              </a:path>
            </a:pathLst>
          </a:custGeom>
          <a:ln w="19812">
            <a:solidFill>
              <a:srgbClr val="2C9DDE"/>
            </a:solidFill>
            <a:prstDash val="sysDash"/>
          </a:ln>
        </p:spPr>
        <p:txBody>
          <a:bodyPr wrap="square" lIns="0" tIns="0" rIns="0" bIns="0" rtlCol="0"/>
          <a:lstStyle/>
          <a:p>
            <a:endParaRPr/>
          </a:p>
        </p:txBody>
      </p:sp>
      <p:sp>
        <p:nvSpPr>
          <p:cNvPr id="27" name="object 27"/>
          <p:cNvSpPr/>
          <p:nvPr/>
        </p:nvSpPr>
        <p:spPr>
          <a:xfrm>
            <a:off x="1627633" y="3961638"/>
            <a:ext cx="5916295" cy="342900"/>
          </a:xfrm>
          <a:custGeom>
            <a:avLst/>
            <a:gdLst/>
            <a:ahLst/>
            <a:cxnLst/>
            <a:rect l="l" t="t" r="r" b="b"/>
            <a:pathLst>
              <a:path w="5916295" h="457200">
                <a:moveTo>
                  <a:pt x="5916168" y="0"/>
                </a:moveTo>
                <a:lnTo>
                  <a:pt x="108076" y="0"/>
                </a:lnTo>
                <a:lnTo>
                  <a:pt x="0" y="228599"/>
                </a:lnTo>
                <a:lnTo>
                  <a:pt x="108076" y="457199"/>
                </a:lnTo>
                <a:lnTo>
                  <a:pt x="5916168" y="457199"/>
                </a:lnTo>
                <a:lnTo>
                  <a:pt x="5916168" y="0"/>
                </a:lnTo>
                <a:close/>
              </a:path>
            </a:pathLst>
          </a:custGeom>
          <a:solidFill>
            <a:srgbClr val="0A5293"/>
          </a:solidFill>
        </p:spPr>
        <p:txBody>
          <a:bodyPr wrap="square" lIns="0" tIns="0" rIns="0" bIns="0" rtlCol="0"/>
          <a:lstStyle/>
          <a:p>
            <a:endParaRPr/>
          </a:p>
        </p:txBody>
      </p:sp>
      <p:sp>
        <p:nvSpPr>
          <p:cNvPr id="28" name="object 28"/>
          <p:cNvSpPr/>
          <p:nvPr/>
        </p:nvSpPr>
        <p:spPr>
          <a:xfrm>
            <a:off x="1627632" y="3180968"/>
            <a:ext cx="5935980" cy="320040"/>
          </a:xfrm>
          <a:custGeom>
            <a:avLst/>
            <a:gdLst/>
            <a:ahLst/>
            <a:cxnLst/>
            <a:rect l="l" t="t" r="r" b="b"/>
            <a:pathLst>
              <a:path w="5935980" h="426720">
                <a:moveTo>
                  <a:pt x="5826506" y="0"/>
                </a:moveTo>
                <a:lnTo>
                  <a:pt x="0" y="0"/>
                </a:lnTo>
                <a:lnTo>
                  <a:pt x="0" y="426719"/>
                </a:lnTo>
                <a:lnTo>
                  <a:pt x="5826506" y="426719"/>
                </a:lnTo>
                <a:lnTo>
                  <a:pt x="5935980" y="213359"/>
                </a:lnTo>
                <a:lnTo>
                  <a:pt x="5826506" y="0"/>
                </a:lnTo>
                <a:close/>
              </a:path>
            </a:pathLst>
          </a:custGeom>
          <a:solidFill>
            <a:srgbClr val="D24717"/>
          </a:solidFill>
        </p:spPr>
        <p:txBody>
          <a:bodyPr wrap="square" lIns="0" tIns="0" rIns="0" bIns="0" rtlCol="0"/>
          <a:lstStyle/>
          <a:p>
            <a:endParaRPr/>
          </a:p>
        </p:txBody>
      </p:sp>
      <p:sp>
        <p:nvSpPr>
          <p:cNvPr id="29" name="object 29"/>
          <p:cNvSpPr txBox="1"/>
          <p:nvPr/>
        </p:nvSpPr>
        <p:spPr>
          <a:xfrm>
            <a:off x="1695958" y="2866072"/>
            <a:ext cx="5602605" cy="1854354"/>
          </a:xfrm>
          <a:prstGeom prst="rect">
            <a:avLst/>
          </a:prstGeom>
        </p:spPr>
        <p:txBody>
          <a:bodyPr vert="horz" wrap="square" lIns="0" tIns="12700" rIns="0" bIns="0" rtlCol="0">
            <a:spAutoFit/>
          </a:bodyPr>
          <a:lstStyle/>
          <a:p>
            <a:pPr marL="12700">
              <a:lnSpc>
                <a:spcPct val="100000"/>
              </a:lnSpc>
              <a:spcBef>
                <a:spcPts val="100"/>
              </a:spcBef>
              <a:tabLst>
                <a:tab pos="3041015" algn="l"/>
              </a:tabLst>
            </a:pPr>
            <a:r>
              <a:rPr sz="1400" b="1" dirty="0">
                <a:solidFill>
                  <a:srgbClr val="C5DAEB"/>
                </a:solidFill>
                <a:latin typeface="Consolas"/>
                <a:cs typeface="Consolas"/>
              </a:rPr>
              <a:t>git</a:t>
            </a:r>
            <a:r>
              <a:rPr sz="1400" b="1" spc="20" dirty="0">
                <a:solidFill>
                  <a:srgbClr val="C5DAEB"/>
                </a:solidFill>
                <a:latin typeface="Consolas"/>
                <a:cs typeface="Consolas"/>
              </a:rPr>
              <a:t> </a:t>
            </a:r>
            <a:r>
              <a:rPr sz="1400" b="1" dirty="0">
                <a:solidFill>
                  <a:srgbClr val="C5DAEB"/>
                </a:solidFill>
                <a:latin typeface="Consolas"/>
                <a:cs typeface="Consolas"/>
              </a:rPr>
              <a:t>add</a:t>
            </a:r>
            <a:r>
              <a:rPr sz="1400" b="1" spc="30" dirty="0">
                <a:solidFill>
                  <a:srgbClr val="C5DAEB"/>
                </a:solidFill>
                <a:latin typeface="Consolas"/>
                <a:cs typeface="Consolas"/>
              </a:rPr>
              <a:t> </a:t>
            </a:r>
            <a:r>
              <a:rPr sz="1400" dirty="0">
                <a:solidFill>
                  <a:srgbClr val="C5DAEB"/>
                </a:solidFill>
                <a:latin typeface="Consolas"/>
                <a:cs typeface="Consolas"/>
              </a:rPr>
              <a:t>monfichier	</a:t>
            </a:r>
            <a:r>
              <a:rPr sz="2100" b="1" baseline="1984" dirty="0">
                <a:solidFill>
                  <a:srgbClr val="C5DAEB"/>
                </a:solidFill>
                <a:latin typeface="Consolas"/>
                <a:cs typeface="Consolas"/>
              </a:rPr>
              <a:t>git commit </a:t>
            </a:r>
            <a:r>
              <a:rPr sz="2100" b="1" spc="7" baseline="1984" dirty="0">
                <a:solidFill>
                  <a:srgbClr val="C5DAEB"/>
                </a:solidFill>
                <a:latin typeface="Consolas"/>
                <a:cs typeface="Consolas"/>
              </a:rPr>
              <a:t>-m </a:t>
            </a:r>
            <a:r>
              <a:rPr sz="2100" baseline="1984" dirty="0">
                <a:solidFill>
                  <a:srgbClr val="C5DAEB"/>
                </a:solidFill>
                <a:latin typeface="Consolas"/>
                <a:cs typeface="Consolas"/>
              </a:rPr>
              <a:t>“titre”</a:t>
            </a:r>
            <a:endParaRPr sz="2100" baseline="1984">
              <a:latin typeface="Consolas"/>
              <a:cs typeface="Consolas"/>
            </a:endParaRPr>
          </a:p>
          <a:p>
            <a:pPr>
              <a:lnSpc>
                <a:spcPct val="100000"/>
              </a:lnSpc>
              <a:spcBef>
                <a:spcPts val="50"/>
              </a:spcBef>
            </a:pPr>
            <a:endParaRPr sz="1950">
              <a:latin typeface="Times New Roman"/>
              <a:cs typeface="Times New Roman"/>
            </a:endParaRPr>
          </a:p>
          <a:p>
            <a:pPr marL="22860">
              <a:lnSpc>
                <a:spcPct val="100000"/>
              </a:lnSpc>
            </a:pPr>
            <a:r>
              <a:rPr sz="1400" b="1" dirty="0">
                <a:solidFill>
                  <a:srgbClr val="C5DAEB"/>
                </a:solidFill>
                <a:latin typeface="Consolas"/>
                <a:cs typeface="Consolas"/>
              </a:rPr>
              <a:t>git commit -am </a:t>
            </a:r>
            <a:r>
              <a:rPr sz="1400" dirty="0">
                <a:solidFill>
                  <a:srgbClr val="C5DAEB"/>
                </a:solidFill>
                <a:latin typeface="Consolas"/>
                <a:cs typeface="Consolas"/>
              </a:rPr>
              <a:t>“titre” (si fichier déjà</a:t>
            </a:r>
            <a:r>
              <a:rPr sz="1400" spc="55" dirty="0">
                <a:solidFill>
                  <a:srgbClr val="C5DAEB"/>
                </a:solidFill>
                <a:latin typeface="Consolas"/>
                <a:cs typeface="Consolas"/>
              </a:rPr>
              <a:t> </a:t>
            </a:r>
            <a:r>
              <a:rPr sz="1400" spc="5" dirty="0">
                <a:solidFill>
                  <a:srgbClr val="C5DAEB"/>
                </a:solidFill>
                <a:latin typeface="Consolas"/>
                <a:cs typeface="Consolas"/>
              </a:rPr>
              <a:t>indexé)</a:t>
            </a:r>
            <a:endParaRPr sz="1400">
              <a:latin typeface="Consolas"/>
              <a:cs typeface="Consolas"/>
            </a:endParaRPr>
          </a:p>
          <a:p>
            <a:pPr>
              <a:lnSpc>
                <a:spcPct val="100000"/>
              </a:lnSpc>
              <a:spcBef>
                <a:spcPts val="15"/>
              </a:spcBef>
            </a:pPr>
            <a:endParaRPr sz="2050">
              <a:latin typeface="Times New Roman"/>
              <a:cs typeface="Times New Roman"/>
            </a:endParaRPr>
          </a:p>
          <a:p>
            <a:pPr marL="110489">
              <a:lnSpc>
                <a:spcPct val="100000"/>
              </a:lnSpc>
              <a:spcBef>
                <a:spcPts val="5"/>
              </a:spcBef>
              <a:tabLst>
                <a:tab pos="3129280" algn="l"/>
              </a:tabLst>
            </a:pPr>
            <a:r>
              <a:rPr sz="1400" b="1" dirty="0">
                <a:solidFill>
                  <a:srgbClr val="C5DAEB"/>
                </a:solidFill>
                <a:latin typeface="Consolas"/>
                <a:cs typeface="Consolas"/>
              </a:rPr>
              <a:t>git checkout</a:t>
            </a:r>
            <a:r>
              <a:rPr sz="1400" b="1" spc="30" dirty="0">
                <a:solidFill>
                  <a:srgbClr val="C5DAEB"/>
                </a:solidFill>
                <a:latin typeface="Consolas"/>
                <a:cs typeface="Consolas"/>
              </a:rPr>
              <a:t> </a:t>
            </a:r>
            <a:r>
              <a:rPr sz="1400" b="1" spc="5" dirty="0">
                <a:solidFill>
                  <a:srgbClr val="C5DAEB"/>
                </a:solidFill>
                <a:latin typeface="Consolas"/>
                <a:cs typeface="Consolas"/>
              </a:rPr>
              <a:t>--</a:t>
            </a:r>
            <a:r>
              <a:rPr sz="1400" b="1" spc="15" dirty="0">
                <a:solidFill>
                  <a:srgbClr val="C5DAEB"/>
                </a:solidFill>
                <a:latin typeface="Consolas"/>
                <a:cs typeface="Consolas"/>
              </a:rPr>
              <a:t> </a:t>
            </a:r>
            <a:r>
              <a:rPr sz="1400" dirty="0">
                <a:solidFill>
                  <a:srgbClr val="C5DAEB"/>
                </a:solidFill>
                <a:latin typeface="Consolas"/>
                <a:cs typeface="Consolas"/>
              </a:rPr>
              <a:t>monfichier	</a:t>
            </a:r>
            <a:r>
              <a:rPr sz="2100" b="1" baseline="3968" dirty="0">
                <a:solidFill>
                  <a:srgbClr val="C5DAEB"/>
                </a:solidFill>
                <a:latin typeface="Consolas"/>
                <a:cs typeface="Consolas"/>
              </a:rPr>
              <a:t>git reset </a:t>
            </a:r>
            <a:r>
              <a:rPr sz="2100" baseline="3968" dirty="0">
                <a:solidFill>
                  <a:srgbClr val="C5DAEB"/>
                </a:solidFill>
                <a:latin typeface="Consolas"/>
                <a:cs typeface="Consolas"/>
              </a:rPr>
              <a:t>HEAD</a:t>
            </a:r>
            <a:r>
              <a:rPr sz="2100" spc="7" baseline="3968" dirty="0">
                <a:solidFill>
                  <a:srgbClr val="C5DAEB"/>
                </a:solidFill>
                <a:latin typeface="Consolas"/>
                <a:cs typeface="Consolas"/>
              </a:rPr>
              <a:t> </a:t>
            </a:r>
            <a:r>
              <a:rPr sz="2100" baseline="3968" dirty="0">
                <a:solidFill>
                  <a:srgbClr val="C5DAEB"/>
                </a:solidFill>
                <a:latin typeface="Consolas"/>
                <a:cs typeface="Consolas"/>
              </a:rPr>
              <a:t>monfichier</a:t>
            </a:r>
            <a:endParaRPr sz="2100" baseline="3968">
              <a:latin typeface="Consolas"/>
              <a:cs typeface="Consolas"/>
            </a:endParaRPr>
          </a:p>
          <a:p>
            <a:pPr>
              <a:lnSpc>
                <a:spcPct val="100000"/>
              </a:lnSpc>
              <a:spcBef>
                <a:spcPts val="50"/>
              </a:spcBef>
            </a:pPr>
            <a:endParaRPr sz="2200">
              <a:latin typeface="Times New Roman"/>
              <a:cs typeface="Times New Roman"/>
            </a:endParaRPr>
          </a:p>
          <a:p>
            <a:pPr marL="130810">
              <a:lnSpc>
                <a:spcPct val="100000"/>
              </a:lnSpc>
              <a:spcBef>
                <a:spcPts val="5"/>
              </a:spcBef>
            </a:pPr>
            <a:r>
              <a:rPr sz="1400" b="1" dirty="0">
                <a:solidFill>
                  <a:srgbClr val="C5DAEB"/>
                </a:solidFill>
                <a:latin typeface="Consolas"/>
                <a:cs typeface="Consolas"/>
              </a:rPr>
              <a:t>git reset</a:t>
            </a:r>
            <a:r>
              <a:rPr sz="1400" b="1" spc="5" dirty="0">
                <a:solidFill>
                  <a:srgbClr val="C5DAEB"/>
                </a:solidFill>
                <a:latin typeface="Consolas"/>
                <a:cs typeface="Consolas"/>
              </a:rPr>
              <a:t> --hard</a:t>
            </a:r>
            <a:endParaRPr sz="1400">
              <a:latin typeface="Consolas"/>
              <a:cs typeface="Consolas"/>
            </a:endParaRPr>
          </a:p>
        </p:txBody>
      </p:sp>
    </p:spTree>
    <p:extLst>
      <p:ext uri="{BB962C8B-B14F-4D97-AF65-F5344CB8AC3E}">
        <p14:creationId xmlns:p14="http://schemas.microsoft.com/office/powerpoint/2010/main" val="21336805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902004" y="1359122"/>
            <a:ext cx="7383780" cy="1231747"/>
          </a:xfrm>
          <a:prstGeom prst="rect">
            <a:avLst/>
          </a:prstGeom>
        </p:spPr>
        <p:txBody>
          <a:bodyPr vert="horz" wrap="square" lIns="0" tIns="12065" rIns="0" bIns="0" rtlCol="0">
            <a:spAutoFit/>
          </a:bodyPr>
          <a:lstStyle/>
          <a:p>
            <a:pPr marL="12700">
              <a:lnSpc>
                <a:spcPts val="2050"/>
              </a:lnSpc>
              <a:spcBef>
                <a:spcPts val="95"/>
              </a:spcBef>
            </a:pPr>
            <a:r>
              <a:rPr sz="1900" spc="-5" dirty="0">
                <a:solidFill>
                  <a:srgbClr val="404040"/>
                </a:solidFill>
                <a:latin typeface="Calibri"/>
                <a:cs typeface="Calibri"/>
              </a:rPr>
              <a:t>La </a:t>
            </a:r>
            <a:r>
              <a:rPr sz="1900" spc="-10" dirty="0">
                <a:solidFill>
                  <a:srgbClr val="404040"/>
                </a:solidFill>
                <a:latin typeface="Calibri"/>
                <a:cs typeface="Calibri"/>
              </a:rPr>
              <a:t>commande </a:t>
            </a:r>
            <a:r>
              <a:rPr sz="1900" spc="-5" dirty="0">
                <a:solidFill>
                  <a:srgbClr val="404040"/>
                </a:solidFill>
                <a:latin typeface="Calibri"/>
                <a:cs typeface="Calibri"/>
              </a:rPr>
              <a:t>git </a:t>
            </a:r>
            <a:r>
              <a:rPr sz="1900" spc="-10" dirty="0">
                <a:solidFill>
                  <a:srgbClr val="404040"/>
                </a:solidFill>
                <a:latin typeface="Calibri"/>
                <a:cs typeface="Calibri"/>
              </a:rPr>
              <a:t>rebase permet entre autre </a:t>
            </a:r>
            <a:r>
              <a:rPr sz="1900" spc="-5" dirty="0">
                <a:solidFill>
                  <a:srgbClr val="404040"/>
                </a:solidFill>
                <a:latin typeface="Calibri"/>
                <a:cs typeface="Calibri"/>
              </a:rPr>
              <a:t>de </a:t>
            </a:r>
            <a:r>
              <a:rPr sz="1900" spc="-10" dirty="0">
                <a:solidFill>
                  <a:srgbClr val="404040"/>
                </a:solidFill>
                <a:latin typeface="Calibri"/>
                <a:cs typeface="Calibri"/>
              </a:rPr>
              <a:t>réécrire</a:t>
            </a:r>
            <a:r>
              <a:rPr sz="1900" spc="110" dirty="0">
                <a:solidFill>
                  <a:srgbClr val="404040"/>
                </a:solidFill>
                <a:latin typeface="Calibri"/>
                <a:cs typeface="Calibri"/>
              </a:rPr>
              <a:t> </a:t>
            </a:r>
            <a:r>
              <a:rPr sz="1900" spc="-10" dirty="0">
                <a:solidFill>
                  <a:srgbClr val="404040"/>
                </a:solidFill>
                <a:latin typeface="Calibri"/>
                <a:cs typeface="Calibri"/>
              </a:rPr>
              <a:t>complètement</a:t>
            </a:r>
            <a:endParaRPr sz="1900" dirty="0">
              <a:latin typeface="Calibri"/>
              <a:cs typeface="Calibri"/>
            </a:endParaRPr>
          </a:p>
          <a:p>
            <a:pPr marL="12700">
              <a:lnSpc>
                <a:spcPts val="2050"/>
              </a:lnSpc>
            </a:pPr>
            <a:r>
              <a:rPr sz="1900" spc="-15" dirty="0">
                <a:solidFill>
                  <a:srgbClr val="404040"/>
                </a:solidFill>
                <a:latin typeface="Calibri"/>
                <a:cs typeface="Calibri"/>
              </a:rPr>
              <a:t>l’historique </a:t>
            </a:r>
            <a:r>
              <a:rPr sz="1900" spc="-5" dirty="0">
                <a:solidFill>
                  <a:srgbClr val="404040"/>
                </a:solidFill>
                <a:latin typeface="Calibri"/>
                <a:cs typeface="Calibri"/>
              </a:rPr>
              <a:t>de </a:t>
            </a:r>
            <a:r>
              <a:rPr sz="1900" spc="-10" dirty="0">
                <a:solidFill>
                  <a:srgbClr val="404040"/>
                </a:solidFill>
                <a:latin typeface="Calibri"/>
                <a:cs typeface="Calibri"/>
              </a:rPr>
              <a:t>nos</a:t>
            </a:r>
            <a:r>
              <a:rPr sz="1900" spc="65" dirty="0">
                <a:solidFill>
                  <a:srgbClr val="404040"/>
                </a:solidFill>
                <a:latin typeface="Calibri"/>
                <a:cs typeface="Calibri"/>
              </a:rPr>
              <a:t> </a:t>
            </a:r>
            <a:r>
              <a:rPr sz="1900" spc="-10" dirty="0">
                <a:solidFill>
                  <a:srgbClr val="404040"/>
                </a:solidFill>
                <a:latin typeface="Calibri"/>
                <a:cs typeface="Calibri"/>
              </a:rPr>
              <a:t>commits</a:t>
            </a:r>
            <a:endParaRPr sz="1900" dirty="0">
              <a:latin typeface="Calibri"/>
              <a:cs typeface="Calibri"/>
            </a:endParaRPr>
          </a:p>
          <a:p>
            <a:pPr marL="12700">
              <a:lnSpc>
                <a:spcPts val="2270"/>
              </a:lnSpc>
              <a:spcBef>
                <a:spcPts val="950"/>
              </a:spcBef>
            </a:pPr>
            <a:r>
              <a:rPr sz="1900" spc="-15" dirty="0">
                <a:solidFill>
                  <a:srgbClr val="404040"/>
                </a:solidFill>
                <a:latin typeface="Calibri"/>
                <a:cs typeface="Calibri"/>
              </a:rPr>
              <a:t>Exemple </a:t>
            </a:r>
            <a:r>
              <a:rPr sz="1900" spc="-5" dirty="0">
                <a:solidFill>
                  <a:srgbClr val="404040"/>
                </a:solidFill>
                <a:latin typeface="Calibri"/>
                <a:cs typeface="Calibri"/>
              </a:rPr>
              <a:t>: </a:t>
            </a:r>
            <a:r>
              <a:rPr sz="1900" spc="-10" dirty="0">
                <a:solidFill>
                  <a:srgbClr val="404040"/>
                </a:solidFill>
                <a:latin typeface="Calibri"/>
                <a:cs typeface="Calibri"/>
              </a:rPr>
              <a:t>rebaser </a:t>
            </a:r>
            <a:r>
              <a:rPr sz="1900" spc="-5" dirty="0">
                <a:solidFill>
                  <a:srgbClr val="404040"/>
                </a:solidFill>
                <a:latin typeface="Calibri"/>
                <a:cs typeface="Calibri"/>
              </a:rPr>
              <a:t>en </a:t>
            </a:r>
            <a:r>
              <a:rPr sz="1900" spc="-10" dirty="0">
                <a:solidFill>
                  <a:srgbClr val="404040"/>
                </a:solidFill>
                <a:latin typeface="Calibri"/>
                <a:cs typeface="Calibri"/>
              </a:rPr>
              <a:t>faisant intervenir </a:t>
            </a:r>
            <a:r>
              <a:rPr sz="1900" spc="-5" dirty="0">
                <a:solidFill>
                  <a:srgbClr val="404040"/>
                </a:solidFill>
                <a:latin typeface="Calibri"/>
                <a:cs typeface="Calibri"/>
              </a:rPr>
              <a:t>les 4 </a:t>
            </a:r>
            <a:r>
              <a:rPr sz="1900" spc="-10" dirty="0">
                <a:solidFill>
                  <a:srgbClr val="404040"/>
                </a:solidFill>
                <a:latin typeface="Calibri"/>
                <a:cs typeface="Calibri"/>
              </a:rPr>
              <a:t>derniers</a:t>
            </a:r>
            <a:r>
              <a:rPr sz="1900" spc="135" dirty="0">
                <a:solidFill>
                  <a:srgbClr val="404040"/>
                </a:solidFill>
                <a:latin typeface="Calibri"/>
                <a:cs typeface="Calibri"/>
              </a:rPr>
              <a:t> </a:t>
            </a:r>
            <a:r>
              <a:rPr sz="1900" spc="-10" dirty="0">
                <a:solidFill>
                  <a:srgbClr val="404040"/>
                </a:solidFill>
                <a:latin typeface="Calibri"/>
                <a:cs typeface="Calibri"/>
              </a:rPr>
              <a:t>commits</a:t>
            </a:r>
            <a:endParaRPr sz="1900" dirty="0">
              <a:latin typeface="Calibri"/>
              <a:cs typeface="Calibri"/>
            </a:endParaRPr>
          </a:p>
          <a:p>
            <a:pPr marL="304800" indent="-183515">
              <a:lnSpc>
                <a:spcPts val="2030"/>
              </a:lnSpc>
              <a:buClr>
                <a:srgbClr val="D24717"/>
              </a:buClr>
              <a:buFont typeface="Calibri"/>
              <a:buChar char="◦"/>
              <a:tabLst>
                <a:tab pos="305435" algn="l"/>
              </a:tabLst>
            </a:pPr>
            <a:r>
              <a:rPr sz="1700" spc="-5" dirty="0">
                <a:solidFill>
                  <a:srgbClr val="404040"/>
                </a:solidFill>
                <a:latin typeface="Courier New"/>
                <a:cs typeface="Courier New"/>
              </a:rPr>
              <a:t>git rebase -</a:t>
            </a:r>
            <a:r>
              <a:rPr sz="1700" spc="-5" dirty="0" err="1">
                <a:solidFill>
                  <a:srgbClr val="404040"/>
                </a:solidFill>
                <a:latin typeface="Courier New"/>
                <a:cs typeface="Courier New"/>
              </a:rPr>
              <a:t>i</a:t>
            </a:r>
            <a:r>
              <a:rPr sz="1700" spc="55" dirty="0">
                <a:solidFill>
                  <a:srgbClr val="404040"/>
                </a:solidFill>
                <a:latin typeface="Courier New"/>
                <a:cs typeface="Courier New"/>
              </a:rPr>
              <a:t> </a:t>
            </a:r>
            <a:r>
              <a:rPr sz="1700" spc="-5" dirty="0">
                <a:solidFill>
                  <a:srgbClr val="404040"/>
                </a:solidFill>
                <a:latin typeface="Courier New"/>
                <a:cs typeface="Courier New"/>
              </a:rPr>
              <a:t>master~</a:t>
            </a:r>
            <a:r>
              <a:rPr sz="1700" spc="-5" dirty="0">
                <a:solidFill>
                  <a:srgbClr val="404040"/>
                </a:solidFill>
                <a:latin typeface="Calibri"/>
                <a:cs typeface="Calibri"/>
              </a:rPr>
              <a:t>4</a:t>
            </a:r>
            <a:endParaRPr sz="17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094368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0380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Historique</a:t>
            </a:r>
          </a:p>
        </p:txBody>
      </p:sp>
      <p:sp>
        <p:nvSpPr>
          <p:cNvPr id="5" name="object 5"/>
          <p:cNvSpPr txBox="1"/>
          <p:nvPr/>
        </p:nvSpPr>
        <p:spPr>
          <a:xfrm>
            <a:off x="902004" y="1359122"/>
            <a:ext cx="7383780" cy="2487219"/>
          </a:xfrm>
          <a:prstGeom prst="rect">
            <a:avLst/>
          </a:prstGeom>
        </p:spPr>
        <p:txBody>
          <a:bodyPr vert="horz" wrap="square" lIns="0" tIns="12065" rIns="0" bIns="0" rtlCol="0">
            <a:spAutoFit/>
          </a:bodyPr>
          <a:lstStyle/>
          <a:p>
            <a:pPr marL="12700">
              <a:lnSpc>
                <a:spcPts val="2280"/>
              </a:lnSpc>
              <a:spcBef>
                <a:spcPts val="1145"/>
              </a:spcBef>
            </a:pPr>
            <a:r>
              <a:rPr sz="1900" spc="-10" dirty="0" err="1">
                <a:solidFill>
                  <a:srgbClr val="404040"/>
                </a:solidFill>
                <a:latin typeface="Calibri"/>
                <a:cs typeface="Calibri"/>
              </a:rPr>
              <a:t>Plusieurs</a:t>
            </a:r>
            <a:r>
              <a:rPr sz="1900" spc="10" dirty="0">
                <a:solidFill>
                  <a:srgbClr val="404040"/>
                </a:solidFill>
                <a:latin typeface="Calibri"/>
                <a:cs typeface="Calibri"/>
              </a:rPr>
              <a:t> </a:t>
            </a:r>
            <a:r>
              <a:rPr sz="1900" spc="-10" dirty="0" err="1">
                <a:solidFill>
                  <a:srgbClr val="404040"/>
                </a:solidFill>
                <a:latin typeface="Calibri"/>
                <a:cs typeface="Calibri"/>
              </a:rPr>
              <a:t>possibilités</a:t>
            </a:r>
            <a:endParaRPr sz="1900" dirty="0">
              <a:latin typeface="Calibri"/>
              <a:cs typeface="Calibri"/>
            </a:endParaRPr>
          </a:p>
          <a:p>
            <a:pPr marL="304800" indent="-183515">
              <a:lnSpc>
                <a:spcPts val="2039"/>
              </a:lnSpc>
              <a:buClr>
                <a:srgbClr val="D24717"/>
              </a:buClr>
              <a:buFont typeface="Calibri"/>
              <a:buChar char="◦"/>
              <a:tabLst>
                <a:tab pos="305435" algn="l"/>
              </a:tabLst>
            </a:pPr>
            <a:r>
              <a:rPr sz="1700" spc="-5" dirty="0">
                <a:solidFill>
                  <a:srgbClr val="404040"/>
                </a:solidFill>
                <a:latin typeface="Courier New"/>
                <a:cs typeface="Courier New"/>
              </a:rPr>
              <a:t>pick</a:t>
            </a:r>
            <a:r>
              <a:rPr sz="1700" spc="-650" dirty="0">
                <a:solidFill>
                  <a:srgbClr val="404040"/>
                </a:solidFill>
                <a:latin typeface="Courier New"/>
                <a:cs typeface="Courier New"/>
              </a:rPr>
              <a:t> </a:t>
            </a:r>
            <a:r>
              <a:rPr sz="1700" dirty="0">
                <a:solidFill>
                  <a:srgbClr val="404040"/>
                </a:solidFill>
                <a:latin typeface="Calibri"/>
                <a:cs typeface="Calibri"/>
              </a:rPr>
              <a:t>: </a:t>
            </a:r>
            <a:r>
              <a:rPr sz="1700" spc="-5" dirty="0">
                <a:solidFill>
                  <a:srgbClr val="404040"/>
                </a:solidFill>
                <a:latin typeface="Calibri"/>
                <a:cs typeface="Calibri"/>
              </a:rPr>
              <a:t>pas </a:t>
            </a:r>
            <a:r>
              <a:rPr sz="1700" dirty="0">
                <a:solidFill>
                  <a:srgbClr val="404040"/>
                </a:solidFill>
                <a:latin typeface="Calibri"/>
                <a:cs typeface="Calibri"/>
              </a:rPr>
              <a:t>de </a:t>
            </a:r>
            <a:r>
              <a:rPr sz="1700" spc="-5" dirty="0" err="1">
                <a:solidFill>
                  <a:srgbClr val="404040"/>
                </a:solidFill>
                <a:latin typeface="Calibri"/>
                <a:cs typeface="Calibri"/>
              </a:rPr>
              <a:t>changement</a:t>
            </a:r>
            <a:endParaRPr sz="1700" dirty="0">
              <a:latin typeface="Calibri"/>
              <a:cs typeface="Calibri"/>
            </a:endParaRPr>
          </a:p>
          <a:p>
            <a:pPr marL="304800" indent="-183515">
              <a:lnSpc>
                <a:spcPct val="100000"/>
              </a:lnSpc>
              <a:spcBef>
                <a:spcPts val="190"/>
              </a:spcBef>
              <a:buClr>
                <a:srgbClr val="D24717"/>
              </a:buClr>
              <a:buFont typeface="Calibri"/>
              <a:buChar char="◦"/>
              <a:tabLst>
                <a:tab pos="305435" algn="l"/>
              </a:tabLst>
            </a:pPr>
            <a:r>
              <a:rPr sz="1700" spc="-5" dirty="0">
                <a:solidFill>
                  <a:srgbClr val="404040"/>
                </a:solidFill>
                <a:latin typeface="Courier New"/>
                <a:cs typeface="Courier New"/>
              </a:rPr>
              <a:t>reword</a:t>
            </a:r>
            <a:r>
              <a:rPr sz="1700" spc="-655" dirty="0">
                <a:solidFill>
                  <a:srgbClr val="404040"/>
                </a:solidFill>
                <a:latin typeface="Courier New"/>
                <a:cs typeface="Courier New"/>
              </a:rPr>
              <a:t> </a:t>
            </a:r>
            <a:r>
              <a:rPr sz="1700" dirty="0">
                <a:solidFill>
                  <a:srgbClr val="404040"/>
                </a:solidFill>
                <a:latin typeface="Calibri"/>
                <a:cs typeface="Calibri"/>
              </a:rPr>
              <a:t>: </a:t>
            </a:r>
            <a:r>
              <a:rPr sz="1700" spc="-5" dirty="0" err="1">
                <a:solidFill>
                  <a:srgbClr val="404040"/>
                </a:solidFill>
                <a:latin typeface="Calibri"/>
                <a:cs typeface="Calibri"/>
              </a:rPr>
              <a:t>changement</a:t>
            </a:r>
            <a:r>
              <a:rPr sz="1700" spc="-5" dirty="0">
                <a:solidFill>
                  <a:srgbClr val="404040"/>
                </a:solidFill>
                <a:latin typeface="Calibri"/>
                <a:cs typeface="Calibri"/>
              </a:rPr>
              <a:t> </a:t>
            </a:r>
            <a:r>
              <a:rPr sz="1700" dirty="0">
                <a:solidFill>
                  <a:srgbClr val="404040"/>
                </a:solidFill>
                <a:latin typeface="Calibri"/>
                <a:cs typeface="Calibri"/>
              </a:rPr>
              <a:t>du </a:t>
            </a:r>
            <a:r>
              <a:rPr sz="1700" spc="-5" dirty="0">
                <a:solidFill>
                  <a:srgbClr val="404040"/>
                </a:solidFill>
                <a:latin typeface="Calibri"/>
                <a:cs typeface="Calibri"/>
              </a:rPr>
              <a:t>message</a:t>
            </a:r>
            <a:endParaRPr sz="1700" dirty="0">
              <a:latin typeface="Calibri"/>
              <a:cs typeface="Calibri"/>
            </a:endParaRPr>
          </a:p>
          <a:p>
            <a:pPr marL="304800" indent="-183515">
              <a:lnSpc>
                <a:spcPct val="100000"/>
              </a:lnSpc>
              <a:spcBef>
                <a:spcPts val="195"/>
              </a:spcBef>
              <a:buClr>
                <a:srgbClr val="D24717"/>
              </a:buClr>
              <a:buFont typeface="Calibri"/>
              <a:buChar char="◦"/>
              <a:tabLst>
                <a:tab pos="305435" algn="l"/>
              </a:tabLst>
            </a:pPr>
            <a:r>
              <a:rPr sz="1700" spc="-5" dirty="0">
                <a:solidFill>
                  <a:srgbClr val="404040"/>
                </a:solidFill>
                <a:latin typeface="Courier New"/>
                <a:cs typeface="Courier New"/>
              </a:rPr>
              <a:t>edit</a:t>
            </a:r>
            <a:r>
              <a:rPr sz="1700" spc="-665" dirty="0">
                <a:solidFill>
                  <a:srgbClr val="404040"/>
                </a:solidFill>
                <a:latin typeface="Courier New"/>
                <a:cs typeface="Courier New"/>
              </a:rPr>
              <a:t> </a:t>
            </a:r>
            <a:r>
              <a:rPr sz="1700" dirty="0">
                <a:solidFill>
                  <a:srgbClr val="404040"/>
                </a:solidFill>
                <a:latin typeface="Calibri"/>
                <a:cs typeface="Calibri"/>
              </a:rPr>
              <a:t>: </a:t>
            </a:r>
            <a:r>
              <a:rPr sz="1700" spc="-5" dirty="0" err="1">
                <a:solidFill>
                  <a:srgbClr val="404040"/>
                </a:solidFill>
                <a:latin typeface="Calibri"/>
                <a:cs typeface="Calibri"/>
              </a:rPr>
              <a:t>changement</a:t>
            </a:r>
            <a:r>
              <a:rPr sz="1700" spc="-5" dirty="0">
                <a:solidFill>
                  <a:srgbClr val="404040"/>
                </a:solidFill>
                <a:latin typeface="Calibri"/>
                <a:cs typeface="Calibri"/>
              </a:rPr>
              <a:t> </a:t>
            </a:r>
            <a:r>
              <a:rPr sz="1700" spc="-5" dirty="0" err="1">
                <a:solidFill>
                  <a:srgbClr val="404040"/>
                </a:solidFill>
                <a:latin typeface="Calibri"/>
                <a:cs typeface="Calibri"/>
              </a:rPr>
              <a:t>complet</a:t>
            </a:r>
            <a:r>
              <a:rPr sz="1700" spc="-5" dirty="0">
                <a:solidFill>
                  <a:srgbClr val="404040"/>
                </a:solidFill>
                <a:latin typeface="Calibri"/>
                <a:cs typeface="Calibri"/>
              </a:rPr>
              <a:t> du commit</a:t>
            </a:r>
            <a:endParaRPr sz="1700" dirty="0">
              <a:latin typeface="Calibri"/>
              <a:cs typeface="Calibri"/>
            </a:endParaRPr>
          </a:p>
          <a:p>
            <a:pPr marL="304800" indent="-183515">
              <a:lnSpc>
                <a:spcPct val="100000"/>
              </a:lnSpc>
              <a:spcBef>
                <a:spcPts val="195"/>
              </a:spcBef>
              <a:buClr>
                <a:srgbClr val="D24717"/>
              </a:buClr>
              <a:buFont typeface="Calibri"/>
              <a:buChar char="◦"/>
              <a:tabLst>
                <a:tab pos="305435" algn="l"/>
              </a:tabLst>
            </a:pPr>
            <a:r>
              <a:rPr sz="1700" spc="-5" dirty="0">
                <a:solidFill>
                  <a:srgbClr val="404040"/>
                </a:solidFill>
                <a:latin typeface="Courier New"/>
                <a:cs typeface="Courier New"/>
              </a:rPr>
              <a:t>squash</a:t>
            </a:r>
            <a:r>
              <a:rPr sz="1700" spc="-645" dirty="0">
                <a:solidFill>
                  <a:srgbClr val="404040"/>
                </a:solidFill>
                <a:latin typeface="Courier New"/>
                <a:cs typeface="Courier New"/>
              </a:rPr>
              <a:t> </a:t>
            </a:r>
            <a:r>
              <a:rPr sz="1700" dirty="0">
                <a:solidFill>
                  <a:srgbClr val="404040"/>
                </a:solidFill>
                <a:latin typeface="Calibri"/>
                <a:cs typeface="Calibri"/>
              </a:rPr>
              <a:t>: fusion du </a:t>
            </a:r>
            <a:r>
              <a:rPr sz="1700" spc="-5" dirty="0">
                <a:solidFill>
                  <a:srgbClr val="404040"/>
                </a:solidFill>
                <a:latin typeface="Calibri"/>
                <a:cs typeface="Calibri"/>
              </a:rPr>
              <a:t>commit </a:t>
            </a:r>
            <a:r>
              <a:rPr sz="1700" spc="-10" dirty="0">
                <a:solidFill>
                  <a:srgbClr val="404040"/>
                </a:solidFill>
                <a:latin typeface="Calibri"/>
                <a:cs typeface="Calibri"/>
              </a:rPr>
              <a:t>avec </a:t>
            </a:r>
            <a:r>
              <a:rPr sz="1700" dirty="0">
                <a:solidFill>
                  <a:srgbClr val="404040"/>
                </a:solidFill>
                <a:latin typeface="Calibri"/>
                <a:cs typeface="Calibri"/>
              </a:rPr>
              <a:t>le </a:t>
            </a:r>
            <a:r>
              <a:rPr sz="1700" spc="-5" dirty="0" err="1">
                <a:solidFill>
                  <a:srgbClr val="404040"/>
                </a:solidFill>
                <a:latin typeface="Calibri"/>
                <a:cs typeface="Calibri"/>
              </a:rPr>
              <a:t>précédent</a:t>
            </a:r>
            <a:endParaRPr sz="1700" dirty="0">
              <a:latin typeface="Calibri"/>
              <a:cs typeface="Calibri"/>
            </a:endParaRPr>
          </a:p>
          <a:p>
            <a:pPr marL="304800" indent="-183515">
              <a:lnSpc>
                <a:spcPct val="100000"/>
              </a:lnSpc>
              <a:spcBef>
                <a:spcPts val="190"/>
              </a:spcBef>
              <a:buClr>
                <a:srgbClr val="D24717"/>
              </a:buClr>
              <a:buFont typeface="Calibri"/>
              <a:buChar char="◦"/>
              <a:tabLst>
                <a:tab pos="305435" algn="l"/>
              </a:tabLst>
            </a:pPr>
            <a:r>
              <a:rPr sz="1700" spc="-5" dirty="0">
                <a:solidFill>
                  <a:srgbClr val="404040"/>
                </a:solidFill>
                <a:latin typeface="Courier New"/>
                <a:cs typeface="Courier New"/>
              </a:rPr>
              <a:t>fixup</a:t>
            </a:r>
            <a:r>
              <a:rPr sz="1700" spc="-745" dirty="0">
                <a:solidFill>
                  <a:srgbClr val="404040"/>
                </a:solidFill>
                <a:latin typeface="Courier New"/>
                <a:cs typeface="Courier New"/>
              </a:rPr>
              <a:t> </a:t>
            </a:r>
            <a:r>
              <a:rPr sz="1700" dirty="0">
                <a:solidFill>
                  <a:srgbClr val="404040"/>
                </a:solidFill>
                <a:latin typeface="Calibri"/>
                <a:cs typeface="Calibri"/>
              </a:rPr>
              <a:t>: idem que squash </a:t>
            </a:r>
            <a:r>
              <a:rPr sz="1700" dirty="0" err="1">
                <a:solidFill>
                  <a:srgbClr val="404040"/>
                </a:solidFill>
                <a:latin typeface="Calibri"/>
                <a:cs typeface="Calibri"/>
              </a:rPr>
              <a:t>en</a:t>
            </a:r>
            <a:r>
              <a:rPr sz="1700" dirty="0">
                <a:solidFill>
                  <a:srgbClr val="404040"/>
                </a:solidFill>
                <a:latin typeface="Calibri"/>
                <a:cs typeface="Calibri"/>
              </a:rPr>
              <a:t> </a:t>
            </a:r>
            <a:r>
              <a:rPr sz="1700" spc="-5" dirty="0" err="1">
                <a:solidFill>
                  <a:srgbClr val="404040"/>
                </a:solidFill>
                <a:latin typeface="Calibri"/>
                <a:cs typeface="Calibri"/>
              </a:rPr>
              <a:t>conservant</a:t>
            </a:r>
            <a:r>
              <a:rPr sz="1700" spc="-5" dirty="0">
                <a:solidFill>
                  <a:srgbClr val="404040"/>
                </a:solidFill>
                <a:latin typeface="Calibri"/>
                <a:cs typeface="Calibri"/>
              </a:rPr>
              <a:t> </a:t>
            </a:r>
            <a:r>
              <a:rPr sz="1700" dirty="0">
                <a:solidFill>
                  <a:srgbClr val="404040"/>
                </a:solidFill>
                <a:latin typeface="Calibri"/>
                <a:cs typeface="Calibri"/>
              </a:rPr>
              <a:t>le </a:t>
            </a:r>
            <a:r>
              <a:rPr sz="1700" spc="-5" dirty="0">
                <a:solidFill>
                  <a:srgbClr val="404040"/>
                </a:solidFill>
                <a:latin typeface="Calibri"/>
                <a:cs typeface="Calibri"/>
              </a:rPr>
              <a:t>message </a:t>
            </a:r>
            <a:r>
              <a:rPr sz="1700" spc="-5" dirty="0" err="1">
                <a:solidFill>
                  <a:srgbClr val="404040"/>
                </a:solidFill>
                <a:latin typeface="Calibri"/>
                <a:cs typeface="Calibri"/>
              </a:rPr>
              <a:t>précédent</a:t>
            </a:r>
            <a:endParaRPr sz="1700" dirty="0">
              <a:latin typeface="Calibri"/>
              <a:cs typeface="Calibri"/>
            </a:endParaRPr>
          </a:p>
          <a:p>
            <a:pPr marL="304800" indent="-183515">
              <a:lnSpc>
                <a:spcPts val="1839"/>
              </a:lnSpc>
              <a:spcBef>
                <a:spcPts val="190"/>
              </a:spcBef>
              <a:buClr>
                <a:srgbClr val="D24717"/>
              </a:buClr>
              <a:buFont typeface="Calibri"/>
              <a:buChar char="◦"/>
              <a:tabLst>
                <a:tab pos="305435" algn="l"/>
              </a:tabLst>
            </a:pPr>
            <a:r>
              <a:rPr sz="1700" spc="-5" dirty="0">
                <a:solidFill>
                  <a:srgbClr val="404040"/>
                </a:solidFill>
                <a:latin typeface="Courier New"/>
                <a:cs typeface="Courier New"/>
              </a:rPr>
              <a:t>exec</a:t>
            </a:r>
            <a:r>
              <a:rPr sz="1700" spc="-725" dirty="0">
                <a:solidFill>
                  <a:srgbClr val="404040"/>
                </a:solidFill>
                <a:latin typeface="Courier New"/>
                <a:cs typeface="Courier New"/>
              </a:rPr>
              <a:t> </a:t>
            </a:r>
            <a:r>
              <a:rPr sz="1700" dirty="0">
                <a:solidFill>
                  <a:srgbClr val="404040"/>
                </a:solidFill>
                <a:latin typeface="Calibri"/>
                <a:cs typeface="Calibri"/>
              </a:rPr>
              <a:t>: </a:t>
            </a:r>
            <a:r>
              <a:rPr sz="1700" spc="-10" dirty="0" err="1">
                <a:solidFill>
                  <a:srgbClr val="404040"/>
                </a:solidFill>
                <a:latin typeface="Calibri"/>
                <a:cs typeface="Calibri"/>
              </a:rPr>
              <a:t>exécuter</a:t>
            </a:r>
            <a:r>
              <a:rPr sz="1700" spc="-10" dirty="0">
                <a:solidFill>
                  <a:srgbClr val="404040"/>
                </a:solidFill>
                <a:latin typeface="Calibri"/>
                <a:cs typeface="Calibri"/>
              </a:rPr>
              <a:t> </a:t>
            </a:r>
            <a:r>
              <a:rPr sz="1700" dirty="0" err="1">
                <a:solidFill>
                  <a:srgbClr val="404040"/>
                </a:solidFill>
                <a:latin typeface="Calibri"/>
                <a:cs typeface="Calibri"/>
              </a:rPr>
              <a:t>une</a:t>
            </a:r>
            <a:r>
              <a:rPr sz="1700" dirty="0">
                <a:solidFill>
                  <a:srgbClr val="404040"/>
                </a:solidFill>
                <a:latin typeface="Calibri"/>
                <a:cs typeface="Calibri"/>
              </a:rPr>
              <a:t> </a:t>
            </a:r>
            <a:r>
              <a:rPr sz="1700" spc="-5" dirty="0" err="1">
                <a:solidFill>
                  <a:srgbClr val="404040"/>
                </a:solidFill>
                <a:latin typeface="Calibri"/>
                <a:cs typeface="Calibri"/>
              </a:rPr>
              <a:t>commande</a:t>
            </a:r>
            <a:r>
              <a:rPr sz="1700" spc="-5" dirty="0">
                <a:solidFill>
                  <a:srgbClr val="404040"/>
                </a:solidFill>
                <a:latin typeface="Calibri"/>
                <a:cs typeface="Calibri"/>
              </a:rPr>
              <a:t> </a:t>
            </a:r>
            <a:r>
              <a:rPr sz="1700" dirty="0">
                <a:solidFill>
                  <a:srgbClr val="404040"/>
                </a:solidFill>
                <a:latin typeface="Calibri"/>
                <a:cs typeface="Calibri"/>
              </a:rPr>
              <a:t>sur le </a:t>
            </a:r>
            <a:r>
              <a:rPr sz="1700" spc="-5" dirty="0">
                <a:solidFill>
                  <a:srgbClr val="404040"/>
                </a:solidFill>
                <a:latin typeface="Calibri"/>
                <a:cs typeface="Calibri"/>
              </a:rPr>
              <a:t>commit </a:t>
            </a:r>
            <a:r>
              <a:rPr sz="1700" spc="-5" dirty="0" err="1">
                <a:solidFill>
                  <a:srgbClr val="404040"/>
                </a:solidFill>
                <a:latin typeface="Calibri"/>
                <a:cs typeface="Calibri"/>
              </a:rPr>
              <a:t>précédent</a:t>
            </a:r>
            <a:r>
              <a:rPr sz="1700" spc="-5" dirty="0">
                <a:solidFill>
                  <a:srgbClr val="404040"/>
                </a:solidFill>
                <a:latin typeface="Calibri"/>
                <a:cs typeface="Calibri"/>
              </a:rPr>
              <a:t> </a:t>
            </a:r>
            <a:r>
              <a:rPr sz="1700" dirty="0">
                <a:solidFill>
                  <a:srgbClr val="404040"/>
                </a:solidFill>
                <a:latin typeface="Calibri"/>
                <a:cs typeface="Calibri"/>
              </a:rPr>
              <a:t>(</a:t>
            </a:r>
            <a:r>
              <a:rPr sz="1700" dirty="0" err="1">
                <a:solidFill>
                  <a:srgbClr val="404040"/>
                </a:solidFill>
                <a:latin typeface="Calibri"/>
                <a:cs typeface="Calibri"/>
              </a:rPr>
              <a:t>penser</a:t>
            </a:r>
            <a:r>
              <a:rPr sz="1700" dirty="0">
                <a:solidFill>
                  <a:srgbClr val="404040"/>
                </a:solidFill>
                <a:latin typeface="Calibri"/>
                <a:cs typeface="Calibri"/>
              </a:rPr>
              <a:t> </a:t>
            </a:r>
            <a:r>
              <a:rPr sz="1700" spc="-5" dirty="0" err="1">
                <a:solidFill>
                  <a:srgbClr val="404040"/>
                </a:solidFill>
                <a:latin typeface="Calibri"/>
                <a:cs typeface="Calibri"/>
              </a:rPr>
              <a:t>commande</a:t>
            </a:r>
            <a:r>
              <a:rPr sz="1700" spc="-5" dirty="0">
                <a:solidFill>
                  <a:srgbClr val="404040"/>
                </a:solidFill>
                <a:latin typeface="Calibri"/>
                <a:cs typeface="Calibri"/>
              </a:rPr>
              <a:t> </a:t>
            </a:r>
            <a:r>
              <a:rPr sz="1700" dirty="0">
                <a:solidFill>
                  <a:srgbClr val="404040"/>
                </a:solidFill>
                <a:latin typeface="Calibri"/>
                <a:cs typeface="Calibri"/>
              </a:rPr>
              <a:t>de</a:t>
            </a:r>
            <a:endParaRPr sz="1700" dirty="0">
              <a:latin typeface="Calibri"/>
              <a:cs typeface="Calibri"/>
            </a:endParaRPr>
          </a:p>
          <a:p>
            <a:pPr marL="304800">
              <a:lnSpc>
                <a:spcPts val="1839"/>
              </a:lnSpc>
            </a:pPr>
            <a:r>
              <a:rPr sz="1700" spc="-10" dirty="0">
                <a:solidFill>
                  <a:srgbClr val="404040"/>
                </a:solidFill>
                <a:latin typeface="Calibri"/>
                <a:cs typeface="Calibri"/>
              </a:rPr>
              <a:t>test </a:t>
            </a:r>
            <a:r>
              <a:rPr sz="1700" dirty="0">
                <a:solidFill>
                  <a:srgbClr val="404040"/>
                </a:solidFill>
                <a:latin typeface="Calibri"/>
                <a:cs typeface="Calibri"/>
              </a:rPr>
              <a:t>qui </a:t>
            </a:r>
            <a:r>
              <a:rPr sz="1700" spc="-10" dirty="0" err="1">
                <a:solidFill>
                  <a:srgbClr val="404040"/>
                </a:solidFill>
                <a:latin typeface="Calibri"/>
                <a:cs typeface="Calibri"/>
              </a:rPr>
              <a:t>retournerait</a:t>
            </a:r>
            <a:r>
              <a:rPr sz="1700" spc="-10" dirty="0">
                <a:solidFill>
                  <a:srgbClr val="404040"/>
                </a:solidFill>
                <a:latin typeface="Calibri"/>
                <a:cs typeface="Calibri"/>
              </a:rPr>
              <a:t> </a:t>
            </a:r>
            <a:r>
              <a:rPr sz="1700" dirty="0">
                <a:solidFill>
                  <a:srgbClr val="404040"/>
                </a:solidFill>
                <a:latin typeface="Calibri"/>
                <a:cs typeface="Calibri"/>
              </a:rPr>
              <a:t>un </a:t>
            </a:r>
            <a:r>
              <a:rPr sz="1700" spc="-5" dirty="0">
                <a:solidFill>
                  <a:srgbClr val="404040"/>
                </a:solidFill>
                <a:latin typeface="Calibri"/>
                <a:cs typeface="Calibri"/>
              </a:rPr>
              <a:t>code </a:t>
            </a:r>
            <a:r>
              <a:rPr sz="1700" dirty="0">
                <a:solidFill>
                  <a:srgbClr val="404040"/>
                </a:solidFill>
                <a:latin typeface="Calibri"/>
                <a:cs typeface="Calibri"/>
              </a:rPr>
              <a:t>0 </a:t>
            </a:r>
            <a:r>
              <a:rPr sz="1700" spc="-5" dirty="0" err="1">
                <a:solidFill>
                  <a:srgbClr val="404040"/>
                </a:solidFill>
                <a:latin typeface="Calibri"/>
                <a:cs typeface="Calibri"/>
              </a:rPr>
              <a:t>ou</a:t>
            </a:r>
            <a:r>
              <a:rPr sz="1700" spc="-5" dirty="0">
                <a:solidFill>
                  <a:srgbClr val="404040"/>
                </a:solidFill>
                <a:latin typeface="Calibri"/>
                <a:cs typeface="Calibri"/>
              </a:rPr>
              <a:t> </a:t>
            </a:r>
            <a:r>
              <a:rPr sz="1700" dirty="0">
                <a:solidFill>
                  <a:srgbClr val="404040"/>
                </a:solidFill>
                <a:latin typeface="Calibri"/>
                <a:cs typeface="Calibri"/>
              </a:rPr>
              <a:t>un </a:t>
            </a:r>
            <a:r>
              <a:rPr sz="1700" spc="-5" dirty="0">
                <a:solidFill>
                  <a:srgbClr val="404040"/>
                </a:solidFill>
                <a:latin typeface="Calibri"/>
                <a:cs typeface="Calibri"/>
              </a:rPr>
              <a:t>code</a:t>
            </a:r>
            <a:r>
              <a:rPr sz="1700" spc="-85" dirty="0">
                <a:solidFill>
                  <a:srgbClr val="404040"/>
                </a:solidFill>
                <a:latin typeface="Calibri"/>
                <a:cs typeface="Calibri"/>
              </a:rPr>
              <a:t> </a:t>
            </a:r>
            <a:r>
              <a:rPr sz="1700" spc="-20" dirty="0" err="1">
                <a:solidFill>
                  <a:srgbClr val="404040"/>
                </a:solidFill>
                <a:latin typeface="Calibri"/>
                <a:cs typeface="Calibri"/>
              </a:rPr>
              <a:t>d’erreur</a:t>
            </a:r>
            <a:r>
              <a:rPr sz="1700" spc="-20" dirty="0">
                <a:solidFill>
                  <a:srgbClr val="404040"/>
                </a:solidFill>
                <a:latin typeface="Calibri"/>
                <a:cs typeface="Calibri"/>
              </a:rPr>
              <a:t>)</a:t>
            </a:r>
            <a:endParaRPr sz="1700" dirty="0">
              <a:latin typeface="Calibri"/>
              <a:cs typeface="Calibri"/>
            </a:endParaRPr>
          </a:p>
          <a:p>
            <a:pPr marL="304800" indent="-183515">
              <a:lnSpc>
                <a:spcPct val="100000"/>
              </a:lnSpc>
              <a:spcBef>
                <a:spcPts val="185"/>
              </a:spcBef>
              <a:buClr>
                <a:srgbClr val="D24717"/>
              </a:buClr>
              <a:buFont typeface="Calibri"/>
              <a:buChar char="◦"/>
              <a:tabLst>
                <a:tab pos="305435" algn="l"/>
              </a:tabLst>
            </a:pPr>
            <a:r>
              <a:rPr sz="1700" spc="-5" dirty="0">
                <a:solidFill>
                  <a:srgbClr val="404040"/>
                </a:solidFill>
                <a:latin typeface="Courier New"/>
                <a:cs typeface="Courier New"/>
              </a:rPr>
              <a:t>drop</a:t>
            </a:r>
            <a:r>
              <a:rPr sz="1700" spc="-635" dirty="0">
                <a:solidFill>
                  <a:srgbClr val="404040"/>
                </a:solidFill>
                <a:latin typeface="Courier New"/>
                <a:cs typeface="Courier New"/>
              </a:rPr>
              <a:t> </a:t>
            </a:r>
            <a:r>
              <a:rPr sz="1700" dirty="0">
                <a:solidFill>
                  <a:srgbClr val="404040"/>
                </a:solidFill>
                <a:latin typeface="Calibri"/>
                <a:cs typeface="Calibri"/>
              </a:rPr>
              <a:t>: </a:t>
            </a:r>
            <a:r>
              <a:rPr sz="1700" spc="-5" dirty="0" err="1">
                <a:solidFill>
                  <a:srgbClr val="404040"/>
                </a:solidFill>
                <a:latin typeface="Calibri"/>
                <a:cs typeface="Calibri"/>
              </a:rPr>
              <a:t>supprimer</a:t>
            </a:r>
            <a:r>
              <a:rPr sz="1700" spc="-5" dirty="0">
                <a:solidFill>
                  <a:srgbClr val="404040"/>
                </a:solidFill>
                <a:latin typeface="Calibri"/>
                <a:cs typeface="Calibri"/>
              </a:rPr>
              <a:t> </a:t>
            </a:r>
            <a:r>
              <a:rPr sz="1700" spc="-5" dirty="0" err="1">
                <a:solidFill>
                  <a:srgbClr val="404040"/>
                </a:solidFill>
                <a:latin typeface="Calibri"/>
                <a:cs typeface="Calibri"/>
              </a:rPr>
              <a:t>ce</a:t>
            </a:r>
            <a:r>
              <a:rPr sz="1700" spc="-5" dirty="0">
                <a:solidFill>
                  <a:srgbClr val="404040"/>
                </a:solidFill>
                <a:latin typeface="Calibri"/>
                <a:cs typeface="Calibri"/>
              </a:rPr>
              <a:t> commit</a:t>
            </a:r>
            <a:endParaRPr sz="17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78004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70" dirty="0"/>
              <a:t>Mettre </a:t>
            </a:r>
            <a:r>
              <a:rPr spc="-25" dirty="0"/>
              <a:t>de </a:t>
            </a:r>
            <a:r>
              <a:rPr spc="-65" dirty="0"/>
              <a:t>côté</a:t>
            </a:r>
            <a:r>
              <a:rPr spc="-305" dirty="0"/>
              <a:t> </a:t>
            </a:r>
            <a:r>
              <a:rPr spc="-35" dirty="0"/>
              <a:t>les  </a:t>
            </a:r>
            <a:r>
              <a:rPr spc="-55" dirty="0"/>
              <a:t>modifications</a:t>
            </a:r>
          </a:p>
        </p:txBody>
      </p:sp>
      <p:sp>
        <p:nvSpPr>
          <p:cNvPr id="5" name="object 5"/>
          <p:cNvSpPr txBox="1"/>
          <p:nvPr/>
        </p:nvSpPr>
        <p:spPr>
          <a:xfrm>
            <a:off x="685800" y="1733550"/>
            <a:ext cx="7274559" cy="2334870"/>
          </a:xfrm>
          <a:prstGeom prst="rect">
            <a:avLst/>
          </a:prstGeom>
        </p:spPr>
        <p:txBody>
          <a:bodyPr vert="horz" wrap="square" lIns="0" tIns="12700" rIns="0" bIns="0" rtlCol="0">
            <a:spAutoFit/>
          </a:bodyPr>
          <a:lstStyle/>
          <a:p>
            <a:pPr marL="12700" marR="51435">
              <a:lnSpc>
                <a:spcPct val="138800"/>
              </a:lnSpc>
              <a:spcBef>
                <a:spcPts val="100"/>
              </a:spcBef>
            </a:pPr>
            <a:r>
              <a:rPr sz="1700" dirty="0">
                <a:solidFill>
                  <a:srgbClr val="404040"/>
                </a:solidFill>
                <a:latin typeface="Calibri"/>
                <a:cs typeface="Calibri"/>
              </a:rPr>
              <a:t>Il </a:t>
            </a:r>
            <a:r>
              <a:rPr sz="1700" spc="-5" dirty="0">
                <a:solidFill>
                  <a:srgbClr val="404040"/>
                </a:solidFill>
                <a:latin typeface="Calibri"/>
                <a:cs typeface="Calibri"/>
              </a:rPr>
              <a:t>est possible </a:t>
            </a:r>
            <a:r>
              <a:rPr sz="1700" dirty="0">
                <a:solidFill>
                  <a:srgbClr val="404040"/>
                </a:solidFill>
                <a:latin typeface="Calibri"/>
                <a:cs typeface="Calibri"/>
              </a:rPr>
              <a:t>de </a:t>
            </a:r>
            <a:r>
              <a:rPr sz="1700" spc="-10" dirty="0">
                <a:solidFill>
                  <a:srgbClr val="404040"/>
                </a:solidFill>
                <a:latin typeface="Calibri"/>
                <a:cs typeface="Calibri"/>
              </a:rPr>
              <a:t>mettre </a:t>
            </a:r>
            <a:r>
              <a:rPr sz="1700" dirty="0">
                <a:solidFill>
                  <a:srgbClr val="404040"/>
                </a:solidFill>
                <a:latin typeface="Calibri"/>
                <a:cs typeface="Calibri"/>
              </a:rPr>
              <a:t>de </a:t>
            </a:r>
            <a:r>
              <a:rPr sz="1700" spc="-10" dirty="0">
                <a:solidFill>
                  <a:srgbClr val="404040"/>
                </a:solidFill>
                <a:latin typeface="Calibri"/>
                <a:cs typeface="Calibri"/>
              </a:rPr>
              <a:t>côté </a:t>
            </a:r>
            <a:r>
              <a:rPr sz="1700" dirty="0">
                <a:solidFill>
                  <a:srgbClr val="404040"/>
                </a:solidFill>
                <a:latin typeface="Calibri"/>
                <a:cs typeface="Calibri"/>
              </a:rPr>
              <a:t>des </a:t>
            </a:r>
            <a:r>
              <a:rPr sz="1700" spc="-5" dirty="0">
                <a:solidFill>
                  <a:srgbClr val="404040"/>
                </a:solidFill>
                <a:latin typeface="Calibri"/>
                <a:cs typeface="Calibri"/>
              </a:rPr>
              <a:t>modifications sans </a:t>
            </a:r>
            <a:r>
              <a:rPr sz="1700" dirty="0">
                <a:solidFill>
                  <a:srgbClr val="404040"/>
                </a:solidFill>
                <a:latin typeface="Calibri"/>
                <a:cs typeface="Calibri"/>
              </a:rPr>
              <a:t>les placer dans </a:t>
            </a:r>
            <a:r>
              <a:rPr sz="1700" spc="-5" dirty="0">
                <a:solidFill>
                  <a:srgbClr val="404040"/>
                </a:solidFill>
                <a:latin typeface="Calibri"/>
                <a:cs typeface="Calibri"/>
              </a:rPr>
              <a:t>l'historique  </a:t>
            </a:r>
            <a:r>
              <a:rPr sz="1700" spc="-15" dirty="0">
                <a:solidFill>
                  <a:srgbClr val="404040"/>
                </a:solidFill>
                <a:latin typeface="Calibri"/>
                <a:cs typeface="Calibri"/>
              </a:rPr>
              <a:t>Pour </a:t>
            </a:r>
            <a:r>
              <a:rPr sz="1700" spc="-5" dirty="0">
                <a:solidFill>
                  <a:srgbClr val="404040"/>
                </a:solidFill>
                <a:latin typeface="Calibri"/>
                <a:cs typeface="Calibri"/>
              </a:rPr>
              <a:t>voir </a:t>
            </a:r>
            <a:r>
              <a:rPr sz="1700" dirty="0">
                <a:solidFill>
                  <a:srgbClr val="404040"/>
                </a:solidFill>
                <a:latin typeface="Calibri"/>
                <a:cs typeface="Calibri"/>
              </a:rPr>
              <a:t>les </a:t>
            </a:r>
            <a:r>
              <a:rPr sz="1700" spc="-5" dirty="0">
                <a:solidFill>
                  <a:srgbClr val="404040"/>
                </a:solidFill>
                <a:latin typeface="Calibri"/>
                <a:cs typeface="Calibri"/>
              </a:rPr>
              <a:t>changements </a:t>
            </a:r>
            <a:r>
              <a:rPr sz="1700" dirty="0">
                <a:solidFill>
                  <a:srgbClr val="404040"/>
                </a:solidFill>
                <a:latin typeface="Calibri"/>
                <a:cs typeface="Calibri"/>
              </a:rPr>
              <a:t>déjà mis de</a:t>
            </a:r>
            <a:r>
              <a:rPr sz="1700" spc="-100" dirty="0">
                <a:solidFill>
                  <a:srgbClr val="404040"/>
                </a:solidFill>
                <a:latin typeface="Calibri"/>
                <a:cs typeface="Calibri"/>
              </a:rPr>
              <a:t> </a:t>
            </a:r>
            <a:r>
              <a:rPr sz="1700" spc="-10" dirty="0">
                <a:solidFill>
                  <a:srgbClr val="404040"/>
                </a:solidFill>
                <a:latin typeface="Calibri"/>
                <a:cs typeface="Calibri"/>
              </a:rPr>
              <a:t>côté</a:t>
            </a:r>
            <a:endParaRPr sz="1700" dirty="0">
              <a:latin typeface="Calibri"/>
              <a:cs typeface="Calibri"/>
            </a:endParaRPr>
          </a:p>
          <a:p>
            <a:pPr marL="304800" indent="-183515">
              <a:lnSpc>
                <a:spcPts val="1639"/>
              </a:lnSpc>
              <a:buClr>
                <a:srgbClr val="D24717"/>
              </a:buClr>
              <a:buFont typeface="Calibri"/>
              <a:buChar char="◦"/>
              <a:tabLst>
                <a:tab pos="305435" algn="l"/>
              </a:tabLst>
            </a:pPr>
            <a:r>
              <a:rPr sz="1500" spc="-5" dirty="0">
                <a:solidFill>
                  <a:srgbClr val="404040"/>
                </a:solidFill>
                <a:latin typeface="Courier New"/>
                <a:cs typeface="Courier New"/>
              </a:rPr>
              <a:t>git stash</a:t>
            </a:r>
            <a:r>
              <a:rPr sz="1500" spc="-10" dirty="0">
                <a:solidFill>
                  <a:srgbClr val="404040"/>
                </a:solidFill>
                <a:latin typeface="Courier New"/>
                <a:cs typeface="Courier New"/>
              </a:rPr>
              <a:t> </a:t>
            </a:r>
            <a:r>
              <a:rPr sz="1500" spc="-5" dirty="0">
                <a:solidFill>
                  <a:srgbClr val="404040"/>
                </a:solidFill>
                <a:latin typeface="Courier New"/>
                <a:cs typeface="Courier New"/>
              </a:rPr>
              <a:t>list</a:t>
            </a:r>
            <a:endParaRPr sz="1500" dirty="0">
              <a:latin typeface="Courier New"/>
              <a:cs typeface="Courier New"/>
            </a:endParaRPr>
          </a:p>
          <a:p>
            <a:pPr>
              <a:lnSpc>
                <a:spcPct val="100000"/>
              </a:lnSpc>
              <a:spcBef>
                <a:spcPts val="15"/>
              </a:spcBef>
              <a:buClr>
                <a:srgbClr val="D24717"/>
              </a:buClr>
              <a:buFont typeface="Calibri"/>
              <a:buChar char="◦"/>
            </a:pPr>
            <a:endParaRPr sz="1400" dirty="0">
              <a:latin typeface="Times New Roman"/>
              <a:cs typeface="Times New Roman"/>
            </a:endParaRPr>
          </a:p>
          <a:p>
            <a:pPr marL="12700" marR="5080">
              <a:lnSpc>
                <a:spcPct val="70000"/>
              </a:lnSpc>
            </a:pPr>
            <a:r>
              <a:rPr sz="1700" spc="-15" dirty="0">
                <a:solidFill>
                  <a:srgbClr val="404040"/>
                </a:solidFill>
                <a:latin typeface="Calibri"/>
                <a:cs typeface="Calibri"/>
              </a:rPr>
              <a:t>Pour </a:t>
            </a:r>
            <a:r>
              <a:rPr sz="1700" spc="-10" dirty="0">
                <a:solidFill>
                  <a:srgbClr val="404040"/>
                </a:solidFill>
                <a:latin typeface="Calibri"/>
                <a:cs typeface="Calibri"/>
              </a:rPr>
              <a:t>mettre </a:t>
            </a:r>
            <a:r>
              <a:rPr sz="1700" dirty="0">
                <a:solidFill>
                  <a:srgbClr val="404040"/>
                </a:solidFill>
                <a:latin typeface="Calibri"/>
                <a:cs typeface="Calibri"/>
              </a:rPr>
              <a:t>de </a:t>
            </a:r>
            <a:r>
              <a:rPr sz="1700" spc="-10" dirty="0">
                <a:solidFill>
                  <a:srgbClr val="404040"/>
                </a:solidFill>
                <a:latin typeface="Calibri"/>
                <a:cs typeface="Calibri"/>
              </a:rPr>
              <a:t>côté </a:t>
            </a:r>
            <a:r>
              <a:rPr sz="1700" dirty="0">
                <a:solidFill>
                  <a:srgbClr val="404040"/>
                </a:solidFill>
                <a:latin typeface="Calibri"/>
                <a:cs typeface="Calibri"/>
              </a:rPr>
              <a:t>des </a:t>
            </a:r>
            <a:r>
              <a:rPr sz="1700" spc="-5" dirty="0">
                <a:solidFill>
                  <a:srgbClr val="404040"/>
                </a:solidFill>
                <a:latin typeface="Calibri"/>
                <a:cs typeface="Calibri"/>
              </a:rPr>
              <a:t>modifications </a:t>
            </a:r>
            <a:r>
              <a:rPr sz="1700" dirty="0">
                <a:solidFill>
                  <a:srgbClr val="404040"/>
                </a:solidFill>
                <a:latin typeface="Calibri"/>
                <a:cs typeface="Calibri"/>
              </a:rPr>
              <a:t>en </a:t>
            </a:r>
            <a:r>
              <a:rPr sz="1700" spc="-5" dirty="0">
                <a:solidFill>
                  <a:srgbClr val="404040"/>
                </a:solidFill>
                <a:latin typeface="Calibri"/>
                <a:cs typeface="Calibri"/>
              </a:rPr>
              <a:t>dehors </a:t>
            </a:r>
            <a:r>
              <a:rPr sz="1700" dirty="0">
                <a:solidFill>
                  <a:srgbClr val="404040"/>
                </a:solidFill>
                <a:latin typeface="Calibri"/>
                <a:cs typeface="Calibri"/>
              </a:rPr>
              <a:t>de </a:t>
            </a:r>
            <a:r>
              <a:rPr sz="1700" spc="-5" dirty="0">
                <a:solidFill>
                  <a:srgbClr val="404040"/>
                </a:solidFill>
                <a:latin typeface="Calibri"/>
                <a:cs typeface="Calibri"/>
              </a:rPr>
              <a:t>l'historique </a:t>
            </a:r>
            <a:r>
              <a:rPr sz="1700" spc="5" dirty="0">
                <a:solidFill>
                  <a:srgbClr val="404040"/>
                </a:solidFill>
                <a:latin typeface="Calibri"/>
                <a:cs typeface="Calibri"/>
              </a:rPr>
              <a:t>(-u </a:t>
            </a:r>
            <a:r>
              <a:rPr sz="1700" dirty="0">
                <a:solidFill>
                  <a:srgbClr val="404040"/>
                </a:solidFill>
                <a:latin typeface="Calibri"/>
                <a:cs typeface="Calibri"/>
              </a:rPr>
              <a:t>pour </a:t>
            </a:r>
            <a:r>
              <a:rPr sz="1700" spc="-10" dirty="0">
                <a:solidFill>
                  <a:srgbClr val="404040"/>
                </a:solidFill>
                <a:latin typeface="Calibri"/>
                <a:cs typeface="Calibri"/>
              </a:rPr>
              <a:t>garder </a:t>
            </a:r>
            <a:r>
              <a:rPr sz="1700" dirty="0">
                <a:solidFill>
                  <a:srgbClr val="404040"/>
                </a:solidFill>
                <a:latin typeface="Calibri"/>
                <a:cs typeface="Calibri"/>
              </a:rPr>
              <a:t>les  </a:t>
            </a:r>
            <a:r>
              <a:rPr sz="1700" spc="-5" dirty="0">
                <a:solidFill>
                  <a:srgbClr val="404040"/>
                </a:solidFill>
                <a:latin typeface="Calibri"/>
                <a:cs typeface="Calibri"/>
              </a:rPr>
              <a:t>fichiers non surveillés -- </a:t>
            </a:r>
            <a:r>
              <a:rPr sz="1700" spc="-10" dirty="0">
                <a:solidFill>
                  <a:srgbClr val="404040"/>
                </a:solidFill>
                <a:latin typeface="Calibri"/>
                <a:cs typeface="Calibri"/>
              </a:rPr>
              <a:t>untracked</a:t>
            </a:r>
            <a:r>
              <a:rPr sz="1700" spc="-60" dirty="0">
                <a:solidFill>
                  <a:srgbClr val="404040"/>
                </a:solidFill>
                <a:latin typeface="Calibri"/>
                <a:cs typeface="Calibri"/>
              </a:rPr>
              <a:t> </a:t>
            </a:r>
            <a:r>
              <a:rPr sz="1700" spc="-10" dirty="0">
                <a:solidFill>
                  <a:srgbClr val="404040"/>
                </a:solidFill>
                <a:latin typeface="Calibri"/>
                <a:cs typeface="Calibri"/>
              </a:rPr>
              <a:t>--)</a:t>
            </a:r>
            <a:endParaRPr sz="1700" dirty="0">
              <a:latin typeface="Calibri"/>
              <a:cs typeface="Calibri"/>
            </a:endParaRPr>
          </a:p>
          <a:p>
            <a:pPr marL="304800" indent="-183515">
              <a:lnSpc>
                <a:spcPts val="1630"/>
              </a:lnSpc>
              <a:buClr>
                <a:srgbClr val="D24717"/>
              </a:buClr>
              <a:buFont typeface="Calibri"/>
              <a:buChar char="◦"/>
              <a:tabLst>
                <a:tab pos="305435" algn="l"/>
              </a:tabLst>
            </a:pPr>
            <a:r>
              <a:rPr sz="1500" spc="-5" dirty="0">
                <a:solidFill>
                  <a:srgbClr val="404040"/>
                </a:solidFill>
                <a:latin typeface="Courier New"/>
                <a:cs typeface="Courier New"/>
              </a:rPr>
              <a:t>git stash save -u "Description des</a:t>
            </a:r>
            <a:r>
              <a:rPr sz="1500" spc="-25" dirty="0">
                <a:solidFill>
                  <a:srgbClr val="404040"/>
                </a:solidFill>
                <a:latin typeface="Courier New"/>
                <a:cs typeface="Courier New"/>
              </a:rPr>
              <a:t> </a:t>
            </a:r>
            <a:r>
              <a:rPr sz="1500" spc="-5" dirty="0">
                <a:solidFill>
                  <a:srgbClr val="404040"/>
                </a:solidFill>
                <a:latin typeface="Courier New"/>
                <a:cs typeface="Courier New"/>
              </a:rPr>
              <a:t>changements"</a:t>
            </a:r>
            <a:endParaRPr sz="1500" dirty="0">
              <a:latin typeface="Courier New"/>
              <a:cs typeface="Courier New"/>
            </a:endParaRPr>
          </a:p>
          <a:p>
            <a:pPr marL="12700">
              <a:lnSpc>
                <a:spcPts val="1960"/>
              </a:lnSpc>
              <a:spcBef>
                <a:spcPts val="1010"/>
              </a:spcBef>
            </a:pPr>
            <a:r>
              <a:rPr sz="1700" spc="-15" dirty="0">
                <a:solidFill>
                  <a:srgbClr val="404040"/>
                </a:solidFill>
                <a:latin typeface="Calibri"/>
                <a:cs typeface="Calibri"/>
              </a:rPr>
              <a:t>Pour </a:t>
            </a:r>
            <a:r>
              <a:rPr sz="1700" spc="-5" dirty="0">
                <a:solidFill>
                  <a:srgbClr val="404040"/>
                </a:solidFill>
                <a:latin typeface="Calibri"/>
                <a:cs typeface="Calibri"/>
              </a:rPr>
              <a:t>rapatrier </a:t>
            </a:r>
            <a:r>
              <a:rPr sz="1700" dirty="0">
                <a:solidFill>
                  <a:srgbClr val="404040"/>
                </a:solidFill>
                <a:latin typeface="Calibri"/>
                <a:cs typeface="Calibri"/>
              </a:rPr>
              <a:t>le dernier </a:t>
            </a:r>
            <a:r>
              <a:rPr sz="1700" spc="-10" dirty="0">
                <a:solidFill>
                  <a:srgbClr val="404040"/>
                </a:solidFill>
                <a:latin typeface="Calibri"/>
                <a:cs typeface="Calibri"/>
              </a:rPr>
              <a:t>stash</a:t>
            </a:r>
            <a:r>
              <a:rPr sz="1700" spc="-105" dirty="0">
                <a:solidFill>
                  <a:srgbClr val="404040"/>
                </a:solidFill>
                <a:latin typeface="Calibri"/>
                <a:cs typeface="Calibri"/>
              </a:rPr>
              <a:t> </a:t>
            </a:r>
            <a:r>
              <a:rPr sz="1700" spc="-10" dirty="0">
                <a:solidFill>
                  <a:srgbClr val="404040"/>
                </a:solidFill>
                <a:latin typeface="Calibri"/>
                <a:cs typeface="Calibri"/>
              </a:rPr>
              <a:t>sauvegardé</a:t>
            </a:r>
            <a:endParaRPr sz="1700" dirty="0">
              <a:latin typeface="Calibri"/>
              <a:cs typeface="Calibri"/>
            </a:endParaRPr>
          </a:p>
          <a:p>
            <a:pPr marL="304800" indent="-183515">
              <a:lnSpc>
                <a:spcPts val="1720"/>
              </a:lnSpc>
              <a:buClr>
                <a:srgbClr val="D24717"/>
              </a:buClr>
              <a:buFont typeface="Calibri"/>
              <a:buChar char="◦"/>
              <a:tabLst>
                <a:tab pos="305435" algn="l"/>
              </a:tabLst>
            </a:pPr>
            <a:r>
              <a:rPr sz="1500" spc="-5" dirty="0">
                <a:solidFill>
                  <a:srgbClr val="404040"/>
                </a:solidFill>
                <a:latin typeface="Courier New"/>
                <a:cs typeface="Courier New"/>
              </a:rPr>
              <a:t>git stash</a:t>
            </a:r>
            <a:r>
              <a:rPr sz="1500" spc="-10" dirty="0">
                <a:solidFill>
                  <a:srgbClr val="404040"/>
                </a:solidFill>
                <a:latin typeface="Courier New"/>
                <a:cs typeface="Courier New"/>
              </a:rPr>
              <a:t> </a:t>
            </a:r>
            <a:r>
              <a:rPr sz="1500" spc="-5" dirty="0">
                <a:solidFill>
                  <a:srgbClr val="404040"/>
                </a:solidFill>
                <a:latin typeface="Courier New"/>
                <a:cs typeface="Courier New"/>
              </a:rPr>
              <a:t>pop</a:t>
            </a:r>
            <a:endParaRPr sz="15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180</a:t>
            </a:r>
            <a:endParaRPr sz="1050">
              <a:latin typeface="Calibri"/>
              <a:cs typeface="Calibri"/>
            </a:endParaRPr>
          </a:p>
        </p:txBody>
      </p:sp>
      <p:sp>
        <p:nvSpPr>
          <p:cNvPr id="9" name="object 4"/>
          <p:cNvSpPr txBox="1">
            <a:spLocks/>
          </p:cNvSpPr>
          <p:nvPr/>
        </p:nvSpPr>
        <p:spPr>
          <a:xfrm>
            <a:off x="609600" y="567315"/>
            <a:ext cx="5534660"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55" dirty="0">
                <a:solidFill>
                  <a:schemeClr val="tx1"/>
                </a:solidFill>
              </a:rPr>
              <a:t>Stash</a:t>
            </a:r>
            <a:endParaRPr lang="en-US" kern="0" spc="-45" dirty="0">
              <a:solidFill>
                <a:schemeClr val="tx1"/>
              </a:solidFill>
            </a:endParaRPr>
          </a:p>
        </p:txBody>
      </p:sp>
    </p:spTree>
    <p:extLst>
      <p:ext uri="{BB962C8B-B14F-4D97-AF65-F5344CB8AC3E}">
        <p14:creationId xmlns:p14="http://schemas.microsoft.com/office/powerpoint/2010/main" val="127894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2133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dirty="0" err="1">
                <a:latin typeface="Century Gothic" panose="020B0502020202020204" pitchFamily="34" charset="0"/>
                <a:ea typeface="Tahoma" panose="020B0604030504040204" pitchFamily="34" charset="0"/>
                <a:cs typeface="Tahoma" panose="020B0604030504040204" pitchFamily="34" charset="0"/>
              </a:rPr>
              <a:t>Qualité</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p:nvPr/>
        </p:nvSpPr>
        <p:spPr>
          <a:xfrm>
            <a:off x="228600" y="666750"/>
            <a:ext cx="5334000" cy="641842"/>
          </a:xfrm>
          <a:prstGeom prst="rect">
            <a:avLst/>
          </a:prstGeom>
        </p:spPr>
        <p:txBody>
          <a:bodyPr vert="horz" wrap="square" lIns="0" tIns="13335" rIns="0" bIns="0" rtlCol="0">
            <a:spAutoFit/>
          </a:bodyPr>
          <a:lstStyle/>
          <a:p>
            <a:pPr marL="12700">
              <a:spcBef>
                <a:spcPts val="105"/>
              </a:spcBef>
            </a:pPr>
            <a:r>
              <a:rPr lang="en-US" sz="2000" spc="-15" dirty="0" err="1">
                <a:solidFill>
                  <a:srgbClr val="404040"/>
                </a:solidFill>
                <a:cs typeface="Calibri"/>
              </a:rPr>
              <a:t>Différentes</a:t>
            </a:r>
            <a:r>
              <a:rPr lang="en-US" sz="2000" spc="-15" dirty="0">
                <a:solidFill>
                  <a:srgbClr val="404040"/>
                </a:solidFill>
                <a:cs typeface="Calibri"/>
              </a:rPr>
              <a:t> </a:t>
            </a:r>
            <a:r>
              <a:rPr lang="en-US" sz="2000" spc="-5" dirty="0">
                <a:solidFill>
                  <a:srgbClr val="404040"/>
                </a:solidFill>
                <a:cs typeface="Calibri"/>
              </a:rPr>
              <a:t>perceptions </a:t>
            </a:r>
            <a:r>
              <a:rPr lang="en-US" sz="2000" dirty="0">
                <a:solidFill>
                  <a:srgbClr val="404040"/>
                </a:solidFill>
                <a:cs typeface="Calibri"/>
              </a:rPr>
              <a:t>(aspect </a:t>
            </a:r>
            <a:r>
              <a:rPr lang="en-US" sz="2000" dirty="0" err="1">
                <a:solidFill>
                  <a:srgbClr val="404040"/>
                </a:solidFill>
                <a:cs typeface="Calibri"/>
              </a:rPr>
              <a:t>subjectif</a:t>
            </a:r>
            <a:r>
              <a:rPr lang="en-US" sz="2000" dirty="0">
                <a:solidFill>
                  <a:srgbClr val="404040"/>
                </a:solidFill>
                <a:cs typeface="Calibri"/>
              </a:rPr>
              <a:t>)</a:t>
            </a:r>
            <a:r>
              <a:rPr lang="en-US" sz="2000" spc="80" dirty="0">
                <a:solidFill>
                  <a:srgbClr val="404040"/>
                </a:solidFill>
                <a:cs typeface="Calibri"/>
              </a:rPr>
              <a:t> </a:t>
            </a:r>
            <a:r>
              <a:rPr lang="en-US" sz="2000" dirty="0">
                <a:solidFill>
                  <a:srgbClr val="404040"/>
                </a:solidFill>
                <a:cs typeface="Calibri"/>
              </a:rPr>
              <a:t>:</a:t>
            </a:r>
            <a:endParaRPr lang="en-US" sz="2000" dirty="0">
              <a:cs typeface="Calibri"/>
            </a:endParaRPr>
          </a:p>
          <a:p>
            <a:pPr marL="12700">
              <a:lnSpc>
                <a:spcPct val="100000"/>
              </a:lnSpc>
              <a:spcBef>
                <a:spcPts val="105"/>
              </a:spcBef>
            </a:pPr>
            <a:endParaRPr sz="2000" dirty="0">
              <a:latin typeface="Calibri"/>
              <a:cs typeface="Calibri"/>
            </a:endParaRPr>
          </a:p>
        </p:txBody>
      </p:sp>
      <p:sp>
        <p:nvSpPr>
          <p:cNvPr id="6" name="object 4"/>
          <p:cNvSpPr/>
          <p:nvPr/>
        </p:nvSpPr>
        <p:spPr>
          <a:xfrm>
            <a:off x="2119883" y="1200150"/>
            <a:ext cx="4949952" cy="293065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788883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70" dirty="0"/>
              <a:t>Mettre </a:t>
            </a:r>
            <a:r>
              <a:rPr spc="-25" dirty="0"/>
              <a:t>de </a:t>
            </a:r>
            <a:r>
              <a:rPr spc="-65" dirty="0"/>
              <a:t>côté</a:t>
            </a:r>
            <a:r>
              <a:rPr spc="-305" dirty="0"/>
              <a:t> </a:t>
            </a:r>
            <a:r>
              <a:rPr spc="-35" dirty="0"/>
              <a:t>les  </a:t>
            </a:r>
            <a:r>
              <a:rPr spc="-55" dirty="0"/>
              <a:t>modifications</a:t>
            </a:r>
          </a:p>
        </p:txBody>
      </p:sp>
      <p:sp>
        <p:nvSpPr>
          <p:cNvPr id="5" name="object 5"/>
          <p:cNvSpPr txBox="1"/>
          <p:nvPr/>
        </p:nvSpPr>
        <p:spPr>
          <a:xfrm>
            <a:off x="685800" y="2190750"/>
            <a:ext cx="7274559" cy="1487587"/>
          </a:xfrm>
          <a:prstGeom prst="rect">
            <a:avLst/>
          </a:prstGeom>
        </p:spPr>
        <p:txBody>
          <a:bodyPr vert="horz" wrap="square" lIns="0" tIns="12700" rIns="0" bIns="0" rtlCol="0">
            <a:spAutoFit/>
          </a:bodyPr>
          <a:lstStyle/>
          <a:p>
            <a:pPr marL="12700">
              <a:lnSpc>
                <a:spcPts val="1960"/>
              </a:lnSpc>
              <a:spcBef>
                <a:spcPts val="1015"/>
              </a:spcBef>
            </a:pPr>
            <a:r>
              <a:rPr sz="1700" spc="-15" dirty="0">
                <a:solidFill>
                  <a:srgbClr val="404040"/>
                </a:solidFill>
                <a:latin typeface="Calibri"/>
                <a:cs typeface="Calibri"/>
              </a:rPr>
              <a:t>Pour </a:t>
            </a:r>
            <a:r>
              <a:rPr sz="1700" spc="-5" dirty="0">
                <a:solidFill>
                  <a:srgbClr val="404040"/>
                </a:solidFill>
                <a:latin typeface="Calibri"/>
                <a:cs typeface="Calibri"/>
              </a:rPr>
              <a:t>rapatrier </a:t>
            </a:r>
            <a:r>
              <a:rPr sz="1700" dirty="0">
                <a:solidFill>
                  <a:srgbClr val="404040"/>
                </a:solidFill>
                <a:latin typeface="Calibri"/>
                <a:cs typeface="Calibri"/>
              </a:rPr>
              <a:t>le </a:t>
            </a:r>
            <a:r>
              <a:rPr sz="1700" spc="-10" dirty="0">
                <a:solidFill>
                  <a:srgbClr val="404040"/>
                </a:solidFill>
                <a:latin typeface="Calibri"/>
                <a:cs typeface="Calibri"/>
              </a:rPr>
              <a:t>stash </a:t>
            </a:r>
            <a:r>
              <a:rPr sz="1700" spc="-5" dirty="0">
                <a:solidFill>
                  <a:srgbClr val="404040"/>
                </a:solidFill>
                <a:latin typeface="Calibri"/>
                <a:cs typeface="Calibri"/>
              </a:rPr>
              <a:t>stash@{1} (voir </a:t>
            </a:r>
            <a:r>
              <a:rPr sz="1700" dirty="0">
                <a:solidFill>
                  <a:srgbClr val="404040"/>
                </a:solidFill>
                <a:latin typeface="Calibri"/>
                <a:cs typeface="Calibri"/>
              </a:rPr>
              <a:t>git </a:t>
            </a:r>
            <a:r>
              <a:rPr sz="1700" spc="-10" dirty="0">
                <a:solidFill>
                  <a:srgbClr val="404040"/>
                </a:solidFill>
                <a:latin typeface="Calibri"/>
                <a:cs typeface="Calibri"/>
              </a:rPr>
              <a:t>stash</a:t>
            </a:r>
            <a:r>
              <a:rPr sz="1700" spc="-114" dirty="0">
                <a:solidFill>
                  <a:srgbClr val="404040"/>
                </a:solidFill>
                <a:latin typeface="Calibri"/>
                <a:cs typeface="Calibri"/>
              </a:rPr>
              <a:t> </a:t>
            </a:r>
            <a:r>
              <a:rPr sz="1700" spc="-5" dirty="0">
                <a:solidFill>
                  <a:srgbClr val="404040"/>
                </a:solidFill>
                <a:latin typeface="Calibri"/>
                <a:cs typeface="Calibri"/>
              </a:rPr>
              <a:t>list)</a:t>
            </a:r>
            <a:endParaRPr sz="1700" dirty="0">
              <a:latin typeface="Calibri"/>
              <a:cs typeface="Calibri"/>
            </a:endParaRPr>
          </a:p>
          <a:p>
            <a:pPr marL="304800" indent="-183515">
              <a:lnSpc>
                <a:spcPts val="1720"/>
              </a:lnSpc>
              <a:buClr>
                <a:srgbClr val="D24717"/>
              </a:buClr>
              <a:buFont typeface="Calibri"/>
              <a:buChar char="◦"/>
              <a:tabLst>
                <a:tab pos="305435" algn="l"/>
              </a:tabLst>
            </a:pPr>
            <a:r>
              <a:rPr sz="1500" spc="-5" dirty="0">
                <a:solidFill>
                  <a:srgbClr val="404040"/>
                </a:solidFill>
                <a:latin typeface="Courier New"/>
                <a:cs typeface="Courier New"/>
              </a:rPr>
              <a:t>git stash pop</a:t>
            </a:r>
            <a:r>
              <a:rPr sz="1500" spc="-10" dirty="0">
                <a:solidFill>
                  <a:srgbClr val="404040"/>
                </a:solidFill>
                <a:latin typeface="Courier New"/>
                <a:cs typeface="Courier New"/>
              </a:rPr>
              <a:t> </a:t>
            </a:r>
            <a:r>
              <a:rPr sz="1500" spc="-5" dirty="0">
                <a:solidFill>
                  <a:srgbClr val="404040"/>
                </a:solidFill>
                <a:latin typeface="Courier New"/>
                <a:cs typeface="Courier New"/>
              </a:rPr>
              <a:t>stash@{1}</a:t>
            </a:r>
            <a:endParaRPr sz="1500" dirty="0">
              <a:latin typeface="Courier New"/>
              <a:cs typeface="Courier New"/>
            </a:endParaRPr>
          </a:p>
          <a:p>
            <a:pPr marL="304800" indent="-183515">
              <a:lnSpc>
                <a:spcPts val="1530"/>
              </a:lnSpc>
              <a:spcBef>
                <a:spcPts val="75"/>
              </a:spcBef>
              <a:buClr>
                <a:srgbClr val="D24717"/>
              </a:buClr>
              <a:buChar char="◦"/>
              <a:tabLst>
                <a:tab pos="305435" algn="l"/>
              </a:tabLst>
            </a:pPr>
            <a:r>
              <a:rPr sz="1500" spc="-15" dirty="0">
                <a:solidFill>
                  <a:srgbClr val="404040"/>
                </a:solidFill>
                <a:latin typeface="Calibri"/>
                <a:cs typeface="Calibri"/>
              </a:rPr>
              <a:t>ATTENTION </a:t>
            </a:r>
            <a:r>
              <a:rPr sz="1500" dirty="0">
                <a:solidFill>
                  <a:srgbClr val="404040"/>
                </a:solidFill>
                <a:latin typeface="Calibri"/>
                <a:cs typeface="Calibri"/>
              </a:rPr>
              <a:t>: </a:t>
            </a:r>
            <a:r>
              <a:rPr sz="1500" spc="-5" dirty="0">
                <a:solidFill>
                  <a:srgbClr val="404040"/>
                </a:solidFill>
                <a:latin typeface="Calibri"/>
                <a:cs typeface="Calibri"/>
              </a:rPr>
              <a:t>si </a:t>
            </a:r>
            <a:r>
              <a:rPr sz="1500" spc="-10" dirty="0">
                <a:solidFill>
                  <a:srgbClr val="404040"/>
                </a:solidFill>
                <a:latin typeface="Calibri"/>
                <a:cs typeface="Calibri"/>
              </a:rPr>
              <a:t>conflit </a:t>
            </a:r>
            <a:r>
              <a:rPr sz="1500" dirty="0">
                <a:solidFill>
                  <a:srgbClr val="404040"/>
                </a:solidFill>
                <a:latin typeface="Calibri"/>
                <a:cs typeface="Calibri"/>
              </a:rPr>
              <a:t>il </a:t>
            </a:r>
            <a:r>
              <a:rPr sz="1500" spc="-10" dirty="0">
                <a:solidFill>
                  <a:srgbClr val="404040"/>
                </a:solidFill>
                <a:latin typeface="Calibri"/>
                <a:cs typeface="Calibri"/>
              </a:rPr>
              <a:t>faut </a:t>
            </a:r>
            <a:r>
              <a:rPr sz="1500" spc="-5" dirty="0">
                <a:solidFill>
                  <a:srgbClr val="404040"/>
                </a:solidFill>
                <a:latin typeface="Calibri"/>
                <a:cs typeface="Calibri"/>
              </a:rPr>
              <a:t>éditer manuellement </a:t>
            </a:r>
            <a:r>
              <a:rPr sz="1500" dirty="0">
                <a:solidFill>
                  <a:srgbClr val="404040"/>
                </a:solidFill>
                <a:latin typeface="Calibri"/>
                <a:cs typeface="Calibri"/>
              </a:rPr>
              <a:t>le </a:t>
            </a:r>
            <a:r>
              <a:rPr sz="1500" spc="-5" dirty="0">
                <a:solidFill>
                  <a:srgbClr val="404040"/>
                </a:solidFill>
                <a:latin typeface="Calibri"/>
                <a:cs typeface="Calibri"/>
              </a:rPr>
              <a:t>fichier </a:t>
            </a:r>
            <a:r>
              <a:rPr sz="1500" spc="-10" dirty="0">
                <a:solidFill>
                  <a:srgbClr val="404040"/>
                </a:solidFill>
                <a:latin typeface="Calibri"/>
                <a:cs typeface="Calibri"/>
              </a:rPr>
              <a:t>et retirer </a:t>
            </a:r>
            <a:r>
              <a:rPr sz="1500" dirty="0">
                <a:solidFill>
                  <a:srgbClr val="404040"/>
                </a:solidFill>
                <a:latin typeface="Calibri"/>
                <a:cs typeface="Calibri"/>
              </a:rPr>
              <a:t>les lignes</a:t>
            </a:r>
            <a:r>
              <a:rPr sz="1500" spc="130" dirty="0">
                <a:solidFill>
                  <a:srgbClr val="404040"/>
                </a:solidFill>
                <a:latin typeface="Calibri"/>
                <a:cs typeface="Calibri"/>
              </a:rPr>
              <a:t> </a:t>
            </a:r>
            <a:r>
              <a:rPr sz="1500" spc="-5" dirty="0">
                <a:solidFill>
                  <a:srgbClr val="404040"/>
                </a:solidFill>
                <a:latin typeface="Courier New"/>
                <a:cs typeface="Courier New"/>
              </a:rPr>
              <a:t>&lt;&lt;&lt;&lt;&lt;&lt;</a:t>
            </a:r>
            <a:r>
              <a:rPr sz="1500" spc="-5" dirty="0">
                <a:solidFill>
                  <a:srgbClr val="404040"/>
                </a:solidFill>
                <a:latin typeface="Calibri"/>
                <a:cs typeface="Calibri"/>
              </a:rPr>
              <a:t>,</a:t>
            </a:r>
            <a:endParaRPr sz="1500" dirty="0">
              <a:latin typeface="Calibri"/>
              <a:cs typeface="Calibri"/>
            </a:endParaRPr>
          </a:p>
          <a:p>
            <a:pPr marL="304800">
              <a:lnSpc>
                <a:spcPts val="1530"/>
              </a:lnSpc>
            </a:pPr>
            <a:r>
              <a:rPr sz="1500" spc="-5" dirty="0">
                <a:solidFill>
                  <a:srgbClr val="404040"/>
                </a:solidFill>
                <a:latin typeface="Courier New"/>
                <a:cs typeface="Courier New"/>
              </a:rPr>
              <a:t>======</a:t>
            </a:r>
            <a:r>
              <a:rPr sz="1500" spc="-5" dirty="0">
                <a:solidFill>
                  <a:srgbClr val="404040"/>
                </a:solidFill>
                <a:latin typeface="Calibri"/>
                <a:cs typeface="Calibri"/>
              </a:rPr>
              <a:t>, </a:t>
            </a:r>
            <a:r>
              <a:rPr sz="1500" spc="-5" dirty="0">
                <a:solidFill>
                  <a:srgbClr val="404040"/>
                </a:solidFill>
                <a:latin typeface="Courier New"/>
                <a:cs typeface="Courier New"/>
              </a:rPr>
              <a:t>&gt;&gt;&gt;&gt;&gt;&gt;&gt;&gt;</a:t>
            </a:r>
            <a:r>
              <a:rPr sz="1500" spc="-570" dirty="0">
                <a:solidFill>
                  <a:srgbClr val="404040"/>
                </a:solidFill>
                <a:latin typeface="Courier New"/>
                <a:cs typeface="Courier New"/>
              </a:rPr>
              <a:t> </a:t>
            </a:r>
            <a:r>
              <a:rPr sz="1500" dirty="0">
                <a:solidFill>
                  <a:srgbClr val="404040"/>
                </a:solidFill>
                <a:latin typeface="Calibri"/>
                <a:cs typeface="Calibri"/>
              </a:rPr>
              <a:t>puis </a:t>
            </a:r>
            <a:r>
              <a:rPr sz="1500" spc="-10" dirty="0">
                <a:solidFill>
                  <a:srgbClr val="404040"/>
                </a:solidFill>
                <a:latin typeface="Calibri"/>
                <a:cs typeface="Calibri"/>
              </a:rPr>
              <a:t>faire </a:t>
            </a:r>
            <a:r>
              <a:rPr sz="1500" dirty="0">
                <a:solidFill>
                  <a:srgbClr val="404040"/>
                </a:solidFill>
                <a:latin typeface="Calibri"/>
                <a:cs typeface="Calibri"/>
              </a:rPr>
              <a:t>un </a:t>
            </a:r>
            <a:r>
              <a:rPr sz="1500" spc="-5" dirty="0">
                <a:solidFill>
                  <a:srgbClr val="404040"/>
                </a:solidFill>
                <a:latin typeface="Calibri"/>
                <a:cs typeface="Calibri"/>
              </a:rPr>
              <a:t>commit.</a:t>
            </a:r>
            <a:endParaRPr sz="1500" dirty="0">
              <a:latin typeface="Calibri"/>
              <a:cs typeface="Calibri"/>
            </a:endParaRPr>
          </a:p>
          <a:p>
            <a:pPr marL="12700">
              <a:lnSpc>
                <a:spcPts val="1960"/>
              </a:lnSpc>
              <a:spcBef>
                <a:spcPts val="985"/>
              </a:spcBef>
            </a:pPr>
            <a:r>
              <a:rPr sz="1700" spc="-15" dirty="0">
                <a:solidFill>
                  <a:srgbClr val="404040"/>
                </a:solidFill>
                <a:latin typeface="Calibri"/>
                <a:cs typeface="Calibri"/>
              </a:rPr>
              <a:t>Pour </a:t>
            </a:r>
            <a:r>
              <a:rPr sz="1700" dirty="0">
                <a:solidFill>
                  <a:srgbClr val="404040"/>
                </a:solidFill>
                <a:latin typeface="Calibri"/>
                <a:cs typeface="Calibri"/>
              </a:rPr>
              <a:t>supprimer (à </a:t>
            </a:r>
            <a:r>
              <a:rPr sz="1700" spc="-15" dirty="0">
                <a:solidFill>
                  <a:srgbClr val="404040"/>
                </a:solidFill>
                <a:latin typeface="Calibri"/>
                <a:cs typeface="Calibri"/>
              </a:rPr>
              <a:t>faire </a:t>
            </a:r>
            <a:r>
              <a:rPr sz="1700" dirty="0">
                <a:solidFill>
                  <a:srgbClr val="404040"/>
                </a:solidFill>
                <a:latin typeface="Calibri"/>
                <a:cs typeface="Calibri"/>
              </a:rPr>
              <a:t>manuellement en </a:t>
            </a:r>
            <a:r>
              <a:rPr sz="1700" spc="-5" dirty="0">
                <a:solidFill>
                  <a:srgbClr val="404040"/>
                </a:solidFill>
                <a:latin typeface="Calibri"/>
                <a:cs typeface="Calibri"/>
              </a:rPr>
              <a:t>cas </a:t>
            </a:r>
            <a:r>
              <a:rPr sz="1700" dirty="0">
                <a:solidFill>
                  <a:srgbClr val="404040"/>
                </a:solidFill>
                <a:latin typeface="Calibri"/>
                <a:cs typeface="Calibri"/>
              </a:rPr>
              <a:t>de </a:t>
            </a:r>
            <a:r>
              <a:rPr sz="1700" spc="-5" dirty="0">
                <a:solidFill>
                  <a:srgbClr val="404040"/>
                </a:solidFill>
                <a:latin typeface="Calibri"/>
                <a:cs typeface="Calibri"/>
              </a:rPr>
              <a:t>conflit </a:t>
            </a:r>
            <a:r>
              <a:rPr sz="1700" dirty="0">
                <a:solidFill>
                  <a:srgbClr val="404040"/>
                </a:solidFill>
                <a:latin typeface="Calibri"/>
                <a:cs typeface="Calibri"/>
              </a:rPr>
              <a:t>sur </a:t>
            </a:r>
            <a:r>
              <a:rPr sz="1700" dirty="0">
                <a:solidFill>
                  <a:srgbClr val="404040"/>
                </a:solidFill>
                <a:latin typeface="Courier New"/>
                <a:cs typeface="Courier New"/>
              </a:rPr>
              <a:t>git </a:t>
            </a:r>
            <a:r>
              <a:rPr sz="1700" spc="-5" dirty="0">
                <a:solidFill>
                  <a:srgbClr val="404040"/>
                </a:solidFill>
                <a:latin typeface="Courier New"/>
                <a:cs typeface="Courier New"/>
              </a:rPr>
              <a:t>stash</a:t>
            </a:r>
            <a:r>
              <a:rPr sz="1700" spc="-70" dirty="0">
                <a:solidFill>
                  <a:srgbClr val="404040"/>
                </a:solidFill>
                <a:latin typeface="Courier New"/>
                <a:cs typeface="Courier New"/>
              </a:rPr>
              <a:t> </a:t>
            </a:r>
            <a:r>
              <a:rPr sz="1700" spc="-5" dirty="0">
                <a:solidFill>
                  <a:srgbClr val="404040"/>
                </a:solidFill>
                <a:latin typeface="Courier New"/>
                <a:cs typeface="Courier New"/>
              </a:rPr>
              <a:t>pop</a:t>
            </a:r>
            <a:r>
              <a:rPr sz="1700" spc="-5" dirty="0">
                <a:solidFill>
                  <a:srgbClr val="404040"/>
                </a:solidFill>
                <a:latin typeface="Calibri"/>
                <a:cs typeface="Calibri"/>
              </a:rPr>
              <a:t>)</a:t>
            </a:r>
            <a:endParaRPr sz="1700" dirty="0">
              <a:latin typeface="Calibri"/>
              <a:cs typeface="Calibri"/>
            </a:endParaRPr>
          </a:p>
          <a:p>
            <a:pPr marL="304800" indent="-183515">
              <a:lnSpc>
                <a:spcPts val="1720"/>
              </a:lnSpc>
              <a:buClr>
                <a:srgbClr val="D24717"/>
              </a:buClr>
              <a:buFont typeface="Calibri"/>
              <a:buChar char="◦"/>
              <a:tabLst>
                <a:tab pos="305435" algn="l"/>
              </a:tabLst>
            </a:pPr>
            <a:r>
              <a:rPr sz="1500" spc="-5" dirty="0">
                <a:solidFill>
                  <a:srgbClr val="404040"/>
                </a:solidFill>
                <a:latin typeface="Courier New"/>
                <a:cs typeface="Courier New"/>
              </a:rPr>
              <a:t>git stash</a:t>
            </a:r>
            <a:r>
              <a:rPr sz="1500" spc="-10" dirty="0">
                <a:solidFill>
                  <a:srgbClr val="404040"/>
                </a:solidFill>
                <a:latin typeface="Courier New"/>
                <a:cs typeface="Courier New"/>
              </a:rPr>
              <a:t> </a:t>
            </a:r>
            <a:r>
              <a:rPr sz="1500" spc="-5" dirty="0">
                <a:solidFill>
                  <a:srgbClr val="404040"/>
                </a:solidFill>
                <a:latin typeface="Courier New"/>
                <a:cs typeface="Courier New"/>
              </a:rPr>
              <a:t>drop</a:t>
            </a:r>
            <a:endParaRPr sz="15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180</a:t>
            </a:r>
            <a:endParaRPr sz="1050">
              <a:latin typeface="Calibri"/>
              <a:cs typeface="Calibri"/>
            </a:endParaRPr>
          </a:p>
        </p:txBody>
      </p:sp>
      <p:sp>
        <p:nvSpPr>
          <p:cNvPr id="9" name="object 4"/>
          <p:cNvSpPr txBox="1">
            <a:spLocks/>
          </p:cNvSpPr>
          <p:nvPr/>
        </p:nvSpPr>
        <p:spPr>
          <a:xfrm>
            <a:off x="609600" y="567315"/>
            <a:ext cx="5534660"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55" dirty="0">
                <a:solidFill>
                  <a:schemeClr val="tx1"/>
                </a:solidFill>
              </a:rPr>
              <a:t>Stash</a:t>
            </a:r>
            <a:endParaRPr lang="en-US" kern="0" spc="-45" dirty="0">
              <a:solidFill>
                <a:schemeClr val="tx1"/>
              </a:solidFill>
            </a:endParaRPr>
          </a:p>
        </p:txBody>
      </p:sp>
    </p:spTree>
    <p:extLst>
      <p:ext uri="{BB962C8B-B14F-4D97-AF65-F5344CB8AC3E}">
        <p14:creationId xmlns:p14="http://schemas.microsoft.com/office/powerpoint/2010/main" val="11304642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Les </a:t>
            </a:r>
            <a:r>
              <a:rPr lang="en-US" sz="1600" dirty="0" err="1">
                <a:solidFill>
                  <a:schemeClr val="bg1"/>
                </a:solidFill>
                <a:latin typeface="Century Gothic" panose="020B0502020202020204" pitchFamily="34" charset="0"/>
                <a:cs typeface="Tahoma"/>
              </a:rPr>
              <a:t>commandes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Ajout</a:t>
            </a:r>
            <a:r>
              <a:rPr lang="en-US" sz="1600" dirty="0">
                <a:solidFill>
                  <a:schemeClr val="bg1"/>
                </a:solidFill>
                <a:latin typeface="Century Gothic" panose="020B0502020202020204" pitchFamily="34" charset="0"/>
                <a:cs typeface="Tahoma"/>
              </a:rPr>
              <a:t>/Suppression</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Historique</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2400" b="1" dirty="0">
                <a:solidFill>
                  <a:schemeClr val="bg1"/>
                </a:solidFill>
                <a:latin typeface="Century Gothic" panose="020B0502020202020204" pitchFamily="34" charset="0"/>
                <a:cs typeface="Tahoma"/>
              </a:rPr>
              <a:t>Branches locales</a:t>
            </a:r>
            <a:endParaRPr lang="fr-FR"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a:t>
            </a:r>
            <a:r>
              <a:rPr lang="en-US" sz="1600" dirty="0" err="1">
                <a:solidFill>
                  <a:schemeClr val="bg1"/>
                </a:solidFill>
                <a:latin typeface="Century Gothic" panose="020B0502020202020204" pitchFamily="34" charset="0"/>
                <a:cs typeface="Tahoma"/>
              </a:rPr>
              <a:t>distantes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536196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379980"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Définition</a:t>
            </a:r>
          </a:p>
        </p:txBody>
      </p:sp>
      <p:sp>
        <p:nvSpPr>
          <p:cNvPr id="5" name="object 5"/>
          <p:cNvSpPr txBox="1"/>
          <p:nvPr/>
        </p:nvSpPr>
        <p:spPr>
          <a:xfrm>
            <a:off x="635642" y="1504950"/>
            <a:ext cx="7708596" cy="2851806"/>
          </a:xfrm>
          <a:prstGeom prst="rect">
            <a:avLst/>
          </a:prstGeom>
        </p:spPr>
        <p:txBody>
          <a:bodyPr vert="horz" wrap="square" lIns="0" tIns="34290" rIns="0" bIns="0" rtlCol="0">
            <a:spAutoFit/>
          </a:bodyPr>
          <a:lstStyle/>
          <a:p>
            <a:pPr marL="12700">
              <a:lnSpc>
                <a:spcPct val="100000"/>
              </a:lnSpc>
              <a:spcBef>
                <a:spcPts val="270"/>
              </a:spcBef>
            </a:pPr>
            <a:r>
              <a:rPr sz="1400" b="1" spc="-10" dirty="0">
                <a:solidFill>
                  <a:srgbClr val="404040"/>
                </a:solidFill>
                <a:latin typeface="Calibri"/>
                <a:cs typeface="Calibri"/>
              </a:rPr>
              <a:t>Branche</a:t>
            </a:r>
            <a:r>
              <a:rPr sz="1400" b="1" dirty="0">
                <a:solidFill>
                  <a:srgbClr val="404040"/>
                </a:solidFill>
                <a:latin typeface="Calibri"/>
                <a:cs typeface="Calibri"/>
              </a:rPr>
              <a:t> :</a:t>
            </a:r>
            <a:endParaRPr sz="1400" dirty="0">
              <a:latin typeface="Calibri"/>
              <a:cs typeface="Calibri"/>
            </a:endParaRPr>
          </a:p>
          <a:p>
            <a:pPr marL="304800" indent="-183515">
              <a:lnSpc>
                <a:spcPct val="100000"/>
              </a:lnSpc>
              <a:spcBef>
                <a:spcPts val="155"/>
              </a:spcBef>
              <a:buClr>
                <a:srgbClr val="D24717"/>
              </a:buClr>
              <a:buFont typeface="Calibri"/>
              <a:buChar char="◦"/>
              <a:tabLst>
                <a:tab pos="305435" algn="l"/>
              </a:tabLst>
            </a:pPr>
            <a:r>
              <a:rPr sz="1200" spc="-10" dirty="0">
                <a:solidFill>
                  <a:srgbClr val="404040"/>
                </a:solidFill>
                <a:latin typeface="Courier New"/>
                <a:cs typeface="Courier New"/>
              </a:rPr>
              <a:t>Pointeur vers </a:t>
            </a:r>
            <a:r>
              <a:rPr sz="1200" spc="-5" dirty="0">
                <a:solidFill>
                  <a:srgbClr val="404040"/>
                </a:solidFill>
                <a:latin typeface="Courier New"/>
                <a:cs typeface="Courier New"/>
              </a:rPr>
              <a:t>un</a:t>
            </a:r>
            <a:r>
              <a:rPr sz="1200" spc="-35" dirty="0">
                <a:solidFill>
                  <a:srgbClr val="404040"/>
                </a:solidFill>
                <a:latin typeface="Courier New"/>
                <a:cs typeface="Courier New"/>
              </a:rPr>
              <a:t> </a:t>
            </a:r>
            <a:r>
              <a:rPr sz="1200" spc="-10" dirty="0">
                <a:solidFill>
                  <a:srgbClr val="404040"/>
                </a:solidFill>
                <a:latin typeface="Courier New"/>
                <a:cs typeface="Courier New"/>
              </a:rPr>
              <a:t>commit</a:t>
            </a:r>
            <a:endParaRPr sz="1200" dirty="0">
              <a:latin typeface="Courier New"/>
              <a:cs typeface="Courier New"/>
            </a:endParaRPr>
          </a:p>
          <a:p>
            <a:pPr marL="12700">
              <a:lnSpc>
                <a:spcPct val="100000"/>
              </a:lnSpc>
              <a:spcBef>
                <a:spcPts val="1395"/>
              </a:spcBef>
            </a:pPr>
            <a:r>
              <a:rPr sz="1400" b="1" spc="-10" dirty="0">
                <a:solidFill>
                  <a:srgbClr val="404040"/>
                </a:solidFill>
                <a:latin typeface="Calibri"/>
                <a:cs typeface="Calibri"/>
              </a:rPr>
              <a:t>Branche </a:t>
            </a:r>
            <a:r>
              <a:rPr sz="1400" b="1" dirty="0">
                <a:solidFill>
                  <a:srgbClr val="404040"/>
                </a:solidFill>
                <a:latin typeface="Calibri"/>
                <a:cs typeface="Calibri"/>
              </a:rPr>
              <a:t>principale</a:t>
            </a:r>
            <a:r>
              <a:rPr sz="1400" b="1" spc="-15" dirty="0">
                <a:solidFill>
                  <a:srgbClr val="404040"/>
                </a:solidFill>
                <a:latin typeface="Calibri"/>
                <a:cs typeface="Calibri"/>
              </a:rPr>
              <a:t> </a:t>
            </a:r>
            <a:r>
              <a:rPr sz="1400" b="1" dirty="0">
                <a:solidFill>
                  <a:srgbClr val="404040"/>
                </a:solidFill>
                <a:latin typeface="Calibri"/>
                <a:cs typeface="Calibri"/>
              </a:rPr>
              <a:t>:</a:t>
            </a:r>
            <a:endParaRPr sz="1400" dirty="0">
              <a:latin typeface="Calibri"/>
              <a:cs typeface="Calibri"/>
            </a:endParaRPr>
          </a:p>
          <a:p>
            <a:pPr marL="304800" indent="-183515">
              <a:lnSpc>
                <a:spcPct val="100000"/>
              </a:lnSpc>
              <a:spcBef>
                <a:spcPts val="155"/>
              </a:spcBef>
              <a:buClr>
                <a:srgbClr val="D24717"/>
              </a:buClr>
              <a:buFont typeface="Calibri"/>
              <a:buChar char="◦"/>
              <a:tabLst>
                <a:tab pos="305435" algn="l"/>
              </a:tabLst>
            </a:pPr>
            <a:r>
              <a:rPr sz="1200" spc="-10" dirty="0">
                <a:solidFill>
                  <a:srgbClr val="404040"/>
                </a:solidFill>
                <a:latin typeface="Courier New"/>
                <a:cs typeface="Courier New"/>
              </a:rPr>
              <a:t>master</a:t>
            </a:r>
            <a:endParaRPr sz="1200" dirty="0">
              <a:latin typeface="Courier New"/>
              <a:cs typeface="Courier New"/>
            </a:endParaRPr>
          </a:p>
          <a:p>
            <a:pPr marL="12700">
              <a:lnSpc>
                <a:spcPct val="100000"/>
              </a:lnSpc>
              <a:spcBef>
                <a:spcPts val="1380"/>
              </a:spcBef>
            </a:pPr>
            <a:r>
              <a:rPr sz="1400" b="1" spc="-10" dirty="0">
                <a:solidFill>
                  <a:srgbClr val="404040"/>
                </a:solidFill>
                <a:latin typeface="Calibri"/>
                <a:cs typeface="Calibri"/>
              </a:rPr>
              <a:t>Branche </a:t>
            </a:r>
            <a:r>
              <a:rPr sz="1400" b="1" spc="-15" dirty="0">
                <a:solidFill>
                  <a:srgbClr val="404040"/>
                </a:solidFill>
                <a:latin typeface="Calibri"/>
                <a:cs typeface="Calibri"/>
              </a:rPr>
              <a:t>courante</a:t>
            </a:r>
            <a:r>
              <a:rPr sz="1400" b="1" dirty="0">
                <a:solidFill>
                  <a:srgbClr val="404040"/>
                </a:solidFill>
                <a:latin typeface="Calibri"/>
                <a:cs typeface="Calibri"/>
              </a:rPr>
              <a:t> :</a:t>
            </a:r>
            <a:endParaRPr sz="1400" dirty="0">
              <a:latin typeface="Calibri"/>
              <a:cs typeface="Calibri"/>
            </a:endParaRPr>
          </a:p>
          <a:p>
            <a:pPr marL="304800" indent="-183515">
              <a:lnSpc>
                <a:spcPct val="100000"/>
              </a:lnSpc>
              <a:spcBef>
                <a:spcPts val="155"/>
              </a:spcBef>
              <a:buClr>
                <a:srgbClr val="D24717"/>
              </a:buClr>
              <a:buFont typeface="Calibri"/>
              <a:buChar char="◦"/>
              <a:tabLst>
                <a:tab pos="305435" algn="l"/>
              </a:tabLst>
            </a:pPr>
            <a:r>
              <a:rPr sz="1200" spc="-10" dirty="0">
                <a:solidFill>
                  <a:srgbClr val="404040"/>
                </a:solidFill>
                <a:latin typeface="Courier New"/>
                <a:cs typeface="Courier New"/>
              </a:rPr>
              <a:t>HEAD</a:t>
            </a:r>
            <a:endParaRPr sz="1200" dirty="0">
              <a:latin typeface="Courier New"/>
              <a:cs typeface="Courier New"/>
            </a:endParaRPr>
          </a:p>
          <a:p>
            <a:pPr marL="12700">
              <a:lnSpc>
                <a:spcPct val="100000"/>
              </a:lnSpc>
              <a:spcBef>
                <a:spcPts val="1400"/>
              </a:spcBef>
            </a:pPr>
            <a:r>
              <a:rPr sz="1400" b="1" spc="-5" dirty="0">
                <a:solidFill>
                  <a:srgbClr val="404040"/>
                </a:solidFill>
                <a:latin typeface="Calibri"/>
                <a:cs typeface="Calibri"/>
              </a:rPr>
              <a:t>Utilité</a:t>
            </a:r>
            <a:endParaRPr sz="1400" dirty="0">
              <a:latin typeface="Calibri"/>
              <a:cs typeface="Calibri"/>
            </a:endParaRPr>
          </a:p>
          <a:p>
            <a:pPr marL="304800" indent="-183515">
              <a:lnSpc>
                <a:spcPct val="100000"/>
              </a:lnSpc>
              <a:spcBef>
                <a:spcPts val="150"/>
              </a:spcBef>
              <a:buClr>
                <a:srgbClr val="D24717"/>
              </a:buClr>
              <a:buFont typeface="Calibri"/>
              <a:buChar char="◦"/>
              <a:tabLst>
                <a:tab pos="305435" algn="l"/>
              </a:tabLst>
            </a:pPr>
            <a:r>
              <a:rPr sz="1200" spc="-5" dirty="0">
                <a:solidFill>
                  <a:srgbClr val="404040"/>
                </a:solidFill>
                <a:latin typeface="Courier New"/>
                <a:cs typeface="Courier New"/>
              </a:rPr>
              <a:t>En </a:t>
            </a:r>
            <a:r>
              <a:rPr sz="1200" spc="-10" dirty="0">
                <a:solidFill>
                  <a:srgbClr val="404040"/>
                </a:solidFill>
                <a:latin typeface="Courier New"/>
                <a:cs typeface="Courier New"/>
              </a:rPr>
              <a:t>générale, une branche par</a:t>
            </a:r>
            <a:r>
              <a:rPr sz="1200" spc="-40" dirty="0">
                <a:solidFill>
                  <a:srgbClr val="404040"/>
                </a:solidFill>
                <a:latin typeface="Courier New"/>
                <a:cs typeface="Courier New"/>
              </a:rPr>
              <a:t> </a:t>
            </a:r>
            <a:r>
              <a:rPr sz="1200" spc="-10" dirty="0">
                <a:solidFill>
                  <a:srgbClr val="404040"/>
                </a:solidFill>
                <a:latin typeface="Courier New"/>
                <a:cs typeface="Courier New"/>
              </a:rPr>
              <a:t>fonctionnalité</a:t>
            </a:r>
            <a:endParaRPr sz="1200" dirty="0">
              <a:latin typeface="Courier New"/>
              <a:cs typeface="Courier New"/>
            </a:endParaRPr>
          </a:p>
          <a:p>
            <a:pPr marL="304800" marR="5080" indent="-182880">
              <a:lnSpc>
                <a:spcPct val="90000"/>
              </a:lnSpc>
              <a:spcBef>
                <a:spcPts val="600"/>
              </a:spcBef>
              <a:buClr>
                <a:srgbClr val="D24717"/>
              </a:buClr>
              <a:buFont typeface="Calibri"/>
              <a:buChar char="◦"/>
              <a:tabLst>
                <a:tab pos="305435" algn="l"/>
              </a:tabLst>
            </a:pPr>
            <a:r>
              <a:rPr sz="1200" spc="-10" dirty="0">
                <a:solidFill>
                  <a:srgbClr val="404040"/>
                </a:solidFill>
                <a:latin typeface="Courier New"/>
                <a:cs typeface="Courier New"/>
              </a:rPr>
              <a:t>Bonne pratique </a:t>
            </a:r>
            <a:r>
              <a:rPr sz="1200" dirty="0">
                <a:solidFill>
                  <a:srgbClr val="404040"/>
                </a:solidFill>
                <a:latin typeface="Courier New"/>
                <a:cs typeface="Courier New"/>
              </a:rPr>
              <a:t>: </a:t>
            </a:r>
            <a:r>
              <a:rPr sz="1200" b="1" spc="-10" dirty="0">
                <a:solidFill>
                  <a:srgbClr val="404040"/>
                </a:solidFill>
                <a:latin typeface="Courier New"/>
                <a:cs typeface="Courier New"/>
              </a:rPr>
              <a:t>master </a:t>
            </a:r>
            <a:r>
              <a:rPr sz="1200" spc="-10" dirty="0">
                <a:solidFill>
                  <a:srgbClr val="404040"/>
                </a:solidFill>
                <a:latin typeface="Courier New"/>
                <a:cs typeface="Courier New"/>
              </a:rPr>
              <a:t>ne doit jamais faire l'objet  </a:t>
            </a:r>
            <a:r>
              <a:rPr sz="1200" spc="-5" dirty="0">
                <a:solidFill>
                  <a:srgbClr val="404040"/>
                </a:solidFill>
                <a:latin typeface="Courier New"/>
                <a:cs typeface="Courier New"/>
              </a:rPr>
              <a:t>de </a:t>
            </a:r>
            <a:r>
              <a:rPr sz="1200" spc="-10" dirty="0">
                <a:solidFill>
                  <a:srgbClr val="404040"/>
                </a:solidFill>
                <a:latin typeface="Courier New"/>
                <a:cs typeface="Courier New"/>
              </a:rPr>
              <a:t>modifications directes </a:t>
            </a:r>
            <a:r>
              <a:rPr sz="1200" dirty="0">
                <a:solidFill>
                  <a:srgbClr val="404040"/>
                </a:solidFill>
                <a:latin typeface="Courier New"/>
                <a:cs typeface="Courier New"/>
              </a:rPr>
              <a:t>: </a:t>
            </a:r>
            <a:r>
              <a:rPr sz="1200" spc="-10" dirty="0">
                <a:solidFill>
                  <a:srgbClr val="404040"/>
                </a:solidFill>
                <a:latin typeface="Courier New"/>
                <a:cs typeface="Courier New"/>
              </a:rPr>
              <a:t>c'est l'endroit vers  lequel les développeurs effectuent leurs </a:t>
            </a:r>
            <a:r>
              <a:rPr sz="1200" b="1" spc="-10" dirty="0">
                <a:solidFill>
                  <a:srgbClr val="404040"/>
                </a:solidFill>
                <a:latin typeface="Courier New"/>
                <a:cs typeface="Courier New"/>
              </a:rPr>
              <a:t>merge</a:t>
            </a:r>
            <a:r>
              <a:rPr sz="1200" spc="-10" dirty="0">
                <a:solidFill>
                  <a:srgbClr val="404040"/>
                </a:solidFill>
                <a:latin typeface="Courier New"/>
                <a:cs typeface="Courier New"/>
              </a:rPr>
              <a:t>. Elle  sert </a:t>
            </a:r>
            <a:r>
              <a:rPr sz="1200" spc="-5" dirty="0">
                <a:solidFill>
                  <a:srgbClr val="404040"/>
                </a:solidFill>
                <a:latin typeface="Courier New"/>
                <a:cs typeface="Courier New"/>
              </a:rPr>
              <a:t>de </a:t>
            </a:r>
            <a:r>
              <a:rPr sz="1200" spc="-10" dirty="0">
                <a:solidFill>
                  <a:srgbClr val="404040"/>
                </a:solidFill>
                <a:latin typeface="Courier New"/>
                <a:cs typeface="Courier New"/>
              </a:rPr>
              <a:t>branche </a:t>
            </a:r>
            <a:r>
              <a:rPr sz="1200" spc="-5" dirty="0">
                <a:solidFill>
                  <a:srgbClr val="404040"/>
                </a:solidFill>
                <a:latin typeface="Courier New"/>
                <a:cs typeface="Courier New"/>
              </a:rPr>
              <a:t>de</a:t>
            </a:r>
            <a:r>
              <a:rPr sz="1200" spc="-45" dirty="0">
                <a:solidFill>
                  <a:srgbClr val="404040"/>
                </a:solidFill>
                <a:latin typeface="Courier New"/>
                <a:cs typeface="Courier New"/>
              </a:rPr>
              <a:t> </a:t>
            </a:r>
            <a:r>
              <a:rPr sz="1200" spc="-10" dirty="0">
                <a:solidFill>
                  <a:srgbClr val="404040"/>
                </a:solidFill>
                <a:latin typeface="Courier New"/>
                <a:cs typeface="Courier New"/>
              </a:rPr>
              <a:t>collaboration.</a:t>
            </a:r>
            <a:endParaRPr sz="12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190</a:t>
            </a:r>
            <a:endParaRPr sz="1050">
              <a:latin typeface="Calibri"/>
              <a:cs typeface="Calibri"/>
            </a:endParaRPr>
          </a:p>
        </p:txBody>
      </p:sp>
    </p:spTree>
    <p:extLst>
      <p:ext uri="{BB962C8B-B14F-4D97-AF65-F5344CB8AC3E}">
        <p14:creationId xmlns:p14="http://schemas.microsoft.com/office/powerpoint/2010/main" val="16055549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4" y="1373981"/>
            <a:ext cx="6496050" cy="1052211"/>
          </a:xfrm>
          <a:prstGeom prst="rect">
            <a:avLst/>
          </a:prstGeom>
        </p:spPr>
        <p:txBody>
          <a:bodyPr vert="horz" wrap="square" lIns="0" tIns="13335" rIns="0" bIns="0" rtlCol="0">
            <a:spAutoFit/>
          </a:bodyPr>
          <a:lstStyle/>
          <a:p>
            <a:pPr marL="12700">
              <a:lnSpc>
                <a:spcPts val="2280"/>
              </a:lnSpc>
              <a:spcBef>
                <a:spcPts val="105"/>
              </a:spcBef>
            </a:pPr>
            <a:r>
              <a:rPr sz="2000" spc="-5" dirty="0">
                <a:solidFill>
                  <a:srgbClr val="404040"/>
                </a:solidFill>
                <a:latin typeface="Calibri"/>
                <a:cs typeface="Calibri"/>
              </a:rPr>
              <a:t>Les branches </a:t>
            </a:r>
            <a:r>
              <a:rPr sz="2000" spc="-10" dirty="0">
                <a:solidFill>
                  <a:srgbClr val="404040"/>
                </a:solidFill>
                <a:latin typeface="Calibri"/>
                <a:cs typeface="Calibri"/>
              </a:rPr>
              <a:t>permettent </a:t>
            </a:r>
            <a:r>
              <a:rPr sz="2000" spc="-5" dirty="0">
                <a:solidFill>
                  <a:srgbClr val="404040"/>
                </a:solidFill>
                <a:latin typeface="Calibri"/>
                <a:cs typeface="Calibri"/>
              </a:rPr>
              <a:t>de pouvoir </a:t>
            </a:r>
            <a:r>
              <a:rPr sz="2000" spc="-15" dirty="0">
                <a:solidFill>
                  <a:srgbClr val="404040"/>
                </a:solidFill>
                <a:latin typeface="Calibri"/>
                <a:cs typeface="Calibri"/>
              </a:rPr>
              <a:t>travailler </a:t>
            </a:r>
            <a:r>
              <a:rPr sz="2000" spc="-5" dirty="0">
                <a:solidFill>
                  <a:srgbClr val="404040"/>
                </a:solidFill>
                <a:latin typeface="Calibri"/>
                <a:cs typeface="Calibri"/>
              </a:rPr>
              <a:t>sur </a:t>
            </a:r>
            <a:r>
              <a:rPr sz="2000" dirty="0">
                <a:solidFill>
                  <a:srgbClr val="404040"/>
                </a:solidFill>
                <a:latin typeface="Calibri"/>
                <a:cs typeface="Calibri"/>
              </a:rPr>
              <a:t>une </a:t>
            </a:r>
            <a:r>
              <a:rPr sz="2000" spc="-5" dirty="0">
                <a:solidFill>
                  <a:srgbClr val="404040"/>
                </a:solidFill>
                <a:latin typeface="Calibri"/>
                <a:cs typeface="Calibri"/>
              </a:rPr>
              <a:t>copie</a:t>
            </a:r>
            <a:r>
              <a:rPr sz="2000" spc="5" dirty="0">
                <a:solidFill>
                  <a:srgbClr val="404040"/>
                </a:solidFill>
                <a:latin typeface="Calibri"/>
                <a:cs typeface="Calibri"/>
              </a:rPr>
              <a:t> </a:t>
            </a:r>
            <a:r>
              <a:rPr sz="2000" spc="-5" dirty="0">
                <a:solidFill>
                  <a:srgbClr val="404040"/>
                </a:solidFill>
                <a:latin typeface="Calibri"/>
                <a:cs typeface="Calibri"/>
              </a:rPr>
              <a:t>de</a:t>
            </a:r>
            <a:endParaRPr sz="2000">
              <a:latin typeface="Calibri"/>
              <a:cs typeface="Calibri"/>
            </a:endParaRPr>
          </a:p>
          <a:p>
            <a:pPr marL="12700">
              <a:lnSpc>
                <a:spcPts val="2280"/>
              </a:lnSpc>
            </a:pPr>
            <a:r>
              <a:rPr sz="2000" spc="-5" dirty="0">
                <a:solidFill>
                  <a:srgbClr val="404040"/>
                </a:solidFill>
                <a:latin typeface="Calibri"/>
                <a:cs typeface="Calibri"/>
              </a:rPr>
              <a:t>l'historique, sans risquer </a:t>
            </a:r>
            <a:r>
              <a:rPr sz="2000" spc="-25" dirty="0">
                <a:solidFill>
                  <a:srgbClr val="404040"/>
                </a:solidFill>
                <a:latin typeface="Calibri"/>
                <a:cs typeface="Calibri"/>
              </a:rPr>
              <a:t>d’altérer </a:t>
            </a:r>
            <a:r>
              <a:rPr sz="2000" spc="-5" dirty="0">
                <a:solidFill>
                  <a:srgbClr val="404040"/>
                </a:solidFill>
                <a:latin typeface="Calibri"/>
                <a:cs typeface="Calibri"/>
              </a:rPr>
              <a:t>un code déjà </a:t>
            </a:r>
            <a:r>
              <a:rPr sz="2000" spc="-20" dirty="0">
                <a:solidFill>
                  <a:srgbClr val="404040"/>
                </a:solidFill>
                <a:latin typeface="Calibri"/>
                <a:cs typeface="Calibri"/>
              </a:rPr>
              <a:t>testé </a:t>
            </a:r>
            <a:r>
              <a:rPr sz="2000" spc="-10" dirty="0">
                <a:solidFill>
                  <a:srgbClr val="404040"/>
                </a:solidFill>
                <a:latin typeface="Calibri"/>
                <a:cs typeface="Calibri"/>
              </a:rPr>
              <a:t>et</a:t>
            </a:r>
            <a:r>
              <a:rPr sz="2000" spc="125" dirty="0">
                <a:solidFill>
                  <a:srgbClr val="404040"/>
                </a:solidFill>
                <a:latin typeface="Calibri"/>
                <a:cs typeface="Calibri"/>
              </a:rPr>
              <a:t> </a:t>
            </a:r>
            <a:r>
              <a:rPr sz="2000" spc="-10" dirty="0">
                <a:solidFill>
                  <a:srgbClr val="404040"/>
                </a:solidFill>
                <a:latin typeface="Calibri"/>
                <a:cs typeface="Calibri"/>
              </a:rPr>
              <a:t>validé.</a:t>
            </a:r>
            <a:endParaRPr sz="2000">
              <a:latin typeface="Calibri"/>
              <a:cs typeface="Calibri"/>
            </a:endParaRPr>
          </a:p>
          <a:p>
            <a:pPr marL="12700">
              <a:lnSpc>
                <a:spcPct val="100000"/>
              </a:lnSpc>
              <a:spcBef>
                <a:spcPts val="1140"/>
              </a:spcBef>
            </a:pPr>
            <a:r>
              <a:rPr sz="2000" spc="-20" dirty="0">
                <a:solidFill>
                  <a:srgbClr val="404040"/>
                </a:solidFill>
                <a:latin typeface="Calibri"/>
                <a:cs typeface="Calibri"/>
              </a:rPr>
              <a:t>Par </a:t>
            </a:r>
            <a:r>
              <a:rPr sz="2000" spc="-10" dirty="0">
                <a:solidFill>
                  <a:srgbClr val="404040"/>
                </a:solidFill>
                <a:latin typeface="Calibri"/>
                <a:cs typeface="Calibri"/>
              </a:rPr>
              <a:t>défaut </a:t>
            </a:r>
            <a:r>
              <a:rPr sz="2000" spc="-5" dirty="0">
                <a:solidFill>
                  <a:srgbClr val="404040"/>
                </a:solidFill>
                <a:latin typeface="Calibri"/>
                <a:cs typeface="Calibri"/>
              </a:rPr>
              <a:t>la branche principale de </a:t>
            </a:r>
            <a:r>
              <a:rPr sz="2000" dirty="0">
                <a:solidFill>
                  <a:srgbClr val="404040"/>
                </a:solidFill>
                <a:latin typeface="Calibri"/>
                <a:cs typeface="Calibri"/>
              </a:rPr>
              <a:t>Git </a:t>
            </a:r>
            <a:r>
              <a:rPr sz="2000" spc="-20" dirty="0">
                <a:solidFill>
                  <a:srgbClr val="404040"/>
                </a:solidFill>
                <a:latin typeface="Calibri"/>
                <a:cs typeface="Calibri"/>
              </a:rPr>
              <a:t>s’appelle</a:t>
            </a:r>
            <a:r>
              <a:rPr sz="2000" spc="85" dirty="0">
                <a:solidFill>
                  <a:srgbClr val="404040"/>
                </a:solidFill>
                <a:latin typeface="Calibri"/>
                <a:cs typeface="Calibri"/>
              </a:rPr>
              <a:t> </a:t>
            </a:r>
            <a:r>
              <a:rPr sz="2000" spc="-5" dirty="0">
                <a:solidFill>
                  <a:srgbClr val="404040"/>
                </a:solidFill>
                <a:latin typeface="Courier New"/>
                <a:cs typeface="Courier New"/>
              </a:rPr>
              <a:t>master</a:t>
            </a:r>
            <a:r>
              <a:rPr sz="2000" spc="-5" dirty="0">
                <a:solidFill>
                  <a:srgbClr val="404040"/>
                </a:solidFill>
                <a:latin typeface="Calibri"/>
                <a:cs typeface="Calibri"/>
              </a:rPr>
              <a: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947115" y="2861272"/>
            <a:ext cx="760730" cy="321242"/>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m</a:t>
            </a:r>
            <a:r>
              <a:rPr sz="2000" b="1" spc="-10" dirty="0">
                <a:latin typeface="Calibri"/>
                <a:cs typeface="Calibri"/>
              </a:rPr>
              <a:t>a</a:t>
            </a:r>
            <a:r>
              <a:rPr sz="2000" b="1" spc="-20" dirty="0">
                <a:latin typeface="Calibri"/>
                <a:cs typeface="Calibri"/>
              </a:rPr>
              <a:t>s</a:t>
            </a:r>
            <a:r>
              <a:rPr sz="2000" b="1" spc="-25" dirty="0">
                <a:latin typeface="Calibri"/>
                <a:cs typeface="Calibri"/>
              </a:rPr>
              <a:t>t</a:t>
            </a:r>
            <a:r>
              <a:rPr sz="2000" b="1" spc="-5" dirty="0">
                <a:latin typeface="Calibri"/>
                <a:cs typeface="Calibri"/>
              </a:rPr>
              <a:t>er</a:t>
            </a:r>
            <a:endParaRPr sz="2000">
              <a:latin typeface="Calibri"/>
              <a:cs typeface="Calibri"/>
            </a:endParaRPr>
          </a:p>
        </p:txBody>
      </p:sp>
      <p:sp>
        <p:nvSpPr>
          <p:cNvPr id="8" name="object 8"/>
          <p:cNvSpPr/>
          <p:nvPr/>
        </p:nvSpPr>
        <p:spPr>
          <a:xfrm>
            <a:off x="2518920" y="2981898"/>
            <a:ext cx="257859" cy="19230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37461" y="2995803"/>
            <a:ext cx="179831" cy="13373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531365" y="2991232"/>
            <a:ext cx="192023" cy="142874"/>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2504695" y="2732341"/>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r1</a:t>
            </a:r>
            <a:endParaRPr sz="1800">
              <a:latin typeface="Calibri"/>
              <a:cs typeface="Calibri"/>
            </a:endParaRPr>
          </a:p>
        </p:txBody>
      </p:sp>
      <p:sp>
        <p:nvSpPr>
          <p:cNvPr id="12" name="object 12"/>
          <p:cNvSpPr txBox="1"/>
          <p:nvPr/>
        </p:nvSpPr>
        <p:spPr>
          <a:xfrm>
            <a:off x="970889" y="3547738"/>
            <a:ext cx="2094230" cy="321242"/>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Calibri"/>
                <a:cs typeface="Calibri"/>
              </a:rPr>
              <a:t>Branche</a:t>
            </a:r>
            <a:r>
              <a:rPr sz="2000" b="1" spc="-35" dirty="0">
                <a:latin typeface="Calibri"/>
                <a:cs typeface="Calibri"/>
              </a:rPr>
              <a:t> </a:t>
            </a:r>
            <a:r>
              <a:rPr sz="2000" b="1" spc="-5" dirty="0">
                <a:latin typeface="Calibri"/>
                <a:cs typeface="Calibri"/>
              </a:rPr>
              <a:t>secondaire</a:t>
            </a:r>
            <a:endParaRPr sz="2000">
              <a:latin typeface="Calibri"/>
              <a:cs typeface="Calibri"/>
            </a:endParaRPr>
          </a:p>
        </p:txBody>
      </p:sp>
      <p:sp>
        <p:nvSpPr>
          <p:cNvPr id="13" name="object 13"/>
          <p:cNvSpPr/>
          <p:nvPr/>
        </p:nvSpPr>
        <p:spPr>
          <a:xfrm>
            <a:off x="3325116" y="2981898"/>
            <a:ext cx="257859" cy="19230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3343655" y="2995803"/>
            <a:ext cx="179832" cy="13373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3337559" y="2991232"/>
            <a:ext cx="192024" cy="142874"/>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3311398" y="2732341"/>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r2</a:t>
            </a:r>
            <a:endParaRPr sz="1800">
              <a:latin typeface="Calibri"/>
              <a:cs typeface="Calibri"/>
            </a:endParaRPr>
          </a:p>
        </p:txBody>
      </p:sp>
      <p:sp>
        <p:nvSpPr>
          <p:cNvPr id="17" name="object 17"/>
          <p:cNvSpPr/>
          <p:nvPr/>
        </p:nvSpPr>
        <p:spPr>
          <a:xfrm>
            <a:off x="2717292" y="3052952"/>
            <a:ext cx="627380" cy="10478"/>
          </a:xfrm>
          <a:custGeom>
            <a:avLst/>
            <a:gdLst/>
            <a:ahLst/>
            <a:cxnLst/>
            <a:rect l="l" t="t" r="r" b="b"/>
            <a:pathLst>
              <a:path w="627379" h="13970">
                <a:moveTo>
                  <a:pt x="0" y="0"/>
                </a:moveTo>
                <a:lnTo>
                  <a:pt x="627125" y="13462"/>
                </a:lnTo>
              </a:path>
            </a:pathLst>
          </a:custGeom>
          <a:ln w="15240">
            <a:solidFill>
              <a:srgbClr val="D24717"/>
            </a:solidFill>
          </a:ln>
        </p:spPr>
        <p:txBody>
          <a:bodyPr wrap="square" lIns="0" tIns="0" rIns="0" bIns="0" rtlCol="0"/>
          <a:lstStyle/>
          <a:p>
            <a:endParaRPr/>
          </a:p>
        </p:txBody>
      </p:sp>
      <p:sp>
        <p:nvSpPr>
          <p:cNvPr id="18" name="object 18"/>
          <p:cNvSpPr/>
          <p:nvPr/>
        </p:nvSpPr>
        <p:spPr>
          <a:xfrm>
            <a:off x="4198368" y="2981898"/>
            <a:ext cx="257859" cy="192308"/>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4216909" y="2995803"/>
            <a:ext cx="179831" cy="13373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4210811" y="2991232"/>
            <a:ext cx="192024" cy="142874"/>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183761" y="2732341"/>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r3</a:t>
            </a:r>
            <a:endParaRPr sz="1800">
              <a:latin typeface="Calibri"/>
              <a:cs typeface="Calibri"/>
            </a:endParaRPr>
          </a:p>
        </p:txBody>
      </p:sp>
      <p:sp>
        <p:nvSpPr>
          <p:cNvPr id="22" name="object 22"/>
          <p:cNvSpPr/>
          <p:nvPr/>
        </p:nvSpPr>
        <p:spPr>
          <a:xfrm>
            <a:off x="3523489" y="3052952"/>
            <a:ext cx="692785" cy="10478"/>
          </a:xfrm>
          <a:custGeom>
            <a:avLst/>
            <a:gdLst/>
            <a:ahLst/>
            <a:cxnLst/>
            <a:rect l="l" t="t" r="r" b="b"/>
            <a:pathLst>
              <a:path w="692785" h="13970">
                <a:moveTo>
                  <a:pt x="0" y="0"/>
                </a:moveTo>
                <a:lnTo>
                  <a:pt x="692785" y="13462"/>
                </a:lnTo>
              </a:path>
            </a:pathLst>
          </a:custGeom>
          <a:ln w="15240">
            <a:solidFill>
              <a:srgbClr val="D24717"/>
            </a:solidFill>
          </a:ln>
        </p:spPr>
        <p:txBody>
          <a:bodyPr wrap="square" lIns="0" tIns="0" rIns="0" bIns="0" rtlCol="0"/>
          <a:lstStyle/>
          <a:p>
            <a:endParaRPr/>
          </a:p>
        </p:txBody>
      </p:sp>
      <p:sp>
        <p:nvSpPr>
          <p:cNvPr id="23" name="object 23"/>
          <p:cNvSpPr/>
          <p:nvPr/>
        </p:nvSpPr>
        <p:spPr>
          <a:xfrm>
            <a:off x="5428236" y="2981898"/>
            <a:ext cx="257859" cy="192308"/>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5446776" y="2995803"/>
            <a:ext cx="179832" cy="13373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5440679" y="2991232"/>
            <a:ext cx="192024" cy="142874"/>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5441061" y="2723197"/>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r5</a:t>
            </a:r>
            <a:endParaRPr sz="1800">
              <a:latin typeface="Calibri"/>
              <a:cs typeface="Calibri"/>
            </a:endParaRPr>
          </a:p>
        </p:txBody>
      </p:sp>
      <p:sp>
        <p:nvSpPr>
          <p:cNvPr id="27" name="object 27"/>
          <p:cNvSpPr/>
          <p:nvPr/>
        </p:nvSpPr>
        <p:spPr>
          <a:xfrm>
            <a:off x="4396740" y="3052952"/>
            <a:ext cx="1050290" cy="10478"/>
          </a:xfrm>
          <a:custGeom>
            <a:avLst/>
            <a:gdLst/>
            <a:ahLst/>
            <a:cxnLst/>
            <a:rect l="l" t="t" r="r" b="b"/>
            <a:pathLst>
              <a:path w="1050289" h="13970">
                <a:moveTo>
                  <a:pt x="0" y="0"/>
                </a:moveTo>
                <a:lnTo>
                  <a:pt x="1050036" y="13462"/>
                </a:lnTo>
              </a:path>
            </a:pathLst>
          </a:custGeom>
          <a:ln w="15240">
            <a:solidFill>
              <a:srgbClr val="D24717"/>
            </a:solidFill>
          </a:ln>
        </p:spPr>
        <p:txBody>
          <a:bodyPr wrap="square" lIns="0" tIns="0" rIns="0" bIns="0" rtlCol="0"/>
          <a:lstStyle/>
          <a:p>
            <a:endParaRPr/>
          </a:p>
        </p:txBody>
      </p:sp>
      <p:sp>
        <p:nvSpPr>
          <p:cNvPr id="28" name="object 28"/>
          <p:cNvSpPr/>
          <p:nvPr/>
        </p:nvSpPr>
        <p:spPr>
          <a:xfrm>
            <a:off x="5016705" y="3605976"/>
            <a:ext cx="256410" cy="192308"/>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5035297" y="3619881"/>
            <a:ext cx="178307" cy="13373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5029200" y="3615308"/>
            <a:ext cx="190500" cy="142875"/>
          </a:xfrm>
          <a:prstGeom prst="rect">
            <a:avLst/>
          </a:prstGeom>
          <a:blipFill>
            <a:blip r:embed="rId10" cstate="print"/>
            <a:stretch>
              <a:fillRect/>
            </a:stretch>
          </a:blipFill>
        </p:spPr>
        <p:txBody>
          <a:bodyPr wrap="square" lIns="0" tIns="0" rIns="0" bIns="0" rtlCol="0"/>
          <a:lstStyle/>
          <a:p>
            <a:endParaRPr/>
          </a:p>
        </p:txBody>
      </p:sp>
      <p:sp>
        <p:nvSpPr>
          <p:cNvPr id="31" name="object 31"/>
          <p:cNvSpPr txBox="1"/>
          <p:nvPr/>
        </p:nvSpPr>
        <p:spPr>
          <a:xfrm>
            <a:off x="5029328" y="3347466"/>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r4</a:t>
            </a:r>
            <a:endParaRPr sz="1800">
              <a:latin typeface="Calibri"/>
              <a:cs typeface="Calibri"/>
            </a:endParaRPr>
          </a:p>
        </p:txBody>
      </p:sp>
      <p:sp>
        <p:nvSpPr>
          <p:cNvPr id="32" name="object 32"/>
          <p:cNvSpPr/>
          <p:nvPr/>
        </p:nvSpPr>
        <p:spPr>
          <a:xfrm>
            <a:off x="4396740" y="3052953"/>
            <a:ext cx="638810" cy="634364"/>
          </a:xfrm>
          <a:custGeom>
            <a:avLst/>
            <a:gdLst/>
            <a:ahLst/>
            <a:cxnLst/>
            <a:rect l="l" t="t" r="r" b="b"/>
            <a:pathLst>
              <a:path w="638810" h="845820">
                <a:moveTo>
                  <a:pt x="0" y="0"/>
                </a:moveTo>
                <a:lnTo>
                  <a:pt x="73090" y="14244"/>
                </a:lnTo>
                <a:lnTo>
                  <a:pt x="108540" y="31184"/>
                </a:lnTo>
                <a:lnTo>
                  <a:pt x="142680" y="53898"/>
                </a:lnTo>
                <a:lnTo>
                  <a:pt x="175074" y="81810"/>
                </a:lnTo>
                <a:lnTo>
                  <a:pt x="205287" y="114341"/>
                </a:lnTo>
                <a:lnTo>
                  <a:pt x="232884" y="150915"/>
                </a:lnTo>
                <a:lnTo>
                  <a:pt x="257429" y="190954"/>
                </a:lnTo>
                <a:lnTo>
                  <a:pt x="278488" y="233880"/>
                </a:lnTo>
                <a:lnTo>
                  <a:pt x="295625" y="279116"/>
                </a:lnTo>
                <a:lnTo>
                  <a:pt x="308405" y="326085"/>
                </a:lnTo>
                <a:lnTo>
                  <a:pt x="316391" y="374208"/>
                </a:lnTo>
                <a:lnTo>
                  <a:pt x="319150" y="422910"/>
                </a:lnTo>
                <a:lnTo>
                  <a:pt x="321912" y="471583"/>
                </a:lnTo>
                <a:lnTo>
                  <a:pt x="329904" y="519684"/>
                </a:lnTo>
                <a:lnTo>
                  <a:pt x="342692" y="566634"/>
                </a:lnTo>
                <a:lnTo>
                  <a:pt x="359838" y="611854"/>
                </a:lnTo>
                <a:lnTo>
                  <a:pt x="380906" y="654768"/>
                </a:lnTo>
                <a:lnTo>
                  <a:pt x="405461" y="694797"/>
                </a:lnTo>
                <a:lnTo>
                  <a:pt x="433065" y="731363"/>
                </a:lnTo>
                <a:lnTo>
                  <a:pt x="463283" y="763890"/>
                </a:lnTo>
                <a:lnTo>
                  <a:pt x="495678" y="791798"/>
                </a:lnTo>
                <a:lnTo>
                  <a:pt x="529813" y="814510"/>
                </a:lnTo>
                <a:lnTo>
                  <a:pt x="565253" y="831448"/>
                </a:lnTo>
                <a:lnTo>
                  <a:pt x="601562" y="842035"/>
                </a:lnTo>
                <a:lnTo>
                  <a:pt x="638301" y="845693"/>
                </a:lnTo>
              </a:path>
            </a:pathLst>
          </a:custGeom>
          <a:ln w="15240">
            <a:solidFill>
              <a:srgbClr val="D24717"/>
            </a:solidFill>
          </a:ln>
        </p:spPr>
        <p:txBody>
          <a:bodyPr wrap="square" lIns="0" tIns="0" rIns="0" bIns="0" rtlCol="0"/>
          <a:lstStyle/>
          <a:p>
            <a:endParaRPr/>
          </a:p>
        </p:txBody>
      </p:sp>
      <p:sp>
        <p:nvSpPr>
          <p:cNvPr id="33" name="object 33"/>
          <p:cNvSpPr/>
          <p:nvPr/>
        </p:nvSpPr>
        <p:spPr>
          <a:xfrm>
            <a:off x="5876241" y="3605976"/>
            <a:ext cx="256410" cy="192308"/>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5894833" y="3619881"/>
            <a:ext cx="178307" cy="133731"/>
          </a:xfrm>
          <a:prstGeom prst="rect">
            <a:avLst/>
          </a:prstGeom>
          <a:blipFill>
            <a:blip r:embed="rId11" cstate="print"/>
            <a:stretch>
              <a:fillRect/>
            </a:stretch>
          </a:blipFill>
        </p:spPr>
        <p:txBody>
          <a:bodyPr wrap="square" lIns="0" tIns="0" rIns="0" bIns="0" rtlCol="0"/>
          <a:lstStyle/>
          <a:p>
            <a:endParaRPr/>
          </a:p>
        </p:txBody>
      </p:sp>
      <p:sp>
        <p:nvSpPr>
          <p:cNvPr id="35" name="object 35"/>
          <p:cNvSpPr/>
          <p:nvPr/>
        </p:nvSpPr>
        <p:spPr>
          <a:xfrm>
            <a:off x="5888735" y="3615308"/>
            <a:ext cx="190500" cy="142875"/>
          </a:xfrm>
          <a:prstGeom prst="rect">
            <a:avLst/>
          </a:prstGeom>
          <a:blipFill>
            <a:blip r:embed="rId10" cstate="print"/>
            <a:stretch>
              <a:fillRect/>
            </a:stretch>
          </a:blipFill>
        </p:spPr>
        <p:txBody>
          <a:bodyPr wrap="square" lIns="0" tIns="0" rIns="0" bIns="0" rtlCol="0"/>
          <a:lstStyle/>
          <a:p>
            <a:endParaRPr/>
          </a:p>
        </p:txBody>
      </p:sp>
      <p:sp>
        <p:nvSpPr>
          <p:cNvPr id="36" name="object 36"/>
          <p:cNvSpPr txBox="1"/>
          <p:nvPr/>
        </p:nvSpPr>
        <p:spPr>
          <a:xfrm>
            <a:off x="5888864" y="3347466"/>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r6</a:t>
            </a:r>
            <a:endParaRPr sz="1800">
              <a:latin typeface="Calibri"/>
              <a:cs typeface="Calibri"/>
            </a:endParaRPr>
          </a:p>
        </p:txBody>
      </p:sp>
      <p:sp>
        <p:nvSpPr>
          <p:cNvPr id="37" name="object 37"/>
          <p:cNvSpPr/>
          <p:nvPr/>
        </p:nvSpPr>
        <p:spPr>
          <a:xfrm>
            <a:off x="5213604" y="3677031"/>
            <a:ext cx="680085" cy="10478"/>
          </a:xfrm>
          <a:custGeom>
            <a:avLst/>
            <a:gdLst/>
            <a:ahLst/>
            <a:cxnLst/>
            <a:rect l="l" t="t" r="r" b="b"/>
            <a:pathLst>
              <a:path w="680085" h="13970">
                <a:moveTo>
                  <a:pt x="0" y="0"/>
                </a:moveTo>
                <a:lnTo>
                  <a:pt x="679958" y="13462"/>
                </a:lnTo>
              </a:path>
            </a:pathLst>
          </a:custGeom>
          <a:ln w="15240">
            <a:solidFill>
              <a:srgbClr val="D24717"/>
            </a:solidFill>
          </a:ln>
        </p:spPr>
        <p:txBody>
          <a:bodyPr wrap="square" lIns="0" tIns="0" rIns="0" bIns="0" rtlCol="0"/>
          <a:lstStyle/>
          <a:p>
            <a:endParaRPr/>
          </a:p>
        </p:txBody>
      </p:sp>
      <p:sp>
        <p:nvSpPr>
          <p:cNvPr id="38" name="object 38"/>
          <p:cNvSpPr/>
          <p:nvPr/>
        </p:nvSpPr>
        <p:spPr>
          <a:xfrm>
            <a:off x="6749544" y="3605976"/>
            <a:ext cx="257859" cy="192308"/>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768083" y="3619881"/>
            <a:ext cx="179832" cy="133731"/>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61988" y="3615308"/>
            <a:ext cx="192024" cy="142875"/>
          </a:xfrm>
          <a:prstGeom prst="rect">
            <a:avLst/>
          </a:prstGeom>
          <a:blipFill>
            <a:blip r:embed="rId5" cstate="print"/>
            <a:stretch>
              <a:fillRect/>
            </a:stretch>
          </a:blipFill>
        </p:spPr>
        <p:txBody>
          <a:bodyPr wrap="square" lIns="0" tIns="0" rIns="0" bIns="0" rtlCol="0"/>
          <a:lstStyle/>
          <a:p>
            <a:endParaRPr/>
          </a:p>
        </p:txBody>
      </p:sp>
      <p:sp>
        <p:nvSpPr>
          <p:cNvPr id="41" name="object 41"/>
          <p:cNvSpPr txBox="1"/>
          <p:nvPr/>
        </p:nvSpPr>
        <p:spPr>
          <a:xfrm>
            <a:off x="6763640" y="3347466"/>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r7</a:t>
            </a:r>
            <a:endParaRPr sz="1800">
              <a:latin typeface="Calibri"/>
              <a:cs typeface="Calibri"/>
            </a:endParaRPr>
          </a:p>
        </p:txBody>
      </p:sp>
      <p:sp>
        <p:nvSpPr>
          <p:cNvPr id="42" name="object 42"/>
          <p:cNvSpPr/>
          <p:nvPr/>
        </p:nvSpPr>
        <p:spPr>
          <a:xfrm>
            <a:off x="6073141" y="3677031"/>
            <a:ext cx="695325" cy="10478"/>
          </a:xfrm>
          <a:custGeom>
            <a:avLst/>
            <a:gdLst/>
            <a:ahLst/>
            <a:cxnLst/>
            <a:rect l="l" t="t" r="r" b="b"/>
            <a:pathLst>
              <a:path w="695325" h="13970">
                <a:moveTo>
                  <a:pt x="0" y="0"/>
                </a:moveTo>
                <a:lnTo>
                  <a:pt x="694943" y="13462"/>
                </a:lnTo>
              </a:path>
            </a:pathLst>
          </a:custGeom>
          <a:ln w="15240">
            <a:solidFill>
              <a:srgbClr val="D24717"/>
            </a:solidFill>
          </a:ln>
        </p:spPr>
        <p:txBody>
          <a:bodyPr wrap="square" lIns="0" tIns="0" rIns="0" bIns="0" rtlCol="0"/>
          <a:lstStyle/>
          <a:p>
            <a:endParaRPr/>
          </a:p>
        </p:txBody>
      </p:sp>
      <p:sp>
        <p:nvSpPr>
          <p:cNvPr id="43" name="object 43"/>
          <p:cNvSpPr/>
          <p:nvPr/>
        </p:nvSpPr>
        <p:spPr>
          <a:xfrm>
            <a:off x="7633413" y="2981898"/>
            <a:ext cx="256410" cy="192308"/>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7652005" y="2995803"/>
            <a:ext cx="178307" cy="133730"/>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7645907" y="2991232"/>
            <a:ext cx="190500" cy="142874"/>
          </a:xfrm>
          <a:prstGeom prst="rect">
            <a:avLst/>
          </a:prstGeom>
          <a:blipFill>
            <a:blip r:embed="rId10" cstate="print"/>
            <a:stretch>
              <a:fillRect/>
            </a:stretch>
          </a:blipFill>
        </p:spPr>
        <p:txBody>
          <a:bodyPr wrap="square" lIns="0" tIns="0" rIns="0" bIns="0" rtlCol="0"/>
          <a:lstStyle/>
          <a:p>
            <a:endParaRPr/>
          </a:p>
        </p:txBody>
      </p:sp>
      <p:sp>
        <p:nvSpPr>
          <p:cNvPr id="46" name="object 46"/>
          <p:cNvSpPr txBox="1"/>
          <p:nvPr/>
        </p:nvSpPr>
        <p:spPr>
          <a:xfrm>
            <a:off x="7646290" y="2723197"/>
            <a:ext cx="2203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r8</a:t>
            </a:r>
            <a:endParaRPr sz="1800">
              <a:latin typeface="Calibri"/>
              <a:cs typeface="Calibri"/>
            </a:endParaRPr>
          </a:p>
        </p:txBody>
      </p:sp>
      <p:sp>
        <p:nvSpPr>
          <p:cNvPr id="47" name="object 47"/>
          <p:cNvSpPr/>
          <p:nvPr/>
        </p:nvSpPr>
        <p:spPr>
          <a:xfrm>
            <a:off x="6947916" y="3062097"/>
            <a:ext cx="703580" cy="614363"/>
          </a:xfrm>
          <a:custGeom>
            <a:avLst/>
            <a:gdLst/>
            <a:ahLst/>
            <a:cxnLst/>
            <a:rect l="l" t="t" r="r" b="b"/>
            <a:pathLst>
              <a:path w="703579" h="819150">
                <a:moveTo>
                  <a:pt x="0" y="818768"/>
                </a:moveTo>
                <a:lnTo>
                  <a:pt x="40481" y="815230"/>
                </a:lnTo>
                <a:lnTo>
                  <a:pt x="80483" y="804985"/>
                </a:lnTo>
                <a:lnTo>
                  <a:pt x="119525" y="788594"/>
                </a:lnTo>
                <a:lnTo>
                  <a:pt x="157127" y="766614"/>
                </a:lnTo>
                <a:lnTo>
                  <a:pt x="192808" y="739604"/>
                </a:lnTo>
                <a:lnTo>
                  <a:pt x="226090" y="708123"/>
                </a:lnTo>
                <a:lnTo>
                  <a:pt x="256491" y="672728"/>
                </a:lnTo>
                <a:lnTo>
                  <a:pt x="283532" y="633978"/>
                </a:lnTo>
                <a:lnTo>
                  <a:pt x="306733" y="592431"/>
                </a:lnTo>
                <a:lnTo>
                  <a:pt x="325614" y="548646"/>
                </a:lnTo>
                <a:lnTo>
                  <a:pt x="339695" y="503182"/>
                </a:lnTo>
                <a:lnTo>
                  <a:pt x="348495" y="456596"/>
                </a:lnTo>
                <a:lnTo>
                  <a:pt x="351535" y="409447"/>
                </a:lnTo>
                <a:lnTo>
                  <a:pt x="354576" y="362297"/>
                </a:lnTo>
                <a:lnTo>
                  <a:pt x="363376" y="315705"/>
                </a:lnTo>
                <a:lnTo>
                  <a:pt x="377457" y="270231"/>
                </a:lnTo>
                <a:lnTo>
                  <a:pt x="396338" y="226435"/>
                </a:lnTo>
                <a:lnTo>
                  <a:pt x="419539" y="184875"/>
                </a:lnTo>
                <a:lnTo>
                  <a:pt x="446580" y="146111"/>
                </a:lnTo>
                <a:lnTo>
                  <a:pt x="476981" y="110701"/>
                </a:lnTo>
                <a:lnTo>
                  <a:pt x="510263" y="79205"/>
                </a:lnTo>
                <a:lnTo>
                  <a:pt x="545944" y="52182"/>
                </a:lnTo>
                <a:lnTo>
                  <a:pt x="583546" y="30191"/>
                </a:lnTo>
                <a:lnTo>
                  <a:pt x="622588" y="13791"/>
                </a:lnTo>
                <a:lnTo>
                  <a:pt x="662590" y="3540"/>
                </a:lnTo>
                <a:lnTo>
                  <a:pt x="703072" y="0"/>
                </a:lnTo>
              </a:path>
            </a:pathLst>
          </a:custGeom>
          <a:ln w="15240">
            <a:solidFill>
              <a:srgbClr val="D24717"/>
            </a:solidFill>
          </a:ln>
        </p:spPr>
        <p:txBody>
          <a:bodyPr wrap="square" lIns="0" tIns="0" rIns="0" bIns="0" rtlCol="0"/>
          <a:lstStyle/>
          <a:p>
            <a:endParaRPr/>
          </a:p>
        </p:txBody>
      </p:sp>
      <p:sp>
        <p:nvSpPr>
          <p:cNvPr id="48" name="object 48"/>
          <p:cNvSpPr/>
          <p:nvPr/>
        </p:nvSpPr>
        <p:spPr>
          <a:xfrm>
            <a:off x="5626608" y="3052952"/>
            <a:ext cx="2025650" cy="10478"/>
          </a:xfrm>
          <a:custGeom>
            <a:avLst/>
            <a:gdLst/>
            <a:ahLst/>
            <a:cxnLst/>
            <a:rect l="l" t="t" r="r" b="b"/>
            <a:pathLst>
              <a:path w="2025650" h="13970">
                <a:moveTo>
                  <a:pt x="0" y="0"/>
                </a:moveTo>
                <a:lnTo>
                  <a:pt x="2025522" y="13462"/>
                </a:lnTo>
              </a:path>
            </a:pathLst>
          </a:custGeom>
          <a:ln w="15240">
            <a:solidFill>
              <a:srgbClr val="D24717"/>
            </a:solidFill>
          </a:ln>
        </p:spPr>
        <p:txBody>
          <a:bodyPr wrap="square" lIns="0" tIns="0" rIns="0" bIns="0" rtlCol="0"/>
          <a:lstStyle/>
          <a:p>
            <a:endParaRPr/>
          </a:p>
        </p:txBody>
      </p:sp>
    </p:spTree>
    <p:extLst>
      <p:ext uri="{BB962C8B-B14F-4D97-AF65-F5344CB8AC3E}">
        <p14:creationId xmlns:p14="http://schemas.microsoft.com/office/powerpoint/2010/main" val="20563269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49" name="object 4"/>
          <p:cNvSpPr/>
          <p:nvPr/>
        </p:nvSpPr>
        <p:spPr>
          <a:xfrm>
            <a:off x="3352800" y="819150"/>
            <a:ext cx="4081271" cy="375475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98032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4" y="1357948"/>
            <a:ext cx="3322320" cy="3014928"/>
          </a:xfrm>
          <a:prstGeom prst="rect">
            <a:avLst/>
          </a:prstGeom>
        </p:spPr>
        <p:txBody>
          <a:bodyPr vert="horz" wrap="square" lIns="0" tIns="34290" rIns="0" bIns="0" rtlCol="0">
            <a:spAutoFit/>
          </a:bodyPr>
          <a:lstStyle/>
          <a:p>
            <a:pPr marL="12700">
              <a:lnSpc>
                <a:spcPct val="100000"/>
              </a:lnSpc>
              <a:spcBef>
                <a:spcPts val="270"/>
              </a:spcBef>
            </a:pPr>
            <a:r>
              <a:rPr sz="2000" spc="-15" dirty="0">
                <a:solidFill>
                  <a:srgbClr val="404040"/>
                </a:solidFill>
                <a:latin typeface="Calibri"/>
                <a:cs typeface="Calibri"/>
              </a:rPr>
              <a:t>Lister </a:t>
            </a:r>
            <a:r>
              <a:rPr sz="2000" spc="-5" dirty="0">
                <a:solidFill>
                  <a:srgbClr val="404040"/>
                </a:solidFill>
                <a:latin typeface="Calibri"/>
                <a:cs typeface="Calibri"/>
              </a:rPr>
              <a:t>les branches</a:t>
            </a:r>
            <a:r>
              <a:rPr sz="2000" spc="20" dirty="0">
                <a:solidFill>
                  <a:srgbClr val="404040"/>
                </a:solidFill>
                <a:latin typeface="Calibri"/>
                <a:cs typeface="Calibri"/>
              </a:rPr>
              <a:t> </a:t>
            </a:r>
            <a:r>
              <a:rPr sz="2000" spc="-15" dirty="0">
                <a:solidFill>
                  <a:srgbClr val="404040"/>
                </a:solidFill>
                <a:latin typeface="Calibri"/>
                <a:cs typeface="Calibri"/>
              </a:rPr>
              <a:t>existantes</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a:t>
            </a:r>
            <a:r>
              <a:rPr sz="1800" spc="-25" dirty="0">
                <a:solidFill>
                  <a:srgbClr val="404040"/>
                </a:solidFill>
                <a:latin typeface="Courier New"/>
                <a:cs typeface="Courier New"/>
              </a:rPr>
              <a:t> </a:t>
            </a:r>
            <a:r>
              <a:rPr sz="1800" spc="-10" dirty="0">
                <a:solidFill>
                  <a:srgbClr val="404040"/>
                </a:solidFill>
                <a:latin typeface="Courier New"/>
                <a:cs typeface="Courier New"/>
              </a:rPr>
              <a:t>branch</a:t>
            </a:r>
            <a:endParaRPr sz="1800">
              <a:latin typeface="Courier New"/>
              <a:cs typeface="Courier New"/>
            </a:endParaRPr>
          </a:p>
          <a:p>
            <a:pPr marL="12700">
              <a:lnSpc>
                <a:spcPct val="100000"/>
              </a:lnSpc>
              <a:spcBef>
                <a:spcPts val="1395"/>
              </a:spcBef>
            </a:pPr>
            <a:r>
              <a:rPr sz="2000" spc="-10" dirty="0">
                <a:solidFill>
                  <a:srgbClr val="404040"/>
                </a:solidFill>
                <a:latin typeface="Calibri"/>
                <a:cs typeface="Calibri"/>
              </a:rPr>
              <a:t>Créer </a:t>
            </a:r>
            <a:r>
              <a:rPr sz="2000" dirty="0">
                <a:solidFill>
                  <a:srgbClr val="404040"/>
                </a:solidFill>
                <a:latin typeface="Calibri"/>
                <a:cs typeface="Calibri"/>
              </a:rPr>
              <a:t>une</a:t>
            </a:r>
            <a:r>
              <a:rPr sz="2000" spc="-15" dirty="0">
                <a:solidFill>
                  <a:srgbClr val="404040"/>
                </a:solidFill>
                <a:latin typeface="Calibri"/>
                <a:cs typeface="Calibri"/>
              </a:rPr>
              <a:t> </a:t>
            </a:r>
            <a:r>
              <a:rPr sz="2000" spc="-10" dirty="0">
                <a:solidFill>
                  <a:srgbClr val="404040"/>
                </a:solidFill>
                <a:latin typeface="Calibri"/>
                <a:cs typeface="Calibri"/>
              </a:rPr>
              <a:t>branche</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branch</a:t>
            </a:r>
            <a:r>
              <a:rPr sz="1800" spc="-55" dirty="0">
                <a:solidFill>
                  <a:srgbClr val="404040"/>
                </a:solidFill>
                <a:latin typeface="Courier New"/>
                <a:cs typeface="Courier New"/>
              </a:rPr>
              <a:t> </a:t>
            </a:r>
            <a:r>
              <a:rPr sz="1800" spc="-10" dirty="0">
                <a:solidFill>
                  <a:srgbClr val="404040"/>
                </a:solidFill>
                <a:latin typeface="Courier New"/>
                <a:cs typeface="Courier New"/>
              </a:rPr>
              <a:t>&lt;name&gt;</a:t>
            </a:r>
            <a:endParaRPr sz="1800">
              <a:latin typeface="Courier New"/>
              <a:cs typeface="Courier New"/>
            </a:endParaRPr>
          </a:p>
          <a:p>
            <a:pPr marL="12700">
              <a:lnSpc>
                <a:spcPct val="100000"/>
              </a:lnSpc>
              <a:spcBef>
                <a:spcPts val="1380"/>
              </a:spcBef>
            </a:pPr>
            <a:r>
              <a:rPr sz="2000" spc="-5" dirty="0">
                <a:solidFill>
                  <a:srgbClr val="404040"/>
                </a:solidFill>
                <a:latin typeface="Calibri"/>
                <a:cs typeface="Calibri"/>
              </a:rPr>
              <a:t>Changer de</a:t>
            </a:r>
            <a:r>
              <a:rPr sz="2000" spc="-35" dirty="0">
                <a:solidFill>
                  <a:srgbClr val="404040"/>
                </a:solidFill>
                <a:latin typeface="Calibri"/>
                <a:cs typeface="Calibri"/>
              </a:rPr>
              <a:t> </a:t>
            </a:r>
            <a:r>
              <a:rPr sz="2000" spc="-10" dirty="0">
                <a:solidFill>
                  <a:srgbClr val="404040"/>
                </a:solidFill>
                <a:latin typeface="Calibri"/>
                <a:cs typeface="Calibri"/>
              </a:rPr>
              <a:t>branche</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checkout</a:t>
            </a:r>
            <a:r>
              <a:rPr sz="1800" spc="-45" dirty="0">
                <a:solidFill>
                  <a:srgbClr val="404040"/>
                </a:solidFill>
                <a:latin typeface="Courier New"/>
                <a:cs typeface="Courier New"/>
              </a:rPr>
              <a:t> </a:t>
            </a:r>
            <a:r>
              <a:rPr sz="1800" spc="-10" dirty="0">
                <a:solidFill>
                  <a:srgbClr val="404040"/>
                </a:solidFill>
                <a:latin typeface="Courier New"/>
                <a:cs typeface="Courier New"/>
              </a:rPr>
              <a:t>&lt;name&gt;</a:t>
            </a:r>
            <a:endParaRPr sz="1800">
              <a:latin typeface="Courier New"/>
              <a:cs typeface="Courier New"/>
            </a:endParaRPr>
          </a:p>
          <a:p>
            <a:pPr marL="12700">
              <a:lnSpc>
                <a:spcPct val="100000"/>
              </a:lnSpc>
              <a:spcBef>
                <a:spcPts val="1400"/>
              </a:spcBef>
            </a:pPr>
            <a:r>
              <a:rPr sz="2000" spc="-10" dirty="0">
                <a:solidFill>
                  <a:srgbClr val="404040"/>
                </a:solidFill>
                <a:latin typeface="Calibri"/>
                <a:cs typeface="Calibri"/>
              </a:rPr>
              <a:t>Créer </a:t>
            </a:r>
            <a:r>
              <a:rPr sz="2000" spc="-5" dirty="0">
                <a:solidFill>
                  <a:srgbClr val="404040"/>
                </a:solidFill>
                <a:latin typeface="Calibri"/>
                <a:cs typeface="Calibri"/>
              </a:rPr>
              <a:t>et </a:t>
            </a:r>
            <a:r>
              <a:rPr sz="2000" dirty="0">
                <a:solidFill>
                  <a:srgbClr val="404040"/>
                </a:solidFill>
                <a:latin typeface="Calibri"/>
                <a:cs typeface="Calibri"/>
              </a:rPr>
              <a:t>changer </a:t>
            </a:r>
            <a:r>
              <a:rPr sz="2000" spc="-5" dirty="0">
                <a:solidFill>
                  <a:srgbClr val="404040"/>
                </a:solidFill>
                <a:latin typeface="Calibri"/>
                <a:cs typeface="Calibri"/>
              </a:rPr>
              <a:t>de</a:t>
            </a:r>
            <a:r>
              <a:rPr sz="2000" spc="-45" dirty="0">
                <a:solidFill>
                  <a:srgbClr val="404040"/>
                </a:solidFill>
                <a:latin typeface="Calibri"/>
                <a:cs typeface="Calibri"/>
              </a:rPr>
              <a:t> </a:t>
            </a:r>
            <a:r>
              <a:rPr sz="2000" spc="-5" dirty="0">
                <a:solidFill>
                  <a:srgbClr val="404040"/>
                </a:solidFill>
                <a:latin typeface="Calibri"/>
                <a:cs typeface="Calibri"/>
              </a:rPr>
              <a:t>branche</a:t>
            </a:r>
            <a:endParaRPr sz="2000">
              <a:latin typeface="Calibri"/>
              <a:cs typeface="Calibri"/>
            </a:endParaRPr>
          </a:p>
          <a:p>
            <a:pPr marL="304800" indent="-183515">
              <a:lnSpc>
                <a:spcPct val="100000"/>
              </a:lnSpc>
              <a:spcBef>
                <a:spcPts val="15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checkout -b</a:t>
            </a:r>
            <a:r>
              <a:rPr sz="1800" spc="-75" dirty="0">
                <a:solidFill>
                  <a:srgbClr val="404040"/>
                </a:solidFill>
                <a:latin typeface="Courier New"/>
                <a:cs typeface="Courier New"/>
              </a:rPr>
              <a:t> </a:t>
            </a:r>
            <a:r>
              <a:rPr sz="1800" spc="-10" dirty="0">
                <a:solidFill>
                  <a:srgbClr val="404040"/>
                </a:solidFill>
                <a:latin typeface="Courier New"/>
                <a:cs typeface="Courier New"/>
              </a:rPr>
              <a:t>&lt;name&gt;</a:t>
            </a:r>
            <a:endParaRPr sz="18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63421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5" y="1357947"/>
            <a:ext cx="4824095" cy="1917192"/>
          </a:xfrm>
          <a:prstGeom prst="rect">
            <a:avLst/>
          </a:prstGeom>
        </p:spPr>
        <p:txBody>
          <a:bodyPr vert="horz" wrap="square" lIns="0" tIns="34290" rIns="0" bIns="0" rtlCol="0">
            <a:spAutoFit/>
          </a:bodyPr>
          <a:lstStyle/>
          <a:p>
            <a:pPr marL="12700">
              <a:lnSpc>
                <a:spcPct val="100000"/>
              </a:lnSpc>
              <a:spcBef>
                <a:spcPts val="270"/>
              </a:spcBef>
            </a:pPr>
            <a:r>
              <a:rPr sz="2000" spc="-5" dirty="0">
                <a:solidFill>
                  <a:srgbClr val="404040"/>
                </a:solidFill>
                <a:latin typeface="Calibri"/>
                <a:cs typeface="Calibri"/>
              </a:rPr>
              <a:t>Renommer la branche</a:t>
            </a:r>
            <a:r>
              <a:rPr sz="2000" spc="-15" dirty="0">
                <a:solidFill>
                  <a:srgbClr val="404040"/>
                </a:solidFill>
                <a:latin typeface="Calibri"/>
                <a:cs typeface="Calibri"/>
              </a:rPr>
              <a:t> courante</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branch </a:t>
            </a:r>
            <a:r>
              <a:rPr sz="1800" dirty="0">
                <a:solidFill>
                  <a:srgbClr val="404040"/>
                </a:solidFill>
                <a:latin typeface="Courier New"/>
                <a:cs typeface="Courier New"/>
              </a:rPr>
              <a:t>-m</a:t>
            </a:r>
            <a:r>
              <a:rPr sz="1800" spc="-55" dirty="0">
                <a:solidFill>
                  <a:srgbClr val="404040"/>
                </a:solidFill>
                <a:latin typeface="Courier New"/>
                <a:cs typeface="Courier New"/>
              </a:rPr>
              <a:t> </a:t>
            </a:r>
            <a:r>
              <a:rPr sz="1800" spc="-10" dirty="0">
                <a:solidFill>
                  <a:srgbClr val="404040"/>
                </a:solidFill>
                <a:latin typeface="Courier New"/>
                <a:cs typeface="Courier New"/>
              </a:rPr>
              <a:t>&lt;newname&gt;</a:t>
            </a:r>
            <a:endParaRPr sz="1800">
              <a:latin typeface="Courier New"/>
              <a:cs typeface="Courier New"/>
            </a:endParaRPr>
          </a:p>
          <a:p>
            <a:pPr>
              <a:lnSpc>
                <a:spcPct val="100000"/>
              </a:lnSpc>
              <a:buClr>
                <a:srgbClr val="D24717"/>
              </a:buClr>
              <a:buFont typeface="Calibri"/>
              <a:buChar char="◦"/>
            </a:pPr>
            <a:endParaRPr sz="2000">
              <a:latin typeface="Times New Roman"/>
              <a:cs typeface="Times New Roman"/>
            </a:endParaRPr>
          </a:p>
          <a:p>
            <a:pPr>
              <a:lnSpc>
                <a:spcPct val="100000"/>
              </a:lnSpc>
              <a:buClr>
                <a:srgbClr val="D24717"/>
              </a:buClr>
              <a:buFont typeface="Calibri"/>
              <a:buChar char="◦"/>
            </a:pPr>
            <a:endParaRPr sz="2300">
              <a:latin typeface="Times New Roman"/>
              <a:cs typeface="Times New Roman"/>
            </a:endParaRPr>
          </a:p>
          <a:p>
            <a:pPr marL="12700">
              <a:lnSpc>
                <a:spcPct val="100000"/>
              </a:lnSpc>
              <a:spcBef>
                <a:spcPts val="5"/>
              </a:spcBef>
            </a:pPr>
            <a:r>
              <a:rPr sz="2000" spc="-5" dirty="0">
                <a:solidFill>
                  <a:srgbClr val="404040"/>
                </a:solidFill>
                <a:latin typeface="Calibri"/>
                <a:cs typeface="Calibri"/>
              </a:rPr>
              <a:t>Renommer une </a:t>
            </a:r>
            <a:r>
              <a:rPr sz="2000" spc="-10" dirty="0">
                <a:solidFill>
                  <a:srgbClr val="404040"/>
                </a:solidFill>
                <a:latin typeface="Calibri"/>
                <a:cs typeface="Calibri"/>
              </a:rPr>
              <a:t>branche</a:t>
            </a:r>
            <a:endParaRPr sz="2000">
              <a:latin typeface="Calibri"/>
              <a:cs typeface="Calibri"/>
            </a:endParaRPr>
          </a:p>
          <a:p>
            <a:pPr marL="304800" indent="-183515">
              <a:lnSpc>
                <a:spcPct val="100000"/>
              </a:lnSpc>
              <a:spcBef>
                <a:spcPts val="15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branch </a:t>
            </a:r>
            <a:r>
              <a:rPr sz="1800" dirty="0">
                <a:solidFill>
                  <a:srgbClr val="404040"/>
                </a:solidFill>
                <a:latin typeface="Courier New"/>
                <a:cs typeface="Courier New"/>
              </a:rPr>
              <a:t>-m </a:t>
            </a:r>
            <a:r>
              <a:rPr sz="1800" spc="-10" dirty="0">
                <a:solidFill>
                  <a:srgbClr val="404040"/>
                </a:solidFill>
                <a:latin typeface="Courier New"/>
                <a:cs typeface="Courier New"/>
              </a:rPr>
              <a:t>&lt;oldname&gt;</a:t>
            </a:r>
            <a:r>
              <a:rPr sz="1800" spc="-95" dirty="0">
                <a:solidFill>
                  <a:srgbClr val="404040"/>
                </a:solidFill>
                <a:latin typeface="Courier New"/>
                <a:cs typeface="Courier New"/>
              </a:rPr>
              <a:t> </a:t>
            </a:r>
            <a:r>
              <a:rPr sz="1800" spc="-10" dirty="0">
                <a:solidFill>
                  <a:srgbClr val="404040"/>
                </a:solidFill>
                <a:latin typeface="Courier New"/>
                <a:cs typeface="Courier New"/>
              </a:rPr>
              <a:t>&lt;newname&gt;</a:t>
            </a:r>
            <a:endParaRPr sz="18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48621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4" y="1263928"/>
            <a:ext cx="7353934" cy="3433504"/>
          </a:xfrm>
          <a:prstGeom prst="rect">
            <a:avLst/>
          </a:prstGeom>
        </p:spPr>
        <p:txBody>
          <a:bodyPr vert="horz" wrap="square" lIns="0" tIns="160020" rIns="0" bIns="0" rtlCol="0">
            <a:spAutoFit/>
          </a:bodyPr>
          <a:lstStyle/>
          <a:p>
            <a:pPr marL="12700">
              <a:lnSpc>
                <a:spcPct val="100000"/>
              </a:lnSpc>
              <a:spcBef>
                <a:spcPts val="1260"/>
              </a:spcBef>
            </a:pPr>
            <a:r>
              <a:rPr b="1" spc="40" dirty="0">
                <a:solidFill>
                  <a:srgbClr val="404040"/>
                </a:solidFill>
                <a:latin typeface="Calibri"/>
                <a:cs typeface="Calibri"/>
              </a:rPr>
              <a:t>Fusionner des</a:t>
            </a:r>
            <a:r>
              <a:rPr b="1" spc="-105" dirty="0">
                <a:solidFill>
                  <a:srgbClr val="404040"/>
                </a:solidFill>
                <a:latin typeface="Calibri"/>
                <a:cs typeface="Calibri"/>
              </a:rPr>
              <a:t> </a:t>
            </a:r>
            <a:r>
              <a:rPr b="1" spc="35" dirty="0">
                <a:solidFill>
                  <a:srgbClr val="404040"/>
                </a:solidFill>
                <a:latin typeface="Calibri"/>
                <a:cs typeface="Calibri"/>
              </a:rPr>
              <a:t>branches</a:t>
            </a:r>
            <a:endParaRPr dirty="0">
              <a:latin typeface="Calibri"/>
              <a:cs typeface="Calibri"/>
            </a:endParaRPr>
          </a:p>
          <a:p>
            <a:pPr marL="12700">
              <a:lnSpc>
                <a:spcPct val="100000"/>
              </a:lnSpc>
              <a:spcBef>
                <a:spcPts val="1160"/>
              </a:spcBef>
            </a:pPr>
            <a:r>
              <a:rPr spc="35" dirty="0">
                <a:solidFill>
                  <a:srgbClr val="404040"/>
                </a:solidFill>
                <a:latin typeface="Calibri"/>
                <a:cs typeface="Calibri"/>
              </a:rPr>
              <a:t>Deux </a:t>
            </a:r>
            <a:r>
              <a:rPr spc="30" dirty="0">
                <a:solidFill>
                  <a:srgbClr val="404040"/>
                </a:solidFill>
                <a:latin typeface="Calibri"/>
                <a:cs typeface="Calibri"/>
              </a:rPr>
              <a:t>manières </a:t>
            </a:r>
            <a:r>
              <a:rPr spc="25" dirty="0">
                <a:solidFill>
                  <a:srgbClr val="404040"/>
                </a:solidFill>
                <a:latin typeface="Calibri"/>
                <a:cs typeface="Calibri"/>
              </a:rPr>
              <a:t>de </a:t>
            </a:r>
            <a:r>
              <a:rPr spc="30" dirty="0">
                <a:solidFill>
                  <a:srgbClr val="404040"/>
                </a:solidFill>
                <a:latin typeface="Calibri"/>
                <a:cs typeface="Calibri"/>
              </a:rPr>
              <a:t>fusionner une </a:t>
            </a:r>
            <a:r>
              <a:rPr spc="35" dirty="0">
                <a:solidFill>
                  <a:srgbClr val="404040"/>
                </a:solidFill>
                <a:latin typeface="Calibri"/>
                <a:cs typeface="Calibri"/>
              </a:rPr>
              <a:t>branche</a:t>
            </a:r>
            <a:r>
              <a:rPr spc="-140" dirty="0">
                <a:solidFill>
                  <a:srgbClr val="404040"/>
                </a:solidFill>
                <a:latin typeface="Calibri"/>
                <a:cs typeface="Calibri"/>
              </a:rPr>
              <a:t> </a:t>
            </a:r>
            <a:r>
              <a:rPr dirty="0">
                <a:solidFill>
                  <a:srgbClr val="404040"/>
                </a:solidFill>
                <a:latin typeface="Calibri"/>
                <a:cs typeface="Calibri"/>
              </a:rPr>
              <a:t>:</a:t>
            </a:r>
            <a:endParaRPr dirty="0">
              <a:latin typeface="Calibri"/>
              <a:cs typeface="Calibri"/>
            </a:endParaRPr>
          </a:p>
          <a:p>
            <a:pPr marL="73025" marR="3013075" indent="761365">
              <a:lnSpc>
                <a:spcPct val="147000"/>
              </a:lnSpc>
              <a:spcBef>
                <a:spcPts val="15"/>
              </a:spcBef>
              <a:tabLst>
                <a:tab pos="2767965" algn="l"/>
              </a:tabLst>
            </a:pPr>
            <a:r>
              <a:rPr spc="30" dirty="0">
                <a:solidFill>
                  <a:srgbClr val="404040"/>
                </a:solidFill>
                <a:latin typeface="Courier New"/>
                <a:cs typeface="Courier New"/>
              </a:rPr>
              <a:t>git</a:t>
            </a:r>
            <a:r>
              <a:rPr spc="10" dirty="0">
                <a:solidFill>
                  <a:srgbClr val="404040"/>
                </a:solidFill>
                <a:latin typeface="Courier New"/>
                <a:cs typeface="Courier New"/>
              </a:rPr>
              <a:t> </a:t>
            </a:r>
            <a:r>
              <a:rPr spc="25" dirty="0">
                <a:solidFill>
                  <a:srgbClr val="404040"/>
                </a:solidFill>
                <a:latin typeface="Courier New"/>
                <a:cs typeface="Courier New"/>
              </a:rPr>
              <a:t>merge</a:t>
            </a:r>
            <a:r>
              <a:rPr spc="15" dirty="0">
                <a:solidFill>
                  <a:srgbClr val="404040"/>
                </a:solidFill>
                <a:latin typeface="Courier New"/>
                <a:cs typeface="Courier New"/>
              </a:rPr>
              <a:t> </a:t>
            </a:r>
            <a:r>
              <a:rPr spc="-10" dirty="0">
                <a:solidFill>
                  <a:srgbClr val="404040"/>
                </a:solidFill>
                <a:latin typeface="Calibri"/>
                <a:cs typeface="Calibri"/>
              </a:rPr>
              <a:t>et	</a:t>
            </a:r>
            <a:r>
              <a:rPr spc="30" dirty="0">
                <a:solidFill>
                  <a:srgbClr val="404040"/>
                </a:solidFill>
                <a:latin typeface="Courier New"/>
                <a:cs typeface="Courier New"/>
              </a:rPr>
              <a:t>git</a:t>
            </a:r>
            <a:r>
              <a:rPr spc="-70" dirty="0">
                <a:solidFill>
                  <a:srgbClr val="404040"/>
                </a:solidFill>
                <a:latin typeface="Courier New"/>
                <a:cs typeface="Courier New"/>
              </a:rPr>
              <a:t> </a:t>
            </a:r>
            <a:r>
              <a:rPr spc="30" dirty="0">
                <a:solidFill>
                  <a:srgbClr val="404040"/>
                </a:solidFill>
                <a:latin typeface="Courier New"/>
                <a:cs typeface="Courier New"/>
              </a:rPr>
              <a:t>rebase  </a:t>
            </a:r>
            <a:r>
              <a:rPr spc="-5" dirty="0">
                <a:solidFill>
                  <a:srgbClr val="404040"/>
                </a:solidFill>
                <a:latin typeface="Courier New"/>
                <a:cs typeface="Courier New"/>
              </a:rPr>
              <a:t>git</a:t>
            </a:r>
            <a:r>
              <a:rPr spc="-10" dirty="0">
                <a:solidFill>
                  <a:srgbClr val="404040"/>
                </a:solidFill>
                <a:latin typeface="Courier New"/>
                <a:cs typeface="Courier New"/>
              </a:rPr>
              <a:t> </a:t>
            </a:r>
            <a:r>
              <a:rPr spc="-5" dirty="0">
                <a:solidFill>
                  <a:srgbClr val="404040"/>
                </a:solidFill>
                <a:latin typeface="Courier New"/>
                <a:cs typeface="Courier New"/>
              </a:rPr>
              <a:t>merge</a:t>
            </a:r>
            <a:endParaRPr dirty="0">
              <a:latin typeface="Courier New"/>
              <a:cs typeface="Courier New"/>
            </a:endParaRPr>
          </a:p>
          <a:p>
            <a:pPr marL="304800" marR="103505" indent="-182880">
              <a:lnSpc>
                <a:spcPct val="90100"/>
              </a:lnSpc>
              <a:spcBef>
                <a:spcPts val="464"/>
              </a:spcBef>
              <a:buClr>
                <a:srgbClr val="D24717"/>
              </a:buClr>
              <a:buChar char="◦"/>
              <a:tabLst>
                <a:tab pos="305435" algn="l"/>
              </a:tabLst>
            </a:pPr>
            <a:r>
              <a:rPr sz="1600" dirty="0">
                <a:solidFill>
                  <a:srgbClr val="404040"/>
                </a:solidFill>
                <a:latin typeface="Calibri"/>
                <a:cs typeface="Calibri"/>
              </a:rPr>
              <a:t>« </a:t>
            </a:r>
            <a:r>
              <a:rPr sz="1600" spc="-10" dirty="0">
                <a:solidFill>
                  <a:srgbClr val="404040"/>
                </a:solidFill>
                <a:latin typeface="Calibri"/>
                <a:cs typeface="Calibri"/>
              </a:rPr>
              <a:t>merger </a:t>
            </a:r>
            <a:r>
              <a:rPr sz="1600" dirty="0">
                <a:solidFill>
                  <a:srgbClr val="404040"/>
                </a:solidFill>
                <a:latin typeface="Calibri"/>
                <a:cs typeface="Calibri"/>
              </a:rPr>
              <a:t>» </a:t>
            </a:r>
            <a:r>
              <a:rPr sz="1600" spc="-5" dirty="0">
                <a:solidFill>
                  <a:srgbClr val="404040"/>
                </a:solidFill>
                <a:latin typeface="Calibri"/>
                <a:cs typeface="Calibri"/>
              </a:rPr>
              <a:t>une </a:t>
            </a:r>
            <a:r>
              <a:rPr sz="1600" spc="-10" dirty="0">
                <a:solidFill>
                  <a:srgbClr val="404040"/>
                </a:solidFill>
                <a:latin typeface="Calibri"/>
                <a:cs typeface="Calibri"/>
              </a:rPr>
              <a:t>branche </a:t>
            </a:r>
            <a:r>
              <a:rPr sz="1600" spc="-5" dirty="0">
                <a:solidFill>
                  <a:srgbClr val="404040"/>
                </a:solidFill>
                <a:latin typeface="Calibri"/>
                <a:cs typeface="Calibri"/>
              </a:rPr>
              <a:t>signifie que vous </a:t>
            </a:r>
            <a:r>
              <a:rPr sz="1600" spc="-10" dirty="0">
                <a:solidFill>
                  <a:srgbClr val="404040"/>
                </a:solidFill>
                <a:latin typeface="Calibri"/>
                <a:cs typeface="Calibri"/>
              </a:rPr>
              <a:t>souhaitez, </a:t>
            </a:r>
            <a:r>
              <a:rPr sz="1600" spc="-5" dirty="0">
                <a:solidFill>
                  <a:srgbClr val="404040"/>
                </a:solidFill>
                <a:latin typeface="Calibri"/>
                <a:cs typeface="Calibri"/>
              </a:rPr>
              <a:t>si une </a:t>
            </a:r>
            <a:r>
              <a:rPr sz="1600" spc="-10" dirty="0">
                <a:solidFill>
                  <a:srgbClr val="404040"/>
                </a:solidFill>
                <a:latin typeface="Calibri"/>
                <a:cs typeface="Calibri"/>
              </a:rPr>
              <a:t>opération </a:t>
            </a:r>
            <a:r>
              <a:rPr sz="1600" spc="-5" dirty="0">
                <a:solidFill>
                  <a:srgbClr val="404040"/>
                </a:solidFill>
                <a:latin typeface="Calibri"/>
                <a:cs typeface="Calibri"/>
              </a:rPr>
              <a:t>de  </a:t>
            </a:r>
            <a:r>
              <a:rPr sz="1600" spc="-15" dirty="0">
                <a:solidFill>
                  <a:srgbClr val="404040"/>
                </a:solidFill>
                <a:latin typeface="Calibri"/>
                <a:cs typeface="Calibri"/>
              </a:rPr>
              <a:t>Fast-Forward </a:t>
            </a:r>
            <a:r>
              <a:rPr sz="1600" spc="-10" dirty="0">
                <a:solidFill>
                  <a:srgbClr val="404040"/>
                </a:solidFill>
                <a:latin typeface="Calibri"/>
                <a:cs typeface="Calibri"/>
              </a:rPr>
              <a:t>est </a:t>
            </a:r>
            <a:r>
              <a:rPr sz="1600" spc="-5" dirty="0">
                <a:solidFill>
                  <a:srgbClr val="404040"/>
                </a:solidFill>
                <a:latin typeface="Calibri"/>
                <a:cs typeface="Calibri"/>
              </a:rPr>
              <a:t>possible (pas de modifications </a:t>
            </a:r>
            <a:r>
              <a:rPr sz="1600" spc="-10" dirty="0">
                <a:solidFill>
                  <a:srgbClr val="404040"/>
                </a:solidFill>
                <a:latin typeface="Calibri"/>
                <a:cs typeface="Calibri"/>
              </a:rPr>
              <a:t>entre temps </a:t>
            </a:r>
            <a:r>
              <a:rPr sz="1600" dirty="0">
                <a:solidFill>
                  <a:srgbClr val="404040"/>
                </a:solidFill>
                <a:latin typeface="Calibri"/>
                <a:cs typeface="Calibri"/>
              </a:rPr>
              <a:t>sur </a:t>
            </a:r>
            <a:r>
              <a:rPr sz="1600" spc="-5" dirty="0">
                <a:solidFill>
                  <a:srgbClr val="404040"/>
                </a:solidFill>
                <a:latin typeface="Calibri"/>
                <a:cs typeface="Calibri"/>
              </a:rPr>
              <a:t>la </a:t>
            </a:r>
            <a:r>
              <a:rPr sz="1600" spc="-10" dirty="0">
                <a:solidFill>
                  <a:srgbClr val="404040"/>
                </a:solidFill>
                <a:latin typeface="Calibri"/>
                <a:cs typeface="Calibri"/>
              </a:rPr>
              <a:t>branche  </a:t>
            </a:r>
            <a:r>
              <a:rPr sz="1600" spc="-20" dirty="0">
                <a:solidFill>
                  <a:srgbClr val="404040"/>
                </a:solidFill>
                <a:latin typeface="Calibri"/>
                <a:cs typeface="Calibri"/>
              </a:rPr>
              <a:t>d’origine), </a:t>
            </a:r>
            <a:r>
              <a:rPr sz="1600" spc="-10" dirty="0">
                <a:solidFill>
                  <a:srgbClr val="404040"/>
                </a:solidFill>
                <a:latin typeface="Calibri"/>
                <a:cs typeface="Calibri"/>
              </a:rPr>
              <a:t>l’historique </a:t>
            </a:r>
            <a:r>
              <a:rPr sz="1600" spc="-5" dirty="0">
                <a:solidFill>
                  <a:srgbClr val="404040"/>
                </a:solidFill>
                <a:latin typeface="Calibri"/>
                <a:cs typeface="Calibri"/>
              </a:rPr>
              <a:t>ne </a:t>
            </a:r>
            <a:r>
              <a:rPr sz="1600" spc="-25" dirty="0">
                <a:solidFill>
                  <a:srgbClr val="404040"/>
                </a:solidFill>
                <a:latin typeface="Calibri"/>
                <a:cs typeface="Calibri"/>
              </a:rPr>
              <a:t>fera </a:t>
            </a:r>
            <a:r>
              <a:rPr sz="1600" dirty="0">
                <a:solidFill>
                  <a:srgbClr val="404040"/>
                </a:solidFill>
                <a:latin typeface="Calibri"/>
                <a:cs typeface="Calibri"/>
              </a:rPr>
              <a:t>pas </a:t>
            </a:r>
            <a:r>
              <a:rPr sz="1600" spc="-10" dirty="0">
                <a:solidFill>
                  <a:srgbClr val="404040"/>
                </a:solidFill>
                <a:latin typeface="Calibri"/>
                <a:cs typeface="Calibri"/>
              </a:rPr>
              <a:t>apparaitre </a:t>
            </a:r>
            <a:r>
              <a:rPr sz="1600" spc="-5" dirty="0">
                <a:solidFill>
                  <a:srgbClr val="404040"/>
                </a:solidFill>
                <a:latin typeface="Calibri"/>
                <a:cs typeface="Calibri"/>
              </a:rPr>
              <a:t>un nouveau</a:t>
            </a:r>
            <a:r>
              <a:rPr sz="1600" spc="160" dirty="0">
                <a:solidFill>
                  <a:srgbClr val="404040"/>
                </a:solidFill>
                <a:latin typeface="Calibri"/>
                <a:cs typeface="Calibri"/>
              </a:rPr>
              <a:t> </a:t>
            </a:r>
            <a:r>
              <a:rPr sz="1600" dirty="0">
                <a:solidFill>
                  <a:srgbClr val="404040"/>
                </a:solidFill>
                <a:latin typeface="Calibri"/>
                <a:cs typeface="Calibri"/>
              </a:rPr>
              <a:t>chemin.</a:t>
            </a:r>
            <a:endParaRPr sz="1600" dirty="0">
              <a:latin typeface="Calibri"/>
              <a:cs typeface="Calibri"/>
            </a:endParaRPr>
          </a:p>
          <a:p>
            <a:pPr marL="73025">
              <a:lnSpc>
                <a:spcPct val="100000"/>
              </a:lnSpc>
              <a:spcBef>
                <a:spcPts val="1300"/>
              </a:spcBef>
            </a:pPr>
            <a:r>
              <a:rPr spc="-5" dirty="0">
                <a:solidFill>
                  <a:srgbClr val="404040"/>
                </a:solidFill>
                <a:latin typeface="Courier New"/>
                <a:cs typeface="Courier New"/>
              </a:rPr>
              <a:t>git</a:t>
            </a:r>
            <a:r>
              <a:rPr spc="-10" dirty="0">
                <a:solidFill>
                  <a:srgbClr val="404040"/>
                </a:solidFill>
                <a:latin typeface="Courier New"/>
                <a:cs typeface="Courier New"/>
              </a:rPr>
              <a:t> </a:t>
            </a:r>
            <a:r>
              <a:rPr spc="-5" dirty="0">
                <a:solidFill>
                  <a:srgbClr val="404040"/>
                </a:solidFill>
                <a:latin typeface="Courier New"/>
                <a:cs typeface="Courier New"/>
              </a:rPr>
              <a:t>rebase</a:t>
            </a:r>
            <a:endParaRPr dirty="0">
              <a:latin typeface="Courier New"/>
              <a:cs typeface="Courier New"/>
            </a:endParaRPr>
          </a:p>
          <a:p>
            <a:pPr marL="304800" marR="5080" indent="-182880">
              <a:lnSpc>
                <a:spcPts val="1950"/>
              </a:lnSpc>
              <a:spcBef>
                <a:spcPts val="475"/>
              </a:spcBef>
              <a:buClr>
                <a:srgbClr val="D24717"/>
              </a:buClr>
              <a:buChar char="◦"/>
              <a:tabLst>
                <a:tab pos="305435" algn="l"/>
              </a:tabLst>
            </a:pPr>
            <a:r>
              <a:rPr sz="1600" dirty="0">
                <a:solidFill>
                  <a:srgbClr val="404040"/>
                </a:solidFill>
                <a:latin typeface="Calibri"/>
                <a:cs typeface="Calibri"/>
              </a:rPr>
              <a:t>« </a:t>
            </a:r>
            <a:r>
              <a:rPr sz="1600" spc="-5" dirty="0">
                <a:solidFill>
                  <a:srgbClr val="404040"/>
                </a:solidFill>
                <a:latin typeface="Calibri"/>
                <a:cs typeface="Calibri"/>
              </a:rPr>
              <a:t>Rebaser </a:t>
            </a:r>
            <a:r>
              <a:rPr sz="1600" dirty="0">
                <a:solidFill>
                  <a:srgbClr val="404040"/>
                </a:solidFill>
                <a:latin typeface="Calibri"/>
                <a:cs typeface="Calibri"/>
              </a:rPr>
              <a:t>» </a:t>
            </a:r>
            <a:r>
              <a:rPr sz="1600" spc="-5" dirty="0">
                <a:solidFill>
                  <a:srgbClr val="404040"/>
                </a:solidFill>
                <a:latin typeface="Calibri"/>
                <a:cs typeface="Calibri"/>
              </a:rPr>
              <a:t>une </a:t>
            </a:r>
            <a:r>
              <a:rPr sz="1600" spc="-10" dirty="0">
                <a:solidFill>
                  <a:srgbClr val="404040"/>
                </a:solidFill>
                <a:latin typeface="Calibri"/>
                <a:cs typeface="Calibri"/>
              </a:rPr>
              <a:t>branche </a:t>
            </a:r>
            <a:r>
              <a:rPr sz="1600" spc="-5" dirty="0">
                <a:solidFill>
                  <a:srgbClr val="404040"/>
                </a:solidFill>
                <a:latin typeface="Calibri"/>
                <a:cs typeface="Calibri"/>
              </a:rPr>
              <a:t>signifie </a:t>
            </a:r>
            <a:r>
              <a:rPr sz="1600" spc="-10" dirty="0">
                <a:solidFill>
                  <a:srgbClr val="404040"/>
                </a:solidFill>
                <a:latin typeface="Calibri"/>
                <a:cs typeface="Calibri"/>
              </a:rPr>
              <a:t>réécrire </a:t>
            </a:r>
            <a:r>
              <a:rPr sz="1600" spc="-15" dirty="0">
                <a:solidFill>
                  <a:srgbClr val="404040"/>
                </a:solidFill>
                <a:latin typeface="Calibri"/>
                <a:cs typeface="Calibri"/>
              </a:rPr>
              <a:t>l’histoire </a:t>
            </a:r>
            <a:r>
              <a:rPr sz="1600" dirty="0">
                <a:solidFill>
                  <a:srgbClr val="404040"/>
                </a:solidFill>
                <a:latin typeface="Calibri"/>
                <a:cs typeface="Calibri"/>
              </a:rPr>
              <a:t>en </a:t>
            </a:r>
            <a:r>
              <a:rPr sz="1600" spc="-5" dirty="0">
                <a:solidFill>
                  <a:srgbClr val="404040"/>
                </a:solidFill>
                <a:latin typeface="Calibri"/>
                <a:cs typeface="Calibri"/>
              </a:rPr>
              <a:t>fusionnant </a:t>
            </a:r>
            <a:r>
              <a:rPr sz="1600" dirty="0">
                <a:solidFill>
                  <a:srgbClr val="404040"/>
                </a:solidFill>
                <a:latin typeface="Calibri"/>
                <a:cs typeface="Calibri"/>
              </a:rPr>
              <a:t>les  </a:t>
            </a:r>
            <a:r>
              <a:rPr sz="1600" spc="-10" dirty="0">
                <a:solidFill>
                  <a:srgbClr val="404040"/>
                </a:solidFill>
                <a:latin typeface="Calibri"/>
                <a:cs typeface="Calibri"/>
              </a:rPr>
              <a:t>modifications </a:t>
            </a:r>
            <a:r>
              <a:rPr sz="1600" spc="-5" dirty="0">
                <a:solidFill>
                  <a:srgbClr val="404040"/>
                </a:solidFill>
                <a:latin typeface="Calibri"/>
                <a:cs typeface="Calibri"/>
              </a:rPr>
              <a:t>qui </a:t>
            </a:r>
            <a:r>
              <a:rPr sz="1600" spc="-10" dirty="0">
                <a:solidFill>
                  <a:srgbClr val="404040"/>
                </a:solidFill>
                <a:latin typeface="Calibri"/>
                <a:cs typeface="Calibri"/>
              </a:rPr>
              <a:t>ont </a:t>
            </a:r>
            <a:r>
              <a:rPr sz="1600" spc="-15" dirty="0">
                <a:solidFill>
                  <a:srgbClr val="404040"/>
                </a:solidFill>
                <a:latin typeface="Calibri"/>
                <a:cs typeface="Calibri"/>
              </a:rPr>
              <a:t>été faites </a:t>
            </a:r>
            <a:r>
              <a:rPr sz="1600" spc="-5" dirty="0">
                <a:solidFill>
                  <a:srgbClr val="404040"/>
                </a:solidFill>
                <a:latin typeface="Calibri"/>
                <a:cs typeface="Calibri"/>
              </a:rPr>
              <a:t>depuis la </a:t>
            </a:r>
            <a:r>
              <a:rPr sz="1600" spc="-10" dirty="0">
                <a:solidFill>
                  <a:srgbClr val="404040"/>
                </a:solidFill>
                <a:latin typeface="Calibri"/>
                <a:cs typeface="Calibri"/>
              </a:rPr>
              <a:t>dernière synchro </a:t>
            </a:r>
            <a:r>
              <a:rPr sz="1600" spc="-5" dirty="0">
                <a:solidFill>
                  <a:srgbClr val="404040"/>
                </a:solidFill>
                <a:latin typeface="Calibri"/>
                <a:cs typeface="Calibri"/>
              </a:rPr>
              <a:t>de la </a:t>
            </a:r>
            <a:r>
              <a:rPr sz="1600" spc="-10" dirty="0">
                <a:solidFill>
                  <a:srgbClr val="404040"/>
                </a:solidFill>
                <a:latin typeface="Calibri"/>
                <a:cs typeface="Calibri"/>
              </a:rPr>
              <a:t>branche </a:t>
            </a:r>
            <a:r>
              <a:rPr sz="1600" spc="-5" dirty="0">
                <a:solidFill>
                  <a:srgbClr val="404040"/>
                </a:solidFill>
                <a:latin typeface="Calibri"/>
                <a:cs typeface="Calibri"/>
              </a:rPr>
              <a:t>sur  un </a:t>
            </a:r>
            <a:r>
              <a:rPr sz="1600" spc="-10" dirty="0">
                <a:solidFill>
                  <a:srgbClr val="404040"/>
                </a:solidFill>
                <a:latin typeface="Calibri"/>
                <a:cs typeface="Calibri"/>
              </a:rPr>
              <a:t>ancêtre</a:t>
            </a:r>
            <a:r>
              <a:rPr sz="1600" spc="25" dirty="0">
                <a:solidFill>
                  <a:srgbClr val="404040"/>
                </a:solidFill>
                <a:latin typeface="Calibri"/>
                <a:cs typeface="Calibri"/>
              </a:rPr>
              <a:t> </a:t>
            </a:r>
            <a:r>
              <a:rPr sz="1600" spc="-10" dirty="0">
                <a:solidFill>
                  <a:srgbClr val="404040"/>
                </a:solidFill>
                <a:latin typeface="Calibri"/>
                <a:cs typeface="Calibri"/>
              </a:rPr>
              <a:t>commun.</a:t>
            </a:r>
            <a:endParaRPr sz="16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733129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5" y="1373982"/>
            <a:ext cx="7238365" cy="2270493"/>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404040"/>
                </a:solidFill>
                <a:latin typeface="Calibri"/>
                <a:cs typeface="Calibri"/>
              </a:rPr>
              <a:t>Avant </a:t>
            </a:r>
            <a:r>
              <a:rPr sz="2000" b="1" spc="25" dirty="0">
                <a:solidFill>
                  <a:srgbClr val="404040"/>
                </a:solidFill>
                <a:latin typeface="Calibri"/>
                <a:cs typeface="Calibri"/>
              </a:rPr>
              <a:t>de</a:t>
            </a:r>
            <a:r>
              <a:rPr sz="2000" b="1" spc="114" dirty="0">
                <a:solidFill>
                  <a:srgbClr val="404040"/>
                </a:solidFill>
                <a:latin typeface="Calibri"/>
                <a:cs typeface="Calibri"/>
              </a:rPr>
              <a:t> </a:t>
            </a:r>
            <a:r>
              <a:rPr sz="2000" b="1" spc="25" dirty="0">
                <a:solidFill>
                  <a:srgbClr val="404040"/>
                </a:solidFill>
                <a:latin typeface="Calibri"/>
                <a:cs typeface="Calibri"/>
              </a:rPr>
              <a:t>fusionner</a:t>
            </a:r>
            <a:endParaRPr sz="2000">
              <a:latin typeface="Calibri"/>
              <a:cs typeface="Calibri"/>
            </a:endParaRPr>
          </a:p>
          <a:p>
            <a:pPr>
              <a:lnSpc>
                <a:spcPct val="100000"/>
              </a:lnSpc>
            </a:pPr>
            <a:endParaRPr sz="2000">
              <a:latin typeface="Times New Roman"/>
              <a:cs typeface="Times New Roman"/>
            </a:endParaRPr>
          </a:p>
          <a:p>
            <a:pPr marL="304800" marR="5080" indent="-182880">
              <a:lnSpc>
                <a:spcPts val="1939"/>
              </a:lnSpc>
              <a:spcBef>
                <a:spcPts val="1700"/>
              </a:spcBef>
              <a:buClr>
                <a:srgbClr val="D24717"/>
              </a:buClr>
              <a:buChar char="◦"/>
              <a:tabLst>
                <a:tab pos="305435" algn="l"/>
              </a:tabLst>
            </a:pPr>
            <a:r>
              <a:rPr sz="1800" dirty="0">
                <a:solidFill>
                  <a:srgbClr val="404040"/>
                </a:solidFill>
                <a:latin typeface="Calibri"/>
                <a:cs typeface="Calibri"/>
              </a:rPr>
              <a:t>Ne </a:t>
            </a:r>
            <a:r>
              <a:rPr sz="1800" spc="-15" dirty="0">
                <a:solidFill>
                  <a:srgbClr val="404040"/>
                </a:solidFill>
                <a:latin typeface="Calibri"/>
                <a:cs typeface="Calibri"/>
              </a:rPr>
              <a:t>faire </a:t>
            </a:r>
            <a:r>
              <a:rPr sz="1800" spc="-10" dirty="0">
                <a:solidFill>
                  <a:srgbClr val="404040"/>
                </a:solidFill>
                <a:latin typeface="Calibri"/>
                <a:cs typeface="Calibri"/>
              </a:rPr>
              <a:t>apparaitre </a:t>
            </a:r>
            <a:r>
              <a:rPr sz="1800" spc="-5" dirty="0">
                <a:solidFill>
                  <a:srgbClr val="404040"/>
                </a:solidFill>
                <a:latin typeface="Calibri"/>
                <a:cs typeface="Calibri"/>
              </a:rPr>
              <a:t>dans le graphe que les fusions qui </a:t>
            </a:r>
            <a:r>
              <a:rPr sz="1800" spc="-10" dirty="0">
                <a:solidFill>
                  <a:srgbClr val="404040"/>
                </a:solidFill>
                <a:latin typeface="Calibri"/>
                <a:cs typeface="Calibri"/>
              </a:rPr>
              <a:t>correspondent </a:t>
            </a:r>
            <a:r>
              <a:rPr sz="1800" dirty="0">
                <a:solidFill>
                  <a:srgbClr val="404040"/>
                </a:solidFill>
                <a:latin typeface="Calibri"/>
                <a:cs typeface="Calibri"/>
              </a:rPr>
              <a:t>à </a:t>
            </a:r>
            <a:r>
              <a:rPr sz="1800" spc="-5" dirty="0">
                <a:solidFill>
                  <a:srgbClr val="404040"/>
                </a:solidFill>
                <a:latin typeface="Calibri"/>
                <a:cs typeface="Calibri"/>
              </a:rPr>
              <a:t>une  nouvelle </a:t>
            </a:r>
            <a:r>
              <a:rPr sz="1800" spc="-10" dirty="0">
                <a:solidFill>
                  <a:srgbClr val="404040"/>
                </a:solidFill>
                <a:latin typeface="Calibri"/>
                <a:cs typeface="Calibri"/>
              </a:rPr>
              <a:t>fonctionnalité </a:t>
            </a:r>
            <a:r>
              <a:rPr sz="1800" spc="-5" dirty="0">
                <a:solidFill>
                  <a:srgbClr val="404040"/>
                </a:solidFill>
                <a:latin typeface="Calibri"/>
                <a:cs typeface="Calibri"/>
              </a:rPr>
              <a:t>(pas pour une simple </a:t>
            </a:r>
            <a:r>
              <a:rPr sz="1800" spc="-10" dirty="0">
                <a:solidFill>
                  <a:srgbClr val="404040"/>
                </a:solidFill>
                <a:latin typeface="Calibri"/>
                <a:cs typeface="Calibri"/>
              </a:rPr>
              <a:t>correction </a:t>
            </a:r>
            <a:r>
              <a:rPr sz="1800" spc="-5" dirty="0">
                <a:solidFill>
                  <a:srgbClr val="404040"/>
                </a:solidFill>
                <a:latin typeface="Calibri"/>
                <a:cs typeface="Calibri"/>
              </a:rPr>
              <a:t>de</a:t>
            </a:r>
            <a:r>
              <a:rPr sz="1800" spc="140" dirty="0">
                <a:solidFill>
                  <a:srgbClr val="404040"/>
                </a:solidFill>
                <a:latin typeface="Calibri"/>
                <a:cs typeface="Calibri"/>
              </a:rPr>
              <a:t> </a:t>
            </a:r>
            <a:r>
              <a:rPr sz="1800" spc="-5" dirty="0">
                <a:solidFill>
                  <a:srgbClr val="404040"/>
                </a:solidFill>
                <a:latin typeface="Calibri"/>
                <a:cs typeface="Calibri"/>
              </a:rPr>
              <a:t>bug).</a:t>
            </a:r>
            <a:endParaRPr sz="1800">
              <a:latin typeface="Calibri"/>
              <a:cs typeface="Calibri"/>
            </a:endParaRPr>
          </a:p>
          <a:p>
            <a:pPr marL="304800" indent="-183515">
              <a:lnSpc>
                <a:spcPct val="100000"/>
              </a:lnSpc>
              <a:spcBef>
                <a:spcPts val="360"/>
              </a:spcBef>
              <a:buClr>
                <a:srgbClr val="D24717"/>
              </a:buClr>
              <a:buChar char="◦"/>
              <a:tabLst>
                <a:tab pos="305435" algn="l"/>
              </a:tabLst>
            </a:pPr>
            <a:r>
              <a:rPr sz="1800" spc="-5" dirty="0">
                <a:solidFill>
                  <a:srgbClr val="404040"/>
                </a:solidFill>
                <a:latin typeface="Calibri"/>
                <a:cs typeface="Calibri"/>
              </a:rPr>
              <a:t>Se placer </a:t>
            </a:r>
            <a:r>
              <a:rPr sz="1800" dirty="0">
                <a:solidFill>
                  <a:srgbClr val="404040"/>
                </a:solidFill>
                <a:latin typeface="Calibri"/>
                <a:cs typeface="Calibri"/>
              </a:rPr>
              <a:t>sur </a:t>
            </a:r>
            <a:r>
              <a:rPr sz="1800" spc="-5" dirty="0">
                <a:solidFill>
                  <a:srgbClr val="404040"/>
                </a:solidFill>
                <a:latin typeface="Calibri"/>
                <a:cs typeface="Calibri"/>
              </a:rPr>
              <a:t>la </a:t>
            </a:r>
            <a:r>
              <a:rPr sz="1800" spc="-10" dirty="0">
                <a:solidFill>
                  <a:srgbClr val="404040"/>
                </a:solidFill>
                <a:latin typeface="Calibri"/>
                <a:cs typeface="Calibri"/>
              </a:rPr>
              <a:t>branche </a:t>
            </a:r>
            <a:r>
              <a:rPr sz="1800" spc="-5" dirty="0">
                <a:solidFill>
                  <a:srgbClr val="404040"/>
                </a:solidFill>
                <a:latin typeface="Calibri"/>
                <a:cs typeface="Calibri"/>
              </a:rPr>
              <a:t>dans laquelle on </a:t>
            </a:r>
            <a:r>
              <a:rPr sz="1800" spc="-10" dirty="0">
                <a:solidFill>
                  <a:srgbClr val="404040"/>
                </a:solidFill>
                <a:latin typeface="Calibri"/>
                <a:cs typeface="Calibri"/>
              </a:rPr>
              <a:t>souhaite</a:t>
            </a:r>
            <a:r>
              <a:rPr sz="1800" spc="120" dirty="0">
                <a:solidFill>
                  <a:srgbClr val="404040"/>
                </a:solidFill>
                <a:latin typeface="Calibri"/>
                <a:cs typeface="Calibri"/>
              </a:rPr>
              <a:t> </a:t>
            </a:r>
            <a:r>
              <a:rPr sz="1800" spc="-5" dirty="0">
                <a:solidFill>
                  <a:srgbClr val="404040"/>
                </a:solidFill>
                <a:latin typeface="Calibri"/>
                <a:cs typeface="Calibri"/>
              </a:rPr>
              <a:t>fusionner</a:t>
            </a:r>
            <a:endParaRPr sz="1800">
              <a:latin typeface="Calibri"/>
              <a:cs typeface="Calibri"/>
            </a:endParaRPr>
          </a:p>
          <a:p>
            <a:pPr marL="487680" lvl="1" indent="-183515">
              <a:lnSpc>
                <a:spcPct val="100000"/>
              </a:lnSpc>
              <a:spcBef>
                <a:spcPts val="459"/>
              </a:spcBef>
              <a:buClr>
                <a:srgbClr val="D24717"/>
              </a:buClr>
              <a:buChar char="◦"/>
              <a:tabLst>
                <a:tab pos="488315" algn="l"/>
              </a:tabLst>
            </a:pPr>
            <a:r>
              <a:rPr sz="1400" dirty="0">
                <a:solidFill>
                  <a:srgbClr val="404040"/>
                </a:solidFill>
                <a:latin typeface="Calibri"/>
                <a:cs typeface="Calibri"/>
              </a:rPr>
              <a:t>git </a:t>
            </a:r>
            <a:r>
              <a:rPr sz="1400" spc="-10" dirty="0">
                <a:solidFill>
                  <a:srgbClr val="404040"/>
                </a:solidFill>
                <a:latin typeface="Calibri"/>
                <a:cs typeface="Calibri"/>
              </a:rPr>
              <a:t>checkout</a:t>
            </a:r>
            <a:r>
              <a:rPr sz="1400" spc="-5" dirty="0">
                <a:solidFill>
                  <a:srgbClr val="404040"/>
                </a:solidFill>
                <a:latin typeface="Calibri"/>
                <a:cs typeface="Calibri"/>
              </a:rPr>
              <a:t> master</a:t>
            </a:r>
            <a:endParaRPr sz="1400">
              <a:latin typeface="Calibri"/>
              <a:cs typeface="Calibri"/>
            </a:endParaRPr>
          </a:p>
          <a:p>
            <a:pPr marL="304800" indent="-183515">
              <a:lnSpc>
                <a:spcPct val="100000"/>
              </a:lnSpc>
              <a:spcBef>
                <a:spcPts val="355"/>
              </a:spcBef>
              <a:buClr>
                <a:srgbClr val="D24717"/>
              </a:buClr>
              <a:buChar char="◦"/>
              <a:tabLst>
                <a:tab pos="305435" algn="l"/>
              </a:tabLst>
            </a:pPr>
            <a:r>
              <a:rPr sz="1800" dirty="0">
                <a:solidFill>
                  <a:srgbClr val="404040"/>
                </a:solidFill>
                <a:latin typeface="Calibri"/>
                <a:cs typeface="Calibri"/>
              </a:rPr>
              <a:t>Ne </a:t>
            </a:r>
            <a:r>
              <a:rPr sz="1800" spc="-5" dirty="0">
                <a:solidFill>
                  <a:srgbClr val="404040"/>
                </a:solidFill>
                <a:latin typeface="Calibri"/>
                <a:cs typeface="Calibri"/>
              </a:rPr>
              <a:t>pas </a:t>
            </a:r>
            <a:r>
              <a:rPr sz="1800" spc="-10" dirty="0">
                <a:solidFill>
                  <a:srgbClr val="404040"/>
                </a:solidFill>
                <a:latin typeface="Calibri"/>
                <a:cs typeface="Calibri"/>
              </a:rPr>
              <a:t>avoir </a:t>
            </a:r>
            <a:r>
              <a:rPr sz="1800" spc="-5" dirty="0">
                <a:solidFill>
                  <a:srgbClr val="404040"/>
                </a:solidFill>
                <a:latin typeface="Calibri"/>
                <a:cs typeface="Calibri"/>
              </a:rPr>
              <a:t>de </a:t>
            </a:r>
            <a:r>
              <a:rPr sz="1800" spc="-10" dirty="0">
                <a:solidFill>
                  <a:srgbClr val="404040"/>
                </a:solidFill>
                <a:latin typeface="Calibri"/>
                <a:cs typeface="Calibri"/>
              </a:rPr>
              <a:t>modifications </a:t>
            </a:r>
            <a:r>
              <a:rPr sz="1800" dirty="0">
                <a:solidFill>
                  <a:srgbClr val="404040"/>
                </a:solidFill>
                <a:latin typeface="Calibri"/>
                <a:cs typeface="Calibri"/>
              </a:rPr>
              <a:t>en </a:t>
            </a:r>
            <a:r>
              <a:rPr sz="1800" spc="-15" dirty="0">
                <a:solidFill>
                  <a:srgbClr val="404040"/>
                </a:solidFill>
                <a:latin typeface="Calibri"/>
                <a:cs typeface="Calibri"/>
              </a:rPr>
              <a:t>cours </a:t>
            </a:r>
            <a:r>
              <a:rPr sz="1800" spc="-10" dirty="0">
                <a:solidFill>
                  <a:srgbClr val="404040"/>
                </a:solidFill>
                <a:latin typeface="Calibri"/>
                <a:cs typeface="Calibri"/>
              </a:rPr>
              <a:t>(tous </a:t>
            </a:r>
            <a:r>
              <a:rPr sz="1800" dirty="0">
                <a:solidFill>
                  <a:srgbClr val="404040"/>
                </a:solidFill>
                <a:latin typeface="Calibri"/>
                <a:cs typeface="Calibri"/>
              </a:rPr>
              <a:t>les </a:t>
            </a:r>
            <a:r>
              <a:rPr sz="1800" spc="-10" dirty="0">
                <a:solidFill>
                  <a:srgbClr val="404040"/>
                </a:solidFill>
                <a:latin typeface="Calibri"/>
                <a:cs typeface="Calibri"/>
              </a:rPr>
              <a:t>commits ont </a:t>
            </a:r>
            <a:r>
              <a:rPr sz="1800" spc="-15" dirty="0">
                <a:solidFill>
                  <a:srgbClr val="404040"/>
                </a:solidFill>
                <a:latin typeface="Calibri"/>
                <a:cs typeface="Calibri"/>
              </a:rPr>
              <a:t>été</a:t>
            </a:r>
            <a:r>
              <a:rPr sz="1800" spc="170" dirty="0">
                <a:solidFill>
                  <a:srgbClr val="404040"/>
                </a:solidFill>
                <a:latin typeface="Calibri"/>
                <a:cs typeface="Calibri"/>
              </a:rPr>
              <a:t> </a:t>
            </a:r>
            <a:r>
              <a:rPr sz="1800" spc="-10" dirty="0">
                <a:solidFill>
                  <a:srgbClr val="404040"/>
                </a:solidFill>
                <a:latin typeface="Calibri"/>
                <a:cs typeface="Calibri"/>
              </a:rPr>
              <a:t>faits)</a:t>
            </a:r>
            <a:endParaRPr sz="18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260123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4" y="1381083"/>
            <a:ext cx="3458210" cy="645048"/>
          </a:xfrm>
          <a:prstGeom prst="rect">
            <a:avLst/>
          </a:prstGeom>
        </p:spPr>
        <p:txBody>
          <a:bodyPr vert="horz" wrap="square" lIns="0" tIns="34290" rIns="0" bIns="0" rtlCol="0">
            <a:spAutoFit/>
          </a:bodyPr>
          <a:lstStyle/>
          <a:p>
            <a:pPr marL="12700">
              <a:lnSpc>
                <a:spcPct val="100000"/>
              </a:lnSpc>
              <a:spcBef>
                <a:spcPts val="270"/>
              </a:spcBef>
            </a:pPr>
            <a:r>
              <a:rPr sz="2000" spc="-5" dirty="0">
                <a:solidFill>
                  <a:srgbClr val="404040"/>
                </a:solidFill>
                <a:latin typeface="Calibri"/>
                <a:cs typeface="Calibri"/>
              </a:rPr>
              <a:t>Git</a:t>
            </a:r>
            <a:r>
              <a:rPr sz="2000" spc="-145" dirty="0">
                <a:solidFill>
                  <a:srgbClr val="404040"/>
                </a:solidFill>
                <a:latin typeface="Calibri"/>
                <a:cs typeface="Calibri"/>
              </a:rPr>
              <a:t> </a:t>
            </a:r>
            <a:r>
              <a:rPr sz="2000" spc="10" dirty="0">
                <a:solidFill>
                  <a:srgbClr val="404040"/>
                </a:solidFill>
                <a:latin typeface="Calibri"/>
                <a:cs typeface="Calibri"/>
              </a:rPr>
              <a:t>merge</a:t>
            </a:r>
            <a:endParaRPr sz="2000" dirty="0">
              <a:latin typeface="Calibri"/>
              <a:cs typeface="Calibri"/>
            </a:endParaRPr>
          </a:p>
          <a:p>
            <a:pPr marL="304800" indent="-183515">
              <a:lnSpc>
                <a:spcPct val="100000"/>
              </a:lnSpc>
              <a:spcBef>
                <a:spcPts val="15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merge</a:t>
            </a:r>
            <a:r>
              <a:rPr sz="1800" spc="-90" dirty="0">
                <a:solidFill>
                  <a:srgbClr val="404040"/>
                </a:solidFill>
                <a:latin typeface="Courier New"/>
                <a:cs typeface="Courier New"/>
              </a:rPr>
              <a:t> </a:t>
            </a:r>
            <a:r>
              <a:rPr sz="1800" spc="-10" dirty="0">
                <a:solidFill>
                  <a:srgbClr val="404040"/>
                </a:solidFill>
                <a:latin typeface="Courier New"/>
                <a:cs typeface="Courier New"/>
              </a:rPr>
              <a:t>&lt;nom_branche&gt;</a:t>
            </a:r>
            <a:endParaRPr sz="18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87780" y="2073401"/>
            <a:ext cx="622300" cy="466725"/>
          </a:xfrm>
          <a:custGeom>
            <a:avLst/>
            <a:gdLst/>
            <a:ahLst/>
            <a:cxnLst/>
            <a:rect l="l" t="t" r="r" b="b"/>
            <a:pathLst>
              <a:path w="622300" h="622300">
                <a:moveTo>
                  <a:pt x="310895" y="0"/>
                </a:moveTo>
                <a:lnTo>
                  <a:pt x="264953" y="3370"/>
                </a:lnTo>
                <a:lnTo>
                  <a:pt x="221104" y="13162"/>
                </a:lnTo>
                <a:lnTo>
                  <a:pt x="179829" y="28895"/>
                </a:lnTo>
                <a:lnTo>
                  <a:pt x="141609" y="50087"/>
                </a:lnTo>
                <a:lnTo>
                  <a:pt x="106925" y="76257"/>
                </a:lnTo>
                <a:lnTo>
                  <a:pt x="76257" y="106925"/>
                </a:lnTo>
                <a:lnTo>
                  <a:pt x="50087" y="141609"/>
                </a:lnTo>
                <a:lnTo>
                  <a:pt x="28895" y="179829"/>
                </a:lnTo>
                <a:lnTo>
                  <a:pt x="13162" y="221104"/>
                </a:lnTo>
                <a:lnTo>
                  <a:pt x="3370" y="264953"/>
                </a:lnTo>
                <a:lnTo>
                  <a:pt x="0" y="310896"/>
                </a:lnTo>
                <a:lnTo>
                  <a:pt x="3370" y="356838"/>
                </a:lnTo>
                <a:lnTo>
                  <a:pt x="13162" y="400687"/>
                </a:lnTo>
                <a:lnTo>
                  <a:pt x="28895" y="441962"/>
                </a:lnTo>
                <a:lnTo>
                  <a:pt x="50087" y="480182"/>
                </a:lnTo>
                <a:lnTo>
                  <a:pt x="76257" y="514866"/>
                </a:lnTo>
                <a:lnTo>
                  <a:pt x="106925" y="545534"/>
                </a:lnTo>
                <a:lnTo>
                  <a:pt x="141609" y="571704"/>
                </a:lnTo>
                <a:lnTo>
                  <a:pt x="179829" y="592896"/>
                </a:lnTo>
                <a:lnTo>
                  <a:pt x="221104" y="608629"/>
                </a:lnTo>
                <a:lnTo>
                  <a:pt x="264953" y="618421"/>
                </a:lnTo>
                <a:lnTo>
                  <a:pt x="310895" y="621791"/>
                </a:lnTo>
                <a:lnTo>
                  <a:pt x="356838" y="618421"/>
                </a:lnTo>
                <a:lnTo>
                  <a:pt x="400687" y="608629"/>
                </a:lnTo>
                <a:lnTo>
                  <a:pt x="441962" y="592896"/>
                </a:lnTo>
                <a:lnTo>
                  <a:pt x="480182" y="571704"/>
                </a:lnTo>
                <a:lnTo>
                  <a:pt x="514866" y="545534"/>
                </a:lnTo>
                <a:lnTo>
                  <a:pt x="545534" y="514866"/>
                </a:lnTo>
                <a:lnTo>
                  <a:pt x="571704" y="480182"/>
                </a:lnTo>
                <a:lnTo>
                  <a:pt x="592896" y="441962"/>
                </a:lnTo>
                <a:lnTo>
                  <a:pt x="608629" y="400687"/>
                </a:lnTo>
                <a:lnTo>
                  <a:pt x="618421" y="356838"/>
                </a:lnTo>
                <a:lnTo>
                  <a:pt x="621792" y="310896"/>
                </a:lnTo>
                <a:lnTo>
                  <a:pt x="618421" y="264953"/>
                </a:lnTo>
                <a:lnTo>
                  <a:pt x="608629" y="221104"/>
                </a:lnTo>
                <a:lnTo>
                  <a:pt x="592896" y="179829"/>
                </a:lnTo>
                <a:lnTo>
                  <a:pt x="571704" y="141609"/>
                </a:lnTo>
                <a:lnTo>
                  <a:pt x="545534" y="106925"/>
                </a:lnTo>
                <a:lnTo>
                  <a:pt x="514866" y="76257"/>
                </a:lnTo>
                <a:lnTo>
                  <a:pt x="480182" y="50087"/>
                </a:lnTo>
                <a:lnTo>
                  <a:pt x="441962" y="28895"/>
                </a:lnTo>
                <a:lnTo>
                  <a:pt x="400687" y="13162"/>
                </a:lnTo>
                <a:lnTo>
                  <a:pt x="356838" y="3370"/>
                </a:lnTo>
                <a:lnTo>
                  <a:pt x="310895" y="0"/>
                </a:lnTo>
                <a:close/>
              </a:path>
            </a:pathLst>
          </a:custGeom>
          <a:solidFill>
            <a:srgbClr val="174669"/>
          </a:solidFill>
        </p:spPr>
        <p:txBody>
          <a:bodyPr wrap="square" lIns="0" tIns="0" rIns="0" bIns="0" rtlCol="0"/>
          <a:lstStyle/>
          <a:p>
            <a:endParaRPr/>
          </a:p>
        </p:txBody>
      </p:sp>
      <p:sp>
        <p:nvSpPr>
          <p:cNvPr id="8" name="object 8"/>
          <p:cNvSpPr txBox="1"/>
          <p:nvPr/>
        </p:nvSpPr>
        <p:spPr>
          <a:xfrm>
            <a:off x="1458214" y="2208848"/>
            <a:ext cx="210185"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C5DAEB"/>
                </a:solidFill>
                <a:latin typeface="Calibri"/>
                <a:cs typeface="Calibri"/>
              </a:rPr>
              <a:t>C1</a:t>
            </a:r>
            <a:endParaRPr sz="1400">
              <a:latin typeface="Calibri"/>
              <a:cs typeface="Calibri"/>
            </a:endParaRPr>
          </a:p>
        </p:txBody>
      </p:sp>
      <p:sp>
        <p:nvSpPr>
          <p:cNvPr id="9" name="object 9"/>
          <p:cNvSpPr/>
          <p:nvPr/>
        </p:nvSpPr>
        <p:spPr>
          <a:xfrm>
            <a:off x="2531364" y="2073401"/>
            <a:ext cx="622300" cy="466725"/>
          </a:xfrm>
          <a:custGeom>
            <a:avLst/>
            <a:gdLst/>
            <a:ahLst/>
            <a:cxnLst/>
            <a:rect l="l" t="t" r="r" b="b"/>
            <a:pathLst>
              <a:path w="622300" h="622300">
                <a:moveTo>
                  <a:pt x="310896" y="0"/>
                </a:moveTo>
                <a:lnTo>
                  <a:pt x="264953" y="3370"/>
                </a:lnTo>
                <a:lnTo>
                  <a:pt x="221104" y="13162"/>
                </a:lnTo>
                <a:lnTo>
                  <a:pt x="179829" y="28895"/>
                </a:lnTo>
                <a:lnTo>
                  <a:pt x="141609" y="50087"/>
                </a:lnTo>
                <a:lnTo>
                  <a:pt x="106925" y="76257"/>
                </a:lnTo>
                <a:lnTo>
                  <a:pt x="76257" y="106925"/>
                </a:lnTo>
                <a:lnTo>
                  <a:pt x="50087" y="141609"/>
                </a:lnTo>
                <a:lnTo>
                  <a:pt x="28895" y="179829"/>
                </a:lnTo>
                <a:lnTo>
                  <a:pt x="13162" y="221104"/>
                </a:lnTo>
                <a:lnTo>
                  <a:pt x="3370" y="264953"/>
                </a:lnTo>
                <a:lnTo>
                  <a:pt x="0" y="310896"/>
                </a:lnTo>
                <a:lnTo>
                  <a:pt x="3370" y="356838"/>
                </a:lnTo>
                <a:lnTo>
                  <a:pt x="13162" y="400687"/>
                </a:lnTo>
                <a:lnTo>
                  <a:pt x="28895" y="441962"/>
                </a:lnTo>
                <a:lnTo>
                  <a:pt x="50087" y="480182"/>
                </a:lnTo>
                <a:lnTo>
                  <a:pt x="76257" y="514866"/>
                </a:lnTo>
                <a:lnTo>
                  <a:pt x="106925" y="545534"/>
                </a:lnTo>
                <a:lnTo>
                  <a:pt x="141609" y="571704"/>
                </a:lnTo>
                <a:lnTo>
                  <a:pt x="179829" y="592896"/>
                </a:lnTo>
                <a:lnTo>
                  <a:pt x="221104" y="608629"/>
                </a:lnTo>
                <a:lnTo>
                  <a:pt x="264953" y="618421"/>
                </a:lnTo>
                <a:lnTo>
                  <a:pt x="310896" y="621791"/>
                </a:lnTo>
                <a:lnTo>
                  <a:pt x="356838" y="618421"/>
                </a:lnTo>
                <a:lnTo>
                  <a:pt x="400687" y="608629"/>
                </a:lnTo>
                <a:lnTo>
                  <a:pt x="441962" y="592896"/>
                </a:lnTo>
                <a:lnTo>
                  <a:pt x="480182" y="571704"/>
                </a:lnTo>
                <a:lnTo>
                  <a:pt x="514866" y="545534"/>
                </a:lnTo>
                <a:lnTo>
                  <a:pt x="545534" y="514866"/>
                </a:lnTo>
                <a:lnTo>
                  <a:pt x="571704" y="480182"/>
                </a:lnTo>
                <a:lnTo>
                  <a:pt x="592896" y="441962"/>
                </a:lnTo>
                <a:lnTo>
                  <a:pt x="608629" y="400687"/>
                </a:lnTo>
                <a:lnTo>
                  <a:pt x="618421" y="356838"/>
                </a:lnTo>
                <a:lnTo>
                  <a:pt x="621792" y="310896"/>
                </a:lnTo>
                <a:lnTo>
                  <a:pt x="618421" y="264953"/>
                </a:lnTo>
                <a:lnTo>
                  <a:pt x="608629" y="221104"/>
                </a:lnTo>
                <a:lnTo>
                  <a:pt x="592896" y="179829"/>
                </a:lnTo>
                <a:lnTo>
                  <a:pt x="571704" y="141609"/>
                </a:lnTo>
                <a:lnTo>
                  <a:pt x="545534" y="106925"/>
                </a:lnTo>
                <a:lnTo>
                  <a:pt x="514866" y="76257"/>
                </a:lnTo>
                <a:lnTo>
                  <a:pt x="480182" y="50087"/>
                </a:lnTo>
                <a:lnTo>
                  <a:pt x="441962" y="28895"/>
                </a:lnTo>
                <a:lnTo>
                  <a:pt x="400687" y="13162"/>
                </a:lnTo>
                <a:lnTo>
                  <a:pt x="356838" y="3370"/>
                </a:lnTo>
                <a:lnTo>
                  <a:pt x="310896" y="0"/>
                </a:lnTo>
                <a:close/>
              </a:path>
            </a:pathLst>
          </a:custGeom>
          <a:solidFill>
            <a:srgbClr val="174669"/>
          </a:solidFill>
        </p:spPr>
        <p:txBody>
          <a:bodyPr wrap="square" lIns="0" tIns="0" rIns="0" bIns="0" rtlCol="0"/>
          <a:lstStyle/>
          <a:p>
            <a:endParaRPr/>
          </a:p>
        </p:txBody>
      </p:sp>
      <p:sp>
        <p:nvSpPr>
          <p:cNvPr id="10" name="object 10"/>
          <p:cNvSpPr txBox="1"/>
          <p:nvPr/>
        </p:nvSpPr>
        <p:spPr>
          <a:xfrm>
            <a:off x="2702180" y="2208848"/>
            <a:ext cx="210185"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C5DAEB"/>
                </a:solidFill>
                <a:latin typeface="Calibri"/>
                <a:cs typeface="Calibri"/>
              </a:rPr>
              <a:t>C2</a:t>
            </a:r>
            <a:endParaRPr sz="1400">
              <a:latin typeface="Calibri"/>
              <a:cs typeface="Calibri"/>
            </a:endParaRPr>
          </a:p>
        </p:txBody>
      </p:sp>
      <p:sp>
        <p:nvSpPr>
          <p:cNvPr id="11" name="object 11"/>
          <p:cNvSpPr/>
          <p:nvPr/>
        </p:nvSpPr>
        <p:spPr>
          <a:xfrm>
            <a:off x="3774947" y="2073401"/>
            <a:ext cx="623570" cy="466725"/>
          </a:xfrm>
          <a:custGeom>
            <a:avLst/>
            <a:gdLst/>
            <a:ahLst/>
            <a:cxnLst/>
            <a:rect l="l" t="t" r="r" b="b"/>
            <a:pathLst>
              <a:path w="623570" h="622300">
                <a:moveTo>
                  <a:pt x="311657" y="0"/>
                </a:moveTo>
                <a:lnTo>
                  <a:pt x="265612" y="3370"/>
                </a:lnTo>
                <a:lnTo>
                  <a:pt x="221661" y="13162"/>
                </a:lnTo>
                <a:lnTo>
                  <a:pt x="180287" y="28895"/>
                </a:lnTo>
                <a:lnTo>
                  <a:pt x="141974" y="50087"/>
                </a:lnTo>
                <a:lnTo>
                  <a:pt x="107203" y="76257"/>
                </a:lnTo>
                <a:lnTo>
                  <a:pt x="76457" y="106925"/>
                </a:lnTo>
                <a:lnTo>
                  <a:pt x="50219" y="141609"/>
                </a:lnTo>
                <a:lnTo>
                  <a:pt x="28972" y="179829"/>
                </a:lnTo>
                <a:lnTo>
                  <a:pt x="13198" y="221104"/>
                </a:lnTo>
                <a:lnTo>
                  <a:pt x="3380" y="264953"/>
                </a:lnTo>
                <a:lnTo>
                  <a:pt x="0" y="310896"/>
                </a:lnTo>
                <a:lnTo>
                  <a:pt x="3380" y="356838"/>
                </a:lnTo>
                <a:lnTo>
                  <a:pt x="13198" y="400687"/>
                </a:lnTo>
                <a:lnTo>
                  <a:pt x="28972" y="441962"/>
                </a:lnTo>
                <a:lnTo>
                  <a:pt x="50219" y="480182"/>
                </a:lnTo>
                <a:lnTo>
                  <a:pt x="76457" y="514866"/>
                </a:lnTo>
                <a:lnTo>
                  <a:pt x="107203" y="545534"/>
                </a:lnTo>
                <a:lnTo>
                  <a:pt x="141974" y="571704"/>
                </a:lnTo>
                <a:lnTo>
                  <a:pt x="180287" y="592896"/>
                </a:lnTo>
                <a:lnTo>
                  <a:pt x="221661" y="608629"/>
                </a:lnTo>
                <a:lnTo>
                  <a:pt x="265612" y="618421"/>
                </a:lnTo>
                <a:lnTo>
                  <a:pt x="311657" y="621791"/>
                </a:lnTo>
                <a:lnTo>
                  <a:pt x="357703" y="618421"/>
                </a:lnTo>
                <a:lnTo>
                  <a:pt x="401654" y="608629"/>
                </a:lnTo>
                <a:lnTo>
                  <a:pt x="443028" y="592896"/>
                </a:lnTo>
                <a:lnTo>
                  <a:pt x="481341" y="571704"/>
                </a:lnTo>
                <a:lnTo>
                  <a:pt x="516112" y="545534"/>
                </a:lnTo>
                <a:lnTo>
                  <a:pt x="546858" y="514866"/>
                </a:lnTo>
                <a:lnTo>
                  <a:pt x="573096" y="480182"/>
                </a:lnTo>
                <a:lnTo>
                  <a:pt x="594343" y="441962"/>
                </a:lnTo>
                <a:lnTo>
                  <a:pt x="610117" y="400687"/>
                </a:lnTo>
                <a:lnTo>
                  <a:pt x="619935" y="356838"/>
                </a:lnTo>
                <a:lnTo>
                  <a:pt x="623315" y="310896"/>
                </a:lnTo>
                <a:lnTo>
                  <a:pt x="619935" y="264953"/>
                </a:lnTo>
                <a:lnTo>
                  <a:pt x="610117" y="221104"/>
                </a:lnTo>
                <a:lnTo>
                  <a:pt x="594343" y="179829"/>
                </a:lnTo>
                <a:lnTo>
                  <a:pt x="573096" y="141609"/>
                </a:lnTo>
                <a:lnTo>
                  <a:pt x="546858" y="106925"/>
                </a:lnTo>
                <a:lnTo>
                  <a:pt x="516112" y="76257"/>
                </a:lnTo>
                <a:lnTo>
                  <a:pt x="481341" y="50087"/>
                </a:lnTo>
                <a:lnTo>
                  <a:pt x="443028" y="28895"/>
                </a:lnTo>
                <a:lnTo>
                  <a:pt x="401654" y="13162"/>
                </a:lnTo>
                <a:lnTo>
                  <a:pt x="357703" y="3370"/>
                </a:lnTo>
                <a:lnTo>
                  <a:pt x="311657" y="0"/>
                </a:lnTo>
                <a:close/>
              </a:path>
            </a:pathLst>
          </a:custGeom>
          <a:solidFill>
            <a:srgbClr val="174669"/>
          </a:solidFill>
        </p:spPr>
        <p:txBody>
          <a:bodyPr wrap="square" lIns="0" tIns="0" rIns="0" bIns="0" rtlCol="0"/>
          <a:lstStyle/>
          <a:p>
            <a:endParaRPr/>
          </a:p>
        </p:txBody>
      </p:sp>
      <p:sp>
        <p:nvSpPr>
          <p:cNvPr id="12" name="object 12"/>
          <p:cNvSpPr txBox="1"/>
          <p:nvPr/>
        </p:nvSpPr>
        <p:spPr>
          <a:xfrm>
            <a:off x="3946017" y="2208848"/>
            <a:ext cx="210185"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C5DAEB"/>
                </a:solidFill>
                <a:latin typeface="Calibri"/>
                <a:cs typeface="Calibri"/>
              </a:rPr>
              <a:t>C3</a:t>
            </a:r>
            <a:endParaRPr sz="1400">
              <a:latin typeface="Calibri"/>
              <a:cs typeface="Calibri"/>
            </a:endParaRPr>
          </a:p>
        </p:txBody>
      </p:sp>
      <p:sp>
        <p:nvSpPr>
          <p:cNvPr id="13" name="object 13"/>
          <p:cNvSpPr/>
          <p:nvPr/>
        </p:nvSpPr>
        <p:spPr>
          <a:xfrm>
            <a:off x="1910333" y="2259521"/>
            <a:ext cx="622300" cy="95250"/>
          </a:xfrm>
          <a:custGeom>
            <a:avLst/>
            <a:gdLst/>
            <a:ahLst/>
            <a:cxnLst/>
            <a:rect l="l" t="t" r="r" b="b"/>
            <a:pathLst>
              <a:path w="622300" h="127000">
                <a:moveTo>
                  <a:pt x="127000" y="0"/>
                </a:moveTo>
                <a:lnTo>
                  <a:pt x="0" y="63500"/>
                </a:lnTo>
                <a:lnTo>
                  <a:pt x="127000" y="127000"/>
                </a:lnTo>
                <a:lnTo>
                  <a:pt x="127000" y="73405"/>
                </a:lnTo>
                <a:lnTo>
                  <a:pt x="114300" y="73405"/>
                </a:lnTo>
                <a:lnTo>
                  <a:pt x="114300" y="53593"/>
                </a:lnTo>
                <a:lnTo>
                  <a:pt x="127000" y="53593"/>
                </a:lnTo>
                <a:lnTo>
                  <a:pt x="127000" y="0"/>
                </a:lnTo>
                <a:close/>
              </a:path>
              <a:path w="622300" h="127000">
                <a:moveTo>
                  <a:pt x="127000" y="53593"/>
                </a:moveTo>
                <a:lnTo>
                  <a:pt x="114300" y="53593"/>
                </a:lnTo>
                <a:lnTo>
                  <a:pt x="114300" y="73405"/>
                </a:lnTo>
                <a:lnTo>
                  <a:pt x="127000" y="73405"/>
                </a:lnTo>
                <a:lnTo>
                  <a:pt x="127000" y="53593"/>
                </a:lnTo>
                <a:close/>
              </a:path>
              <a:path w="622300" h="127000">
                <a:moveTo>
                  <a:pt x="621919" y="53593"/>
                </a:moveTo>
                <a:lnTo>
                  <a:pt x="127000" y="53593"/>
                </a:lnTo>
                <a:lnTo>
                  <a:pt x="127000" y="73405"/>
                </a:lnTo>
                <a:lnTo>
                  <a:pt x="621919" y="73405"/>
                </a:lnTo>
                <a:lnTo>
                  <a:pt x="621919" y="53593"/>
                </a:lnTo>
                <a:close/>
              </a:path>
            </a:pathLst>
          </a:custGeom>
          <a:solidFill>
            <a:srgbClr val="174669"/>
          </a:solidFill>
        </p:spPr>
        <p:txBody>
          <a:bodyPr wrap="square" lIns="0" tIns="0" rIns="0" bIns="0" rtlCol="0"/>
          <a:lstStyle/>
          <a:p>
            <a:endParaRPr/>
          </a:p>
        </p:txBody>
      </p:sp>
      <p:sp>
        <p:nvSpPr>
          <p:cNvPr id="14" name="object 14"/>
          <p:cNvSpPr/>
          <p:nvPr/>
        </p:nvSpPr>
        <p:spPr>
          <a:xfrm>
            <a:off x="4399026" y="2259521"/>
            <a:ext cx="2628900" cy="95250"/>
          </a:xfrm>
          <a:custGeom>
            <a:avLst/>
            <a:gdLst/>
            <a:ahLst/>
            <a:cxnLst/>
            <a:rect l="l" t="t" r="r" b="b"/>
            <a:pathLst>
              <a:path w="2628900" h="127000">
                <a:moveTo>
                  <a:pt x="127000" y="0"/>
                </a:moveTo>
                <a:lnTo>
                  <a:pt x="0" y="63500"/>
                </a:lnTo>
                <a:lnTo>
                  <a:pt x="127000" y="127000"/>
                </a:lnTo>
                <a:lnTo>
                  <a:pt x="127000" y="73405"/>
                </a:lnTo>
                <a:lnTo>
                  <a:pt x="114300" y="73405"/>
                </a:lnTo>
                <a:lnTo>
                  <a:pt x="114300" y="53593"/>
                </a:lnTo>
                <a:lnTo>
                  <a:pt x="127000" y="53593"/>
                </a:lnTo>
                <a:lnTo>
                  <a:pt x="127000" y="0"/>
                </a:lnTo>
                <a:close/>
              </a:path>
              <a:path w="2628900" h="127000">
                <a:moveTo>
                  <a:pt x="127000" y="53593"/>
                </a:moveTo>
                <a:lnTo>
                  <a:pt x="114300" y="53593"/>
                </a:lnTo>
                <a:lnTo>
                  <a:pt x="114300" y="73405"/>
                </a:lnTo>
                <a:lnTo>
                  <a:pt x="127000" y="73405"/>
                </a:lnTo>
                <a:lnTo>
                  <a:pt x="127000" y="53593"/>
                </a:lnTo>
                <a:close/>
              </a:path>
              <a:path w="2628900" h="127000">
                <a:moveTo>
                  <a:pt x="2628646" y="53593"/>
                </a:moveTo>
                <a:lnTo>
                  <a:pt x="127000" y="53593"/>
                </a:lnTo>
                <a:lnTo>
                  <a:pt x="127000" y="73405"/>
                </a:lnTo>
                <a:lnTo>
                  <a:pt x="2628646" y="73405"/>
                </a:lnTo>
                <a:lnTo>
                  <a:pt x="2628646" y="53593"/>
                </a:lnTo>
                <a:close/>
              </a:path>
            </a:pathLst>
          </a:custGeom>
          <a:solidFill>
            <a:srgbClr val="174669"/>
          </a:solidFill>
        </p:spPr>
        <p:txBody>
          <a:bodyPr wrap="square" lIns="0" tIns="0" rIns="0" bIns="0" rtlCol="0"/>
          <a:lstStyle/>
          <a:p>
            <a:endParaRPr/>
          </a:p>
        </p:txBody>
      </p:sp>
      <p:sp>
        <p:nvSpPr>
          <p:cNvPr id="15" name="object 15"/>
          <p:cNvSpPr/>
          <p:nvPr/>
        </p:nvSpPr>
        <p:spPr>
          <a:xfrm>
            <a:off x="3826764" y="2908934"/>
            <a:ext cx="622300" cy="467678"/>
          </a:xfrm>
          <a:custGeom>
            <a:avLst/>
            <a:gdLst/>
            <a:ahLst/>
            <a:cxnLst/>
            <a:rect l="l" t="t" r="r" b="b"/>
            <a:pathLst>
              <a:path w="622300" h="623570">
                <a:moveTo>
                  <a:pt x="310896" y="0"/>
                </a:moveTo>
                <a:lnTo>
                  <a:pt x="264953" y="3380"/>
                </a:lnTo>
                <a:lnTo>
                  <a:pt x="221104" y="13198"/>
                </a:lnTo>
                <a:lnTo>
                  <a:pt x="179829" y="28972"/>
                </a:lnTo>
                <a:lnTo>
                  <a:pt x="141609" y="50219"/>
                </a:lnTo>
                <a:lnTo>
                  <a:pt x="106925" y="76457"/>
                </a:lnTo>
                <a:lnTo>
                  <a:pt x="76257" y="107203"/>
                </a:lnTo>
                <a:lnTo>
                  <a:pt x="50087" y="141974"/>
                </a:lnTo>
                <a:lnTo>
                  <a:pt x="28895" y="180287"/>
                </a:lnTo>
                <a:lnTo>
                  <a:pt x="13162" y="221661"/>
                </a:lnTo>
                <a:lnTo>
                  <a:pt x="3370" y="265612"/>
                </a:lnTo>
                <a:lnTo>
                  <a:pt x="0" y="311658"/>
                </a:lnTo>
                <a:lnTo>
                  <a:pt x="3370" y="357703"/>
                </a:lnTo>
                <a:lnTo>
                  <a:pt x="13162" y="401654"/>
                </a:lnTo>
                <a:lnTo>
                  <a:pt x="28895" y="443028"/>
                </a:lnTo>
                <a:lnTo>
                  <a:pt x="50087" y="481341"/>
                </a:lnTo>
                <a:lnTo>
                  <a:pt x="76257" y="516112"/>
                </a:lnTo>
                <a:lnTo>
                  <a:pt x="106925" y="546858"/>
                </a:lnTo>
                <a:lnTo>
                  <a:pt x="141609" y="573096"/>
                </a:lnTo>
                <a:lnTo>
                  <a:pt x="179829" y="594343"/>
                </a:lnTo>
                <a:lnTo>
                  <a:pt x="221104" y="610117"/>
                </a:lnTo>
                <a:lnTo>
                  <a:pt x="264953" y="619935"/>
                </a:lnTo>
                <a:lnTo>
                  <a:pt x="310896" y="623316"/>
                </a:lnTo>
                <a:lnTo>
                  <a:pt x="356838" y="619935"/>
                </a:lnTo>
                <a:lnTo>
                  <a:pt x="400687" y="610117"/>
                </a:lnTo>
                <a:lnTo>
                  <a:pt x="441962" y="594343"/>
                </a:lnTo>
                <a:lnTo>
                  <a:pt x="480182" y="573096"/>
                </a:lnTo>
                <a:lnTo>
                  <a:pt x="514866" y="546858"/>
                </a:lnTo>
                <a:lnTo>
                  <a:pt x="545534" y="516112"/>
                </a:lnTo>
                <a:lnTo>
                  <a:pt x="571704" y="481341"/>
                </a:lnTo>
                <a:lnTo>
                  <a:pt x="592896" y="443028"/>
                </a:lnTo>
                <a:lnTo>
                  <a:pt x="608629" y="401654"/>
                </a:lnTo>
                <a:lnTo>
                  <a:pt x="618421" y="357703"/>
                </a:lnTo>
                <a:lnTo>
                  <a:pt x="621791" y="311658"/>
                </a:lnTo>
                <a:lnTo>
                  <a:pt x="618421" y="265612"/>
                </a:lnTo>
                <a:lnTo>
                  <a:pt x="608629" y="221661"/>
                </a:lnTo>
                <a:lnTo>
                  <a:pt x="592896" y="180287"/>
                </a:lnTo>
                <a:lnTo>
                  <a:pt x="571704" y="141974"/>
                </a:lnTo>
                <a:lnTo>
                  <a:pt x="545534" y="107203"/>
                </a:lnTo>
                <a:lnTo>
                  <a:pt x="514866" y="76457"/>
                </a:lnTo>
                <a:lnTo>
                  <a:pt x="480182" y="50219"/>
                </a:lnTo>
                <a:lnTo>
                  <a:pt x="441962" y="28972"/>
                </a:lnTo>
                <a:lnTo>
                  <a:pt x="400687" y="13198"/>
                </a:lnTo>
                <a:lnTo>
                  <a:pt x="356838" y="3380"/>
                </a:lnTo>
                <a:lnTo>
                  <a:pt x="310896" y="0"/>
                </a:lnTo>
                <a:close/>
              </a:path>
            </a:pathLst>
          </a:custGeom>
          <a:solidFill>
            <a:srgbClr val="174669"/>
          </a:solidFill>
        </p:spPr>
        <p:txBody>
          <a:bodyPr wrap="square" lIns="0" tIns="0" rIns="0" bIns="0" rtlCol="0"/>
          <a:lstStyle/>
          <a:p>
            <a:endParaRPr/>
          </a:p>
        </p:txBody>
      </p:sp>
      <p:sp>
        <p:nvSpPr>
          <p:cNvPr id="16" name="object 16"/>
          <p:cNvSpPr/>
          <p:nvPr/>
        </p:nvSpPr>
        <p:spPr>
          <a:xfrm>
            <a:off x="5070347" y="2908934"/>
            <a:ext cx="622300" cy="467678"/>
          </a:xfrm>
          <a:custGeom>
            <a:avLst/>
            <a:gdLst/>
            <a:ahLst/>
            <a:cxnLst/>
            <a:rect l="l" t="t" r="r" b="b"/>
            <a:pathLst>
              <a:path w="622300" h="623570">
                <a:moveTo>
                  <a:pt x="310896" y="0"/>
                </a:moveTo>
                <a:lnTo>
                  <a:pt x="264953" y="3380"/>
                </a:lnTo>
                <a:lnTo>
                  <a:pt x="221104" y="13198"/>
                </a:lnTo>
                <a:lnTo>
                  <a:pt x="179829" y="28972"/>
                </a:lnTo>
                <a:lnTo>
                  <a:pt x="141609" y="50219"/>
                </a:lnTo>
                <a:lnTo>
                  <a:pt x="106925" y="76457"/>
                </a:lnTo>
                <a:lnTo>
                  <a:pt x="76257" y="107203"/>
                </a:lnTo>
                <a:lnTo>
                  <a:pt x="50087" y="141974"/>
                </a:lnTo>
                <a:lnTo>
                  <a:pt x="28895" y="180287"/>
                </a:lnTo>
                <a:lnTo>
                  <a:pt x="13162" y="221661"/>
                </a:lnTo>
                <a:lnTo>
                  <a:pt x="3370" y="265612"/>
                </a:lnTo>
                <a:lnTo>
                  <a:pt x="0" y="311658"/>
                </a:lnTo>
                <a:lnTo>
                  <a:pt x="3370" y="357703"/>
                </a:lnTo>
                <a:lnTo>
                  <a:pt x="13162" y="401654"/>
                </a:lnTo>
                <a:lnTo>
                  <a:pt x="28895" y="443028"/>
                </a:lnTo>
                <a:lnTo>
                  <a:pt x="50087" y="481341"/>
                </a:lnTo>
                <a:lnTo>
                  <a:pt x="76257" y="516112"/>
                </a:lnTo>
                <a:lnTo>
                  <a:pt x="106925" y="546858"/>
                </a:lnTo>
                <a:lnTo>
                  <a:pt x="141609" y="573096"/>
                </a:lnTo>
                <a:lnTo>
                  <a:pt x="179829" y="594343"/>
                </a:lnTo>
                <a:lnTo>
                  <a:pt x="221104" y="610117"/>
                </a:lnTo>
                <a:lnTo>
                  <a:pt x="264953" y="619935"/>
                </a:lnTo>
                <a:lnTo>
                  <a:pt x="310896" y="623316"/>
                </a:lnTo>
                <a:lnTo>
                  <a:pt x="356838" y="619935"/>
                </a:lnTo>
                <a:lnTo>
                  <a:pt x="400687" y="610117"/>
                </a:lnTo>
                <a:lnTo>
                  <a:pt x="441962" y="594343"/>
                </a:lnTo>
                <a:lnTo>
                  <a:pt x="480182" y="573096"/>
                </a:lnTo>
                <a:lnTo>
                  <a:pt x="514866" y="546858"/>
                </a:lnTo>
                <a:lnTo>
                  <a:pt x="545534" y="516112"/>
                </a:lnTo>
                <a:lnTo>
                  <a:pt x="571704" y="481341"/>
                </a:lnTo>
                <a:lnTo>
                  <a:pt x="592896" y="443028"/>
                </a:lnTo>
                <a:lnTo>
                  <a:pt x="608629" y="401654"/>
                </a:lnTo>
                <a:lnTo>
                  <a:pt x="618421" y="357703"/>
                </a:lnTo>
                <a:lnTo>
                  <a:pt x="621791" y="311658"/>
                </a:lnTo>
                <a:lnTo>
                  <a:pt x="618421" y="265612"/>
                </a:lnTo>
                <a:lnTo>
                  <a:pt x="608629" y="221661"/>
                </a:lnTo>
                <a:lnTo>
                  <a:pt x="592896" y="180287"/>
                </a:lnTo>
                <a:lnTo>
                  <a:pt x="571704" y="141974"/>
                </a:lnTo>
                <a:lnTo>
                  <a:pt x="545534" y="107203"/>
                </a:lnTo>
                <a:lnTo>
                  <a:pt x="514866" y="76457"/>
                </a:lnTo>
                <a:lnTo>
                  <a:pt x="480182" y="50219"/>
                </a:lnTo>
                <a:lnTo>
                  <a:pt x="441962" y="28972"/>
                </a:lnTo>
                <a:lnTo>
                  <a:pt x="400687" y="13198"/>
                </a:lnTo>
                <a:lnTo>
                  <a:pt x="356838" y="3380"/>
                </a:lnTo>
                <a:lnTo>
                  <a:pt x="310896" y="0"/>
                </a:lnTo>
                <a:close/>
              </a:path>
            </a:pathLst>
          </a:custGeom>
          <a:solidFill>
            <a:srgbClr val="174669"/>
          </a:solidFill>
        </p:spPr>
        <p:txBody>
          <a:bodyPr wrap="square" lIns="0" tIns="0" rIns="0" bIns="0" rtlCol="0"/>
          <a:lstStyle/>
          <a:p>
            <a:endParaRPr/>
          </a:p>
        </p:txBody>
      </p:sp>
      <p:sp>
        <p:nvSpPr>
          <p:cNvPr id="17" name="object 17"/>
          <p:cNvSpPr/>
          <p:nvPr/>
        </p:nvSpPr>
        <p:spPr>
          <a:xfrm>
            <a:off x="4449317" y="3095054"/>
            <a:ext cx="622300" cy="95250"/>
          </a:xfrm>
          <a:custGeom>
            <a:avLst/>
            <a:gdLst/>
            <a:ahLst/>
            <a:cxnLst/>
            <a:rect l="l" t="t" r="r" b="b"/>
            <a:pathLst>
              <a:path w="622300" h="127000">
                <a:moveTo>
                  <a:pt x="127000" y="0"/>
                </a:moveTo>
                <a:lnTo>
                  <a:pt x="0" y="63500"/>
                </a:lnTo>
                <a:lnTo>
                  <a:pt x="127000" y="127000"/>
                </a:lnTo>
                <a:lnTo>
                  <a:pt x="127000" y="73406"/>
                </a:lnTo>
                <a:lnTo>
                  <a:pt x="114300" y="73406"/>
                </a:lnTo>
                <a:lnTo>
                  <a:pt x="114300" y="53593"/>
                </a:lnTo>
                <a:lnTo>
                  <a:pt x="127000" y="53593"/>
                </a:lnTo>
                <a:lnTo>
                  <a:pt x="127000" y="0"/>
                </a:lnTo>
                <a:close/>
              </a:path>
              <a:path w="622300" h="127000">
                <a:moveTo>
                  <a:pt x="127000" y="53593"/>
                </a:moveTo>
                <a:lnTo>
                  <a:pt x="114300" y="53593"/>
                </a:lnTo>
                <a:lnTo>
                  <a:pt x="114300" y="73406"/>
                </a:lnTo>
                <a:lnTo>
                  <a:pt x="127000" y="73406"/>
                </a:lnTo>
                <a:lnTo>
                  <a:pt x="127000" y="53593"/>
                </a:lnTo>
                <a:close/>
              </a:path>
              <a:path w="622300" h="127000">
                <a:moveTo>
                  <a:pt x="621919" y="53593"/>
                </a:moveTo>
                <a:lnTo>
                  <a:pt x="127000" y="53593"/>
                </a:lnTo>
                <a:lnTo>
                  <a:pt x="127000" y="73406"/>
                </a:lnTo>
                <a:lnTo>
                  <a:pt x="621919" y="73406"/>
                </a:lnTo>
                <a:lnTo>
                  <a:pt x="621919" y="53593"/>
                </a:lnTo>
                <a:close/>
              </a:path>
            </a:pathLst>
          </a:custGeom>
          <a:solidFill>
            <a:srgbClr val="174669"/>
          </a:solidFill>
        </p:spPr>
        <p:txBody>
          <a:bodyPr wrap="square" lIns="0" tIns="0" rIns="0" bIns="0" rtlCol="0"/>
          <a:lstStyle/>
          <a:p>
            <a:endParaRPr/>
          </a:p>
        </p:txBody>
      </p:sp>
      <p:sp>
        <p:nvSpPr>
          <p:cNvPr id="18" name="object 18"/>
          <p:cNvSpPr/>
          <p:nvPr/>
        </p:nvSpPr>
        <p:spPr>
          <a:xfrm>
            <a:off x="3064001" y="2472880"/>
            <a:ext cx="861060" cy="511969"/>
          </a:xfrm>
          <a:custGeom>
            <a:avLst/>
            <a:gdLst/>
            <a:ahLst/>
            <a:cxnLst/>
            <a:rect l="l" t="t" r="r" b="b"/>
            <a:pathLst>
              <a:path w="861060" h="682625">
                <a:moveTo>
                  <a:pt x="105862" y="70868"/>
                </a:moveTo>
                <a:lnTo>
                  <a:pt x="93532" y="86478"/>
                </a:lnTo>
                <a:lnTo>
                  <a:pt x="848233" y="682117"/>
                </a:lnTo>
                <a:lnTo>
                  <a:pt x="860551" y="666623"/>
                </a:lnTo>
                <a:lnTo>
                  <a:pt x="105862" y="70868"/>
                </a:lnTo>
                <a:close/>
              </a:path>
              <a:path w="861060" h="682625">
                <a:moveTo>
                  <a:pt x="0" y="0"/>
                </a:moveTo>
                <a:lnTo>
                  <a:pt x="60325" y="128524"/>
                </a:lnTo>
                <a:lnTo>
                  <a:pt x="93532" y="86478"/>
                </a:lnTo>
                <a:lnTo>
                  <a:pt x="83566" y="78612"/>
                </a:lnTo>
                <a:lnTo>
                  <a:pt x="95885" y="62991"/>
                </a:lnTo>
                <a:lnTo>
                  <a:pt x="112082" y="62991"/>
                </a:lnTo>
                <a:lnTo>
                  <a:pt x="139065" y="28828"/>
                </a:lnTo>
                <a:lnTo>
                  <a:pt x="0" y="0"/>
                </a:lnTo>
                <a:close/>
              </a:path>
              <a:path w="861060" h="682625">
                <a:moveTo>
                  <a:pt x="95885" y="62991"/>
                </a:moveTo>
                <a:lnTo>
                  <a:pt x="83566" y="78612"/>
                </a:lnTo>
                <a:lnTo>
                  <a:pt x="93532" y="86478"/>
                </a:lnTo>
                <a:lnTo>
                  <a:pt x="105862" y="70868"/>
                </a:lnTo>
                <a:lnTo>
                  <a:pt x="95885" y="62991"/>
                </a:lnTo>
                <a:close/>
              </a:path>
              <a:path w="861060" h="682625">
                <a:moveTo>
                  <a:pt x="112082" y="62991"/>
                </a:moveTo>
                <a:lnTo>
                  <a:pt x="95885" y="62991"/>
                </a:lnTo>
                <a:lnTo>
                  <a:pt x="105862" y="70868"/>
                </a:lnTo>
                <a:lnTo>
                  <a:pt x="112082" y="62991"/>
                </a:lnTo>
                <a:close/>
              </a:path>
            </a:pathLst>
          </a:custGeom>
          <a:solidFill>
            <a:srgbClr val="174669"/>
          </a:solidFill>
        </p:spPr>
        <p:txBody>
          <a:bodyPr wrap="square" lIns="0" tIns="0" rIns="0" bIns="0" rtlCol="0"/>
          <a:lstStyle/>
          <a:p>
            <a:endParaRPr/>
          </a:p>
        </p:txBody>
      </p:sp>
      <p:sp>
        <p:nvSpPr>
          <p:cNvPr id="19" name="object 19"/>
          <p:cNvSpPr/>
          <p:nvPr/>
        </p:nvSpPr>
        <p:spPr>
          <a:xfrm>
            <a:off x="6818377" y="1767078"/>
            <a:ext cx="1038225" cy="243840"/>
          </a:xfrm>
          <a:custGeom>
            <a:avLst/>
            <a:gdLst/>
            <a:ahLst/>
            <a:cxnLst/>
            <a:rect l="l" t="t" r="r" b="b"/>
            <a:pathLst>
              <a:path w="1038225" h="325119">
                <a:moveTo>
                  <a:pt x="983742" y="0"/>
                </a:moveTo>
                <a:lnTo>
                  <a:pt x="54101" y="0"/>
                </a:lnTo>
                <a:lnTo>
                  <a:pt x="33057" y="4256"/>
                </a:lnTo>
                <a:lnTo>
                  <a:pt x="15859" y="15859"/>
                </a:lnTo>
                <a:lnTo>
                  <a:pt x="4256" y="33057"/>
                </a:lnTo>
                <a:lnTo>
                  <a:pt x="0" y="54101"/>
                </a:lnTo>
                <a:lnTo>
                  <a:pt x="0" y="270510"/>
                </a:lnTo>
                <a:lnTo>
                  <a:pt x="4256" y="291554"/>
                </a:lnTo>
                <a:lnTo>
                  <a:pt x="15859" y="308752"/>
                </a:lnTo>
                <a:lnTo>
                  <a:pt x="33057" y="320355"/>
                </a:lnTo>
                <a:lnTo>
                  <a:pt x="54101" y="324612"/>
                </a:lnTo>
                <a:lnTo>
                  <a:pt x="983742" y="324612"/>
                </a:lnTo>
                <a:lnTo>
                  <a:pt x="1004786" y="320355"/>
                </a:lnTo>
                <a:lnTo>
                  <a:pt x="1021984" y="308752"/>
                </a:lnTo>
                <a:lnTo>
                  <a:pt x="1033587" y="291554"/>
                </a:lnTo>
                <a:lnTo>
                  <a:pt x="1037844" y="270510"/>
                </a:lnTo>
                <a:lnTo>
                  <a:pt x="1037844" y="54101"/>
                </a:lnTo>
                <a:lnTo>
                  <a:pt x="1033587" y="33057"/>
                </a:lnTo>
                <a:lnTo>
                  <a:pt x="1021984" y="15859"/>
                </a:lnTo>
                <a:lnTo>
                  <a:pt x="1004786" y="4256"/>
                </a:lnTo>
                <a:lnTo>
                  <a:pt x="983742" y="0"/>
                </a:lnTo>
                <a:close/>
              </a:path>
            </a:pathLst>
          </a:custGeom>
          <a:solidFill>
            <a:srgbClr val="D24717"/>
          </a:solidFill>
        </p:spPr>
        <p:txBody>
          <a:bodyPr wrap="square" lIns="0" tIns="0" rIns="0" bIns="0" rtlCol="0"/>
          <a:lstStyle/>
          <a:p>
            <a:endParaRPr/>
          </a:p>
        </p:txBody>
      </p:sp>
      <p:sp>
        <p:nvSpPr>
          <p:cNvPr id="20" name="object 20"/>
          <p:cNvSpPr txBox="1"/>
          <p:nvPr/>
        </p:nvSpPr>
        <p:spPr>
          <a:xfrm>
            <a:off x="7028816" y="1790891"/>
            <a:ext cx="619125" cy="22890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m</a:t>
            </a:r>
            <a:r>
              <a:rPr sz="1400" dirty="0">
                <a:solidFill>
                  <a:srgbClr val="FFFFFF"/>
                </a:solidFill>
                <a:latin typeface="Calibri"/>
                <a:cs typeface="Calibri"/>
              </a:rPr>
              <a:t>a</a:t>
            </a:r>
            <a:r>
              <a:rPr sz="1400" spc="-10" dirty="0">
                <a:solidFill>
                  <a:srgbClr val="FFFFFF"/>
                </a:solidFill>
                <a:latin typeface="Calibri"/>
                <a:cs typeface="Calibri"/>
              </a:rPr>
              <a:t>s</a:t>
            </a:r>
            <a:r>
              <a:rPr sz="1400" spc="-15" dirty="0">
                <a:solidFill>
                  <a:srgbClr val="FFFFFF"/>
                </a:solidFill>
                <a:latin typeface="Calibri"/>
                <a:cs typeface="Calibri"/>
              </a:rPr>
              <a:t>t</a:t>
            </a:r>
            <a:r>
              <a:rPr sz="1400" dirty="0">
                <a:solidFill>
                  <a:srgbClr val="FFFFFF"/>
                </a:solidFill>
                <a:latin typeface="Calibri"/>
                <a:cs typeface="Calibri"/>
              </a:rPr>
              <a:t>er*</a:t>
            </a:r>
            <a:endParaRPr sz="1400">
              <a:latin typeface="Calibri"/>
              <a:cs typeface="Calibri"/>
            </a:endParaRPr>
          </a:p>
        </p:txBody>
      </p:sp>
      <p:sp>
        <p:nvSpPr>
          <p:cNvPr id="21" name="object 21"/>
          <p:cNvSpPr/>
          <p:nvPr/>
        </p:nvSpPr>
        <p:spPr>
          <a:xfrm>
            <a:off x="4602480" y="2603754"/>
            <a:ext cx="1557655" cy="242411"/>
          </a:xfrm>
          <a:custGeom>
            <a:avLst/>
            <a:gdLst/>
            <a:ahLst/>
            <a:cxnLst/>
            <a:rect l="l" t="t" r="r" b="b"/>
            <a:pathLst>
              <a:path w="1557654" h="323214">
                <a:moveTo>
                  <a:pt x="1503680"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503680" y="323088"/>
                </a:lnTo>
                <a:lnTo>
                  <a:pt x="1524631" y="318853"/>
                </a:lnTo>
                <a:lnTo>
                  <a:pt x="1541748" y="307308"/>
                </a:lnTo>
                <a:lnTo>
                  <a:pt x="1553293" y="290191"/>
                </a:lnTo>
                <a:lnTo>
                  <a:pt x="1557528" y="269239"/>
                </a:lnTo>
                <a:lnTo>
                  <a:pt x="1557528" y="53848"/>
                </a:lnTo>
                <a:lnTo>
                  <a:pt x="1553293" y="32896"/>
                </a:lnTo>
                <a:lnTo>
                  <a:pt x="1541748" y="15779"/>
                </a:lnTo>
                <a:lnTo>
                  <a:pt x="1524631" y="4234"/>
                </a:lnTo>
                <a:lnTo>
                  <a:pt x="1503680" y="0"/>
                </a:lnTo>
                <a:close/>
              </a:path>
            </a:pathLst>
          </a:custGeom>
          <a:solidFill>
            <a:srgbClr val="D24717"/>
          </a:solidFill>
        </p:spPr>
        <p:txBody>
          <a:bodyPr wrap="square" lIns="0" tIns="0" rIns="0" bIns="0" rtlCol="0"/>
          <a:lstStyle/>
          <a:p>
            <a:endParaRPr/>
          </a:p>
        </p:txBody>
      </p:sp>
      <p:sp>
        <p:nvSpPr>
          <p:cNvPr id="22" name="object 22"/>
          <p:cNvSpPr txBox="1"/>
          <p:nvPr/>
        </p:nvSpPr>
        <p:spPr>
          <a:xfrm>
            <a:off x="902005" y="2626708"/>
            <a:ext cx="7327265" cy="2206373"/>
          </a:xfrm>
          <a:prstGeom prst="rect">
            <a:avLst/>
          </a:prstGeom>
        </p:spPr>
        <p:txBody>
          <a:bodyPr vert="horz" wrap="square" lIns="0" tIns="13335" rIns="0" bIns="0" rtlCol="0">
            <a:spAutoFit/>
          </a:bodyPr>
          <a:lstStyle/>
          <a:p>
            <a:pPr marL="1630680" algn="ctr">
              <a:lnSpc>
                <a:spcPct val="100000"/>
              </a:lnSpc>
              <a:spcBef>
                <a:spcPts val="105"/>
              </a:spcBef>
            </a:pPr>
            <a:r>
              <a:rPr sz="1400" spc="-5" dirty="0" err="1">
                <a:solidFill>
                  <a:srgbClr val="FFFFFF"/>
                </a:solidFill>
                <a:latin typeface="Calibri"/>
                <a:cs typeface="Calibri"/>
              </a:rPr>
              <a:t>bugFix</a:t>
            </a:r>
            <a:endParaRPr sz="1400" dirty="0">
              <a:latin typeface="Calibri"/>
              <a:cs typeface="Calibri"/>
            </a:endParaRPr>
          </a:p>
          <a:p>
            <a:pPr>
              <a:lnSpc>
                <a:spcPct val="100000"/>
              </a:lnSpc>
            </a:pPr>
            <a:endParaRPr sz="1400" dirty="0">
              <a:latin typeface="Times New Roman"/>
              <a:cs typeface="Times New Roman"/>
            </a:endParaRPr>
          </a:p>
          <a:p>
            <a:pPr marL="315595" algn="ctr">
              <a:lnSpc>
                <a:spcPct val="100000"/>
              </a:lnSpc>
              <a:spcBef>
                <a:spcPts val="1095"/>
              </a:spcBef>
              <a:tabLst>
                <a:tab pos="1559560" algn="l"/>
              </a:tabLst>
            </a:pPr>
            <a:r>
              <a:rPr sz="1400" spc="-5" dirty="0">
                <a:solidFill>
                  <a:srgbClr val="C5DAEB"/>
                </a:solidFill>
                <a:latin typeface="Calibri"/>
                <a:cs typeface="Calibri"/>
              </a:rPr>
              <a:t>C4	C5</a:t>
            </a:r>
            <a:endParaRPr sz="1400" dirty="0">
              <a:latin typeface="Calibri"/>
              <a:cs typeface="Calibri"/>
            </a:endParaRPr>
          </a:p>
          <a:p>
            <a:pPr>
              <a:lnSpc>
                <a:spcPct val="100000"/>
              </a:lnSpc>
              <a:spcBef>
                <a:spcPts val="40"/>
              </a:spcBef>
            </a:pPr>
            <a:endParaRPr sz="1150" dirty="0">
              <a:latin typeface="Times New Roman"/>
              <a:cs typeface="Times New Roman"/>
            </a:endParaRPr>
          </a:p>
          <a:p>
            <a:pPr marL="12700">
              <a:lnSpc>
                <a:spcPct val="100000"/>
              </a:lnSpc>
              <a:spcBef>
                <a:spcPts val="5"/>
              </a:spcBef>
            </a:pPr>
            <a:r>
              <a:rPr sz="1400" spc="-10" dirty="0">
                <a:solidFill>
                  <a:srgbClr val="404040"/>
                </a:solidFill>
                <a:latin typeface="Calibri"/>
                <a:cs typeface="Calibri"/>
              </a:rPr>
              <a:t>Merge</a:t>
            </a:r>
            <a:r>
              <a:rPr sz="1400" spc="-15" dirty="0">
                <a:solidFill>
                  <a:srgbClr val="404040"/>
                </a:solidFill>
                <a:latin typeface="Calibri"/>
                <a:cs typeface="Calibri"/>
              </a:rPr>
              <a:t> Fast-forward</a:t>
            </a:r>
            <a:endParaRPr sz="1400" dirty="0">
              <a:latin typeface="Calibri"/>
              <a:cs typeface="Calibri"/>
            </a:endParaRPr>
          </a:p>
          <a:p>
            <a:pPr marL="304800" indent="-183515">
              <a:lnSpc>
                <a:spcPts val="2060"/>
              </a:lnSpc>
              <a:spcBef>
                <a:spcPts val="185"/>
              </a:spcBef>
              <a:buClr>
                <a:srgbClr val="D24717"/>
              </a:buClr>
              <a:buFont typeface="Calibri"/>
              <a:buChar char="◦"/>
              <a:tabLst>
                <a:tab pos="305435" algn="l"/>
              </a:tabLst>
            </a:pPr>
            <a:r>
              <a:rPr sz="1200" spc="-5" dirty="0">
                <a:solidFill>
                  <a:srgbClr val="404040"/>
                </a:solidFill>
                <a:latin typeface="Courier New"/>
                <a:cs typeface="Courier New"/>
              </a:rPr>
              <a:t>git merge </a:t>
            </a:r>
            <a:r>
              <a:rPr sz="1200" spc="-15" dirty="0">
                <a:solidFill>
                  <a:srgbClr val="404040"/>
                </a:solidFill>
                <a:latin typeface="Calibri"/>
                <a:cs typeface="Calibri"/>
              </a:rPr>
              <a:t>va </a:t>
            </a:r>
            <a:r>
              <a:rPr sz="1200" spc="-5" dirty="0">
                <a:solidFill>
                  <a:srgbClr val="404040"/>
                </a:solidFill>
                <a:latin typeface="Calibri"/>
                <a:cs typeface="Calibri"/>
              </a:rPr>
              <a:t>réaliser un </a:t>
            </a:r>
            <a:r>
              <a:rPr sz="1200" spc="-15" dirty="0">
                <a:solidFill>
                  <a:srgbClr val="404040"/>
                </a:solidFill>
                <a:latin typeface="Calibri"/>
                <a:cs typeface="Calibri"/>
              </a:rPr>
              <a:t>fast-forward </a:t>
            </a:r>
            <a:r>
              <a:rPr sz="1200" spc="-5" dirty="0">
                <a:solidFill>
                  <a:srgbClr val="404040"/>
                </a:solidFill>
                <a:latin typeface="Calibri"/>
                <a:cs typeface="Calibri"/>
              </a:rPr>
              <a:t>si </a:t>
            </a:r>
            <a:r>
              <a:rPr sz="1200" dirty="0">
                <a:solidFill>
                  <a:srgbClr val="404040"/>
                </a:solidFill>
                <a:latin typeface="Calibri"/>
                <a:cs typeface="Calibri"/>
              </a:rPr>
              <a:t>aucun </a:t>
            </a:r>
            <a:r>
              <a:rPr sz="1200" spc="-5" dirty="0">
                <a:solidFill>
                  <a:srgbClr val="404040"/>
                </a:solidFill>
                <a:latin typeface="Calibri"/>
                <a:cs typeface="Calibri"/>
              </a:rPr>
              <a:t>nouveau changement</a:t>
            </a:r>
            <a:r>
              <a:rPr sz="1200" spc="40" dirty="0">
                <a:solidFill>
                  <a:srgbClr val="404040"/>
                </a:solidFill>
                <a:latin typeface="Calibri"/>
                <a:cs typeface="Calibri"/>
              </a:rPr>
              <a:t> </a:t>
            </a:r>
            <a:r>
              <a:rPr sz="1200" spc="-50" dirty="0">
                <a:solidFill>
                  <a:srgbClr val="404040"/>
                </a:solidFill>
                <a:latin typeface="Calibri"/>
                <a:cs typeface="Calibri"/>
              </a:rPr>
              <a:t>n’a</a:t>
            </a:r>
            <a:endParaRPr sz="1200" dirty="0">
              <a:latin typeface="Calibri"/>
              <a:cs typeface="Calibri"/>
            </a:endParaRPr>
          </a:p>
          <a:p>
            <a:pPr marL="304800">
              <a:lnSpc>
                <a:spcPts val="2060"/>
              </a:lnSpc>
            </a:pPr>
            <a:r>
              <a:rPr sz="1200" spc="-15" dirty="0">
                <a:solidFill>
                  <a:srgbClr val="404040"/>
                </a:solidFill>
                <a:latin typeface="Calibri"/>
                <a:cs typeface="Calibri"/>
              </a:rPr>
              <a:t>été fait </a:t>
            </a:r>
            <a:r>
              <a:rPr sz="1200" spc="-5" dirty="0">
                <a:solidFill>
                  <a:srgbClr val="404040"/>
                </a:solidFill>
                <a:latin typeface="Calibri"/>
                <a:cs typeface="Calibri"/>
              </a:rPr>
              <a:t>sur la </a:t>
            </a:r>
            <a:r>
              <a:rPr sz="1200" spc="-10" dirty="0">
                <a:solidFill>
                  <a:srgbClr val="404040"/>
                </a:solidFill>
                <a:latin typeface="Calibri"/>
                <a:cs typeface="Calibri"/>
              </a:rPr>
              <a:t>branche </a:t>
            </a:r>
            <a:r>
              <a:rPr sz="1200" spc="-20" dirty="0">
                <a:solidFill>
                  <a:srgbClr val="404040"/>
                </a:solidFill>
                <a:latin typeface="Calibri"/>
                <a:cs typeface="Calibri"/>
              </a:rPr>
              <a:t>d’origine, </a:t>
            </a:r>
            <a:r>
              <a:rPr sz="1200" spc="-10" dirty="0">
                <a:solidFill>
                  <a:srgbClr val="404040"/>
                </a:solidFill>
                <a:latin typeface="Calibri"/>
                <a:cs typeface="Calibri"/>
              </a:rPr>
              <a:t>vous </a:t>
            </a:r>
            <a:r>
              <a:rPr sz="1200" spc="-5" dirty="0">
                <a:solidFill>
                  <a:srgbClr val="404040"/>
                </a:solidFill>
                <a:latin typeface="Calibri"/>
                <a:cs typeface="Calibri"/>
              </a:rPr>
              <a:t>pouvez </a:t>
            </a:r>
            <a:r>
              <a:rPr sz="1200" spc="-10" dirty="0">
                <a:solidFill>
                  <a:srgbClr val="404040"/>
                </a:solidFill>
                <a:latin typeface="Calibri"/>
                <a:cs typeface="Calibri"/>
              </a:rPr>
              <a:t>essayer </a:t>
            </a:r>
            <a:r>
              <a:rPr sz="1200" spc="-5" dirty="0">
                <a:solidFill>
                  <a:srgbClr val="404040"/>
                </a:solidFill>
                <a:latin typeface="Calibri"/>
                <a:cs typeface="Calibri"/>
              </a:rPr>
              <a:t>de </a:t>
            </a:r>
            <a:r>
              <a:rPr sz="1200" spc="-20" dirty="0">
                <a:solidFill>
                  <a:srgbClr val="404040"/>
                </a:solidFill>
                <a:latin typeface="Calibri"/>
                <a:cs typeface="Calibri"/>
              </a:rPr>
              <a:t>l’obliger </a:t>
            </a:r>
            <a:r>
              <a:rPr sz="1200" spc="-10" dirty="0">
                <a:solidFill>
                  <a:srgbClr val="404040"/>
                </a:solidFill>
                <a:latin typeface="Calibri"/>
                <a:cs typeface="Calibri"/>
              </a:rPr>
              <a:t>avec</a:t>
            </a:r>
            <a:r>
              <a:rPr sz="1200" spc="200"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050" spc="-5" dirty="0">
                <a:solidFill>
                  <a:srgbClr val="404040"/>
                </a:solidFill>
                <a:latin typeface="Courier New"/>
                <a:cs typeface="Courier New"/>
              </a:rPr>
              <a:t>git merge --ff-only</a:t>
            </a:r>
            <a:r>
              <a:rPr sz="1050" spc="-45" dirty="0">
                <a:solidFill>
                  <a:srgbClr val="404040"/>
                </a:solidFill>
                <a:latin typeface="Courier New"/>
                <a:cs typeface="Courier New"/>
              </a:rPr>
              <a:t> </a:t>
            </a:r>
            <a:r>
              <a:rPr sz="1050" spc="-10" dirty="0">
                <a:solidFill>
                  <a:srgbClr val="404040"/>
                </a:solidFill>
                <a:latin typeface="Courier New"/>
                <a:cs typeface="Courier New"/>
              </a:rPr>
              <a:t>fonc-actu</a:t>
            </a:r>
            <a:endParaRPr sz="1050" dirty="0">
              <a:latin typeface="Courier New"/>
              <a:cs typeface="Courier New"/>
            </a:endParaRPr>
          </a:p>
          <a:p>
            <a:pPr marL="304800" indent="-183515">
              <a:lnSpc>
                <a:spcPct val="100000"/>
              </a:lnSpc>
              <a:spcBef>
                <a:spcPts val="380"/>
              </a:spcBef>
              <a:buClr>
                <a:srgbClr val="D24717"/>
              </a:buClr>
              <a:buChar char="◦"/>
              <a:tabLst>
                <a:tab pos="305435" algn="l"/>
              </a:tabLst>
            </a:pPr>
            <a:r>
              <a:rPr sz="1200" spc="-5" dirty="0">
                <a:solidFill>
                  <a:srgbClr val="404040"/>
                </a:solidFill>
                <a:latin typeface="Calibri"/>
                <a:cs typeface="Calibri"/>
              </a:rPr>
              <a:t>Dans </a:t>
            </a:r>
            <a:r>
              <a:rPr sz="1200" dirty="0">
                <a:solidFill>
                  <a:srgbClr val="404040"/>
                </a:solidFill>
                <a:latin typeface="Calibri"/>
                <a:cs typeface="Calibri"/>
              </a:rPr>
              <a:t>ce </a:t>
            </a:r>
            <a:r>
              <a:rPr sz="1200" spc="-10" dirty="0">
                <a:solidFill>
                  <a:srgbClr val="404040"/>
                </a:solidFill>
                <a:latin typeface="Calibri"/>
                <a:cs typeface="Calibri"/>
              </a:rPr>
              <a:t>cas </a:t>
            </a:r>
            <a:r>
              <a:rPr sz="1200" spc="-5" dirty="0">
                <a:solidFill>
                  <a:srgbClr val="404040"/>
                </a:solidFill>
                <a:latin typeface="Calibri"/>
                <a:cs typeface="Calibri"/>
              </a:rPr>
              <a:t>privilégier </a:t>
            </a:r>
            <a:r>
              <a:rPr sz="1200" spc="-5" dirty="0">
                <a:solidFill>
                  <a:srgbClr val="404040"/>
                </a:solidFill>
                <a:latin typeface="Courier New"/>
                <a:cs typeface="Courier New"/>
              </a:rPr>
              <a:t>git</a:t>
            </a:r>
            <a:r>
              <a:rPr sz="1200" spc="-15" dirty="0">
                <a:solidFill>
                  <a:srgbClr val="404040"/>
                </a:solidFill>
                <a:latin typeface="Courier New"/>
                <a:cs typeface="Courier New"/>
              </a:rPr>
              <a:t> </a:t>
            </a:r>
            <a:r>
              <a:rPr sz="1200" spc="-5" dirty="0">
                <a:solidFill>
                  <a:srgbClr val="404040"/>
                </a:solidFill>
                <a:latin typeface="Courier New"/>
                <a:cs typeface="Courier New"/>
              </a:rPr>
              <a:t>rebase</a:t>
            </a:r>
            <a:endParaRPr sz="1200" dirty="0">
              <a:latin typeface="Courier New"/>
              <a:cs typeface="Courier New"/>
            </a:endParaRPr>
          </a:p>
        </p:txBody>
      </p:sp>
      <p:sp>
        <p:nvSpPr>
          <p:cNvPr id="23" name="object 23"/>
          <p:cNvSpPr/>
          <p:nvPr/>
        </p:nvSpPr>
        <p:spPr>
          <a:xfrm>
            <a:off x="5692902" y="2533650"/>
            <a:ext cx="1650364" cy="610552"/>
          </a:xfrm>
          <a:custGeom>
            <a:avLst/>
            <a:gdLst/>
            <a:ahLst/>
            <a:cxnLst/>
            <a:rect l="l" t="t" r="r" b="b"/>
            <a:pathLst>
              <a:path w="1650365" h="814070">
                <a:moveTo>
                  <a:pt x="86233" y="699516"/>
                </a:moveTo>
                <a:lnTo>
                  <a:pt x="0" y="812292"/>
                </a:lnTo>
                <a:lnTo>
                  <a:pt x="141986" y="813688"/>
                </a:lnTo>
                <a:lnTo>
                  <a:pt x="121148" y="771017"/>
                </a:lnTo>
                <a:lnTo>
                  <a:pt x="107061" y="771017"/>
                </a:lnTo>
                <a:lnTo>
                  <a:pt x="98425" y="753237"/>
                </a:lnTo>
                <a:lnTo>
                  <a:pt x="109762" y="747701"/>
                </a:lnTo>
                <a:lnTo>
                  <a:pt x="86233" y="699516"/>
                </a:lnTo>
                <a:close/>
              </a:path>
              <a:path w="1650365" h="814070">
                <a:moveTo>
                  <a:pt x="109762" y="747701"/>
                </a:moveTo>
                <a:lnTo>
                  <a:pt x="98425" y="753237"/>
                </a:lnTo>
                <a:lnTo>
                  <a:pt x="107061" y="771017"/>
                </a:lnTo>
                <a:lnTo>
                  <a:pt x="118436" y="765463"/>
                </a:lnTo>
                <a:lnTo>
                  <a:pt x="109762" y="747701"/>
                </a:lnTo>
                <a:close/>
              </a:path>
              <a:path w="1650365" h="814070">
                <a:moveTo>
                  <a:pt x="118436" y="765463"/>
                </a:moveTo>
                <a:lnTo>
                  <a:pt x="107061" y="771017"/>
                </a:lnTo>
                <a:lnTo>
                  <a:pt x="121148" y="771017"/>
                </a:lnTo>
                <a:lnTo>
                  <a:pt x="118436" y="765463"/>
                </a:lnTo>
                <a:close/>
              </a:path>
              <a:path w="1650365" h="814070">
                <a:moveTo>
                  <a:pt x="1641094" y="0"/>
                </a:moveTo>
                <a:lnTo>
                  <a:pt x="109762" y="747701"/>
                </a:lnTo>
                <a:lnTo>
                  <a:pt x="118436" y="765463"/>
                </a:lnTo>
                <a:lnTo>
                  <a:pt x="1649856" y="17779"/>
                </a:lnTo>
                <a:lnTo>
                  <a:pt x="1641094" y="0"/>
                </a:lnTo>
                <a:close/>
              </a:path>
            </a:pathLst>
          </a:custGeom>
          <a:solidFill>
            <a:srgbClr val="174669"/>
          </a:solidFill>
        </p:spPr>
        <p:txBody>
          <a:bodyPr wrap="square" lIns="0" tIns="0" rIns="0" bIns="0" rtlCol="0"/>
          <a:lstStyle/>
          <a:p>
            <a:endParaRPr/>
          </a:p>
        </p:txBody>
      </p:sp>
      <p:sp>
        <p:nvSpPr>
          <p:cNvPr id="24" name="object 24"/>
          <p:cNvSpPr/>
          <p:nvPr/>
        </p:nvSpPr>
        <p:spPr>
          <a:xfrm>
            <a:off x="3153917" y="2259521"/>
            <a:ext cx="622300" cy="95250"/>
          </a:xfrm>
          <a:custGeom>
            <a:avLst/>
            <a:gdLst/>
            <a:ahLst/>
            <a:cxnLst/>
            <a:rect l="l" t="t" r="r" b="b"/>
            <a:pathLst>
              <a:path w="622300" h="127000">
                <a:moveTo>
                  <a:pt x="126999" y="0"/>
                </a:moveTo>
                <a:lnTo>
                  <a:pt x="0" y="63500"/>
                </a:lnTo>
                <a:lnTo>
                  <a:pt x="126999" y="127000"/>
                </a:lnTo>
                <a:lnTo>
                  <a:pt x="126999" y="73405"/>
                </a:lnTo>
                <a:lnTo>
                  <a:pt x="114299" y="73405"/>
                </a:lnTo>
                <a:lnTo>
                  <a:pt x="114299" y="53593"/>
                </a:lnTo>
                <a:lnTo>
                  <a:pt x="126999" y="53593"/>
                </a:lnTo>
                <a:lnTo>
                  <a:pt x="126999" y="0"/>
                </a:lnTo>
                <a:close/>
              </a:path>
              <a:path w="622300" h="127000">
                <a:moveTo>
                  <a:pt x="126999" y="53593"/>
                </a:moveTo>
                <a:lnTo>
                  <a:pt x="114299" y="53593"/>
                </a:lnTo>
                <a:lnTo>
                  <a:pt x="114299" y="73405"/>
                </a:lnTo>
                <a:lnTo>
                  <a:pt x="126999" y="73405"/>
                </a:lnTo>
                <a:lnTo>
                  <a:pt x="126999" y="53593"/>
                </a:lnTo>
                <a:close/>
              </a:path>
              <a:path w="622300" h="127000">
                <a:moveTo>
                  <a:pt x="621919" y="53593"/>
                </a:moveTo>
                <a:lnTo>
                  <a:pt x="126999" y="53593"/>
                </a:lnTo>
                <a:lnTo>
                  <a:pt x="126999" y="73405"/>
                </a:lnTo>
                <a:lnTo>
                  <a:pt x="621919" y="73405"/>
                </a:lnTo>
                <a:lnTo>
                  <a:pt x="621919" y="53593"/>
                </a:lnTo>
                <a:close/>
              </a:path>
            </a:pathLst>
          </a:custGeom>
          <a:solidFill>
            <a:srgbClr val="174669"/>
          </a:solidFill>
        </p:spPr>
        <p:txBody>
          <a:bodyPr wrap="square" lIns="0" tIns="0" rIns="0" bIns="0" rtlCol="0"/>
          <a:lstStyle/>
          <a:p>
            <a:endParaRPr/>
          </a:p>
        </p:txBody>
      </p:sp>
      <p:sp>
        <p:nvSpPr>
          <p:cNvPr id="25" name="object 25"/>
          <p:cNvSpPr/>
          <p:nvPr/>
        </p:nvSpPr>
        <p:spPr>
          <a:xfrm>
            <a:off x="7026402" y="2073974"/>
            <a:ext cx="622300" cy="466725"/>
          </a:xfrm>
          <a:custGeom>
            <a:avLst/>
            <a:gdLst/>
            <a:ahLst/>
            <a:cxnLst/>
            <a:rect l="l" t="t" r="r" b="b"/>
            <a:pathLst>
              <a:path w="622300" h="622300">
                <a:moveTo>
                  <a:pt x="310896" y="0"/>
                </a:moveTo>
                <a:lnTo>
                  <a:pt x="264953" y="3370"/>
                </a:lnTo>
                <a:lnTo>
                  <a:pt x="221104" y="13162"/>
                </a:lnTo>
                <a:lnTo>
                  <a:pt x="179829" y="28895"/>
                </a:lnTo>
                <a:lnTo>
                  <a:pt x="141609" y="50087"/>
                </a:lnTo>
                <a:lnTo>
                  <a:pt x="106925" y="76257"/>
                </a:lnTo>
                <a:lnTo>
                  <a:pt x="76257" y="106925"/>
                </a:lnTo>
                <a:lnTo>
                  <a:pt x="50087" y="141609"/>
                </a:lnTo>
                <a:lnTo>
                  <a:pt x="28895" y="179829"/>
                </a:lnTo>
                <a:lnTo>
                  <a:pt x="13162" y="221104"/>
                </a:lnTo>
                <a:lnTo>
                  <a:pt x="3370" y="264953"/>
                </a:lnTo>
                <a:lnTo>
                  <a:pt x="0" y="310896"/>
                </a:lnTo>
                <a:lnTo>
                  <a:pt x="3370" y="356838"/>
                </a:lnTo>
                <a:lnTo>
                  <a:pt x="13162" y="400687"/>
                </a:lnTo>
                <a:lnTo>
                  <a:pt x="28895" y="441962"/>
                </a:lnTo>
                <a:lnTo>
                  <a:pt x="50087" y="480182"/>
                </a:lnTo>
                <a:lnTo>
                  <a:pt x="76257" y="514866"/>
                </a:lnTo>
                <a:lnTo>
                  <a:pt x="106925" y="545534"/>
                </a:lnTo>
                <a:lnTo>
                  <a:pt x="141609" y="571704"/>
                </a:lnTo>
                <a:lnTo>
                  <a:pt x="179829" y="592896"/>
                </a:lnTo>
                <a:lnTo>
                  <a:pt x="221104" y="608629"/>
                </a:lnTo>
                <a:lnTo>
                  <a:pt x="264953" y="618421"/>
                </a:lnTo>
                <a:lnTo>
                  <a:pt x="310896" y="621791"/>
                </a:lnTo>
                <a:lnTo>
                  <a:pt x="356838" y="618421"/>
                </a:lnTo>
                <a:lnTo>
                  <a:pt x="400687" y="608629"/>
                </a:lnTo>
                <a:lnTo>
                  <a:pt x="441962" y="592896"/>
                </a:lnTo>
                <a:lnTo>
                  <a:pt x="480182" y="571704"/>
                </a:lnTo>
                <a:lnTo>
                  <a:pt x="514866" y="545534"/>
                </a:lnTo>
                <a:lnTo>
                  <a:pt x="545534" y="514866"/>
                </a:lnTo>
                <a:lnTo>
                  <a:pt x="571704" y="480182"/>
                </a:lnTo>
                <a:lnTo>
                  <a:pt x="592896" y="441962"/>
                </a:lnTo>
                <a:lnTo>
                  <a:pt x="608629" y="400687"/>
                </a:lnTo>
                <a:lnTo>
                  <a:pt x="618421" y="356838"/>
                </a:lnTo>
                <a:lnTo>
                  <a:pt x="621792" y="310896"/>
                </a:lnTo>
                <a:lnTo>
                  <a:pt x="618421" y="264953"/>
                </a:lnTo>
                <a:lnTo>
                  <a:pt x="608629" y="221104"/>
                </a:lnTo>
                <a:lnTo>
                  <a:pt x="592896" y="179829"/>
                </a:lnTo>
                <a:lnTo>
                  <a:pt x="571704" y="141609"/>
                </a:lnTo>
                <a:lnTo>
                  <a:pt x="545534" y="106925"/>
                </a:lnTo>
                <a:lnTo>
                  <a:pt x="514866" y="76257"/>
                </a:lnTo>
                <a:lnTo>
                  <a:pt x="480182" y="50087"/>
                </a:lnTo>
                <a:lnTo>
                  <a:pt x="441962" y="28895"/>
                </a:lnTo>
                <a:lnTo>
                  <a:pt x="400687" y="13162"/>
                </a:lnTo>
                <a:lnTo>
                  <a:pt x="356838" y="3370"/>
                </a:lnTo>
                <a:lnTo>
                  <a:pt x="310896" y="0"/>
                </a:lnTo>
                <a:close/>
              </a:path>
            </a:pathLst>
          </a:custGeom>
          <a:solidFill>
            <a:srgbClr val="174669"/>
          </a:solidFill>
        </p:spPr>
        <p:txBody>
          <a:bodyPr wrap="square" lIns="0" tIns="0" rIns="0" bIns="0" rtlCol="0"/>
          <a:lstStyle/>
          <a:p>
            <a:endParaRPr/>
          </a:p>
        </p:txBody>
      </p:sp>
      <p:sp>
        <p:nvSpPr>
          <p:cNvPr id="26" name="object 26"/>
          <p:cNvSpPr/>
          <p:nvPr/>
        </p:nvSpPr>
        <p:spPr>
          <a:xfrm>
            <a:off x="7026402" y="2073974"/>
            <a:ext cx="622300" cy="466725"/>
          </a:xfrm>
          <a:custGeom>
            <a:avLst/>
            <a:gdLst/>
            <a:ahLst/>
            <a:cxnLst/>
            <a:rect l="l" t="t" r="r" b="b"/>
            <a:pathLst>
              <a:path w="622300" h="622300">
                <a:moveTo>
                  <a:pt x="0" y="310896"/>
                </a:moveTo>
                <a:lnTo>
                  <a:pt x="3370" y="264953"/>
                </a:lnTo>
                <a:lnTo>
                  <a:pt x="13162" y="221104"/>
                </a:lnTo>
                <a:lnTo>
                  <a:pt x="28895" y="179829"/>
                </a:lnTo>
                <a:lnTo>
                  <a:pt x="50087" y="141609"/>
                </a:lnTo>
                <a:lnTo>
                  <a:pt x="76257" y="106925"/>
                </a:lnTo>
                <a:lnTo>
                  <a:pt x="106925" y="76257"/>
                </a:lnTo>
                <a:lnTo>
                  <a:pt x="141609" y="50087"/>
                </a:lnTo>
                <a:lnTo>
                  <a:pt x="179829" y="28895"/>
                </a:lnTo>
                <a:lnTo>
                  <a:pt x="221104" y="13162"/>
                </a:lnTo>
                <a:lnTo>
                  <a:pt x="264953" y="3370"/>
                </a:lnTo>
                <a:lnTo>
                  <a:pt x="310896" y="0"/>
                </a:lnTo>
                <a:lnTo>
                  <a:pt x="356838" y="3370"/>
                </a:lnTo>
                <a:lnTo>
                  <a:pt x="400687" y="13162"/>
                </a:lnTo>
                <a:lnTo>
                  <a:pt x="441962" y="28895"/>
                </a:lnTo>
                <a:lnTo>
                  <a:pt x="480182" y="50087"/>
                </a:lnTo>
                <a:lnTo>
                  <a:pt x="514866" y="76257"/>
                </a:lnTo>
                <a:lnTo>
                  <a:pt x="545534" y="106925"/>
                </a:lnTo>
                <a:lnTo>
                  <a:pt x="571704" y="141609"/>
                </a:lnTo>
                <a:lnTo>
                  <a:pt x="592896" y="179829"/>
                </a:lnTo>
                <a:lnTo>
                  <a:pt x="608629" y="221104"/>
                </a:lnTo>
                <a:lnTo>
                  <a:pt x="618421" y="264953"/>
                </a:lnTo>
                <a:lnTo>
                  <a:pt x="621792" y="310896"/>
                </a:lnTo>
                <a:lnTo>
                  <a:pt x="618421" y="356838"/>
                </a:lnTo>
                <a:lnTo>
                  <a:pt x="608629" y="400687"/>
                </a:lnTo>
                <a:lnTo>
                  <a:pt x="592896" y="441962"/>
                </a:lnTo>
                <a:lnTo>
                  <a:pt x="571704" y="480182"/>
                </a:lnTo>
                <a:lnTo>
                  <a:pt x="545534" y="514866"/>
                </a:lnTo>
                <a:lnTo>
                  <a:pt x="514866" y="545534"/>
                </a:lnTo>
                <a:lnTo>
                  <a:pt x="480182" y="571704"/>
                </a:lnTo>
                <a:lnTo>
                  <a:pt x="441962" y="592896"/>
                </a:lnTo>
                <a:lnTo>
                  <a:pt x="400687" y="608629"/>
                </a:lnTo>
                <a:lnTo>
                  <a:pt x="356838" y="618421"/>
                </a:lnTo>
                <a:lnTo>
                  <a:pt x="310896" y="621791"/>
                </a:lnTo>
                <a:lnTo>
                  <a:pt x="264953" y="618421"/>
                </a:lnTo>
                <a:lnTo>
                  <a:pt x="221104" y="608629"/>
                </a:lnTo>
                <a:lnTo>
                  <a:pt x="179829" y="592896"/>
                </a:lnTo>
                <a:lnTo>
                  <a:pt x="141609" y="571704"/>
                </a:lnTo>
                <a:lnTo>
                  <a:pt x="106925" y="545534"/>
                </a:lnTo>
                <a:lnTo>
                  <a:pt x="76257" y="514866"/>
                </a:lnTo>
                <a:lnTo>
                  <a:pt x="50087" y="480182"/>
                </a:lnTo>
                <a:lnTo>
                  <a:pt x="28895" y="441962"/>
                </a:lnTo>
                <a:lnTo>
                  <a:pt x="13162" y="400687"/>
                </a:lnTo>
                <a:lnTo>
                  <a:pt x="3370" y="356838"/>
                </a:lnTo>
                <a:lnTo>
                  <a:pt x="0" y="310896"/>
                </a:lnTo>
                <a:close/>
              </a:path>
            </a:pathLst>
          </a:custGeom>
          <a:ln w="19812">
            <a:solidFill>
              <a:srgbClr val="2B9FDE"/>
            </a:solidFill>
          </a:ln>
        </p:spPr>
        <p:txBody>
          <a:bodyPr wrap="square" lIns="0" tIns="0" rIns="0" bIns="0" rtlCol="0"/>
          <a:lstStyle/>
          <a:p>
            <a:endParaRPr/>
          </a:p>
        </p:txBody>
      </p:sp>
      <p:sp>
        <p:nvSpPr>
          <p:cNvPr id="27" name="object 27"/>
          <p:cNvSpPr txBox="1"/>
          <p:nvPr/>
        </p:nvSpPr>
        <p:spPr>
          <a:xfrm>
            <a:off x="7197091" y="2208848"/>
            <a:ext cx="210185"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C5DAEB"/>
                </a:solidFill>
                <a:latin typeface="Calibri"/>
                <a:cs typeface="Calibri"/>
              </a:rPr>
              <a:t>C6</a:t>
            </a:r>
            <a:endParaRPr sz="1400">
              <a:latin typeface="Calibri"/>
              <a:cs typeface="Calibri"/>
            </a:endParaRPr>
          </a:p>
        </p:txBody>
      </p:sp>
    </p:spTree>
    <p:extLst>
      <p:ext uri="{BB962C8B-B14F-4D97-AF65-F5344CB8AC3E}">
        <p14:creationId xmlns:p14="http://schemas.microsoft.com/office/powerpoint/2010/main" val="378932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2133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D</a:t>
            </a:r>
            <a:r>
              <a:rPr lang="en-US" sz="3600" spc="-70" dirty="0"/>
              <a:t>e</a:t>
            </a:r>
            <a:r>
              <a:rPr lang="en-US" sz="3600" spc="-50" dirty="0"/>
              <a:t>v</a:t>
            </a:r>
            <a:r>
              <a:rPr lang="en-US" sz="3600" spc="-45" dirty="0"/>
              <a:t>O</a:t>
            </a:r>
            <a:r>
              <a:rPr lang="en-US" sz="3600" spc="-70" dirty="0"/>
              <a:t>p</a:t>
            </a:r>
            <a:r>
              <a:rPr lang="en-US" sz="3600" dirty="0"/>
              <a:t>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7" name="object 5"/>
          <p:cNvSpPr txBox="1">
            <a:spLocks noChangeArrowheads="1"/>
          </p:cNvSpPr>
          <p:nvPr/>
        </p:nvSpPr>
        <p:spPr bwMode="auto">
          <a:xfrm>
            <a:off x="65460" y="1276350"/>
            <a:ext cx="8534400" cy="24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lvl="1" indent="-342900">
              <a:lnSpc>
                <a:spcPts val="2088"/>
              </a:lnSpc>
              <a:spcBef>
                <a:spcPct val="0"/>
              </a:spcBef>
              <a:buClr>
                <a:srgbClr val="000000"/>
              </a:buClr>
              <a:buFont typeface="Wingdings" panose="05000000000000000000" pitchFamily="2" charset="2"/>
              <a:buChar char="v"/>
              <a:tabLst>
                <a:tab pos="153670" algn="l"/>
              </a:tabLst>
            </a:pPr>
            <a:r>
              <a:rPr lang="fr-FR" sz="1800" dirty="0" err="1">
                <a:latin typeface="Century Gothic" panose="020B0502020202020204" pitchFamily="34" charset="0"/>
                <a:ea typeface="Tahoma" panose="020B0604030504040204" pitchFamily="34" charset="0"/>
                <a:cs typeface="Tahoma" panose="020B0604030504040204" pitchFamily="34" charset="0"/>
              </a:rPr>
              <a:t>DevOps</a:t>
            </a:r>
            <a:r>
              <a:rPr lang="fr-FR" sz="1800" dirty="0">
                <a:latin typeface="Century Gothic" panose="020B0502020202020204" pitchFamily="34" charset="0"/>
                <a:ea typeface="Tahoma" panose="020B0604030504040204" pitchFamily="34" charset="0"/>
                <a:cs typeface="Tahoma" panose="020B0604030504040204" pitchFamily="34" charset="0"/>
              </a:rPr>
              <a:t> a pour but d’améliorer la relation entre le développement et les opérations</a:t>
            </a: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marR="3746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La culture </a:t>
            </a:r>
            <a:r>
              <a:rPr lang="fr-FR" sz="1800" dirty="0" err="1">
                <a:latin typeface="Century Gothic" panose="020B0502020202020204" pitchFamily="34" charset="0"/>
                <a:ea typeface="Tahoma" panose="020B0604030504040204" pitchFamily="34" charset="0"/>
                <a:cs typeface="Tahoma" panose="020B0604030504040204" pitchFamily="34" charset="0"/>
              </a:rPr>
              <a:t>DevOps</a:t>
            </a:r>
            <a:r>
              <a:rPr lang="fr-FR" sz="1800" dirty="0">
                <a:latin typeface="Century Gothic" panose="020B0502020202020204" pitchFamily="34" charset="0"/>
                <a:ea typeface="Tahoma" panose="020B0604030504040204" pitchFamily="34" charset="0"/>
                <a:cs typeface="Tahoma" panose="020B0604030504040204" pitchFamily="34" charset="0"/>
              </a:rPr>
              <a:t> vient avec de l’automatisation des tâches répétitives  à travers des pipelines d’intégration ainsi qu’une optimisation continue  du flux de travail et ceci permettra d’augmenter la vélocité et l’agilité de  l’équipe.</a:t>
            </a: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8" name="object 6"/>
          <p:cNvSpPr/>
          <p:nvPr/>
        </p:nvSpPr>
        <p:spPr>
          <a:xfrm>
            <a:off x="1676400" y="3181350"/>
            <a:ext cx="5137987" cy="15955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338087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4" y="1352857"/>
            <a:ext cx="7390130" cy="2073003"/>
          </a:xfrm>
          <a:prstGeom prst="rect">
            <a:avLst/>
          </a:prstGeom>
        </p:spPr>
        <p:txBody>
          <a:bodyPr vert="horz" wrap="square" lIns="0" tIns="41275" rIns="0" bIns="0" rtlCol="0">
            <a:spAutoFit/>
          </a:bodyPr>
          <a:lstStyle/>
          <a:p>
            <a:pPr marL="12700">
              <a:lnSpc>
                <a:spcPct val="100000"/>
              </a:lnSpc>
              <a:spcBef>
                <a:spcPts val="325"/>
              </a:spcBef>
            </a:pPr>
            <a:r>
              <a:rPr sz="2000" spc="-10" dirty="0">
                <a:solidFill>
                  <a:srgbClr val="404040"/>
                </a:solidFill>
                <a:latin typeface="Calibri"/>
                <a:cs typeface="Calibri"/>
              </a:rPr>
              <a:t>Merge</a:t>
            </a:r>
            <a:r>
              <a:rPr sz="2000" spc="-15" dirty="0">
                <a:solidFill>
                  <a:srgbClr val="404040"/>
                </a:solidFill>
                <a:latin typeface="Calibri"/>
                <a:cs typeface="Calibri"/>
              </a:rPr>
              <a:t> Recursive</a:t>
            </a:r>
            <a:endParaRPr sz="2000">
              <a:latin typeface="Calibri"/>
              <a:cs typeface="Calibri"/>
            </a:endParaRPr>
          </a:p>
          <a:p>
            <a:pPr marL="304800" indent="-183515">
              <a:lnSpc>
                <a:spcPts val="2050"/>
              </a:lnSpc>
              <a:spcBef>
                <a:spcPts val="200"/>
              </a:spcBef>
              <a:buClr>
                <a:srgbClr val="D24717"/>
              </a:buClr>
              <a:buChar char="◦"/>
              <a:tabLst>
                <a:tab pos="305435" algn="l"/>
              </a:tabLst>
            </a:pPr>
            <a:r>
              <a:rPr sz="1800" dirty="0">
                <a:solidFill>
                  <a:srgbClr val="404040"/>
                </a:solidFill>
                <a:latin typeface="Calibri"/>
                <a:cs typeface="Calibri"/>
              </a:rPr>
              <a:t>git </a:t>
            </a:r>
            <a:r>
              <a:rPr sz="1800" spc="-10" dirty="0">
                <a:solidFill>
                  <a:srgbClr val="404040"/>
                </a:solidFill>
                <a:latin typeface="Calibri"/>
                <a:cs typeface="Calibri"/>
              </a:rPr>
              <a:t>merge </a:t>
            </a:r>
            <a:r>
              <a:rPr sz="1800" spc="-15" dirty="0">
                <a:solidFill>
                  <a:srgbClr val="404040"/>
                </a:solidFill>
                <a:latin typeface="Calibri"/>
                <a:cs typeface="Calibri"/>
              </a:rPr>
              <a:t>va </a:t>
            </a:r>
            <a:r>
              <a:rPr sz="1800" spc="-10" dirty="0">
                <a:solidFill>
                  <a:srgbClr val="404040"/>
                </a:solidFill>
                <a:latin typeface="Calibri"/>
                <a:cs typeface="Calibri"/>
              </a:rPr>
              <a:t>créer </a:t>
            </a:r>
            <a:r>
              <a:rPr sz="1800" spc="-5" dirty="0">
                <a:solidFill>
                  <a:srgbClr val="404040"/>
                </a:solidFill>
                <a:latin typeface="Calibri"/>
                <a:cs typeface="Calibri"/>
              </a:rPr>
              <a:t>un nouveau </a:t>
            </a:r>
            <a:r>
              <a:rPr sz="1800" spc="-10" dirty="0">
                <a:solidFill>
                  <a:srgbClr val="404040"/>
                </a:solidFill>
                <a:latin typeface="Calibri"/>
                <a:cs typeface="Calibri"/>
              </a:rPr>
              <a:t>commit </a:t>
            </a:r>
            <a:r>
              <a:rPr sz="1800" spc="-5" dirty="0">
                <a:solidFill>
                  <a:srgbClr val="404040"/>
                </a:solidFill>
                <a:latin typeface="Calibri"/>
                <a:cs typeface="Calibri"/>
              </a:rPr>
              <a:t>de fusion si un changement </a:t>
            </a:r>
            <a:r>
              <a:rPr sz="1800" dirty="0">
                <a:solidFill>
                  <a:srgbClr val="404040"/>
                </a:solidFill>
                <a:latin typeface="Calibri"/>
                <a:cs typeface="Calibri"/>
              </a:rPr>
              <a:t>a </a:t>
            </a:r>
            <a:r>
              <a:rPr sz="1800" spc="-15" dirty="0">
                <a:solidFill>
                  <a:srgbClr val="404040"/>
                </a:solidFill>
                <a:latin typeface="Calibri"/>
                <a:cs typeface="Calibri"/>
              </a:rPr>
              <a:t>été</a:t>
            </a:r>
            <a:r>
              <a:rPr sz="1800" spc="130" dirty="0">
                <a:solidFill>
                  <a:srgbClr val="404040"/>
                </a:solidFill>
                <a:latin typeface="Calibri"/>
                <a:cs typeface="Calibri"/>
              </a:rPr>
              <a:t> </a:t>
            </a:r>
            <a:r>
              <a:rPr sz="1800" spc="-10" dirty="0">
                <a:solidFill>
                  <a:srgbClr val="404040"/>
                </a:solidFill>
                <a:latin typeface="Calibri"/>
                <a:cs typeface="Calibri"/>
              </a:rPr>
              <a:t>fait</a:t>
            </a:r>
            <a:endParaRPr sz="1800">
              <a:latin typeface="Calibri"/>
              <a:cs typeface="Calibri"/>
            </a:endParaRPr>
          </a:p>
          <a:p>
            <a:pPr marL="304800">
              <a:lnSpc>
                <a:spcPts val="2050"/>
              </a:lnSpc>
            </a:pPr>
            <a:r>
              <a:rPr sz="1800" spc="-5" dirty="0">
                <a:solidFill>
                  <a:srgbClr val="404040"/>
                </a:solidFill>
                <a:latin typeface="Calibri"/>
                <a:cs typeface="Calibri"/>
              </a:rPr>
              <a:t>sur la </a:t>
            </a:r>
            <a:r>
              <a:rPr sz="1800" spc="-10" dirty="0">
                <a:solidFill>
                  <a:srgbClr val="404040"/>
                </a:solidFill>
                <a:latin typeface="Calibri"/>
                <a:cs typeface="Calibri"/>
              </a:rPr>
              <a:t>branche </a:t>
            </a:r>
            <a:r>
              <a:rPr sz="1800" spc="-20" dirty="0">
                <a:solidFill>
                  <a:srgbClr val="404040"/>
                </a:solidFill>
                <a:latin typeface="Calibri"/>
                <a:cs typeface="Calibri"/>
              </a:rPr>
              <a:t>d’origine </a:t>
            </a:r>
            <a:r>
              <a:rPr sz="1800" spc="-10" dirty="0">
                <a:solidFill>
                  <a:srgbClr val="404040"/>
                </a:solidFill>
                <a:latin typeface="Calibri"/>
                <a:cs typeface="Calibri"/>
              </a:rPr>
              <a:t>entre</a:t>
            </a:r>
            <a:r>
              <a:rPr sz="1800" spc="75" dirty="0">
                <a:solidFill>
                  <a:srgbClr val="404040"/>
                </a:solidFill>
                <a:latin typeface="Calibri"/>
                <a:cs typeface="Calibri"/>
              </a:rPr>
              <a:t> </a:t>
            </a:r>
            <a:r>
              <a:rPr sz="1800" spc="-10" dirty="0">
                <a:solidFill>
                  <a:srgbClr val="404040"/>
                </a:solidFill>
                <a:latin typeface="Calibri"/>
                <a:cs typeface="Calibri"/>
              </a:rPr>
              <a:t>temps</a:t>
            </a:r>
            <a:endParaRPr sz="1800">
              <a:latin typeface="Calibri"/>
              <a:cs typeface="Calibri"/>
            </a:endParaRPr>
          </a:p>
          <a:p>
            <a:pPr marL="304800" indent="-183515">
              <a:lnSpc>
                <a:spcPct val="100000"/>
              </a:lnSpc>
              <a:spcBef>
                <a:spcPts val="33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merge</a:t>
            </a:r>
            <a:r>
              <a:rPr sz="1800" spc="-30" dirty="0">
                <a:solidFill>
                  <a:srgbClr val="404040"/>
                </a:solidFill>
                <a:latin typeface="Courier New"/>
                <a:cs typeface="Courier New"/>
              </a:rPr>
              <a:t> </a:t>
            </a:r>
            <a:r>
              <a:rPr sz="1800" spc="-10" dirty="0">
                <a:solidFill>
                  <a:srgbClr val="404040"/>
                </a:solidFill>
                <a:latin typeface="Courier New"/>
                <a:cs typeface="Courier New"/>
              </a:rPr>
              <a:t>&lt;nom_branche&gt;</a:t>
            </a:r>
            <a:endParaRPr sz="1800">
              <a:latin typeface="Courier New"/>
              <a:cs typeface="Courier New"/>
            </a:endParaRPr>
          </a:p>
          <a:p>
            <a:pPr marL="304800" marR="108585" indent="-182880">
              <a:lnSpc>
                <a:spcPts val="1939"/>
              </a:lnSpc>
              <a:spcBef>
                <a:spcPts val="680"/>
              </a:spcBef>
              <a:buClr>
                <a:srgbClr val="D24717"/>
              </a:buClr>
              <a:buChar char="◦"/>
              <a:tabLst>
                <a:tab pos="305435" algn="l"/>
              </a:tabLst>
            </a:pPr>
            <a:r>
              <a:rPr sz="1800" spc="-25" dirty="0">
                <a:solidFill>
                  <a:srgbClr val="404040"/>
                </a:solidFill>
                <a:latin typeface="Calibri"/>
                <a:cs typeface="Calibri"/>
              </a:rPr>
              <a:t>Vous </a:t>
            </a:r>
            <a:r>
              <a:rPr sz="1800" spc="-5" dirty="0">
                <a:solidFill>
                  <a:srgbClr val="404040"/>
                </a:solidFill>
                <a:latin typeface="Calibri"/>
                <a:cs typeface="Calibri"/>
              </a:rPr>
              <a:t>pouvez également </a:t>
            </a:r>
            <a:r>
              <a:rPr sz="1800" dirty="0">
                <a:solidFill>
                  <a:srgbClr val="404040"/>
                </a:solidFill>
                <a:latin typeface="Calibri"/>
                <a:cs typeface="Calibri"/>
              </a:rPr>
              <a:t>le </a:t>
            </a:r>
            <a:r>
              <a:rPr sz="1800" spc="-15" dirty="0">
                <a:solidFill>
                  <a:srgbClr val="404040"/>
                </a:solidFill>
                <a:latin typeface="Calibri"/>
                <a:cs typeface="Calibri"/>
              </a:rPr>
              <a:t>forcer </a:t>
            </a:r>
            <a:r>
              <a:rPr sz="1800" dirty="0">
                <a:solidFill>
                  <a:srgbClr val="404040"/>
                </a:solidFill>
                <a:latin typeface="Calibri"/>
                <a:cs typeface="Calibri"/>
              </a:rPr>
              <a:t>même s’il </a:t>
            </a:r>
            <a:r>
              <a:rPr sz="1800" spc="-15" dirty="0">
                <a:solidFill>
                  <a:srgbClr val="404040"/>
                </a:solidFill>
                <a:latin typeface="Calibri"/>
                <a:cs typeface="Calibri"/>
              </a:rPr>
              <a:t>n’y </a:t>
            </a:r>
            <a:r>
              <a:rPr sz="1800" dirty="0">
                <a:solidFill>
                  <a:srgbClr val="404040"/>
                </a:solidFill>
                <a:latin typeface="Calibri"/>
                <a:cs typeface="Calibri"/>
              </a:rPr>
              <a:t>a pas eu </a:t>
            </a:r>
            <a:r>
              <a:rPr sz="1800" spc="-5" dirty="0">
                <a:solidFill>
                  <a:srgbClr val="404040"/>
                </a:solidFill>
                <a:latin typeface="Calibri"/>
                <a:cs typeface="Calibri"/>
              </a:rPr>
              <a:t>de </a:t>
            </a:r>
            <a:r>
              <a:rPr sz="1800" dirty="0">
                <a:solidFill>
                  <a:srgbClr val="404040"/>
                </a:solidFill>
                <a:latin typeface="Calibri"/>
                <a:cs typeface="Calibri"/>
              </a:rPr>
              <a:t>changement </a:t>
            </a:r>
            <a:r>
              <a:rPr sz="1800" spc="-5" dirty="0">
                <a:solidFill>
                  <a:srgbClr val="404040"/>
                </a:solidFill>
                <a:latin typeface="Calibri"/>
                <a:cs typeface="Calibri"/>
              </a:rPr>
              <a:t>sur  la </a:t>
            </a:r>
            <a:r>
              <a:rPr sz="1800" spc="-10" dirty="0">
                <a:solidFill>
                  <a:srgbClr val="404040"/>
                </a:solidFill>
                <a:latin typeface="Calibri"/>
                <a:cs typeface="Calibri"/>
              </a:rPr>
              <a:t>branche </a:t>
            </a:r>
            <a:r>
              <a:rPr sz="1800" spc="-20" dirty="0">
                <a:solidFill>
                  <a:srgbClr val="404040"/>
                </a:solidFill>
                <a:latin typeface="Calibri"/>
                <a:cs typeface="Calibri"/>
              </a:rPr>
              <a:t>d’origine </a:t>
            </a:r>
            <a:r>
              <a:rPr sz="1800" spc="-5" dirty="0">
                <a:solidFill>
                  <a:srgbClr val="404040"/>
                </a:solidFill>
                <a:latin typeface="Calibri"/>
                <a:cs typeface="Calibri"/>
              </a:rPr>
              <a:t>(souhaitable, sinon on </a:t>
            </a:r>
            <a:r>
              <a:rPr sz="1800" spc="-10" dirty="0">
                <a:solidFill>
                  <a:srgbClr val="404040"/>
                </a:solidFill>
                <a:latin typeface="Calibri"/>
                <a:cs typeface="Calibri"/>
              </a:rPr>
              <a:t>aurait utilisé </a:t>
            </a:r>
            <a:r>
              <a:rPr sz="1800" dirty="0">
                <a:solidFill>
                  <a:srgbClr val="404040"/>
                </a:solidFill>
                <a:latin typeface="Calibri"/>
                <a:cs typeface="Calibri"/>
              </a:rPr>
              <a:t>git</a:t>
            </a:r>
            <a:r>
              <a:rPr sz="1800" spc="170" dirty="0">
                <a:solidFill>
                  <a:srgbClr val="404040"/>
                </a:solidFill>
                <a:latin typeface="Calibri"/>
                <a:cs typeface="Calibri"/>
              </a:rPr>
              <a:t> </a:t>
            </a:r>
            <a:r>
              <a:rPr sz="1800" spc="-5" dirty="0">
                <a:solidFill>
                  <a:srgbClr val="404040"/>
                </a:solidFill>
                <a:latin typeface="Calibri"/>
                <a:cs typeface="Calibri"/>
              </a:rPr>
              <a:t>rebase)</a:t>
            </a:r>
            <a:endParaRPr sz="1800">
              <a:latin typeface="Calibri"/>
              <a:cs typeface="Calibri"/>
            </a:endParaRPr>
          </a:p>
          <a:p>
            <a:pPr marL="487680" lvl="1" indent="-183515">
              <a:lnSpc>
                <a:spcPct val="100000"/>
              </a:lnSpc>
              <a:spcBef>
                <a:spcPts val="400"/>
              </a:spcBef>
              <a:buClr>
                <a:srgbClr val="D24717"/>
              </a:buClr>
              <a:buFont typeface="Calibri"/>
              <a:buChar char="◦"/>
              <a:tabLst>
                <a:tab pos="488315" algn="l"/>
              </a:tabLst>
            </a:pPr>
            <a:r>
              <a:rPr sz="1400" spc="-5" dirty="0">
                <a:solidFill>
                  <a:srgbClr val="404040"/>
                </a:solidFill>
                <a:latin typeface="Courier New"/>
                <a:cs typeface="Courier New"/>
              </a:rPr>
              <a:t>git merge --no-ff</a:t>
            </a:r>
            <a:r>
              <a:rPr sz="1400" spc="-15" dirty="0">
                <a:solidFill>
                  <a:srgbClr val="404040"/>
                </a:solidFill>
                <a:latin typeface="Courier New"/>
                <a:cs typeface="Courier New"/>
              </a:rPr>
              <a:t> </a:t>
            </a:r>
            <a:r>
              <a:rPr sz="1400" spc="-10" dirty="0">
                <a:solidFill>
                  <a:srgbClr val="404040"/>
                </a:solidFill>
                <a:latin typeface="Courier New"/>
                <a:cs typeface="Courier New"/>
              </a:rPr>
              <a:t>&lt;nom_branche&gt;</a:t>
            </a:r>
            <a:endParaRPr sz="14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92722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97954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50" dirty="0">
                <a:solidFill>
                  <a:schemeClr val="tx1"/>
                </a:solidFill>
              </a:rPr>
              <a:t> </a:t>
            </a:r>
            <a:r>
              <a:rPr spc="-55" dirty="0">
                <a:solidFill>
                  <a:schemeClr val="tx1"/>
                </a:solidFill>
              </a:rPr>
              <a:t>locales</a:t>
            </a:r>
          </a:p>
        </p:txBody>
      </p:sp>
      <p:sp>
        <p:nvSpPr>
          <p:cNvPr id="5" name="object 5"/>
          <p:cNvSpPr txBox="1"/>
          <p:nvPr/>
        </p:nvSpPr>
        <p:spPr>
          <a:xfrm>
            <a:off x="902005" y="1352857"/>
            <a:ext cx="7293609" cy="2831673"/>
          </a:xfrm>
          <a:prstGeom prst="rect">
            <a:avLst/>
          </a:prstGeom>
        </p:spPr>
        <p:txBody>
          <a:bodyPr vert="horz" wrap="square" lIns="0" tIns="41275" rIns="0" bIns="0" rtlCol="0">
            <a:spAutoFit/>
          </a:bodyPr>
          <a:lstStyle/>
          <a:p>
            <a:pPr marL="12700">
              <a:lnSpc>
                <a:spcPct val="100000"/>
              </a:lnSpc>
              <a:spcBef>
                <a:spcPts val="325"/>
              </a:spcBef>
            </a:pPr>
            <a:r>
              <a:rPr sz="2000" spc="-5" dirty="0">
                <a:solidFill>
                  <a:srgbClr val="404040"/>
                </a:solidFill>
                <a:latin typeface="Calibri"/>
                <a:cs typeface="Calibri"/>
              </a:rPr>
              <a:t>Git rebase</a:t>
            </a:r>
            <a:endParaRPr sz="2000">
              <a:latin typeface="Calibri"/>
              <a:cs typeface="Calibri"/>
            </a:endParaRPr>
          </a:p>
          <a:p>
            <a:pPr marL="304800" marR="5080" indent="-182880">
              <a:lnSpc>
                <a:spcPct val="90000"/>
              </a:lnSpc>
              <a:spcBef>
                <a:spcPts val="415"/>
              </a:spcBef>
              <a:buClr>
                <a:srgbClr val="D24717"/>
              </a:buClr>
              <a:buChar char="◦"/>
              <a:tabLst>
                <a:tab pos="305435" algn="l"/>
              </a:tabLst>
            </a:pPr>
            <a:r>
              <a:rPr sz="1800" spc="-5" dirty="0">
                <a:solidFill>
                  <a:srgbClr val="404040"/>
                </a:solidFill>
                <a:latin typeface="Calibri"/>
                <a:cs typeface="Calibri"/>
              </a:rPr>
              <a:t>Si les modifications apportées par la </a:t>
            </a:r>
            <a:r>
              <a:rPr sz="1800" spc="-10" dirty="0">
                <a:solidFill>
                  <a:srgbClr val="404040"/>
                </a:solidFill>
                <a:latin typeface="Calibri"/>
                <a:cs typeface="Calibri"/>
              </a:rPr>
              <a:t>branche </a:t>
            </a:r>
            <a:r>
              <a:rPr sz="1800" spc="-35" dirty="0">
                <a:solidFill>
                  <a:srgbClr val="404040"/>
                </a:solidFill>
                <a:latin typeface="Calibri"/>
                <a:cs typeface="Calibri"/>
              </a:rPr>
              <a:t>n’ont </a:t>
            </a:r>
            <a:r>
              <a:rPr sz="1800" spc="-5" dirty="0">
                <a:solidFill>
                  <a:srgbClr val="404040"/>
                </a:solidFill>
                <a:latin typeface="Calibri"/>
                <a:cs typeface="Calibri"/>
              </a:rPr>
              <a:t>pas </a:t>
            </a:r>
            <a:r>
              <a:rPr sz="1800" spc="-15" dirty="0">
                <a:solidFill>
                  <a:srgbClr val="404040"/>
                </a:solidFill>
                <a:latin typeface="Calibri"/>
                <a:cs typeface="Calibri"/>
              </a:rPr>
              <a:t>d'intérêt </a:t>
            </a:r>
            <a:r>
              <a:rPr sz="1800" dirty="0">
                <a:solidFill>
                  <a:srgbClr val="404040"/>
                </a:solidFill>
                <a:latin typeface="Calibri"/>
                <a:cs typeface="Calibri"/>
              </a:rPr>
              <a:t>à </a:t>
            </a:r>
            <a:r>
              <a:rPr sz="1800" spc="-10" dirty="0">
                <a:solidFill>
                  <a:srgbClr val="404040"/>
                </a:solidFill>
                <a:latin typeface="Calibri"/>
                <a:cs typeface="Calibri"/>
              </a:rPr>
              <a:t>être </a:t>
            </a:r>
            <a:r>
              <a:rPr sz="1800" dirty="0">
                <a:solidFill>
                  <a:srgbClr val="404040"/>
                </a:solidFill>
                <a:latin typeface="Calibri"/>
                <a:cs typeface="Calibri"/>
              </a:rPr>
              <a:t>vues  </a:t>
            </a:r>
            <a:r>
              <a:rPr sz="1800" spc="-10" dirty="0">
                <a:solidFill>
                  <a:srgbClr val="404040"/>
                </a:solidFill>
                <a:latin typeface="Calibri"/>
                <a:cs typeface="Calibri"/>
              </a:rPr>
              <a:t>comme telles </a:t>
            </a:r>
            <a:r>
              <a:rPr sz="1800" spc="-5" dirty="0">
                <a:solidFill>
                  <a:srgbClr val="404040"/>
                </a:solidFill>
                <a:latin typeface="Calibri"/>
                <a:cs typeface="Calibri"/>
              </a:rPr>
              <a:t>dans </a:t>
            </a:r>
            <a:r>
              <a:rPr sz="1800" spc="-10" dirty="0">
                <a:solidFill>
                  <a:srgbClr val="404040"/>
                </a:solidFill>
                <a:latin typeface="Calibri"/>
                <a:cs typeface="Calibri"/>
              </a:rPr>
              <a:t>l’historique </a:t>
            </a:r>
            <a:r>
              <a:rPr sz="1800" spc="-5" dirty="0">
                <a:solidFill>
                  <a:srgbClr val="404040"/>
                </a:solidFill>
                <a:latin typeface="Calibri"/>
                <a:cs typeface="Calibri"/>
              </a:rPr>
              <a:t>(nouveau chemin), par </a:t>
            </a:r>
            <a:r>
              <a:rPr sz="1800" spc="-10" dirty="0">
                <a:solidFill>
                  <a:srgbClr val="404040"/>
                </a:solidFill>
                <a:latin typeface="Calibri"/>
                <a:cs typeface="Calibri"/>
              </a:rPr>
              <a:t>exemple </a:t>
            </a:r>
            <a:r>
              <a:rPr sz="1800" spc="-5" dirty="0">
                <a:solidFill>
                  <a:srgbClr val="404040"/>
                </a:solidFill>
                <a:latin typeface="Calibri"/>
                <a:cs typeface="Calibri"/>
              </a:rPr>
              <a:t>s’il </a:t>
            </a:r>
            <a:r>
              <a:rPr sz="1800" spc="-25" dirty="0">
                <a:solidFill>
                  <a:srgbClr val="404040"/>
                </a:solidFill>
                <a:latin typeface="Calibri"/>
                <a:cs typeface="Calibri"/>
              </a:rPr>
              <a:t>s’agit  </a:t>
            </a:r>
            <a:r>
              <a:rPr sz="1800" spc="-15" dirty="0">
                <a:solidFill>
                  <a:srgbClr val="404040"/>
                </a:solidFill>
                <a:latin typeface="Calibri"/>
                <a:cs typeface="Calibri"/>
              </a:rPr>
              <a:t>d’une </a:t>
            </a:r>
            <a:r>
              <a:rPr sz="1800" spc="-5" dirty="0">
                <a:solidFill>
                  <a:srgbClr val="404040"/>
                </a:solidFill>
                <a:latin typeface="Calibri"/>
                <a:cs typeface="Calibri"/>
              </a:rPr>
              <a:t>simple </a:t>
            </a:r>
            <a:r>
              <a:rPr sz="1800" spc="-10" dirty="0">
                <a:solidFill>
                  <a:srgbClr val="404040"/>
                </a:solidFill>
                <a:latin typeface="Calibri"/>
                <a:cs typeface="Calibri"/>
              </a:rPr>
              <a:t>correction </a:t>
            </a:r>
            <a:r>
              <a:rPr sz="1800" spc="-5" dirty="0">
                <a:solidFill>
                  <a:srgbClr val="404040"/>
                </a:solidFill>
                <a:latin typeface="Calibri"/>
                <a:cs typeface="Calibri"/>
              </a:rPr>
              <a:t>de </a:t>
            </a:r>
            <a:r>
              <a:rPr sz="1800" spc="5" dirty="0">
                <a:solidFill>
                  <a:srgbClr val="404040"/>
                </a:solidFill>
                <a:latin typeface="Calibri"/>
                <a:cs typeface="Calibri"/>
              </a:rPr>
              <a:t>bug, </a:t>
            </a:r>
            <a:r>
              <a:rPr sz="1800" spc="-5" dirty="0">
                <a:solidFill>
                  <a:srgbClr val="404040"/>
                </a:solidFill>
                <a:latin typeface="Calibri"/>
                <a:cs typeface="Calibri"/>
              </a:rPr>
              <a:t>on </a:t>
            </a:r>
            <a:r>
              <a:rPr sz="1800" spc="-10" dirty="0">
                <a:solidFill>
                  <a:srgbClr val="404040"/>
                </a:solidFill>
                <a:latin typeface="Calibri"/>
                <a:cs typeface="Calibri"/>
              </a:rPr>
              <a:t>privilégiera </a:t>
            </a:r>
            <a:r>
              <a:rPr sz="1800" dirty="0">
                <a:solidFill>
                  <a:srgbClr val="404040"/>
                </a:solidFill>
                <a:latin typeface="Calibri"/>
                <a:cs typeface="Calibri"/>
              </a:rPr>
              <a:t>git </a:t>
            </a:r>
            <a:r>
              <a:rPr sz="1800" spc="-5" dirty="0">
                <a:solidFill>
                  <a:srgbClr val="404040"/>
                </a:solidFill>
                <a:latin typeface="Calibri"/>
                <a:cs typeface="Calibri"/>
              </a:rPr>
              <a:t>rebase qui </a:t>
            </a:r>
            <a:r>
              <a:rPr sz="1800" spc="-15" dirty="0">
                <a:solidFill>
                  <a:srgbClr val="404040"/>
                </a:solidFill>
                <a:latin typeface="Calibri"/>
                <a:cs typeface="Calibri"/>
              </a:rPr>
              <a:t>va </a:t>
            </a:r>
            <a:r>
              <a:rPr sz="1800" spc="-5" dirty="0">
                <a:solidFill>
                  <a:srgbClr val="404040"/>
                </a:solidFill>
                <a:latin typeface="Calibri"/>
                <a:cs typeface="Calibri"/>
              </a:rPr>
              <a:t>fusionner  les arbres </a:t>
            </a:r>
            <a:r>
              <a:rPr sz="1800" dirty="0">
                <a:solidFill>
                  <a:srgbClr val="404040"/>
                </a:solidFill>
                <a:latin typeface="Calibri"/>
                <a:cs typeface="Calibri"/>
              </a:rPr>
              <a:t>en leur </a:t>
            </a:r>
            <a:r>
              <a:rPr sz="1800" spc="-10" dirty="0">
                <a:solidFill>
                  <a:srgbClr val="404040"/>
                </a:solidFill>
                <a:latin typeface="Calibri"/>
                <a:cs typeface="Calibri"/>
              </a:rPr>
              <a:t>détectant </a:t>
            </a:r>
            <a:r>
              <a:rPr sz="1800" dirty="0">
                <a:solidFill>
                  <a:srgbClr val="404040"/>
                </a:solidFill>
                <a:latin typeface="Calibri"/>
                <a:cs typeface="Calibri"/>
              </a:rPr>
              <a:t>leur </a:t>
            </a:r>
            <a:r>
              <a:rPr sz="1800" spc="-10" dirty="0">
                <a:solidFill>
                  <a:srgbClr val="404040"/>
                </a:solidFill>
                <a:latin typeface="Calibri"/>
                <a:cs typeface="Calibri"/>
              </a:rPr>
              <a:t>ancêtre</a:t>
            </a:r>
            <a:r>
              <a:rPr sz="1800" spc="70" dirty="0">
                <a:solidFill>
                  <a:srgbClr val="404040"/>
                </a:solidFill>
                <a:latin typeface="Calibri"/>
                <a:cs typeface="Calibri"/>
              </a:rPr>
              <a:t> </a:t>
            </a:r>
            <a:r>
              <a:rPr sz="1800" spc="-10" dirty="0">
                <a:solidFill>
                  <a:srgbClr val="404040"/>
                </a:solidFill>
                <a:latin typeface="Calibri"/>
                <a:cs typeface="Calibri"/>
              </a:rPr>
              <a:t>commun</a:t>
            </a:r>
            <a:endParaRPr sz="1800">
              <a:latin typeface="Calibri"/>
              <a:cs typeface="Calibri"/>
            </a:endParaRPr>
          </a:p>
          <a:p>
            <a:pPr marL="304800" indent="-183515">
              <a:lnSpc>
                <a:spcPct val="100000"/>
              </a:lnSpc>
              <a:spcBef>
                <a:spcPts val="33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rebase</a:t>
            </a:r>
            <a:r>
              <a:rPr sz="1800" spc="-45" dirty="0">
                <a:solidFill>
                  <a:srgbClr val="404040"/>
                </a:solidFill>
                <a:latin typeface="Courier New"/>
                <a:cs typeface="Courier New"/>
              </a:rPr>
              <a:t> </a:t>
            </a:r>
            <a:r>
              <a:rPr sz="1800" spc="-10" dirty="0">
                <a:solidFill>
                  <a:srgbClr val="404040"/>
                </a:solidFill>
                <a:latin typeface="Courier New"/>
                <a:cs typeface="Courier New"/>
              </a:rPr>
              <a:t>&lt;nom_branche&gt;</a:t>
            </a:r>
            <a:endParaRPr sz="1800">
              <a:latin typeface="Courier New"/>
              <a:cs typeface="Courier New"/>
            </a:endParaRPr>
          </a:p>
          <a:p>
            <a:pPr marL="12700">
              <a:lnSpc>
                <a:spcPct val="100000"/>
              </a:lnSpc>
              <a:spcBef>
                <a:spcPts val="1375"/>
              </a:spcBef>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a:t>
            </a:r>
            <a:r>
              <a:rPr sz="2000" dirty="0">
                <a:solidFill>
                  <a:srgbClr val="404040"/>
                </a:solidFill>
                <a:latin typeface="Calibri"/>
                <a:cs typeface="Calibri"/>
              </a:rPr>
              <a:t>de </a:t>
            </a:r>
            <a:r>
              <a:rPr sz="2000" spc="-5" dirty="0">
                <a:solidFill>
                  <a:srgbClr val="404040"/>
                </a:solidFill>
                <a:latin typeface="Calibri"/>
                <a:cs typeface="Calibri"/>
              </a:rPr>
              <a:t>rebaser après </a:t>
            </a:r>
            <a:r>
              <a:rPr sz="2000" dirty="0">
                <a:solidFill>
                  <a:srgbClr val="404040"/>
                </a:solidFill>
                <a:latin typeface="Calibri"/>
                <a:cs typeface="Calibri"/>
              </a:rPr>
              <a:t>un </a:t>
            </a:r>
            <a:r>
              <a:rPr sz="2000" dirty="0">
                <a:solidFill>
                  <a:srgbClr val="404040"/>
                </a:solidFill>
                <a:latin typeface="Courier New"/>
                <a:cs typeface="Courier New"/>
              </a:rPr>
              <a:t>git</a:t>
            </a:r>
            <a:r>
              <a:rPr sz="2000" spc="-5" dirty="0">
                <a:solidFill>
                  <a:srgbClr val="404040"/>
                </a:solidFill>
                <a:latin typeface="Courier New"/>
                <a:cs typeface="Courier New"/>
              </a:rPr>
              <a:t> merge</a:t>
            </a:r>
            <a:endParaRPr sz="2000">
              <a:latin typeface="Courier New"/>
              <a:cs typeface="Courier New"/>
            </a:endParaRPr>
          </a:p>
          <a:p>
            <a:pPr marL="304800" indent="-183515">
              <a:lnSpc>
                <a:spcPct val="100000"/>
              </a:lnSpc>
              <a:spcBef>
                <a:spcPts val="17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merge</a:t>
            </a:r>
            <a:r>
              <a:rPr sz="1800" spc="-30" dirty="0">
                <a:solidFill>
                  <a:srgbClr val="404040"/>
                </a:solidFill>
                <a:latin typeface="Courier New"/>
                <a:cs typeface="Courier New"/>
              </a:rPr>
              <a:t> </a:t>
            </a:r>
            <a:r>
              <a:rPr sz="1800" spc="-10" dirty="0">
                <a:solidFill>
                  <a:srgbClr val="404040"/>
                </a:solidFill>
                <a:latin typeface="Courier New"/>
                <a:cs typeface="Courier New"/>
              </a:rPr>
              <a:t>&lt;nom_branche&gt;</a:t>
            </a:r>
            <a:endParaRPr sz="1800">
              <a:latin typeface="Courier New"/>
              <a:cs typeface="Courier New"/>
            </a:endParaRPr>
          </a:p>
          <a:p>
            <a:pPr marL="304800" indent="-183515">
              <a:lnSpc>
                <a:spcPct val="100000"/>
              </a:lnSpc>
              <a:spcBef>
                <a:spcPts val="38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rebase</a:t>
            </a:r>
            <a:r>
              <a:rPr sz="1800" spc="-45" dirty="0">
                <a:solidFill>
                  <a:srgbClr val="404040"/>
                </a:solidFill>
                <a:latin typeface="Courier New"/>
                <a:cs typeface="Courier New"/>
              </a:rPr>
              <a:t> </a:t>
            </a:r>
            <a:r>
              <a:rPr sz="1800" spc="-10" dirty="0">
                <a:solidFill>
                  <a:srgbClr val="404040"/>
                </a:solidFill>
                <a:latin typeface="Courier New"/>
                <a:cs typeface="Courier New"/>
              </a:rPr>
              <a:t>&lt;nom_branche&gt;</a:t>
            </a:r>
            <a:endParaRPr sz="18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98365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69392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Gestion </a:t>
            </a:r>
            <a:r>
              <a:rPr spc="-35" dirty="0">
                <a:solidFill>
                  <a:schemeClr val="tx1"/>
                </a:solidFill>
              </a:rPr>
              <a:t>des</a:t>
            </a:r>
            <a:r>
              <a:rPr spc="-195" dirty="0">
                <a:solidFill>
                  <a:schemeClr val="tx1"/>
                </a:solidFill>
              </a:rPr>
              <a:t> </a:t>
            </a:r>
            <a:r>
              <a:rPr spc="-55" dirty="0">
                <a:solidFill>
                  <a:schemeClr val="tx1"/>
                </a:solidFill>
              </a:rPr>
              <a:t>conflits</a:t>
            </a:r>
          </a:p>
        </p:txBody>
      </p:sp>
      <p:sp>
        <p:nvSpPr>
          <p:cNvPr id="5" name="object 5"/>
          <p:cNvSpPr txBox="1"/>
          <p:nvPr/>
        </p:nvSpPr>
        <p:spPr>
          <a:xfrm>
            <a:off x="152400" y="1373981"/>
            <a:ext cx="8915400" cy="3547766"/>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Calibri"/>
                <a:cs typeface="Calibri"/>
              </a:rPr>
              <a:t>Conflits </a:t>
            </a:r>
            <a:r>
              <a:rPr sz="2000" b="1" spc="-10" dirty="0">
                <a:solidFill>
                  <a:srgbClr val="404040"/>
                </a:solidFill>
                <a:latin typeface="Calibri"/>
                <a:cs typeface="Calibri"/>
              </a:rPr>
              <a:t>(Penser </a:t>
            </a:r>
            <a:r>
              <a:rPr sz="2000" b="1" dirty="0">
                <a:solidFill>
                  <a:srgbClr val="404040"/>
                </a:solidFill>
                <a:latin typeface="Calibri"/>
                <a:cs typeface="Calibri"/>
              </a:rPr>
              <a:t>à utiliser </a:t>
            </a:r>
            <a:r>
              <a:rPr sz="2000" b="1" spc="-5" dirty="0">
                <a:solidFill>
                  <a:srgbClr val="404040"/>
                </a:solidFill>
                <a:latin typeface="Calibri"/>
                <a:cs typeface="Calibri"/>
              </a:rPr>
              <a:t>git </a:t>
            </a:r>
            <a:r>
              <a:rPr sz="2000" b="1" spc="-15" dirty="0">
                <a:solidFill>
                  <a:srgbClr val="404040"/>
                </a:solidFill>
                <a:latin typeface="Calibri"/>
                <a:cs typeface="Calibri"/>
              </a:rPr>
              <a:t>status </a:t>
            </a:r>
            <a:r>
              <a:rPr sz="2000" b="1" dirty="0">
                <a:solidFill>
                  <a:srgbClr val="404040"/>
                </a:solidFill>
                <a:latin typeface="Calibri"/>
                <a:cs typeface="Calibri"/>
              </a:rPr>
              <a:t>pour </a:t>
            </a:r>
            <a:r>
              <a:rPr sz="2000" b="1" spc="-10" dirty="0">
                <a:solidFill>
                  <a:srgbClr val="404040"/>
                </a:solidFill>
                <a:latin typeface="Calibri"/>
                <a:cs typeface="Calibri"/>
              </a:rPr>
              <a:t>détecter </a:t>
            </a:r>
            <a:r>
              <a:rPr sz="2000" b="1" dirty="0">
                <a:solidFill>
                  <a:srgbClr val="404040"/>
                </a:solidFill>
                <a:latin typeface="Calibri"/>
                <a:cs typeface="Calibri"/>
              </a:rPr>
              <a:t>les</a:t>
            </a:r>
            <a:r>
              <a:rPr sz="2000" b="1" spc="-60" dirty="0">
                <a:solidFill>
                  <a:srgbClr val="404040"/>
                </a:solidFill>
                <a:latin typeface="Calibri"/>
                <a:cs typeface="Calibri"/>
              </a:rPr>
              <a:t> </a:t>
            </a:r>
            <a:r>
              <a:rPr sz="2000" b="1" spc="-10" dirty="0">
                <a:solidFill>
                  <a:srgbClr val="404040"/>
                </a:solidFill>
                <a:latin typeface="Calibri"/>
                <a:cs typeface="Calibri"/>
              </a:rPr>
              <a:t>erreurs)</a:t>
            </a:r>
            <a:endParaRPr sz="2000" dirty="0">
              <a:latin typeface="Calibri"/>
              <a:cs typeface="Calibri"/>
            </a:endParaRPr>
          </a:p>
          <a:p>
            <a:pPr marL="304800" indent="-263525">
              <a:lnSpc>
                <a:spcPts val="2050"/>
              </a:lnSpc>
              <a:spcBef>
                <a:spcPts val="1450"/>
              </a:spcBef>
              <a:buClr>
                <a:srgbClr val="D24717"/>
              </a:buClr>
              <a:buChar char="◦"/>
              <a:tabLst>
                <a:tab pos="305435" algn="l"/>
              </a:tabLst>
            </a:pPr>
            <a:r>
              <a:rPr sz="1800" spc="-5" dirty="0" err="1">
                <a:solidFill>
                  <a:srgbClr val="404040"/>
                </a:solidFill>
                <a:latin typeface="Calibri"/>
                <a:cs typeface="Calibri"/>
              </a:rPr>
              <a:t>S’il</a:t>
            </a:r>
            <a:r>
              <a:rPr sz="1800" spc="-5" dirty="0">
                <a:solidFill>
                  <a:srgbClr val="404040"/>
                </a:solidFill>
                <a:latin typeface="Calibri"/>
                <a:cs typeface="Calibri"/>
              </a:rPr>
              <a:t> </a:t>
            </a:r>
            <a:r>
              <a:rPr sz="1800" dirty="0">
                <a:solidFill>
                  <a:srgbClr val="404040"/>
                </a:solidFill>
                <a:latin typeface="Calibri"/>
                <a:cs typeface="Calibri"/>
              </a:rPr>
              <a:t>y a eu </a:t>
            </a:r>
            <a:r>
              <a:rPr sz="1800" spc="-5" dirty="0">
                <a:solidFill>
                  <a:srgbClr val="404040"/>
                </a:solidFill>
                <a:latin typeface="Calibri"/>
                <a:cs typeface="Calibri"/>
              </a:rPr>
              <a:t>des changements apportés </a:t>
            </a:r>
            <a:r>
              <a:rPr sz="1800" dirty="0">
                <a:solidFill>
                  <a:srgbClr val="404040"/>
                </a:solidFill>
                <a:latin typeface="Calibri"/>
                <a:cs typeface="Calibri"/>
              </a:rPr>
              <a:t>aux 2 </a:t>
            </a:r>
            <a:r>
              <a:rPr sz="1800" spc="-10" dirty="0">
                <a:solidFill>
                  <a:srgbClr val="404040"/>
                </a:solidFill>
                <a:latin typeface="Calibri"/>
                <a:cs typeface="Calibri"/>
              </a:rPr>
              <a:t>branches </a:t>
            </a:r>
            <a:r>
              <a:rPr sz="1800" dirty="0">
                <a:solidFill>
                  <a:srgbClr val="404040"/>
                </a:solidFill>
                <a:latin typeface="Calibri"/>
                <a:cs typeface="Calibri"/>
              </a:rPr>
              <a:t>sur </a:t>
            </a:r>
            <a:r>
              <a:rPr sz="1800" spc="-5" dirty="0">
                <a:solidFill>
                  <a:srgbClr val="404040"/>
                </a:solidFill>
                <a:latin typeface="Calibri"/>
                <a:cs typeface="Calibri"/>
              </a:rPr>
              <a:t>les </a:t>
            </a:r>
            <a:r>
              <a:rPr sz="1800" dirty="0">
                <a:solidFill>
                  <a:srgbClr val="404040"/>
                </a:solidFill>
                <a:latin typeface="Calibri"/>
                <a:cs typeface="Calibri"/>
              </a:rPr>
              <a:t>mêmes lignes,</a:t>
            </a:r>
            <a:r>
              <a:rPr sz="1800" spc="55" dirty="0">
                <a:solidFill>
                  <a:srgbClr val="404040"/>
                </a:solidFill>
                <a:latin typeface="Calibri"/>
                <a:cs typeface="Calibri"/>
              </a:rPr>
              <a:t> </a:t>
            </a:r>
            <a:r>
              <a:rPr sz="1800" spc="-5" dirty="0">
                <a:solidFill>
                  <a:srgbClr val="404040"/>
                </a:solidFill>
                <a:latin typeface="Calibri"/>
                <a:cs typeface="Calibri"/>
              </a:rPr>
              <a:t>il</a:t>
            </a:r>
            <a:endParaRPr sz="1800" dirty="0">
              <a:latin typeface="Calibri"/>
              <a:cs typeface="Calibri"/>
            </a:endParaRPr>
          </a:p>
          <a:p>
            <a:pPr marR="3175" algn="ctr">
              <a:lnSpc>
                <a:spcPts val="2050"/>
              </a:lnSpc>
            </a:pPr>
            <a:r>
              <a:rPr sz="1800" spc="-10" dirty="0">
                <a:solidFill>
                  <a:srgbClr val="404040"/>
                </a:solidFill>
                <a:latin typeface="Calibri"/>
                <a:cs typeface="Calibri"/>
              </a:rPr>
              <a:t>sera alors </a:t>
            </a:r>
            <a:r>
              <a:rPr sz="1800" spc="-5" dirty="0">
                <a:solidFill>
                  <a:srgbClr val="404040"/>
                </a:solidFill>
                <a:latin typeface="Calibri"/>
                <a:cs typeface="Calibri"/>
              </a:rPr>
              <a:t>impossible de </a:t>
            </a:r>
            <a:r>
              <a:rPr sz="1800" dirty="0">
                <a:solidFill>
                  <a:srgbClr val="404040"/>
                </a:solidFill>
                <a:latin typeface="Calibri"/>
                <a:cs typeface="Calibri"/>
              </a:rPr>
              <a:t>les </a:t>
            </a:r>
            <a:r>
              <a:rPr sz="1800" spc="-5" dirty="0">
                <a:solidFill>
                  <a:srgbClr val="404040"/>
                </a:solidFill>
                <a:latin typeface="Calibri"/>
                <a:cs typeface="Calibri"/>
              </a:rPr>
              <a:t>fusionner sans </a:t>
            </a:r>
            <a:r>
              <a:rPr sz="1800" spc="-10" dirty="0">
                <a:solidFill>
                  <a:srgbClr val="404040"/>
                </a:solidFill>
                <a:latin typeface="Calibri"/>
                <a:cs typeface="Calibri"/>
              </a:rPr>
              <a:t>corriger </a:t>
            </a:r>
            <a:r>
              <a:rPr sz="1800" spc="-5" dirty="0">
                <a:solidFill>
                  <a:srgbClr val="404040"/>
                </a:solidFill>
                <a:latin typeface="Calibri"/>
                <a:cs typeface="Calibri"/>
              </a:rPr>
              <a:t>le </a:t>
            </a:r>
            <a:r>
              <a:rPr sz="1800" spc="-10" dirty="0">
                <a:solidFill>
                  <a:srgbClr val="404040"/>
                </a:solidFill>
                <a:latin typeface="Calibri"/>
                <a:cs typeface="Calibri"/>
              </a:rPr>
              <a:t>conflit </a:t>
            </a:r>
            <a:r>
              <a:rPr sz="1800" dirty="0">
                <a:solidFill>
                  <a:srgbClr val="404040"/>
                </a:solidFill>
                <a:latin typeface="Calibri"/>
                <a:cs typeface="Calibri"/>
              </a:rPr>
              <a:t>au</a:t>
            </a:r>
            <a:r>
              <a:rPr sz="1800" spc="130" dirty="0">
                <a:solidFill>
                  <a:srgbClr val="404040"/>
                </a:solidFill>
                <a:latin typeface="Calibri"/>
                <a:cs typeface="Calibri"/>
              </a:rPr>
              <a:t> </a:t>
            </a:r>
            <a:r>
              <a:rPr sz="1800" spc="-5" dirty="0">
                <a:solidFill>
                  <a:srgbClr val="404040"/>
                </a:solidFill>
                <a:latin typeface="Calibri"/>
                <a:cs typeface="Calibri"/>
              </a:rPr>
              <a:t>préalable.</a:t>
            </a:r>
            <a:endParaRPr sz="1800" dirty="0">
              <a:latin typeface="Calibri"/>
              <a:cs typeface="Calibri"/>
            </a:endParaRPr>
          </a:p>
          <a:p>
            <a:pPr>
              <a:lnSpc>
                <a:spcPct val="100000"/>
              </a:lnSpc>
              <a:spcBef>
                <a:spcPts val="40"/>
              </a:spcBef>
            </a:pPr>
            <a:endParaRPr sz="2500" dirty="0">
              <a:latin typeface="Times New Roman"/>
              <a:cs typeface="Times New Roman"/>
            </a:endParaRPr>
          </a:p>
          <a:p>
            <a:pPr marL="304800" indent="-183515">
              <a:lnSpc>
                <a:spcPts val="2050"/>
              </a:lnSpc>
              <a:spcBef>
                <a:spcPts val="5"/>
              </a:spcBef>
              <a:buClr>
                <a:srgbClr val="D24717"/>
              </a:buClr>
              <a:buChar char="◦"/>
              <a:tabLst>
                <a:tab pos="305435" algn="l"/>
              </a:tabLst>
            </a:pPr>
            <a:r>
              <a:rPr sz="1800" spc="-5" dirty="0">
                <a:solidFill>
                  <a:srgbClr val="404040"/>
                </a:solidFill>
                <a:latin typeface="Calibri"/>
                <a:cs typeface="Calibri"/>
              </a:rPr>
              <a:t>Corriger le fichier qui pose </a:t>
            </a:r>
            <a:r>
              <a:rPr sz="1800" spc="-10" dirty="0">
                <a:solidFill>
                  <a:srgbClr val="404040"/>
                </a:solidFill>
                <a:latin typeface="Calibri"/>
                <a:cs typeface="Calibri"/>
              </a:rPr>
              <a:t>problème </a:t>
            </a:r>
            <a:r>
              <a:rPr sz="1800" spc="-5" dirty="0">
                <a:solidFill>
                  <a:srgbClr val="404040"/>
                </a:solidFill>
                <a:latin typeface="Calibri"/>
                <a:cs typeface="Calibri"/>
              </a:rPr>
              <a:t>(penser </a:t>
            </a:r>
            <a:r>
              <a:rPr sz="1800" dirty="0">
                <a:solidFill>
                  <a:srgbClr val="404040"/>
                </a:solidFill>
                <a:latin typeface="Calibri"/>
                <a:cs typeface="Calibri"/>
              </a:rPr>
              <a:t>à </a:t>
            </a:r>
            <a:r>
              <a:rPr sz="1800" spc="-15" dirty="0">
                <a:solidFill>
                  <a:srgbClr val="404040"/>
                </a:solidFill>
                <a:latin typeface="Calibri"/>
                <a:cs typeface="Calibri"/>
              </a:rPr>
              <a:t>retirer </a:t>
            </a:r>
            <a:r>
              <a:rPr sz="1800" spc="-5" dirty="0">
                <a:solidFill>
                  <a:srgbClr val="404040"/>
                </a:solidFill>
                <a:latin typeface="Calibri"/>
                <a:cs typeface="Calibri"/>
              </a:rPr>
              <a:t>les lignes </a:t>
            </a:r>
            <a:r>
              <a:rPr sz="1800" spc="-5" dirty="0">
                <a:solidFill>
                  <a:srgbClr val="404040"/>
                </a:solidFill>
                <a:latin typeface="Courier New"/>
                <a:cs typeface="Courier New"/>
              </a:rPr>
              <a:t>&lt;&lt;&lt;&lt;</a:t>
            </a:r>
            <a:r>
              <a:rPr sz="1800" spc="-5" dirty="0">
                <a:solidFill>
                  <a:srgbClr val="404040"/>
                </a:solidFill>
                <a:latin typeface="Calibri"/>
                <a:cs typeface="Calibri"/>
              </a:rPr>
              <a:t>,</a:t>
            </a:r>
            <a:r>
              <a:rPr sz="1800" spc="220" dirty="0">
                <a:solidFill>
                  <a:srgbClr val="404040"/>
                </a:solidFill>
                <a:latin typeface="Calibri"/>
                <a:cs typeface="Calibri"/>
              </a:rPr>
              <a:t> </a:t>
            </a:r>
            <a:r>
              <a:rPr sz="1800" spc="-5" dirty="0">
                <a:solidFill>
                  <a:srgbClr val="404040"/>
                </a:solidFill>
                <a:latin typeface="Courier New"/>
                <a:cs typeface="Courier New"/>
              </a:rPr>
              <a:t>====</a:t>
            </a:r>
            <a:endParaRPr sz="1800" dirty="0">
              <a:latin typeface="Courier New"/>
              <a:cs typeface="Courier New"/>
            </a:endParaRPr>
          </a:p>
          <a:p>
            <a:pPr marL="304800">
              <a:lnSpc>
                <a:spcPts val="2050"/>
              </a:lnSpc>
            </a:pPr>
            <a:r>
              <a:rPr sz="1800" spc="-5" dirty="0">
                <a:solidFill>
                  <a:srgbClr val="404040"/>
                </a:solidFill>
                <a:latin typeface="Calibri"/>
                <a:cs typeface="Calibri"/>
              </a:rPr>
              <a:t>et</a:t>
            </a:r>
            <a:r>
              <a:rPr sz="1800" dirty="0">
                <a:solidFill>
                  <a:srgbClr val="404040"/>
                </a:solidFill>
                <a:latin typeface="Calibri"/>
                <a:cs typeface="Calibri"/>
              </a:rPr>
              <a:t> </a:t>
            </a:r>
            <a:r>
              <a:rPr sz="1800" spc="-10" dirty="0">
                <a:solidFill>
                  <a:srgbClr val="404040"/>
                </a:solidFill>
                <a:latin typeface="Courier New"/>
                <a:cs typeface="Courier New"/>
              </a:rPr>
              <a:t>&gt;&gt;&gt;&gt;</a:t>
            </a:r>
            <a:r>
              <a:rPr sz="1800" spc="-10" dirty="0">
                <a:solidFill>
                  <a:srgbClr val="404040"/>
                </a:solidFill>
                <a:latin typeface="Calibri"/>
                <a:cs typeface="Calibri"/>
              </a:rPr>
              <a:t>).</a:t>
            </a:r>
            <a:endParaRPr sz="1800" dirty="0">
              <a:latin typeface="Calibri"/>
              <a:cs typeface="Calibri"/>
            </a:endParaRPr>
          </a:p>
          <a:p>
            <a:pPr>
              <a:lnSpc>
                <a:spcPct val="100000"/>
              </a:lnSpc>
              <a:spcBef>
                <a:spcPts val="25"/>
              </a:spcBef>
            </a:pPr>
            <a:endParaRPr sz="2750" dirty="0">
              <a:latin typeface="Times New Roman"/>
              <a:cs typeface="Times New Roman"/>
            </a:endParaRPr>
          </a:p>
          <a:p>
            <a:pPr marL="304800" marR="43180" indent="-182880">
              <a:lnSpc>
                <a:spcPts val="1939"/>
              </a:lnSpc>
              <a:buClr>
                <a:srgbClr val="D24717"/>
              </a:buClr>
              <a:buChar char="◦"/>
              <a:tabLst>
                <a:tab pos="305435" algn="l"/>
              </a:tabLst>
            </a:pPr>
            <a:r>
              <a:rPr sz="1800" dirty="0">
                <a:solidFill>
                  <a:srgbClr val="404040"/>
                </a:solidFill>
                <a:latin typeface="Calibri"/>
                <a:cs typeface="Calibri"/>
              </a:rPr>
              <a:t>Une </a:t>
            </a:r>
            <a:r>
              <a:rPr sz="1800" spc="-15" dirty="0">
                <a:solidFill>
                  <a:srgbClr val="404040"/>
                </a:solidFill>
                <a:latin typeface="Calibri"/>
                <a:cs typeface="Calibri"/>
              </a:rPr>
              <a:t>fois </a:t>
            </a:r>
            <a:r>
              <a:rPr sz="1800" spc="-5" dirty="0">
                <a:solidFill>
                  <a:srgbClr val="404040"/>
                </a:solidFill>
                <a:latin typeface="Calibri"/>
                <a:cs typeface="Calibri"/>
              </a:rPr>
              <a:t>le </a:t>
            </a:r>
            <a:r>
              <a:rPr sz="1800" spc="-10" dirty="0">
                <a:solidFill>
                  <a:srgbClr val="404040"/>
                </a:solidFill>
                <a:latin typeface="Calibri"/>
                <a:cs typeface="Calibri"/>
              </a:rPr>
              <a:t>conflit résolu </a:t>
            </a:r>
            <a:r>
              <a:rPr sz="1800" spc="-5" dirty="0">
                <a:solidFill>
                  <a:srgbClr val="404040"/>
                </a:solidFill>
                <a:latin typeface="Calibri"/>
                <a:cs typeface="Calibri"/>
              </a:rPr>
              <a:t>(et il </a:t>
            </a:r>
            <a:r>
              <a:rPr sz="1800" spc="-10" dirty="0">
                <a:solidFill>
                  <a:srgbClr val="404040"/>
                </a:solidFill>
                <a:latin typeface="Calibri"/>
                <a:cs typeface="Calibri"/>
              </a:rPr>
              <a:t>faut </a:t>
            </a:r>
            <a:r>
              <a:rPr sz="1800" spc="-5" dirty="0">
                <a:solidFill>
                  <a:srgbClr val="404040"/>
                </a:solidFill>
                <a:latin typeface="Calibri"/>
                <a:cs typeface="Calibri"/>
              </a:rPr>
              <a:t>bien vérifier), il </a:t>
            </a:r>
            <a:r>
              <a:rPr sz="1800" spc="-10" dirty="0">
                <a:solidFill>
                  <a:srgbClr val="404040"/>
                </a:solidFill>
                <a:latin typeface="Calibri"/>
                <a:cs typeface="Calibri"/>
              </a:rPr>
              <a:t>faut </a:t>
            </a:r>
            <a:r>
              <a:rPr sz="1800" spc="-15" dirty="0">
                <a:solidFill>
                  <a:srgbClr val="404040"/>
                </a:solidFill>
                <a:latin typeface="Calibri"/>
                <a:cs typeface="Calibri"/>
              </a:rPr>
              <a:t>faire </a:t>
            </a:r>
            <a:r>
              <a:rPr sz="1800" spc="-5" dirty="0">
                <a:solidFill>
                  <a:srgbClr val="404040"/>
                </a:solidFill>
                <a:latin typeface="Calibri"/>
                <a:cs typeface="Calibri"/>
              </a:rPr>
              <a:t>la </a:t>
            </a:r>
            <a:r>
              <a:rPr sz="1800" spc="-10" dirty="0">
                <a:solidFill>
                  <a:srgbClr val="404040"/>
                </a:solidFill>
                <a:latin typeface="Calibri"/>
                <a:cs typeface="Calibri"/>
              </a:rPr>
              <a:t>commande </a:t>
            </a:r>
            <a:r>
              <a:rPr sz="1800" dirty="0">
                <a:solidFill>
                  <a:srgbClr val="404040"/>
                </a:solidFill>
                <a:latin typeface="Calibri"/>
                <a:cs typeface="Calibri"/>
              </a:rPr>
              <a:t>git  add.</a:t>
            </a:r>
            <a:endParaRPr sz="1800" dirty="0">
              <a:latin typeface="Calibri"/>
              <a:cs typeface="Calibri"/>
            </a:endParaRPr>
          </a:p>
          <a:p>
            <a:pPr>
              <a:lnSpc>
                <a:spcPct val="100000"/>
              </a:lnSpc>
              <a:buClr>
                <a:srgbClr val="D24717"/>
              </a:buClr>
              <a:buFont typeface="Calibri"/>
              <a:buChar char="◦"/>
            </a:pPr>
            <a:endParaRPr sz="1800" dirty="0">
              <a:latin typeface="Times New Roman"/>
              <a:cs typeface="Times New Roman"/>
            </a:endParaRPr>
          </a:p>
          <a:p>
            <a:pPr marL="304800" marR="276860" indent="-182880">
              <a:lnSpc>
                <a:spcPts val="1939"/>
              </a:lnSpc>
              <a:spcBef>
                <a:spcPts val="1085"/>
              </a:spcBef>
              <a:buClr>
                <a:srgbClr val="D24717"/>
              </a:buClr>
              <a:buChar char="◦"/>
              <a:tabLst>
                <a:tab pos="305435" algn="l"/>
              </a:tabLst>
            </a:pPr>
            <a:r>
              <a:rPr sz="1800" spc="-5" dirty="0">
                <a:solidFill>
                  <a:srgbClr val="404040"/>
                </a:solidFill>
                <a:latin typeface="Calibri"/>
                <a:cs typeface="Calibri"/>
              </a:rPr>
              <a:t>Finalement, quand </a:t>
            </a:r>
            <a:r>
              <a:rPr sz="1800" spc="-10" dirty="0">
                <a:solidFill>
                  <a:srgbClr val="404040"/>
                </a:solidFill>
                <a:latin typeface="Calibri"/>
                <a:cs typeface="Calibri"/>
              </a:rPr>
              <a:t>tous </a:t>
            </a:r>
            <a:r>
              <a:rPr sz="1800" dirty="0">
                <a:solidFill>
                  <a:srgbClr val="404040"/>
                </a:solidFill>
                <a:latin typeface="Calibri"/>
                <a:cs typeface="Calibri"/>
              </a:rPr>
              <a:t>les </a:t>
            </a:r>
            <a:r>
              <a:rPr sz="1800" spc="-10" dirty="0">
                <a:solidFill>
                  <a:srgbClr val="404040"/>
                </a:solidFill>
                <a:latin typeface="Calibri"/>
                <a:cs typeface="Calibri"/>
              </a:rPr>
              <a:t>fichiers </a:t>
            </a:r>
            <a:r>
              <a:rPr sz="1800" spc="-5" dirty="0">
                <a:solidFill>
                  <a:srgbClr val="404040"/>
                </a:solidFill>
                <a:latin typeface="Calibri"/>
                <a:cs typeface="Calibri"/>
              </a:rPr>
              <a:t>sont </a:t>
            </a:r>
            <a:r>
              <a:rPr sz="1800" spc="-10" dirty="0">
                <a:solidFill>
                  <a:srgbClr val="404040"/>
                </a:solidFill>
                <a:latin typeface="Calibri"/>
                <a:cs typeface="Calibri"/>
              </a:rPr>
              <a:t>corrigés </a:t>
            </a:r>
            <a:r>
              <a:rPr sz="1800" spc="-5" dirty="0">
                <a:solidFill>
                  <a:srgbClr val="404040"/>
                </a:solidFill>
                <a:latin typeface="Calibri"/>
                <a:cs typeface="Calibri"/>
              </a:rPr>
              <a:t>et ajoutés, </a:t>
            </a:r>
            <a:r>
              <a:rPr sz="1800" dirty="0">
                <a:solidFill>
                  <a:srgbClr val="404040"/>
                </a:solidFill>
                <a:latin typeface="Calibri"/>
                <a:cs typeface="Calibri"/>
              </a:rPr>
              <a:t>il </a:t>
            </a:r>
            <a:r>
              <a:rPr sz="1800" spc="-10" dirty="0">
                <a:solidFill>
                  <a:srgbClr val="404040"/>
                </a:solidFill>
                <a:latin typeface="Calibri"/>
                <a:cs typeface="Calibri"/>
              </a:rPr>
              <a:t>faut </a:t>
            </a:r>
            <a:r>
              <a:rPr sz="1800" spc="-15" dirty="0">
                <a:solidFill>
                  <a:srgbClr val="404040"/>
                </a:solidFill>
                <a:latin typeface="Calibri"/>
                <a:cs typeface="Calibri"/>
              </a:rPr>
              <a:t>faire </a:t>
            </a:r>
            <a:r>
              <a:rPr sz="1800" spc="-5" dirty="0">
                <a:solidFill>
                  <a:srgbClr val="404040"/>
                </a:solidFill>
                <a:latin typeface="Calibri"/>
                <a:cs typeface="Calibri"/>
              </a:rPr>
              <a:t>un  dernier</a:t>
            </a:r>
            <a:r>
              <a:rPr sz="1800" spc="5" dirty="0">
                <a:solidFill>
                  <a:srgbClr val="404040"/>
                </a:solidFill>
                <a:latin typeface="Calibri"/>
                <a:cs typeface="Calibri"/>
              </a:rPr>
              <a:t> </a:t>
            </a:r>
            <a:r>
              <a:rPr sz="1800" spc="-10" dirty="0">
                <a:solidFill>
                  <a:srgbClr val="404040"/>
                </a:solidFill>
                <a:latin typeface="Calibri"/>
                <a:cs typeface="Calibri"/>
              </a:rPr>
              <a:t>commit.</a:t>
            </a:r>
            <a:endParaRPr sz="18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295006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293110" cy="568166"/>
          </a:xfrm>
          <a:prstGeom prst="rect">
            <a:avLst/>
          </a:prstGeom>
        </p:spPr>
        <p:txBody>
          <a:bodyPr vert="horz" wrap="square" lIns="0" tIns="12700" rIns="0" bIns="0" rtlCol="0">
            <a:spAutoFit/>
          </a:bodyPr>
          <a:lstStyle/>
          <a:p>
            <a:pPr marL="12700">
              <a:lnSpc>
                <a:spcPct val="100000"/>
              </a:lnSpc>
              <a:spcBef>
                <a:spcPts val="100"/>
              </a:spcBef>
            </a:pPr>
            <a:r>
              <a:rPr spc="-55" dirty="0"/>
              <a:t>Modifications</a:t>
            </a:r>
          </a:p>
        </p:txBody>
      </p:sp>
      <p:sp>
        <p:nvSpPr>
          <p:cNvPr id="5" name="object 5"/>
          <p:cNvSpPr txBox="1"/>
          <p:nvPr/>
        </p:nvSpPr>
        <p:spPr>
          <a:xfrm>
            <a:off x="588771" y="597635"/>
            <a:ext cx="6974840" cy="3893374"/>
          </a:xfrm>
          <a:prstGeom prst="rect">
            <a:avLst/>
          </a:prstGeom>
        </p:spPr>
        <p:txBody>
          <a:bodyPr vert="horz" wrap="square" lIns="0" tIns="160020" rIns="0" bIns="0" rtlCol="0">
            <a:spAutoFit/>
          </a:bodyPr>
          <a:lstStyle/>
          <a:p>
            <a:pPr marL="104139">
              <a:lnSpc>
                <a:spcPct val="100000"/>
              </a:lnSpc>
              <a:spcBef>
                <a:spcPts val="1260"/>
              </a:spcBef>
            </a:pPr>
            <a:r>
              <a:rPr sz="2000" b="1" spc="-5" dirty="0">
                <a:solidFill>
                  <a:srgbClr val="404040"/>
                </a:solidFill>
                <a:latin typeface="Calibri"/>
                <a:cs typeface="Calibri"/>
              </a:rPr>
              <a:t>Résolution</a:t>
            </a:r>
            <a:endParaRPr sz="2000" dirty="0">
              <a:latin typeface="Calibri"/>
              <a:cs typeface="Calibri"/>
            </a:endParaRPr>
          </a:p>
          <a:p>
            <a:pPr marL="160655" indent="-148590">
              <a:lnSpc>
                <a:spcPct val="100000"/>
              </a:lnSpc>
              <a:spcBef>
                <a:spcPts val="1160"/>
              </a:spcBef>
              <a:buClr>
                <a:srgbClr val="D24717"/>
              </a:buClr>
              <a:buFont typeface="Arial"/>
              <a:buChar char="•"/>
              <a:tabLst>
                <a:tab pos="161290" algn="l"/>
              </a:tabLst>
            </a:pPr>
            <a:r>
              <a:rPr sz="2000" dirty="0">
                <a:solidFill>
                  <a:srgbClr val="404040"/>
                </a:solidFill>
                <a:latin typeface="Calibri"/>
                <a:cs typeface="Calibri"/>
              </a:rPr>
              <a:t>Aller </a:t>
            </a:r>
            <a:r>
              <a:rPr sz="2000" spc="-5" dirty="0">
                <a:solidFill>
                  <a:srgbClr val="404040"/>
                </a:solidFill>
                <a:latin typeface="Calibri"/>
                <a:cs typeface="Calibri"/>
              </a:rPr>
              <a:t>éditer manuellement le(s) fichier(s) pour régler le</a:t>
            </a:r>
            <a:r>
              <a:rPr sz="2000" spc="105" dirty="0">
                <a:solidFill>
                  <a:srgbClr val="404040"/>
                </a:solidFill>
                <a:latin typeface="Calibri"/>
                <a:cs typeface="Calibri"/>
              </a:rPr>
              <a:t> </a:t>
            </a:r>
            <a:r>
              <a:rPr sz="2000" spc="-5" dirty="0">
                <a:solidFill>
                  <a:srgbClr val="404040"/>
                </a:solidFill>
                <a:latin typeface="Calibri"/>
                <a:cs typeface="Calibri"/>
              </a:rPr>
              <a:t>conflit.</a:t>
            </a:r>
            <a:endParaRPr sz="2000" dirty="0">
              <a:latin typeface="Calibri"/>
              <a:cs typeface="Calibri"/>
            </a:endParaRPr>
          </a:p>
          <a:p>
            <a:pPr marL="104139" marR="5080" indent="-92075">
              <a:lnSpc>
                <a:spcPts val="2160"/>
              </a:lnSpc>
              <a:spcBef>
                <a:spcPts val="1430"/>
              </a:spcBef>
              <a:buClr>
                <a:srgbClr val="D24717"/>
              </a:buClr>
              <a:buFont typeface="Arial"/>
              <a:buChar char="•"/>
              <a:tabLst>
                <a:tab pos="161290" algn="l"/>
              </a:tabLst>
            </a:pPr>
            <a:r>
              <a:rPr sz="2000" spc="-5" dirty="0">
                <a:solidFill>
                  <a:srgbClr val="404040"/>
                </a:solidFill>
                <a:latin typeface="Calibri"/>
                <a:cs typeface="Calibri"/>
              </a:rPr>
              <a:t>La </a:t>
            </a:r>
            <a:r>
              <a:rPr sz="2000" spc="-10" dirty="0">
                <a:solidFill>
                  <a:srgbClr val="404040"/>
                </a:solidFill>
                <a:latin typeface="Calibri"/>
                <a:cs typeface="Calibri"/>
              </a:rPr>
              <a:t>première </a:t>
            </a:r>
            <a:r>
              <a:rPr sz="2000" dirty="0">
                <a:solidFill>
                  <a:srgbClr val="404040"/>
                </a:solidFill>
                <a:latin typeface="Calibri"/>
                <a:cs typeface="Calibri"/>
              </a:rPr>
              <a:t>ligne </a:t>
            </a:r>
            <a:r>
              <a:rPr sz="2000" spc="-15" dirty="0">
                <a:solidFill>
                  <a:srgbClr val="404040"/>
                </a:solidFill>
                <a:latin typeface="Calibri"/>
                <a:cs typeface="Calibri"/>
              </a:rPr>
              <a:t>avec </a:t>
            </a:r>
            <a:r>
              <a:rPr sz="2000" dirty="0">
                <a:solidFill>
                  <a:srgbClr val="404040"/>
                </a:solidFill>
                <a:latin typeface="Calibri"/>
                <a:cs typeface="Calibri"/>
              </a:rPr>
              <a:t>une </a:t>
            </a:r>
            <a:r>
              <a:rPr sz="2000" spc="-10" dirty="0">
                <a:solidFill>
                  <a:srgbClr val="404040"/>
                </a:solidFill>
                <a:latin typeface="Calibri"/>
                <a:cs typeface="Calibri"/>
              </a:rPr>
              <a:t>suite </a:t>
            </a:r>
            <a:r>
              <a:rPr sz="2000" spc="-5" dirty="0">
                <a:solidFill>
                  <a:srgbClr val="404040"/>
                </a:solidFill>
                <a:latin typeface="Calibri"/>
                <a:cs typeface="Calibri"/>
              </a:rPr>
              <a:t>de </a:t>
            </a:r>
            <a:r>
              <a:rPr sz="2000" spc="-10" dirty="0">
                <a:solidFill>
                  <a:srgbClr val="404040"/>
                </a:solidFill>
                <a:latin typeface="Calibri"/>
                <a:cs typeface="Calibri"/>
              </a:rPr>
              <a:t>chevrons </a:t>
            </a:r>
            <a:r>
              <a:rPr sz="2000" spc="-5" dirty="0">
                <a:solidFill>
                  <a:srgbClr val="404040"/>
                </a:solidFill>
                <a:latin typeface="Calibri"/>
                <a:cs typeface="Calibri"/>
              </a:rPr>
              <a:t>(&lt;&lt;&lt;&lt;&lt;&lt;&lt;) </a:t>
            </a:r>
            <a:r>
              <a:rPr sz="2000" dirty="0">
                <a:solidFill>
                  <a:srgbClr val="404040"/>
                </a:solidFill>
                <a:latin typeface="Calibri"/>
                <a:cs typeface="Calibri"/>
              </a:rPr>
              <a:t>indique </a:t>
            </a:r>
            <a:r>
              <a:rPr sz="2000" spc="-5" dirty="0">
                <a:solidFill>
                  <a:srgbClr val="404040"/>
                </a:solidFill>
                <a:latin typeface="Calibri"/>
                <a:cs typeface="Calibri"/>
              </a:rPr>
              <a:t>la  </a:t>
            </a:r>
            <a:r>
              <a:rPr sz="2000" spc="-10" dirty="0">
                <a:solidFill>
                  <a:srgbClr val="404040"/>
                </a:solidFill>
                <a:latin typeface="Calibri"/>
                <a:cs typeface="Calibri"/>
              </a:rPr>
              <a:t>source </a:t>
            </a:r>
            <a:r>
              <a:rPr sz="2000" spc="-5" dirty="0">
                <a:solidFill>
                  <a:srgbClr val="404040"/>
                </a:solidFill>
                <a:latin typeface="Calibri"/>
                <a:cs typeface="Calibri"/>
              </a:rPr>
              <a:t>du </a:t>
            </a:r>
            <a:r>
              <a:rPr sz="2000" spc="-20" dirty="0">
                <a:solidFill>
                  <a:srgbClr val="404040"/>
                </a:solidFill>
                <a:latin typeface="Calibri"/>
                <a:cs typeface="Calibri"/>
              </a:rPr>
              <a:t>texte </a:t>
            </a:r>
            <a:r>
              <a:rPr sz="2000" dirty="0">
                <a:solidFill>
                  <a:srgbClr val="404040"/>
                </a:solidFill>
                <a:latin typeface="Calibri"/>
                <a:cs typeface="Calibri"/>
              </a:rPr>
              <a:t>qui</a:t>
            </a:r>
            <a:r>
              <a:rPr sz="2000" spc="30" dirty="0">
                <a:solidFill>
                  <a:srgbClr val="404040"/>
                </a:solidFill>
                <a:latin typeface="Calibri"/>
                <a:cs typeface="Calibri"/>
              </a:rPr>
              <a:t> </a:t>
            </a:r>
            <a:r>
              <a:rPr sz="2000" spc="-5" dirty="0">
                <a:solidFill>
                  <a:srgbClr val="404040"/>
                </a:solidFill>
                <a:latin typeface="Calibri"/>
                <a:cs typeface="Calibri"/>
              </a:rPr>
              <a:t>suit.</a:t>
            </a:r>
            <a:endParaRPr sz="2000" dirty="0">
              <a:latin typeface="Calibri"/>
              <a:cs typeface="Calibri"/>
            </a:endParaRPr>
          </a:p>
          <a:p>
            <a:pPr marL="160655" indent="-148590">
              <a:lnSpc>
                <a:spcPct val="100000"/>
              </a:lnSpc>
              <a:spcBef>
                <a:spcPts val="1130"/>
              </a:spcBef>
              <a:buClr>
                <a:srgbClr val="D24717"/>
              </a:buClr>
              <a:buFont typeface="Arial"/>
              <a:buChar char="•"/>
              <a:tabLst>
                <a:tab pos="161290" algn="l"/>
              </a:tabLst>
            </a:pPr>
            <a:r>
              <a:rPr sz="2000" spc="-5" dirty="0">
                <a:solidFill>
                  <a:srgbClr val="404040"/>
                </a:solidFill>
                <a:latin typeface="Calibri"/>
                <a:cs typeface="Calibri"/>
              </a:rPr>
              <a:t>La série de </a:t>
            </a:r>
            <a:r>
              <a:rPr sz="2000" dirty="0">
                <a:solidFill>
                  <a:srgbClr val="404040"/>
                </a:solidFill>
                <a:latin typeface="Calibri"/>
                <a:cs typeface="Calibri"/>
              </a:rPr>
              <a:t>signes </a:t>
            </a:r>
            <a:r>
              <a:rPr sz="2000" spc="-10" dirty="0">
                <a:solidFill>
                  <a:srgbClr val="404040"/>
                </a:solidFill>
                <a:latin typeface="Calibri"/>
                <a:cs typeface="Calibri"/>
              </a:rPr>
              <a:t>d'égalité </a:t>
            </a:r>
            <a:r>
              <a:rPr sz="2000" spc="-5" dirty="0">
                <a:solidFill>
                  <a:srgbClr val="404040"/>
                </a:solidFill>
                <a:latin typeface="Calibri"/>
                <a:cs typeface="Calibri"/>
              </a:rPr>
              <a:t>(=======) </a:t>
            </a:r>
            <a:r>
              <a:rPr sz="2000" spc="-10" dirty="0">
                <a:solidFill>
                  <a:srgbClr val="404040"/>
                </a:solidFill>
                <a:latin typeface="Calibri"/>
                <a:cs typeface="Calibri"/>
              </a:rPr>
              <a:t>est </a:t>
            </a:r>
            <a:r>
              <a:rPr sz="2000" spc="-5" dirty="0">
                <a:solidFill>
                  <a:srgbClr val="404040"/>
                </a:solidFill>
                <a:latin typeface="Calibri"/>
                <a:cs typeface="Calibri"/>
              </a:rPr>
              <a:t>un</a:t>
            </a:r>
            <a:r>
              <a:rPr sz="2000" spc="65" dirty="0">
                <a:solidFill>
                  <a:srgbClr val="404040"/>
                </a:solidFill>
                <a:latin typeface="Calibri"/>
                <a:cs typeface="Calibri"/>
              </a:rPr>
              <a:t> </a:t>
            </a:r>
            <a:r>
              <a:rPr sz="2000" spc="-30" dirty="0">
                <a:solidFill>
                  <a:srgbClr val="404040"/>
                </a:solidFill>
                <a:latin typeface="Calibri"/>
                <a:cs typeface="Calibri"/>
              </a:rPr>
              <a:t>séparateur.</a:t>
            </a:r>
            <a:endParaRPr sz="2000" dirty="0">
              <a:latin typeface="Calibri"/>
              <a:cs typeface="Calibri"/>
            </a:endParaRPr>
          </a:p>
          <a:p>
            <a:pPr marL="104139" marR="245110" indent="-92075">
              <a:lnSpc>
                <a:spcPts val="2160"/>
              </a:lnSpc>
              <a:spcBef>
                <a:spcPts val="1440"/>
              </a:spcBef>
              <a:buClr>
                <a:srgbClr val="D24717"/>
              </a:buClr>
              <a:buFont typeface="Arial"/>
              <a:buChar char="•"/>
              <a:tabLst>
                <a:tab pos="161290" algn="l"/>
              </a:tabLst>
            </a:pPr>
            <a:r>
              <a:rPr sz="2000" spc="-5" dirty="0">
                <a:solidFill>
                  <a:srgbClr val="404040"/>
                </a:solidFill>
                <a:latin typeface="Calibri"/>
                <a:cs typeface="Calibri"/>
              </a:rPr>
              <a:t>La </a:t>
            </a:r>
            <a:r>
              <a:rPr sz="2000" spc="-10" dirty="0">
                <a:solidFill>
                  <a:srgbClr val="404040"/>
                </a:solidFill>
                <a:latin typeface="Calibri"/>
                <a:cs typeface="Calibri"/>
              </a:rPr>
              <a:t>dernière </a:t>
            </a:r>
            <a:r>
              <a:rPr sz="2000" dirty="0">
                <a:solidFill>
                  <a:srgbClr val="404040"/>
                </a:solidFill>
                <a:latin typeface="Calibri"/>
                <a:cs typeface="Calibri"/>
              </a:rPr>
              <a:t>ligne </a:t>
            </a:r>
            <a:r>
              <a:rPr sz="2000" spc="-15" dirty="0">
                <a:solidFill>
                  <a:srgbClr val="404040"/>
                </a:solidFill>
                <a:latin typeface="Calibri"/>
                <a:cs typeface="Calibri"/>
              </a:rPr>
              <a:t>avec </a:t>
            </a:r>
            <a:r>
              <a:rPr sz="2000" dirty="0">
                <a:solidFill>
                  <a:srgbClr val="404040"/>
                </a:solidFill>
                <a:latin typeface="Calibri"/>
                <a:cs typeface="Calibri"/>
              </a:rPr>
              <a:t>une </a:t>
            </a:r>
            <a:r>
              <a:rPr sz="2000" spc="-10" dirty="0">
                <a:solidFill>
                  <a:srgbClr val="404040"/>
                </a:solidFill>
                <a:latin typeface="Calibri"/>
                <a:cs typeface="Calibri"/>
              </a:rPr>
              <a:t>suite </a:t>
            </a:r>
            <a:r>
              <a:rPr sz="2000" spc="-5" dirty="0">
                <a:solidFill>
                  <a:srgbClr val="404040"/>
                </a:solidFill>
                <a:latin typeface="Calibri"/>
                <a:cs typeface="Calibri"/>
              </a:rPr>
              <a:t>de </a:t>
            </a:r>
            <a:r>
              <a:rPr sz="2000" spc="-10" dirty="0">
                <a:solidFill>
                  <a:srgbClr val="404040"/>
                </a:solidFill>
                <a:latin typeface="Calibri"/>
                <a:cs typeface="Calibri"/>
              </a:rPr>
              <a:t>chevrons </a:t>
            </a:r>
            <a:r>
              <a:rPr sz="2000" spc="-5" dirty="0">
                <a:solidFill>
                  <a:srgbClr val="404040"/>
                </a:solidFill>
                <a:latin typeface="Calibri"/>
                <a:cs typeface="Calibri"/>
              </a:rPr>
              <a:t>(&gt;&gt;&gt;&gt;&gt;&gt;&gt;), </a:t>
            </a:r>
            <a:r>
              <a:rPr sz="2000" dirty="0">
                <a:solidFill>
                  <a:srgbClr val="404040"/>
                </a:solidFill>
                <a:latin typeface="Calibri"/>
                <a:cs typeface="Calibri"/>
              </a:rPr>
              <a:t>indique  l'origine </a:t>
            </a:r>
            <a:r>
              <a:rPr sz="2000" spc="-5" dirty="0">
                <a:solidFill>
                  <a:srgbClr val="404040"/>
                </a:solidFill>
                <a:latin typeface="Calibri"/>
                <a:cs typeface="Calibri"/>
              </a:rPr>
              <a:t>du </a:t>
            </a:r>
            <a:r>
              <a:rPr sz="2000" spc="-20" dirty="0">
                <a:solidFill>
                  <a:srgbClr val="404040"/>
                </a:solidFill>
                <a:latin typeface="Calibri"/>
                <a:cs typeface="Calibri"/>
              </a:rPr>
              <a:t>texte </a:t>
            </a:r>
            <a:r>
              <a:rPr sz="2000" dirty="0">
                <a:solidFill>
                  <a:srgbClr val="404040"/>
                </a:solidFill>
                <a:latin typeface="Calibri"/>
                <a:cs typeface="Calibri"/>
              </a:rPr>
              <a:t>qui</a:t>
            </a:r>
            <a:r>
              <a:rPr sz="2000" spc="15" dirty="0">
                <a:solidFill>
                  <a:srgbClr val="404040"/>
                </a:solidFill>
                <a:latin typeface="Calibri"/>
                <a:cs typeface="Calibri"/>
              </a:rPr>
              <a:t> </a:t>
            </a:r>
            <a:r>
              <a:rPr sz="2000" spc="-5" dirty="0">
                <a:solidFill>
                  <a:srgbClr val="404040"/>
                </a:solidFill>
                <a:latin typeface="Calibri"/>
                <a:cs typeface="Calibri"/>
              </a:rPr>
              <a:t>précède.</a:t>
            </a:r>
            <a:endParaRPr sz="2000" dirty="0">
              <a:latin typeface="Calibri"/>
              <a:cs typeface="Calibri"/>
            </a:endParaRPr>
          </a:p>
          <a:p>
            <a:pPr marL="104139" marR="74295" indent="-92075">
              <a:lnSpc>
                <a:spcPts val="2160"/>
              </a:lnSpc>
              <a:spcBef>
                <a:spcPts val="1390"/>
              </a:spcBef>
              <a:buClr>
                <a:srgbClr val="D24717"/>
              </a:buClr>
              <a:buFont typeface="Arial"/>
              <a:buChar char="•"/>
              <a:tabLst>
                <a:tab pos="161290" algn="l"/>
              </a:tabLst>
            </a:pPr>
            <a:r>
              <a:rPr sz="2000" spc="-5" dirty="0">
                <a:solidFill>
                  <a:srgbClr val="404040"/>
                </a:solidFill>
                <a:latin typeface="Calibri"/>
                <a:cs typeface="Calibri"/>
              </a:rPr>
              <a:t>La </a:t>
            </a:r>
            <a:r>
              <a:rPr sz="2000" spc="-10" dirty="0">
                <a:solidFill>
                  <a:srgbClr val="404040"/>
                </a:solidFill>
                <a:latin typeface="Calibri"/>
                <a:cs typeface="Calibri"/>
              </a:rPr>
              <a:t>première </a:t>
            </a:r>
            <a:r>
              <a:rPr sz="2000" spc="-5" dirty="0">
                <a:solidFill>
                  <a:srgbClr val="404040"/>
                </a:solidFill>
                <a:latin typeface="Calibri"/>
                <a:cs typeface="Calibri"/>
              </a:rPr>
              <a:t>partie </a:t>
            </a:r>
            <a:r>
              <a:rPr sz="2000" spc="-10" dirty="0">
                <a:solidFill>
                  <a:srgbClr val="404040"/>
                </a:solidFill>
                <a:latin typeface="Calibri"/>
                <a:cs typeface="Calibri"/>
              </a:rPr>
              <a:t>vient </a:t>
            </a:r>
            <a:r>
              <a:rPr sz="2000" dirty="0">
                <a:solidFill>
                  <a:srgbClr val="404040"/>
                </a:solidFill>
                <a:latin typeface="Calibri"/>
                <a:cs typeface="Calibri"/>
              </a:rPr>
              <a:t>du </a:t>
            </a:r>
            <a:r>
              <a:rPr sz="2000" spc="-5" dirty="0">
                <a:solidFill>
                  <a:srgbClr val="404040"/>
                </a:solidFill>
                <a:latin typeface="Calibri"/>
                <a:cs typeface="Calibri"/>
              </a:rPr>
              <a:t>fichier sur </a:t>
            </a:r>
            <a:r>
              <a:rPr sz="2000" dirty="0">
                <a:solidFill>
                  <a:srgbClr val="404040"/>
                </a:solidFill>
                <a:latin typeface="Calibri"/>
                <a:cs typeface="Calibri"/>
              </a:rPr>
              <a:t>lequel </a:t>
            </a:r>
            <a:r>
              <a:rPr sz="2000" spc="-5" dirty="0">
                <a:solidFill>
                  <a:srgbClr val="404040"/>
                </a:solidFill>
                <a:latin typeface="Calibri"/>
                <a:cs typeface="Calibri"/>
              </a:rPr>
              <a:t>on </a:t>
            </a:r>
            <a:r>
              <a:rPr sz="2000" spc="-10" dirty="0">
                <a:solidFill>
                  <a:srgbClr val="404040"/>
                </a:solidFill>
                <a:latin typeface="Calibri"/>
                <a:cs typeface="Calibri"/>
              </a:rPr>
              <a:t>est </a:t>
            </a:r>
            <a:r>
              <a:rPr sz="2000" spc="-5" dirty="0">
                <a:solidFill>
                  <a:srgbClr val="404040"/>
                </a:solidFill>
                <a:latin typeface="Calibri"/>
                <a:cs typeface="Calibri"/>
              </a:rPr>
              <a:t>positionné, </a:t>
            </a:r>
            <a:r>
              <a:rPr sz="2000" dirty="0">
                <a:solidFill>
                  <a:srgbClr val="404040"/>
                </a:solidFill>
                <a:latin typeface="Calibri"/>
                <a:cs typeface="Calibri"/>
              </a:rPr>
              <a:t>la  </a:t>
            </a:r>
            <a:r>
              <a:rPr sz="2000" spc="-5" dirty="0">
                <a:solidFill>
                  <a:srgbClr val="404040"/>
                </a:solidFill>
                <a:latin typeface="Calibri"/>
                <a:cs typeface="Calibri"/>
              </a:rPr>
              <a:t>seconde partie </a:t>
            </a:r>
            <a:r>
              <a:rPr sz="2000" spc="-10" dirty="0">
                <a:solidFill>
                  <a:srgbClr val="404040"/>
                </a:solidFill>
                <a:latin typeface="Calibri"/>
                <a:cs typeface="Calibri"/>
              </a:rPr>
              <a:t>vient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branche </a:t>
            </a:r>
            <a:r>
              <a:rPr sz="2000" dirty="0">
                <a:solidFill>
                  <a:srgbClr val="404040"/>
                </a:solidFill>
                <a:latin typeface="Calibri"/>
                <a:cs typeface="Calibri"/>
              </a:rPr>
              <a:t>appelée </a:t>
            </a:r>
            <a:r>
              <a:rPr sz="2000" spc="-5" dirty="0">
                <a:solidFill>
                  <a:srgbClr val="404040"/>
                </a:solidFill>
                <a:latin typeface="Calibri"/>
                <a:cs typeface="Calibri"/>
              </a:rPr>
              <a:t>par </a:t>
            </a:r>
            <a:r>
              <a:rPr sz="2000" spc="-10" dirty="0">
                <a:solidFill>
                  <a:srgbClr val="404040"/>
                </a:solidFill>
                <a:latin typeface="Calibri"/>
                <a:cs typeface="Calibri"/>
              </a:rPr>
              <a:t>notre </a:t>
            </a:r>
            <a:r>
              <a:rPr sz="2000" spc="-5" dirty="0">
                <a:solidFill>
                  <a:srgbClr val="404040"/>
                </a:solidFill>
                <a:latin typeface="Calibri"/>
                <a:cs typeface="Calibri"/>
              </a:rPr>
              <a:t>commande  </a:t>
            </a:r>
            <a:r>
              <a:rPr sz="2000" spc="-10" dirty="0">
                <a:solidFill>
                  <a:srgbClr val="404040"/>
                </a:solidFill>
                <a:latin typeface="Calibri"/>
                <a:cs typeface="Calibri"/>
              </a:rPr>
              <a:t>merge.</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155404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729996"/>
            <a:ext cx="7023100" cy="690574"/>
          </a:xfrm>
          <a:prstGeom prst="rect">
            <a:avLst/>
          </a:prstGeom>
        </p:spPr>
        <p:txBody>
          <a:bodyPr vert="horz" wrap="square" lIns="0" tIns="13335" rIns="0" bIns="0" rtlCol="0">
            <a:spAutoFit/>
          </a:bodyPr>
          <a:lstStyle/>
          <a:p>
            <a:pPr marL="12700">
              <a:lnSpc>
                <a:spcPct val="100000"/>
              </a:lnSpc>
              <a:spcBef>
                <a:spcPts val="105"/>
              </a:spcBef>
            </a:pPr>
            <a:r>
              <a:rPr sz="4400" spc="-55" dirty="0"/>
              <a:t>Branches </a:t>
            </a:r>
            <a:r>
              <a:rPr sz="4400" spc="-50" dirty="0"/>
              <a:t>locales</a:t>
            </a:r>
            <a:endParaRPr sz="4400" dirty="0"/>
          </a:p>
        </p:txBody>
      </p:sp>
      <p:sp>
        <p:nvSpPr>
          <p:cNvPr id="3" name="object 3"/>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3004" y="1384173"/>
            <a:ext cx="8363711" cy="30289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87859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11492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Compter </a:t>
            </a:r>
            <a:r>
              <a:rPr spc="-35" dirty="0">
                <a:solidFill>
                  <a:schemeClr val="tx1"/>
                </a:solidFill>
              </a:rPr>
              <a:t>les</a:t>
            </a:r>
            <a:r>
              <a:rPr spc="-190" dirty="0">
                <a:solidFill>
                  <a:schemeClr val="tx1"/>
                </a:solidFill>
              </a:rPr>
              <a:t> </a:t>
            </a:r>
            <a:r>
              <a:rPr spc="-55" dirty="0">
                <a:solidFill>
                  <a:schemeClr val="tx1"/>
                </a:solidFill>
              </a:rPr>
              <a:t>commits</a:t>
            </a:r>
          </a:p>
        </p:txBody>
      </p:sp>
      <p:sp>
        <p:nvSpPr>
          <p:cNvPr id="5" name="object 5"/>
          <p:cNvSpPr txBox="1"/>
          <p:nvPr/>
        </p:nvSpPr>
        <p:spPr>
          <a:xfrm>
            <a:off x="810260" y="1263928"/>
            <a:ext cx="7407275" cy="3059812"/>
          </a:xfrm>
          <a:prstGeom prst="rect">
            <a:avLst/>
          </a:prstGeom>
        </p:spPr>
        <p:txBody>
          <a:bodyPr vert="horz" wrap="square" lIns="0" tIns="160020" rIns="0" bIns="0" rtlCol="0">
            <a:spAutoFit/>
          </a:bodyPr>
          <a:lstStyle/>
          <a:p>
            <a:pPr marL="160655" indent="-148590">
              <a:lnSpc>
                <a:spcPct val="100000"/>
              </a:lnSpc>
              <a:spcBef>
                <a:spcPts val="1260"/>
              </a:spcBef>
              <a:buClr>
                <a:srgbClr val="D24717"/>
              </a:buClr>
              <a:buFont typeface="Arial"/>
              <a:buChar char="•"/>
              <a:tabLst>
                <a:tab pos="161290" algn="l"/>
              </a:tabLst>
            </a:pPr>
            <a:r>
              <a:rPr sz="2000" spc="-15" dirty="0">
                <a:solidFill>
                  <a:srgbClr val="404040"/>
                </a:solidFill>
                <a:latin typeface="Calibri"/>
                <a:cs typeface="Calibri"/>
              </a:rPr>
              <a:t>Pour </a:t>
            </a:r>
            <a:r>
              <a:rPr sz="2000" spc="-10" dirty="0">
                <a:solidFill>
                  <a:srgbClr val="404040"/>
                </a:solidFill>
                <a:latin typeface="Calibri"/>
                <a:cs typeface="Calibri"/>
              </a:rPr>
              <a:t>compter </a:t>
            </a:r>
            <a:r>
              <a:rPr sz="2000" spc="-5"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 commits sur </a:t>
            </a:r>
            <a:r>
              <a:rPr sz="2000" dirty="0">
                <a:solidFill>
                  <a:srgbClr val="404040"/>
                </a:solidFill>
                <a:latin typeface="Calibri"/>
                <a:cs typeface="Calibri"/>
              </a:rPr>
              <a:t>la </a:t>
            </a:r>
            <a:r>
              <a:rPr sz="2000" spc="-5" dirty="0">
                <a:solidFill>
                  <a:srgbClr val="404040"/>
                </a:solidFill>
                <a:latin typeface="Calibri"/>
                <a:cs typeface="Calibri"/>
              </a:rPr>
              <a:t>branche ou </a:t>
            </a:r>
            <a:r>
              <a:rPr sz="2000" spc="-10" dirty="0">
                <a:solidFill>
                  <a:srgbClr val="404040"/>
                </a:solidFill>
                <a:latin typeface="Calibri"/>
                <a:cs typeface="Calibri"/>
              </a:rPr>
              <a:t>vous êtes</a:t>
            </a:r>
            <a:r>
              <a:rPr sz="2000" spc="5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ct val="100000"/>
              </a:lnSpc>
              <a:spcBef>
                <a:spcPts val="1160"/>
              </a:spcBef>
            </a:pPr>
            <a:r>
              <a:rPr sz="2000" dirty="0">
                <a:solidFill>
                  <a:srgbClr val="404040"/>
                </a:solidFill>
                <a:latin typeface="Calibri"/>
                <a:cs typeface="Calibri"/>
              </a:rPr>
              <a:t>git </a:t>
            </a:r>
            <a:r>
              <a:rPr sz="2000" spc="-15" dirty="0">
                <a:solidFill>
                  <a:srgbClr val="404040"/>
                </a:solidFill>
                <a:latin typeface="Calibri"/>
                <a:cs typeface="Calibri"/>
              </a:rPr>
              <a:t>rev-list </a:t>
            </a:r>
            <a:r>
              <a:rPr sz="2000" spc="-5" dirty="0">
                <a:solidFill>
                  <a:srgbClr val="404040"/>
                </a:solidFill>
                <a:latin typeface="Calibri"/>
                <a:cs typeface="Calibri"/>
              </a:rPr>
              <a:t>--count</a:t>
            </a:r>
            <a:r>
              <a:rPr sz="2000" spc="5" dirty="0">
                <a:solidFill>
                  <a:srgbClr val="404040"/>
                </a:solidFill>
                <a:latin typeface="Calibri"/>
                <a:cs typeface="Calibri"/>
              </a:rPr>
              <a:t> </a:t>
            </a:r>
            <a:r>
              <a:rPr sz="2000" spc="-5" dirty="0">
                <a:solidFill>
                  <a:srgbClr val="404040"/>
                </a:solidFill>
                <a:latin typeface="Calibri"/>
                <a:cs typeface="Calibri"/>
              </a:rPr>
              <a:t>HEAD</a:t>
            </a:r>
            <a:endParaRPr sz="2000">
              <a:latin typeface="Calibri"/>
              <a:cs typeface="Calibri"/>
            </a:endParaRPr>
          </a:p>
          <a:p>
            <a:pPr marL="160655" indent="-148590">
              <a:lnSpc>
                <a:spcPct val="100000"/>
              </a:lnSpc>
              <a:spcBef>
                <a:spcPts val="1155"/>
              </a:spcBef>
              <a:buClr>
                <a:srgbClr val="D24717"/>
              </a:buClr>
              <a:buFont typeface="Arial"/>
              <a:buChar char="•"/>
              <a:tabLst>
                <a:tab pos="161290" algn="l"/>
              </a:tabLst>
            </a:pPr>
            <a:r>
              <a:rPr sz="2000" spc="-15" dirty="0">
                <a:solidFill>
                  <a:srgbClr val="404040"/>
                </a:solidFill>
                <a:latin typeface="Calibri"/>
                <a:cs typeface="Calibri"/>
              </a:rPr>
              <a:t>Pour </a:t>
            </a:r>
            <a:r>
              <a:rPr sz="2000" dirty="0">
                <a:solidFill>
                  <a:srgbClr val="404040"/>
                </a:solidFill>
                <a:latin typeface="Calibri"/>
                <a:cs typeface="Calibri"/>
              </a:rPr>
              <a:t>une </a:t>
            </a:r>
            <a:r>
              <a:rPr sz="2000" spc="-5" dirty="0">
                <a:solidFill>
                  <a:srgbClr val="404040"/>
                </a:solidFill>
                <a:latin typeface="Calibri"/>
                <a:cs typeface="Calibri"/>
              </a:rPr>
              <a:t>branche donnée</a:t>
            </a:r>
            <a:r>
              <a:rPr sz="2000" spc="-4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ct val="100000"/>
              </a:lnSpc>
              <a:spcBef>
                <a:spcPts val="1165"/>
              </a:spcBef>
            </a:pPr>
            <a:r>
              <a:rPr sz="2000" dirty="0">
                <a:solidFill>
                  <a:srgbClr val="404040"/>
                </a:solidFill>
                <a:latin typeface="Calibri"/>
                <a:cs typeface="Calibri"/>
              </a:rPr>
              <a:t>git </a:t>
            </a:r>
            <a:r>
              <a:rPr sz="2000" spc="-15" dirty="0">
                <a:solidFill>
                  <a:srgbClr val="404040"/>
                </a:solidFill>
                <a:latin typeface="Calibri"/>
                <a:cs typeface="Calibri"/>
              </a:rPr>
              <a:t>rev-list </a:t>
            </a:r>
            <a:r>
              <a:rPr sz="2000" spc="-5" dirty="0">
                <a:solidFill>
                  <a:srgbClr val="404040"/>
                </a:solidFill>
                <a:latin typeface="Calibri"/>
                <a:cs typeface="Calibri"/>
              </a:rPr>
              <a:t>--count</a:t>
            </a:r>
            <a:r>
              <a:rPr sz="2000" spc="20" dirty="0">
                <a:solidFill>
                  <a:srgbClr val="404040"/>
                </a:solidFill>
                <a:latin typeface="Calibri"/>
                <a:cs typeface="Calibri"/>
              </a:rPr>
              <a:t> </a:t>
            </a:r>
            <a:r>
              <a:rPr sz="2000" spc="-5" dirty="0">
                <a:solidFill>
                  <a:srgbClr val="404040"/>
                </a:solidFill>
                <a:latin typeface="Calibri"/>
                <a:cs typeface="Calibri"/>
              </a:rPr>
              <a:t>&lt;branch-name&gt;</a:t>
            </a:r>
            <a:endParaRPr sz="2000">
              <a:latin typeface="Calibri"/>
              <a:cs typeface="Calibri"/>
            </a:endParaRPr>
          </a:p>
          <a:p>
            <a:pPr marL="160655" indent="-148590">
              <a:lnSpc>
                <a:spcPts val="2280"/>
              </a:lnSpc>
              <a:spcBef>
                <a:spcPts val="1165"/>
              </a:spcBef>
              <a:buClr>
                <a:srgbClr val="D24717"/>
              </a:buClr>
              <a:buFont typeface="Arial"/>
              <a:buChar char="•"/>
              <a:tabLst>
                <a:tab pos="161290" algn="l"/>
              </a:tabLst>
            </a:pPr>
            <a:r>
              <a:rPr sz="2000" spc="-10" dirty="0">
                <a:solidFill>
                  <a:srgbClr val="404040"/>
                </a:solidFill>
                <a:latin typeface="Calibri"/>
                <a:cs typeface="Calibri"/>
              </a:rPr>
              <a:t>Compter </a:t>
            </a:r>
            <a:r>
              <a:rPr sz="2000" dirty="0">
                <a:solidFill>
                  <a:srgbClr val="404040"/>
                </a:solidFill>
                <a:latin typeface="Calibri"/>
                <a:cs typeface="Calibri"/>
              </a:rPr>
              <a:t>les </a:t>
            </a:r>
            <a:r>
              <a:rPr sz="2000" spc="-5" dirty="0">
                <a:solidFill>
                  <a:srgbClr val="404040"/>
                </a:solidFill>
                <a:latin typeface="Calibri"/>
                <a:cs typeface="Calibri"/>
              </a:rPr>
              <a:t>commits sur </a:t>
            </a:r>
            <a:r>
              <a:rPr sz="2000" dirty="0">
                <a:solidFill>
                  <a:srgbClr val="404040"/>
                </a:solidFill>
                <a:latin typeface="Calibri"/>
                <a:cs typeface="Calibri"/>
              </a:rPr>
              <a:t>une </a:t>
            </a:r>
            <a:r>
              <a:rPr sz="2000" spc="-5" dirty="0">
                <a:solidFill>
                  <a:srgbClr val="404040"/>
                </a:solidFill>
                <a:latin typeface="Calibri"/>
                <a:cs typeface="Calibri"/>
              </a:rPr>
              <a:t>branche </a:t>
            </a:r>
            <a:r>
              <a:rPr sz="2000" dirty="0">
                <a:solidFill>
                  <a:srgbClr val="404040"/>
                </a:solidFill>
                <a:latin typeface="Calibri"/>
                <a:cs typeface="Calibri"/>
              </a:rPr>
              <a:t>que </a:t>
            </a:r>
            <a:r>
              <a:rPr sz="2000" spc="-10" dirty="0">
                <a:solidFill>
                  <a:srgbClr val="404040"/>
                </a:solidFill>
                <a:latin typeface="Calibri"/>
                <a:cs typeface="Calibri"/>
              </a:rPr>
              <a:t>vous </a:t>
            </a:r>
            <a:r>
              <a:rPr sz="2000" spc="-25" dirty="0">
                <a:solidFill>
                  <a:srgbClr val="404040"/>
                </a:solidFill>
                <a:latin typeface="Calibri"/>
                <a:cs typeface="Calibri"/>
              </a:rPr>
              <a:t>avez </a:t>
            </a:r>
            <a:r>
              <a:rPr sz="2000" spc="-15" dirty="0">
                <a:solidFill>
                  <a:srgbClr val="404040"/>
                </a:solidFill>
                <a:latin typeface="Calibri"/>
                <a:cs typeface="Calibri"/>
              </a:rPr>
              <a:t>faites </a:t>
            </a:r>
            <a:r>
              <a:rPr sz="2000" spc="-5" dirty="0">
                <a:solidFill>
                  <a:srgbClr val="404040"/>
                </a:solidFill>
                <a:latin typeface="Calibri"/>
                <a:cs typeface="Calibri"/>
              </a:rPr>
              <a:t>depuis</a:t>
            </a:r>
            <a:r>
              <a:rPr sz="2000" spc="95" dirty="0">
                <a:solidFill>
                  <a:srgbClr val="404040"/>
                </a:solidFill>
                <a:latin typeface="Calibri"/>
                <a:cs typeface="Calibri"/>
              </a:rPr>
              <a:t> </a:t>
            </a:r>
            <a:r>
              <a:rPr sz="2000" spc="-5" dirty="0">
                <a:solidFill>
                  <a:srgbClr val="404040"/>
                </a:solidFill>
                <a:latin typeface="Calibri"/>
                <a:cs typeface="Calibri"/>
              </a:rPr>
              <a:t>que</a:t>
            </a:r>
            <a:endParaRPr sz="2000">
              <a:latin typeface="Calibri"/>
              <a:cs typeface="Calibri"/>
            </a:endParaRPr>
          </a:p>
          <a:p>
            <a:pPr marL="104139">
              <a:lnSpc>
                <a:spcPts val="2280"/>
              </a:lnSpc>
            </a:pPr>
            <a:r>
              <a:rPr sz="2000" spc="-10" dirty="0">
                <a:solidFill>
                  <a:srgbClr val="404040"/>
                </a:solidFill>
                <a:latin typeface="Calibri"/>
                <a:cs typeface="Calibri"/>
              </a:rPr>
              <a:t>vous </a:t>
            </a:r>
            <a:r>
              <a:rPr sz="2000" spc="-25" dirty="0">
                <a:solidFill>
                  <a:srgbClr val="404040"/>
                </a:solidFill>
                <a:latin typeface="Calibri"/>
                <a:cs typeface="Calibri"/>
              </a:rPr>
              <a:t>avez </a:t>
            </a:r>
            <a:r>
              <a:rPr sz="2000" spc="-5" dirty="0">
                <a:solidFill>
                  <a:srgbClr val="404040"/>
                </a:solidFill>
                <a:latin typeface="Calibri"/>
                <a:cs typeface="Calibri"/>
              </a:rPr>
              <a:t>crée </a:t>
            </a:r>
            <a:r>
              <a:rPr sz="2000" dirty="0">
                <a:solidFill>
                  <a:srgbClr val="404040"/>
                </a:solidFill>
                <a:latin typeface="Calibri"/>
                <a:cs typeface="Calibri"/>
              </a:rPr>
              <a:t>la </a:t>
            </a:r>
            <a:r>
              <a:rPr sz="2000" spc="-5" dirty="0">
                <a:solidFill>
                  <a:srgbClr val="404040"/>
                </a:solidFill>
                <a:latin typeface="Calibri"/>
                <a:cs typeface="Calibri"/>
              </a:rPr>
              <a:t>branche</a:t>
            </a:r>
            <a:r>
              <a:rPr sz="2000" spc="2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ct val="100000"/>
              </a:lnSpc>
              <a:spcBef>
                <a:spcPts val="1150"/>
              </a:spcBef>
            </a:pPr>
            <a:r>
              <a:rPr sz="2000" dirty="0">
                <a:solidFill>
                  <a:srgbClr val="404040"/>
                </a:solidFill>
                <a:latin typeface="Calibri"/>
                <a:cs typeface="Calibri"/>
              </a:rPr>
              <a:t>git </a:t>
            </a:r>
            <a:r>
              <a:rPr sz="2000" spc="-15" dirty="0">
                <a:solidFill>
                  <a:srgbClr val="404040"/>
                </a:solidFill>
                <a:latin typeface="Calibri"/>
                <a:cs typeface="Calibri"/>
              </a:rPr>
              <a:t>rev-list </a:t>
            </a:r>
            <a:r>
              <a:rPr sz="2000" spc="-5" dirty="0">
                <a:solidFill>
                  <a:srgbClr val="404040"/>
                </a:solidFill>
                <a:latin typeface="Calibri"/>
                <a:cs typeface="Calibri"/>
              </a:rPr>
              <a:t>--count HEAD</a:t>
            </a:r>
            <a:r>
              <a:rPr sz="2000" spc="10" dirty="0">
                <a:solidFill>
                  <a:srgbClr val="404040"/>
                </a:solidFill>
                <a:latin typeface="Calibri"/>
                <a:cs typeface="Calibri"/>
              </a:rPr>
              <a:t> </a:t>
            </a:r>
            <a:r>
              <a:rPr sz="2000" spc="-5" dirty="0">
                <a:solidFill>
                  <a:srgbClr val="404040"/>
                </a:solidFill>
                <a:latin typeface="Calibri"/>
                <a:cs typeface="Calibri"/>
              </a:rPr>
              <a:t>^&lt;branch-name&gt;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25770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Les </a:t>
            </a:r>
            <a:r>
              <a:rPr lang="en-US" sz="1600" dirty="0" err="1">
                <a:solidFill>
                  <a:schemeClr val="bg1"/>
                </a:solidFill>
                <a:latin typeface="Century Gothic" panose="020B0502020202020204" pitchFamily="34" charset="0"/>
                <a:cs typeface="Tahoma"/>
              </a:rPr>
              <a:t>commandes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Ajout</a:t>
            </a:r>
            <a:r>
              <a:rPr lang="en-US" sz="1600" dirty="0">
                <a:solidFill>
                  <a:schemeClr val="bg1"/>
                </a:solidFill>
                <a:latin typeface="Century Gothic" panose="020B0502020202020204" pitchFamily="34" charset="0"/>
                <a:cs typeface="Tahoma"/>
              </a:rPr>
              <a:t>/Suppression</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Historique</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locales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2400" b="1" dirty="0">
                <a:solidFill>
                  <a:schemeClr val="bg1"/>
                </a:solidFill>
                <a:latin typeface="Century Gothic" panose="020B0502020202020204" pitchFamily="34" charset="0"/>
                <a:cs typeface="Tahoma"/>
              </a:rPr>
              <a:t>Branches  </a:t>
            </a:r>
            <a:r>
              <a:rPr lang="en-US" sz="2400" b="1" dirty="0" err="1">
                <a:solidFill>
                  <a:schemeClr val="bg1"/>
                </a:solidFill>
                <a:latin typeface="Century Gothic" panose="020B0502020202020204" pitchFamily="34" charset="0"/>
                <a:cs typeface="Tahoma"/>
              </a:rPr>
              <a:t>distantes</a:t>
            </a:r>
            <a:endParaRPr lang="en-US"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7846637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055110" cy="568166"/>
          </a:xfrm>
          <a:prstGeom prst="rect">
            <a:avLst/>
          </a:prstGeom>
        </p:spPr>
        <p:txBody>
          <a:bodyPr vert="horz" wrap="square" lIns="0" tIns="12700" rIns="0" bIns="0" rtlCol="0">
            <a:spAutoFit/>
          </a:bodyPr>
          <a:lstStyle/>
          <a:p>
            <a:pPr marL="12700">
              <a:lnSpc>
                <a:spcPct val="100000"/>
              </a:lnSpc>
              <a:spcBef>
                <a:spcPts val="100"/>
              </a:spcBef>
            </a:pPr>
            <a:r>
              <a:rPr spc="-130" dirty="0">
                <a:solidFill>
                  <a:schemeClr val="tx1"/>
                </a:solidFill>
              </a:rPr>
              <a:t>Travail </a:t>
            </a:r>
            <a:r>
              <a:rPr spc="-25" dirty="0">
                <a:solidFill>
                  <a:schemeClr val="tx1"/>
                </a:solidFill>
              </a:rPr>
              <a:t>en</a:t>
            </a:r>
            <a:r>
              <a:rPr spc="-95" dirty="0">
                <a:solidFill>
                  <a:schemeClr val="tx1"/>
                </a:solidFill>
              </a:rPr>
              <a:t> </a:t>
            </a:r>
            <a:r>
              <a:rPr spc="-45" dirty="0">
                <a:solidFill>
                  <a:schemeClr val="tx1"/>
                </a:solidFill>
              </a:rPr>
              <a:t>équipe</a:t>
            </a: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696211" y="2427719"/>
            <a:ext cx="1277112" cy="124588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23644" y="2441448"/>
            <a:ext cx="1190244" cy="1187577"/>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723645" y="2441449"/>
            <a:ext cx="1190625" cy="223361"/>
          </a:xfrm>
          <a:custGeom>
            <a:avLst/>
            <a:gdLst/>
            <a:ahLst/>
            <a:cxnLst/>
            <a:rect l="l" t="t" r="r" b="b"/>
            <a:pathLst>
              <a:path w="1190625" h="297814">
                <a:moveTo>
                  <a:pt x="1190244" y="148844"/>
                </a:moveTo>
                <a:lnTo>
                  <a:pt x="1172068" y="185473"/>
                </a:lnTo>
                <a:lnTo>
                  <a:pt x="1120515" y="218772"/>
                </a:lnTo>
                <a:lnTo>
                  <a:pt x="1083617" y="233824"/>
                </a:lnTo>
                <a:lnTo>
                  <a:pt x="1040048" y="247626"/>
                </a:lnTo>
                <a:lnTo>
                  <a:pt x="990365" y="260040"/>
                </a:lnTo>
                <a:lnTo>
                  <a:pt x="935127" y="270925"/>
                </a:lnTo>
                <a:lnTo>
                  <a:pt x="874891" y="280143"/>
                </a:lnTo>
                <a:lnTo>
                  <a:pt x="810215" y="287554"/>
                </a:lnTo>
                <a:lnTo>
                  <a:pt x="741656" y="293021"/>
                </a:lnTo>
                <a:lnTo>
                  <a:pt x="669772" y="296402"/>
                </a:lnTo>
                <a:lnTo>
                  <a:pt x="595122" y="297561"/>
                </a:lnTo>
                <a:lnTo>
                  <a:pt x="520471" y="296402"/>
                </a:lnTo>
                <a:lnTo>
                  <a:pt x="448587" y="293021"/>
                </a:lnTo>
                <a:lnTo>
                  <a:pt x="380028" y="287554"/>
                </a:lnTo>
                <a:lnTo>
                  <a:pt x="315352" y="280143"/>
                </a:lnTo>
                <a:lnTo>
                  <a:pt x="255116" y="270925"/>
                </a:lnTo>
                <a:lnTo>
                  <a:pt x="199878" y="260040"/>
                </a:lnTo>
                <a:lnTo>
                  <a:pt x="150195" y="247626"/>
                </a:lnTo>
                <a:lnTo>
                  <a:pt x="106626" y="233824"/>
                </a:lnTo>
                <a:lnTo>
                  <a:pt x="69728" y="218772"/>
                </a:lnTo>
                <a:lnTo>
                  <a:pt x="18175" y="185473"/>
                </a:lnTo>
                <a:lnTo>
                  <a:pt x="0" y="148844"/>
                </a:lnTo>
                <a:lnTo>
                  <a:pt x="4636" y="130155"/>
                </a:lnTo>
                <a:lnTo>
                  <a:pt x="40058" y="95010"/>
                </a:lnTo>
                <a:lnTo>
                  <a:pt x="106626" y="63766"/>
                </a:lnTo>
                <a:lnTo>
                  <a:pt x="150195" y="49953"/>
                </a:lnTo>
                <a:lnTo>
                  <a:pt x="199878" y="37533"/>
                </a:lnTo>
                <a:lnTo>
                  <a:pt x="255116" y="26642"/>
                </a:lnTo>
                <a:lnTo>
                  <a:pt x="315352" y="17421"/>
                </a:lnTo>
                <a:lnTo>
                  <a:pt x="380028" y="10007"/>
                </a:lnTo>
                <a:lnTo>
                  <a:pt x="448587" y="4540"/>
                </a:lnTo>
                <a:lnTo>
                  <a:pt x="520471" y="1158"/>
                </a:lnTo>
                <a:lnTo>
                  <a:pt x="595122" y="0"/>
                </a:lnTo>
                <a:lnTo>
                  <a:pt x="669772" y="1158"/>
                </a:lnTo>
                <a:lnTo>
                  <a:pt x="741656" y="4540"/>
                </a:lnTo>
                <a:lnTo>
                  <a:pt x="810215" y="10007"/>
                </a:lnTo>
                <a:lnTo>
                  <a:pt x="874891" y="17421"/>
                </a:lnTo>
                <a:lnTo>
                  <a:pt x="935127" y="26642"/>
                </a:lnTo>
                <a:lnTo>
                  <a:pt x="990365" y="37533"/>
                </a:lnTo>
                <a:lnTo>
                  <a:pt x="1040048" y="49953"/>
                </a:lnTo>
                <a:lnTo>
                  <a:pt x="1083617" y="63766"/>
                </a:lnTo>
                <a:lnTo>
                  <a:pt x="1120515" y="78831"/>
                </a:lnTo>
                <a:lnTo>
                  <a:pt x="1172068" y="112164"/>
                </a:lnTo>
                <a:lnTo>
                  <a:pt x="1190244" y="148844"/>
                </a:lnTo>
                <a:close/>
              </a:path>
            </a:pathLst>
          </a:custGeom>
          <a:ln w="12191">
            <a:solidFill>
              <a:srgbClr val="D24717"/>
            </a:solidFill>
          </a:ln>
        </p:spPr>
        <p:txBody>
          <a:bodyPr wrap="square" lIns="0" tIns="0" rIns="0" bIns="0" rtlCol="0"/>
          <a:lstStyle/>
          <a:p>
            <a:endParaRPr/>
          </a:p>
        </p:txBody>
      </p:sp>
      <p:sp>
        <p:nvSpPr>
          <p:cNvPr id="9" name="object 9"/>
          <p:cNvSpPr/>
          <p:nvPr/>
        </p:nvSpPr>
        <p:spPr>
          <a:xfrm>
            <a:off x="1723645" y="2553081"/>
            <a:ext cx="1190625" cy="1076325"/>
          </a:xfrm>
          <a:custGeom>
            <a:avLst/>
            <a:gdLst/>
            <a:ahLst/>
            <a:cxnLst/>
            <a:rect l="l" t="t" r="r" b="b"/>
            <a:pathLst>
              <a:path w="1190625" h="1435100">
                <a:moveTo>
                  <a:pt x="1190244" y="0"/>
                </a:moveTo>
                <a:lnTo>
                  <a:pt x="1190244" y="1285874"/>
                </a:lnTo>
                <a:lnTo>
                  <a:pt x="1185607" y="1304536"/>
                </a:lnTo>
                <a:lnTo>
                  <a:pt x="1150185" y="1339639"/>
                </a:lnTo>
                <a:lnTo>
                  <a:pt x="1083617" y="1370855"/>
                </a:lnTo>
                <a:lnTo>
                  <a:pt x="1040048" y="1384657"/>
                </a:lnTo>
                <a:lnTo>
                  <a:pt x="990365" y="1397071"/>
                </a:lnTo>
                <a:lnTo>
                  <a:pt x="935127" y="1407956"/>
                </a:lnTo>
                <a:lnTo>
                  <a:pt x="874891" y="1417174"/>
                </a:lnTo>
                <a:lnTo>
                  <a:pt x="810215" y="1424585"/>
                </a:lnTo>
                <a:lnTo>
                  <a:pt x="741656" y="1430052"/>
                </a:lnTo>
                <a:lnTo>
                  <a:pt x="669772" y="1433433"/>
                </a:lnTo>
                <a:lnTo>
                  <a:pt x="595122" y="1434591"/>
                </a:lnTo>
                <a:lnTo>
                  <a:pt x="520471" y="1433433"/>
                </a:lnTo>
                <a:lnTo>
                  <a:pt x="448587" y="1430052"/>
                </a:lnTo>
                <a:lnTo>
                  <a:pt x="380028" y="1424585"/>
                </a:lnTo>
                <a:lnTo>
                  <a:pt x="315352" y="1417174"/>
                </a:lnTo>
                <a:lnTo>
                  <a:pt x="255116" y="1407956"/>
                </a:lnTo>
                <a:lnTo>
                  <a:pt x="199878" y="1397071"/>
                </a:lnTo>
                <a:lnTo>
                  <a:pt x="150195" y="1384657"/>
                </a:lnTo>
                <a:lnTo>
                  <a:pt x="106626" y="1370855"/>
                </a:lnTo>
                <a:lnTo>
                  <a:pt x="69728" y="1355803"/>
                </a:lnTo>
                <a:lnTo>
                  <a:pt x="18175" y="1322504"/>
                </a:lnTo>
                <a:lnTo>
                  <a:pt x="0" y="1285874"/>
                </a:lnTo>
                <a:lnTo>
                  <a:pt x="0" y="0"/>
                </a:lnTo>
              </a:path>
            </a:pathLst>
          </a:custGeom>
          <a:ln w="12192">
            <a:solidFill>
              <a:srgbClr val="D24717"/>
            </a:solidFill>
          </a:ln>
        </p:spPr>
        <p:txBody>
          <a:bodyPr wrap="square" lIns="0" tIns="0" rIns="0" bIns="0" rtlCol="0"/>
          <a:lstStyle/>
          <a:p>
            <a:endParaRPr/>
          </a:p>
        </p:txBody>
      </p:sp>
      <p:sp>
        <p:nvSpPr>
          <p:cNvPr id="10" name="object 10"/>
          <p:cNvSpPr txBox="1"/>
          <p:nvPr/>
        </p:nvSpPr>
        <p:spPr>
          <a:xfrm>
            <a:off x="1635632" y="2142325"/>
            <a:ext cx="135636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Mon dépôt</a:t>
            </a:r>
            <a:r>
              <a:rPr sz="1800" spc="-45" dirty="0">
                <a:latin typeface="Calibri"/>
                <a:cs typeface="Calibri"/>
              </a:rPr>
              <a:t> </a:t>
            </a:r>
            <a:r>
              <a:rPr sz="1800" dirty="0">
                <a:latin typeface="Calibri"/>
                <a:cs typeface="Calibri"/>
              </a:rPr>
              <a:t>git</a:t>
            </a:r>
            <a:endParaRPr sz="1800">
              <a:latin typeface="Calibri"/>
              <a:cs typeface="Calibri"/>
            </a:endParaRPr>
          </a:p>
        </p:txBody>
      </p:sp>
      <p:sp>
        <p:nvSpPr>
          <p:cNvPr id="11" name="object 11"/>
          <p:cNvSpPr/>
          <p:nvPr/>
        </p:nvSpPr>
        <p:spPr>
          <a:xfrm>
            <a:off x="1229868" y="3592449"/>
            <a:ext cx="653795" cy="675513"/>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1962657" y="3808761"/>
            <a:ext cx="623570"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User</a:t>
            </a:r>
            <a:r>
              <a:rPr sz="1800" spc="-80" dirty="0">
                <a:latin typeface="Calibri"/>
                <a:cs typeface="Calibri"/>
              </a:rPr>
              <a:t> </a:t>
            </a:r>
            <a:r>
              <a:rPr sz="1800" dirty="0">
                <a:latin typeface="Calibri"/>
                <a:cs typeface="Calibri"/>
              </a:rPr>
              <a:t>1</a:t>
            </a:r>
            <a:endParaRPr sz="1800">
              <a:latin typeface="Calibri"/>
              <a:cs typeface="Calibri"/>
            </a:endParaRPr>
          </a:p>
        </p:txBody>
      </p:sp>
      <p:sp>
        <p:nvSpPr>
          <p:cNvPr id="13" name="object 13"/>
          <p:cNvSpPr/>
          <p:nvPr/>
        </p:nvSpPr>
        <p:spPr>
          <a:xfrm>
            <a:off x="6643116" y="2427719"/>
            <a:ext cx="1277112" cy="124588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670547" y="2441448"/>
            <a:ext cx="1190244" cy="118757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670548" y="2441449"/>
            <a:ext cx="1190625" cy="223361"/>
          </a:xfrm>
          <a:custGeom>
            <a:avLst/>
            <a:gdLst/>
            <a:ahLst/>
            <a:cxnLst/>
            <a:rect l="l" t="t" r="r" b="b"/>
            <a:pathLst>
              <a:path w="1190625" h="297814">
                <a:moveTo>
                  <a:pt x="1190244" y="148844"/>
                </a:moveTo>
                <a:lnTo>
                  <a:pt x="1172068" y="185473"/>
                </a:lnTo>
                <a:lnTo>
                  <a:pt x="1120515" y="218772"/>
                </a:lnTo>
                <a:lnTo>
                  <a:pt x="1083617" y="233824"/>
                </a:lnTo>
                <a:lnTo>
                  <a:pt x="1040048" y="247626"/>
                </a:lnTo>
                <a:lnTo>
                  <a:pt x="990365" y="260040"/>
                </a:lnTo>
                <a:lnTo>
                  <a:pt x="935127" y="270925"/>
                </a:lnTo>
                <a:lnTo>
                  <a:pt x="874891" y="280143"/>
                </a:lnTo>
                <a:lnTo>
                  <a:pt x="810215" y="287554"/>
                </a:lnTo>
                <a:lnTo>
                  <a:pt x="741656" y="293021"/>
                </a:lnTo>
                <a:lnTo>
                  <a:pt x="669772" y="296402"/>
                </a:lnTo>
                <a:lnTo>
                  <a:pt x="595122" y="297561"/>
                </a:lnTo>
                <a:lnTo>
                  <a:pt x="520471" y="296402"/>
                </a:lnTo>
                <a:lnTo>
                  <a:pt x="448587" y="293021"/>
                </a:lnTo>
                <a:lnTo>
                  <a:pt x="380028" y="287554"/>
                </a:lnTo>
                <a:lnTo>
                  <a:pt x="315352" y="280143"/>
                </a:lnTo>
                <a:lnTo>
                  <a:pt x="255116" y="270925"/>
                </a:lnTo>
                <a:lnTo>
                  <a:pt x="199878" y="260040"/>
                </a:lnTo>
                <a:lnTo>
                  <a:pt x="150195" y="247626"/>
                </a:lnTo>
                <a:lnTo>
                  <a:pt x="106626" y="233824"/>
                </a:lnTo>
                <a:lnTo>
                  <a:pt x="69728" y="218772"/>
                </a:lnTo>
                <a:lnTo>
                  <a:pt x="18175" y="185473"/>
                </a:lnTo>
                <a:lnTo>
                  <a:pt x="0" y="148844"/>
                </a:lnTo>
                <a:lnTo>
                  <a:pt x="4636" y="130155"/>
                </a:lnTo>
                <a:lnTo>
                  <a:pt x="40058" y="95010"/>
                </a:lnTo>
                <a:lnTo>
                  <a:pt x="106626" y="63766"/>
                </a:lnTo>
                <a:lnTo>
                  <a:pt x="150195" y="49953"/>
                </a:lnTo>
                <a:lnTo>
                  <a:pt x="199878" y="37533"/>
                </a:lnTo>
                <a:lnTo>
                  <a:pt x="255116" y="26642"/>
                </a:lnTo>
                <a:lnTo>
                  <a:pt x="315352" y="17421"/>
                </a:lnTo>
                <a:lnTo>
                  <a:pt x="380028" y="10007"/>
                </a:lnTo>
                <a:lnTo>
                  <a:pt x="448587" y="4540"/>
                </a:lnTo>
                <a:lnTo>
                  <a:pt x="520471" y="1158"/>
                </a:lnTo>
                <a:lnTo>
                  <a:pt x="595122" y="0"/>
                </a:lnTo>
                <a:lnTo>
                  <a:pt x="669772" y="1158"/>
                </a:lnTo>
                <a:lnTo>
                  <a:pt x="741656" y="4540"/>
                </a:lnTo>
                <a:lnTo>
                  <a:pt x="810215" y="10007"/>
                </a:lnTo>
                <a:lnTo>
                  <a:pt x="874891" y="17421"/>
                </a:lnTo>
                <a:lnTo>
                  <a:pt x="935127" y="26642"/>
                </a:lnTo>
                <a:lnTo>
                  <a:pt x="990365" y="37533"/>
                </a:lnTo>
                <a:lnTo>
                  <a:pt x="1040048" y="49953"/>
                </a:lnTo>
                <a:lnTo>
                  <a:pt x="1083617" y="63766"/>
                </a:lnTo>
                <a:lnTo>
                  <a:pt x="1120515" y="78831"/>
                </a:lnTo>
                <a:lnTo>
                  <a:pt x="1172068" y="112164"/>
                </a:lnTo>
                <a:lnTo>
                  <a:pt x="1190244" y="148844"/>
                </a:lnTo>
                <a:close/>
              </a:path>
            </a:pathLst>
          </a:custGeom>
          <a:ln w="12192">
            <a:solidFill>
              <a:srgbClr val="855D5D"/>
            </a:solidFill>
          </a:ln>
        </p:spPr>
        <p:txBody>
          <a:bodyPr wrap="square" lIns="0" tIns="0" rIns="0" bIns="0" rtlCol="0"/>
          <a:lstStyle/>
          <a:p>
            <a:endParaRPr/>
          </a:p>
        </p:txBody>
      </p:sp>
      <p:sp>
        <p:nvSpPr>
          <p:cNvPr id="16" name="object 16"/>
          <p:cNvSpPr/>
          <p:nvPr/>
        </p:nvSpPr>
        <p:spPr>
          <a:xfrm>
            <a:off x="6670548" y="2553081"/>
            <a:ext cx="1190625" cy="1076325"/>
          </a:xfrm>
          <a:custGeom>
            <a:avLst/>
            <a:gdLst/>
            <a:ahLst/>
            <a:cxnLst/>
            <a:rect l="l" t="t" r="r" b="b"/>
            <a:pathLst>
              <a:path w="1190625" h="1435100">
                <a:moveTo>
                  <a:pt x="1190244" y="0"/>
                </a:moveTo>
                <a:lnTo>
                  <a:pt x="1190244" y="1285874"/>
                </a:lnTo>
                <a:lnTo>
                  <a:pt x="1185607" y="1304536"/>
                </a:lnTo>
                <a:lnTo>
                  <a:pt x="1150185" y="1339639"/>
                </a:lnTo>
                <a:lnTo>
                  <a:pt x="1083617" y="1370855"/>
                </a:lnTo>
                <a:lnTo>
                  <a:pt x="1040048" y="1384657"/>
                </a:lnTo>
                <a:lnTo>
                  <a:pt x="990365" y="1397071"/>
                </a:lnTo>
                <a:lnTo>
                  <a:pt x="935127" y="1407956"/>
                </a:lnTo>
                <a:lnTo>
                  <a:pt x="874891" y="1417174"/>
                </a:lnTo>
                <a:lnTo>
                  <a:pt x="810215" y="1424585"/>
                </a:lnTo>
                <a:lnTo>
                  <a:pt x="741656" y="1430052"/>
                </a:lnTo>
                <a:lnTo>
                  <a:pt x="669772" y="1433433"/>
                </a:lnTo>
                <a:lnTo>
                  <a:pt x="595122" y="1434591"/>
                </a:lnTo>
                <a:lnTo>
                  <a:pt x="520471" y="1433433"/>
                </a:lnTo>
                <a:lnTo>
                  <a:pt x="448587" y="1430052"/>
                </a:lnTo>
                <a:lnTo>
                  <a:pt x="380028" y="1424585"/>
                </a:lnTo>
                <a:lnTo>
                  <a:pt x="315352" y="1417174"/>
                </a:lnTo>
                <a:lnTo>
                  <a:pt x="255116" y="1407956"/>
                </a:lnTo>
                <a:lnTo>
                  <a:pt x="199878" y="1397071"/>
                </a:lnTo>
                <a:lnTo>
                  <a:pt x="150195" y="1384657"/>
                </a:lnTo>
                <a:lnTo>
                  <a:pt x="106626" y="1370855"/>
                </a:lnTo>
                <a:lnTo>
                  <a:pt x="69728" y="1355803"/>
                </a:lnTo>
                <a:lnTo>
                  <a:pt x="18175" y="1322504"/>
                </a:lnTo>
                <a:lnTo>
                  <a:pt x="0" y="1285874"/>
                </a:lnTo>
                <a:lnTo>
                  <a:pt x="0" y="0"/>
                </a:lnTo>
              </a:path>
            </a:pathLst>
          </a:custGeom>
          <a:ln w="12192">
            <a:solidFill>
              <a:srgbClr val="855D5D"/>
            </a:solidFill>
          </a:ln>
        </p:spPr>
        <p:txBody>
          <a:bodyPr wrap="square" lIns="0" tIns="0" rIns="0" bIns="0" rtlCol="0"/>
          <a:lstStyle/>
          <a:p>
            <a:endParaRPr/>
          </a:p>
        </p:txBody>
      </p:sp>
      <p:sp>
        <p:nvSpPr>
          <p:cNvPr id="17" name="object 17"/>
          <p:cNvSpPr txBox="1"/>
          <p:nvPr/>
        </p:nvSpPr>
        <p:spPr>
          <a:xfrm>
            <a:off x="6884034" y="2142325"/>
            <a:ext cx="88709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Dépôt</a:t>
            </a:r>
            <a:r>
              <a:rPr sz="1800" spc="-65" dirty="0">
                <a:latin typeface="Calibri"/>
                <a:cs typeface="Calibri"/>
              </a:rPr>
              <a:t> </a:t>
            </a:r>
            <a:r>
              <a:rPr sz="1800" dirty="0">
                <a:latin typeface="Calibri"/>
                <a:cs typeface="Calibri"/>
              </a:rPr>
              <a:t>git</a:t>
            </a:r>
            <a:endParaRPr sz="1800">
              <a:latin typeface="Calibri"/>
              <a:cs typeface="Calibri"/>
            </a:endParaRPr>
          </a:p>
        </p:txBody>
      </p:sp>
      <p:sp>
        <p:nvSpPr>
          <p:cNvPr id="18" name="object 18"/>
          <p:cNvSpPr/>
          <p:nvPr/>
        </p:nvSpPr>
        <p:spPr>
          <a:xfrm>
            <a:off x="6259068" y="3592449"/>
            <a:ext cx="653795" cy="675513"/>
          </a:xfrm>
          <a:prstGeom prst="rect">
            <a:avLst/>
          </a:prstGeom>
          <a:blipFill>
            <a:blip r:embed="rId5" cstate="print"/>
            <a:stretch>
              <a:fillRect/>
            </a:stretch>
          </a:blipFill>
        </p:spPr>
        <p:txBody>
          <a:bodyPr wrap="square" lIns="0" tIns="0" rIns="0" bIns="0" rtlCol="0"/>
          <a:lstStyle/>
          <a:p>
            <a:endParaRPr/>
          </a:p>
        </p:txBody>
      </p:sp>
      <p:sp>
        <p:nvSpPr>
          <p:cNvPr id="19" name="object 19"/>
          <p:cNvSpPr txBox="1"/>
          <p:nvPr/>
        </p:nvSpPr>
        <p:spPr>
          <a:xfrm>
            <a:off x="6993128" y="3808761"/>
            <a:ext cx="623570"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User</a:t>
            </a:r>
            <a:r>
              <a:rPr sz="1800" spc="-80" dirty="0">
                <a:latin typeface="Calibri"/>
                <a:cs typeface="Calibri"/>
              </a:rPr>
              <a:t> </a:t>
            </a:r>
            <a:r>
              <a:rPr sz="1800" dirty="0">
                <a:latin typeface="Calibri"/>
                <a:cs typeface="Calibri"/>
              </a:rPr>
              <a:t>3</a:t>
            </a:r>
            <a:endParaRPr sz="1800">
              <a:latin typeface="Calibri"/>
              <a:cs typeface="Calibri"/>
            </a:endParaRPr>
          </a:p>
        </p:txBody>
      </p:sp>
      <p:sp>
        <p:nvSpPr>
          <p:cNvPr id="20" name="object 20"/>
          <p:cNvSpPr/>
          <p:nvPr/>
        </p:nvSpPr>
        <p:spPr>
          <a:xfrm>
            <a:off x="4308347" y="1615040"/>
            <a:ext cx="1277112" cy="1244745"/>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4335779" y="1628775"/>
            <a:ext cx="1190244" cy="118643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4335780" y="1628776"/>
            <a:ext cx="1190625" cy="223361"/>
          </a:xfrm>
          <a:custGeom>
            <a:avLst/>
            <a:gdLst/>
            <a:ahLst/>
            <a:cxnLst/>
            <a:rect l="l" t="t" r="r" b="b"/>
            <a:pathLst>
              <a:path w="1190625" h="297814">
                <a:moveTo>
                  <a:pt x="1190244" y="148716"/>
                </a:moveTo>
                <a:lnTo>
                  <a:pt x="1172068" y="185354"/>
                </a:lnTo>
                <a:lnTo>
                  <a:pt x="1120515" y="218673"/>
                </a:lnTo>
                <a:lnTo>
                  <a:pt x="1083617" y="233739"/>
                </a:lnTo>
                <a:lnTo>
                  <a:pt x="1040048" y="247556"/>
                </a:lnTo>
                <a:lnTo>
                  <a:pt x="990365" y="259984"/>
                </a:lnTo>
                <a:lnTo>
                  <a:pt x="935127" y="270883"/>
                </a:lnTo>
                <a:lnTo>
                  <a:pt x="874891" y="280114"/>
                </a:lnTo>
                <a:lnTo>
                  <a:pt x="810215" y="287537"/>
                </a:lnTo>
                <a:lnTo>
                  <a:pt x="741656" y="293013"/>
                </a:lnTo>
                <a:lnTo>
                  <a:pt x="669772" y="296400"/>
                </a:lnTo>
                <a:lnTo>
                  <a:pt x="595122" y="297561"/>
                </a:lnTo>
                <a:lnTo>
                  <a:pt x="520471" y="296400"/>
                </a:lnTo>
                <a:lnTo>
                  <a:pt x="448587" y="293013"/>
                </a:lnTo>
                <a:lnTo>
                  <a:pt x="380028" y="287537"/>
                </a:lnTo>
                <a:lnTo>
                  <a:pt x="315352" y="280114"/>
                </a:lnTo>
                <a:lnTo>
                  <a:pt x="255116" y="270883"/>
                </a:lnTo>
                <a:lnTo>
                  <a:pt x="199878" y="259984"/>
                </a:lnTo>
                <a:lnTo>
                  <a:pt x="150195" y="247556"/>
                </a:lnTo>
                <a:lnTo>
                  <a:pt x="106626" y="233739"/>
                </a:lnTo>
                <a:lnTo>
                  <a:pt x="69728" y="218673"/>
                </a:lnTo>
                <a:lnTo>
                  <a:pt x="18175" y="185354"/>
                </a:lnTo>
                <a:lnTo>
                  <a:pt x="0" y="148716"/>
                </a:lnTo>
                <a:lnTo>
                  <a:pt x="4636" y="130055"/>
                </a:lnTo>
                <a:lnTo>
                  <a:pt x="40058" y="94952"/>
                </a:lnTo>
                <a:lnTo>
                  <a:pt x="106626" y="63736"/>
                </a:lnTo>
                <a:lnTo>
                  <a:pt x="150195" y="49934"/>
                </a:lnTo>
                <a:lnTo>
                  <a:pt x="199878" y="37520"/>
                </a:lnTo>
                <a:lnTo>
                  <a:pt x="255116" y="26635"/>
                </a:lnTo>
                <a:lnTo>
                  <a:pt x="315352" y="17417"/>
                </a:lnTo>
                <a:lnTo>
                  <a:pt x="380028" y="10006"/>
                </a:lnTo>
                <a:lnTo>
                  <a:pt x="448587" y="4539"/>
                </a:lnTo>
                <a:lnTo>
                  <a:pt x="520471" y="1158"/>
                </a:lnTo>
                <a:lnTo>
                  <a:pt x="595122" y="0"/>
                </a:lnTo>
                <a:lnTo>
                  <a:pt x="669772" y="1158"/>
                </a:lnTo>
                <a:lnTo>
                  <a:pt x="741656" y="4539"/>
                </a:lnTo>
                <a:lnTo>
                  <a:pt x="810215" y="10006"/>
                </a:lnTo>
                <a:lnTo>
                  <a:pt x="874891" y="17417"/>
                </a:lnTo>
                <a:lnTo>
                  <a:pt x="935127" y="26635"/>
                </a:lnTo>
                <a:lnTo>
                  <a:pt x="990365" y="37520"/>
                </a:lnTo>
                <a:lnTo>
                  <a:pt x="1040048" y="49934"/>
                </a:lnTo>
                <a:lnTo>
                  <a:pt x="1083617" y="63736"/>
                </a:lnTo>
                <a:lnTo>
                  <a:pt x="1120515" y="78788"/>
                </a:lnTo>
                <a:lnTo>
                  <a:pt x="1172068" y="112087"/>
                </a:lnTo>
                <a:lnTo>
                  <a:pt x="1190244" y="148716"/>
                </a:lnTo>
                <a:close/>
              </a:path>
            </a:pathLst>
          </a:custGeom>
          <a:ln w="12192">
            <a:solidFill>
              <a:srgbClr val="000000"/>
            </a:solidFill>
          </a:ln>
        </p:spPr>
        <p:txBody>
          <a:bodyPr wrap="square" lIns="0" tIns="0" rIns="0" bIns="0" rtlCol="0"/>
          <a:lstStyle/>
          <a:p>
            <a:endParaRPr/>
          </a:p>
        </p:txBody>
      </p:sp>
      <p:sp>
        <p:nvSpPr>
          <p:cNvPr id="23" name="object 23"/>
          <p:cNvSpPr/>
          <p:nvPr/>
        </p:nvSpPr>
        <p:spPr>
          <a:xfrm>
            <a:off x="4335780" y="1740313"/>
            <a:ext cx="1190625" cy="1074896"/>
          </a:xfrm>
          <a:custGeom>
            <a:avLst/>
            <a:gdLst/>
            <a:ahLst/>
            <a:cxnLst/>
            <a:rect l="l" t="t" r="r" b="b"/>
            <a:pathLst>
              <a:path w="1190625" h="1433195">
                <a:moveTo>
                  <a:pt x="1190244" y="0"/>
                </a:moveTo>
                <a:lnTo>
                  <a:pt x="1190244" y="1284478"/>
                </a:lnTo>
                <a:lnTo>
                  <a:pt x="1185607" y="1303114"/>
                </a:lnTo>
                <a:lnTo>
                  <a:pt x="1150185" y="1338190"/>
                </a:lnTo>
                <a:lnTo>
                  <a:pt x="1083617" y="1369402"/>
                </a:lnTo>
                <a:lnTo>
                  <a:pt x="1040048" y="1383209"/>
                </a:lnTo>
                <a:lnTo>
                  <a:pt x="990365" y="1395630"/>
                </a:lnTo>
                <a:lnTo>
                  <a:pt x="935127" y="1406524"/>
                </a:lnTo>
                <a:lnTo>
                  <a:pt x="874891" y="1415752"/>
                </a:lnTo>
                <a:lnTo>
                  <a:pt x="810215" y="1423173"/>
                </a:lnTo>
                <a:lnTo>
                  <a:pt x="741656" y="1428647"/>
                </a:lnTo>
                <a:lnTo>
                  <a:pt x="669772" y="1432034"/>
                </a:lnTo>
                <a:lnTo>
                  <a:pt x="595122" y="1433195"/>
                </a:lnTo>
                <a:lnTo>
                  <a:pt x="520471" y="1432034"/>
                </a:lnTo>
                <a:lnTo>
                  <a:pt x="448587" y="1428647"/>
                </a:lnTo>
                <a:lnTo>
                  <a:pt x="380028" y="1423173"/>
                </a:lnTo>
                <a:lnTo>
                  <a:pt x="315352" y="1415752"/>
                </a:lnTo>
                <a:lnTo>
                  <a:pt x="255116" y="1406524"/>
                </a:lnTo>
                <a:lnTo>
                  <a:pt x="199878" y="1395630"/>
                </a:lnTo>
                <a:lnTo>
                  <a:pt x="150195" y="1383209"/>
                </a:lnTo>
                <a:lnTo>
                  <a:pt x="106626" y="1369402"/>
                </a:lnTo>
                <a:lnTo>
                  <a:pt x="69728" y="1354349"/>
                </a:lnTo>
                <a:lnTo>
                  <a:pt x="18175" y="1321065"/>
                </a:lnTo>
                <a:lnTo>
                  <a:pt x="0" y="1284478"/>
                </a:lnTo>
                <a:lnTo>
                  <a:pt x="0" y="0"/>
                </a:lnTo>
              </a:path>
            </a:pathLst>
          </a:custGeom>
          <a:ln w="12191">
            <a:solidFill>
              <a:srgbClr val="000000"/>
            </a:solidFill>
          </a:ln>
        </p:spPr>
        <p:txBody>
          <a:bodyPr wrap="square" lIns="0" tIns="0" rIns="0" bIns="0" rtlCol="0"/>
          <a:lstStyle/>
          <a:p>
            <a:endParaRPr/>
          </a:p>
        </p:txBody>
      </p:sp>
      <p:sp>
        <p:nvSpPr>
          <p:cNvPr id="24" name="object 24"/>
          <p:cNvSpPr txBox="1"/>
          <p:nvPr/>
        </p:nvSpPr>
        <p:spPr>
          <a:xfrm>
            <a:off x="4406646" y="1328700"/>
            <a:ext cx="103124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Serveur</a:t>
            </a:r>
            <a:r>
              <a:rPr sz="1800" spc="-60" dirty="0">
                <a:latin typeface="Calibri"/>
                <a:cs typeface="Calibri"/>
              </a:rPr>
              <a:t> </a:t>
            </a:r>
            <a:r>
              <a:rPr sz="1800" dirty="0">
                <a:latin typeface="Calibri"/>
                <a:cs typeface="Calibri"/>
              </a:rPr>
              <a:t>git</a:t>
            </a:r>
            <a:endParaRPr sz="1800">
              <a:latin typeface="Calibri"/>
              <a:cs typeface="Calibri"/>
            </a:endParaRPr>
          </a:p>
        </p:txBody>
      </p:sp>
      <p:sp>
        <p:nvSpPr>
          <p:cNvPr id="25" name="object 25"/>
          <p:cNvSpPr/>
          <p:nvPr/>
        </p:nvSpPr>
        <p:spPr>
          <a:xfrm>
            <a:off x="3077464" y="2059686"/>
            <a:ext cx="1096010" cy="529590"/>
          </a:xfrm>
          <a:custGeom>
            <a:avLst/>
            <a:gdLst/>
            <a:ahLst/>
            <a:cxnLst/>
            <a:rect l="l" t="t" r="r" b="b"/>
            <a:pathLst>
              <a:path w="1096010" h="706120">
                <a:moveTo>
                  <a:pt x="1070015" y="16292"/>
                </a:moveTo>
                <a:lnTo>
                  <a:pt x="1054991" y="16920"/>
                </a:lnTo>
                <a:lnTo>
                  <a:pt x="0" y="693292"/>
                </a:lnTo>
                <a:lnTo>
                  <a:pt x="8128" y="706119"/>
                </a:lnTo>
                <a:lnTo>
                  <a:pt x="1063083" y="29850"/>
                </a:lnTo>
                <a:lnTo>
                  <a:pt x="1070015" y="16292"/>
                </a:lnTo>
                <a:close/>
              </a:path>
              <a:path w="1096010" h="706120">
                <a:moveTo>
                  <a:pt x="1094592" y="1777"/>
                </a:moveTo>
                <a:lnTo>
                  <a:pt x="1078611" y="1777"/>
                </a:lnTo>
                <a:lnTo>
                  <a:pt x="1086865" y="14604"/>
                </a:lnTo>
                <a:lnTo>
                  <a:pt x="1063083" y="29850"/>
                </a:lnTo>
                <a:lnTo>
                  <a:pt x="1035812" y="83185"/>
                </a:lnTo>
                <a:lnTo>
                  <a:pt x="1033907" y="86994"/>
                </a:lnTo>
                <a:lnTo>
                  <a:pt x="1035431" y="91566"/>
                </a:lnTo>
                <a:lnTo>
                  <a:pt x="1039113" y="93472"/>
                </a:lnTo>
                <a:lnTo>
                  <a:pt x="1042924" y="95376"/>
                </a:lnTo>
                <a:lnTo>
                  <a:pt x="1047496" y="93852"/>
                </a:lnTo>
                <a:lnTo>
                  <a:pt x="1049401" y="90169"/>
                </a:lnTo>
                <a:lnTo>
                  <a:pt x="1094592" y="1777"/>
                </a:lnTo>
                <a:close/>
              </a:path>
              <a:path w="1096010" h="706120">
                <a:moveTo>
                  <a:pt x="1080490" y="4699"/>
                </a:moveTo>
                <a:lnTo>
                  <a:pt x="1075944" y="4699"/>
                </a:lnTo>
                <a:lnTo>
                  <a:pt x="1083056" y="15748"/>
                </a:lnTo>
                <a:lnTo>
                  <a:pt x="1070015" y="16292"/>
                </a:lnTo>
                <a:lnTo>
                  <a:pt x="1063083" y="29850"/>
                </a:lnTo>
                <a:lnTo>
                  <a:pt x="1086865" y="14604"/>
                </a:lnTo>
                <a:lnTo>
                  <a:pt x="1080490" y="4699"/>
                </a:lnTo>
                <a:close/>
              </a:path>
              <a:path w="1096010" h="706120">
                <a:moveTo>
                  <a:pt x="1095502" y="0"/>
                </a:moveTo>
                <a:lnTo>
                  <a:pt x="994283" y="4190"/>
                </a:lnTo>
                <a:lnTo>
                  <a:pt x="990091" y="4444"/>
                </a:lnTo>
                <a:lnTo>
                  <a:pt x="986789" y="8000"/>
                </a:lnTo>
                <a:lnTo>
                  <a:pt x="987044" y="12191"/>
                </a:lnTo>
                <a:lnTo>
                  <a:pt x="987171" y="16382"/>
                </a:lnTo>
                <a:lnTo>
                  <a:pt x="990726" y="19685"/>
                </a:lnTo>
                <a:lnTo>
                  <a:pt x="994918" y="19430"/>
                </a:lnTo>
                <a:lnTo>
                  <a:pt x="1054991" y="16920"/>
                </a:lnTo>
                <a:lnTo>
                  <a:pt x="1078611" y="1777"/>
                </a:lnTo>
                <a:lnTo>
                  <a:pt x="1094592" y="1777"/>
                </a:lnTo>
                <a:lnTo>
                  <a:pt x="1095502" y="0"/>
                </a:lnTo>
                <a:close/>
              </a:path>
              <a:path w="1096010" h="706120">
                <a:moveTo>
                  <a:pt x="1078611" y="1777"/>
                </a:moveTo>
                <a:lnTo>
                  <a:pt x="1054991" y="16920"/>
                </a:lnTo>
                <a:lnTo>
                  <a:pt x="1070015" y="16292"/>
                </a:lnTo>
                <a:lnTo>
                  <a:pt x="1075944" y="4699"/>
                </a:lnTo>
                <a:lnTo>
                  <a:pt x="1080490" y="4699"/>
                </a:lnTo>
                <a:lnTo>
                  <a:pt x="1078611" y="1777"/>
                </a:lnTo>
                <a:close/>
              </a:path>
              <a:path w="1096010" h="706120">
                <a:moveTo>
                  <a:pt x="1075944" y="4699"/>
                </a:moveTo>
                <a:lnTo>
                  <a:pt x="1070015" y="16292"/>
                </a:lnTo>
                <a:lnTo>
                  <a:pt x="1083056" y="15748"/>
                </a:lnTo>
                <a:lnTo>
                  <a:pt x="1075944" y="4699"/>
                </a:lnTo>
                <a:close/>
              </a:path>
            </a:pathLst>
          </a:custGeom>
          <a:solidFill>
            <a:srgbClr val="D24717"/>
          </a:solidFill>
        </p:spPr>
        <p:txBody>
          <a:bodyPr wrap="square" lIns="0" tIns="0" rIns="0" bIns="0" rtlCol="0"/>
          <a:lstStyle/>
          <a:p>
            <a:endParaRPr/>
          </a:p>
        </p:txBody>
      </p:sp>
      <p:sp>
        <p:nvSpPr>
          <p:cNvPr id="26" name="object 26"/>
          <p:cNvSpPr txBox="1"/>
          <p:nvPr/>
        </p:nvSpPr>
        <p:spPr>
          <a:xfrm>
            <a:off x="3765297" y="1840991"/>
            <a:ext cx="4756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a:t>
            </a:r>
            <a:r>
              <a:rPr sz="1800" dirty="0">
                <a:latin typeface="Calibri"/>
                <a:cs typeface="Calibri"/>
              </a:rPr>
              <a:t>u</a:t>
            </a:r>
            <a:r>
              <a:rPr sz="1800" spc="-5" dirty="0">
                <a:latin typeface="Calibri"/>
                <a:cs typeface="Calibri"/>
              </a:rPr>
              <a:t>sh</a:t>
            </a:r>
            <a:endParaRPr sz="1800">
              <a:latin typeface="Calibri"/>
              <a:cs typeface="Calibri"/>
            </a:endParaRPr>
          </a:p>
        </p:txBody>
      </p:sp>
      <p:sp>
        <p:nvSpPr>
          <p:cNvPr id="27" name="object 27"/>
          <p:cNvSpPr/>
          <p:nvPr/>
        </p:nvSpPr>
        <p:spPr>
          <a:xfrm>
            <a:off x="5573904" y="2055686"/>
            <a:ext cx="996315" cy="759619"/>
          </a:xfrm>
          <a:custGeom>
            <a:avLst/>
            <a:gdLst/>
            <a:ahLst/>
            <a:cxnLst/>
            <a:rect l="l" t="t" r="r" b="b"/>
            <a:pathLst>
              <a:path w="996315" h="1012825">
                <a:moveTo>
                  <a:pt x="898017" y="970153"/>
                </a:moveTo>
                <a:lnTo>
                  <a:pt x="893826" y="972438"/>
                </a:lnTo>
                <a:lnTo>
                  <a:pt x="891539" y="980567"/>
                </a:lnTo>
                <a:lnTo>
                  <a:pt x="893952" y="984758"/>
                </a:lnTo>
                <a:lnTo>
                  <a:pt x="995806" y="1012571"/>
                </a:lnTo>
                <a:lnTo>
                  <a:pt x="994415" y="1007110"/>
                </a:lnTo>
                <a:lnTo>
                  <a:pt x="979804" y="1007110"/>
                </a:lnTo>
                <a:lnTo>
                  <a:pt x="960026" y="986995"/>
                </a:lnTo>
                <a:lnTo>
                  <a:pt x="902081" y="971169"/>
                </a:lnTo>
                <a:lnTo>
                  <a:pt x="898017" y="970153"/>
                </a:lnTo>
                <a:close/>
              </a:path>
              <a:path w="996315" h="1012825">
                <a:moveTo>
                  <a:pt x="960026" y="986995"/>
                </a:moveTo>
                <a:lnTo>
                  <a:pt x="979804" y="1007110"/>
                </a:lnTo>
                <a:lnTo>
                  <a:pt x="983403" y="1003554"/>
                </a:lnTo>
                <a:lnTo>
                  <a:pt x="977773" y="1003554"/>
                </a:lnTo>
                <a:lnTo>
                  <a:pt x="974575" y="990969"/>
                </a:lnTo>
                <a:lnTo>
                  <a:pt x="960026" y="986995"/>
                </a:lnTo>
                <a:close/>
              </a:path>
              <a:path w="996315" h="1012825">
                <a:moveTo>
                  <a:pt x="965580" y="907796"/>
                </a:moveTo>
                <a:lnTo>
                  <a:pt x="957452" y="909828"/>
                </a:lnTo>
                <a:lnTo>
                  <a:pt x="955040" y="914019"/>
                </a:lnTo>
                <a:lnTo>
                  <a:pt x="956055" y="918083"/>
                </a:lnTo>
                <a:lnTo>
                  <a:pt x="970866" y="976370"/>
                </a:lnTo>
                <a:lnTo>
                  <a:pt x="990600" y="996442"/>
                </a:lnTo>
                <a:lnTo>
                  <a:pt x="979804" y="1007110"/>
                </a:lnTo>
                <a:lnTo>
                  <a:pt x="994415" y="1007110"/>
                </a:lnTo>
                <a:lnTo>
                  <a:pt x="970695" y="914019"/>
                </a:lnTo>
                <a:lnTo>
                  <a:pt x="969772" y="910209"/>
                </a:lnTo>
                <a:lnTo>
                  <a:pt x="965580" y="907796"/>
                </a:lnTo>
                <a:close/>
              </a:path>
              <a:path w="996315" h="1012825">
                <a:moveTo>
                  <a:pt x="974575" y="990969"/>
                </a:moveTo>
                <a:lnTo>
                  <a:pt x="977773" y="1003554"/>
                </a:lnTo>
                <a:lnTo>
                  <a:pt x="987171" y="994410"/>
                </a:lnTo>
                <a:lnTo>
                  <a:pt x="974575" y="990969"/>
                </a:lnTo>
                <a:close/>
              </a:path>
              <a:path w="996315" h="1012825">
                <a:moveTo>
                  <a:pt x="970866" y="976370"/>
                </a:moveTo>
                <a:lnTo>
                  <a:pt x="974575" y="990969"/>
                </a:lnTo>
                <a:lnTo>
                  <a:pt x="987171" y="994410"/>
                </a:lnTo>
                <a:lnTo>
                  <a:pt x="977773" y="1003554"/>
                </a:lnTo>
                <a:lnTo>
                  <a:pt x="983403" y="1003554"/>
                </a:lnTo>
                <a:lnTo>
                  <a:pt x="990600" y="996442"/>
                </a:lnTo>
                <a:lnTo>
                  <a:pt x="970866" y="976370"/>
                </a:lnTo>
                <a:close/>
              </a:path>
              <a:path w="996315" h="1012825">
                <a:moveTo>
                  <a:pt x="10922" y="0"/>
                </a:moveTo>
                <a:lnTo>
                  <a:pt x="0" y="10668"/>
                </a:lnTo>
                <a:lnTo>
                  <a:pt x="960026" y="986995"/>
                </a:lnTo>
                <a:lnTo>
                  <a:pt x="974575" y="990969"/>
                </a:lnTo>
                <a:lnTo>
                  <a:pt x="970866" y="976370"/>
                </a:lnTo>
                <a:lnTo>
                  <a:pt x="10922" y="0"/>
                </a:lnTo>
                <a:close/>
              </a:path>
            </a:pathLst>
          </a:custGeom>
          <a:solidFill>
            <a:srgbClr val="D24717"/>
          </a:solidFill>
        </p:spPr>
        <p:txBody>
          <a:bodyPr wrap="square" lIns="0" tIns="0" rIns="0" bIns="0" rtlCol="0"/>
          <a:lstStyle/>
          <a:p>
            <a:endParaRPr/>
          </a:p>
        </p:txBody>
      </p:sp>
      <p:sp>
        <p:nvSpPr>
          <p:cNvPr id="28" name="object 28"/>
          <p:cNvSpPr txBox="1"/>
          <p:nvPr/>
        </p:nvSpPr>
        <p:spPr>
          <a:xfrm>
            <a:off x="5969254" y="2143410"/>
            <a:ext cx="619125" cy="843821"/>
          </a:xfrm>
          <a:prstGeom prst="rect">
            <a:avLst/>
          </a:prstGeom>
        </p:spPr>
        <p:txBody>
          <a:bodyPr vert="horz" wrap="square" lIns="0" tIns="12700" rIns="0" bIns="0" rtlCol="0">
            <a:spAutoFit/>
          </a:bodyPr>
          <a:lstStyle/>
          <a:p>
            <a:pPr algn="ctr">
              <a:lnSpc>
                <a:spcPct val="100000"/>
              </a:lnSpc>
              <a:spcBef>
                <a:spcPts val="100"/>
              </a:spcBef>
            </a:pPr>
            <a:r>
              <a:rPr sz="1800" spc="-20" dirty="0">
                <a:latin typeface="Calibri"/>
                <a:cs typeface="Calibri"/>
              </a:rPr>
              <a:t>fetch</a:t>
            </a:r>
            <a:endParaRPr sz="1800">
              <a:latin typeface="Calibri"/>
              <a:cs typeface="Calibri"/>
            </a:endParaRPr>
          </a:p>
          <a:p>
            <a:pPr marL="1270" algn="ctr">
              <a:lnSpc>
                <a:spcPct val="100000"/>
              </a:lnSpc>
            </a:pPr>
            <a:r>
              <a:rPr sz="1800" dirty="0">
                <a:latin typeface="Calibri"/>
                <a:cs typeface="Calibri"/>
              </a:rPr>
              <a:t>+</a:t>
            </a:r>
            <a:endParaRPr sz="1800">
              <a:latin typeface="Calibri"/>
              <a:cs typeface="Calibri"/>
            </a:endParaRPr>
          </a:p>
          <a:p>
            <a:pPr algn="ctr">
              <a:lnSpc>
                <a:spcPct val="100000"/>
              </a:lnSpc>
            </a:pPr>
            <a:r>
              <a:rPr sz="1800" dirty="0">
                <a:latin typeface="Calibri"/>
                <a:cs typeface="Calibri"/>
              </a:rPr>
              <a:t>me</a:t>
            </a:r>
            <a:r>
              <a:rPr sz="1800" spc="-25" dirty="0">
                <a:latin typeface="Calibri"/>
                <a:cs typeface="Calibri"/>
              </a:rPr>
              <a:t>r</a:t>
            </a:r>
            <a:r>
              <a:rPr sz="1800" spc="-10" dirty="0">
                <a:latin typeface="Calibri"/>
                <a:cs typeface="Calibri"/>
              </a:rPr>
              <a:t>g</a:t>
            </a:r>
            <a:r>
              <a:rPr sz="1800" dirty="0">
                <a:latin typeface="Calibri"/>
                <a:cs typeface="Calibri"/>
              </a:rPr>
              <a:t>e</a:t>
            </a:r>
            <a:endParaRPr sz="1800">
              <a:latin typeface="Calibri"/>
              <a:cs typeface="Calibri"/>
            </a:endParaRPr>
          </a:p>
        </p:txBody>
      </p:sp>
      <p:sp>
        <p:nvSpPr>
          <p:cNvPr id="29" name="object 29"/>
          <p:cNvSpPr/>
          <p:nvPr/>
        </p:nvSpPr>
        <p:spPr>
          <a:xfrm>
            <a:off x="4145279" y="3457562"/>
            <a:ext cx="1277112" cy="1245882"/>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4172712" y="3471291"/>
            <a:ext cx="1190243" cy="1187577"/>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4172712" y="3471292"/>
            <a:ext cx="1190625" cy="223361"/>
          </a:xfrm>
          <a:custGeom>
            <a:avLst/>
            <a:gdLst/>
            <a:ahLst/>
            <a:cxnLst/>
            <a:rect l="l" t="t" r="r" b="b"/>
            <a:pathLst>
              <a:path w="1190625" h="297814">
                <a:moveTo>
                  <a:pt x="1190243" y="148844"/>
                </a:moveTo>
                <a:lnTo>
                  <a:pt x="1172068" y="185473"/>
                </a:lnTo>
                <a:lnTo>
                  <a:pt x="1120515" y="218772"/>
                </a:lnTo>
                <a:lnTo>
                  <a:pt x="1083617" y="233824"/>
                </a:lnTo>
                <a:lnTo>
                  <a:pt x="1040048" y="247626"/>
                </a:lnTo>
                <a:lnTo>
                  <a:pt x="990365" y="260040"/>
                </a:lnTo>
                <a:lnTo>
                  <a:pt x="935127" y="270925"/>
                </a:lnTo>
                <a:lnTo>
                  <a:pt x="874891" y="280143"/>
                </a:lnTo>
                <a:lnTo>
                  <a:pt x="810215" y="287554"/>
                </a:lnTo>
                <a:lnTo>
                  <a:pt x="741656" y="293021"/>
                </a:lnTo>
                <a:lnTo>
                  <a:pt x="669772" y="296402"/>
                </a:lnTo>
                <a:lnTo>
                  <a:pt x="595122" y="297561"/>
                </a:lnTo>
                <a:lnTo>
                  <a:pt x="520471" y="296402"/>
                </a:lnTo>
                <a:lnTo>
                  <a:pt x="448587" y="293021"/>
                </a:lnTo>
                <a:lnTo>
                  <a:pt x="380028" y="287554"/>
                </a:lnTo>
                <a:lnTo>
                  <a:pt x="315352" y="280143"/>
                </a:lnTo>
                <a:lnTo>
                  <a:pt x="255116" y="270925"/>
                </a:lnTo>
                <a:lnTo>
                  <a:pt x="199878" y="260040"/>
                </a:lnTo>
                <a:lnTo>
                  <a:pt x="150195" y="247626"/>
                </a:lnTo>
                <a:lnTo>
                  <a:pt x="106626" y="233824"/>
                </a:lnTo>
                <a:lnTo>
                  <a:pt x="69728" y="218772"/>
                </a:lnTo>
                <a:lnTo>
                  <a:pt x="18175" y="185473"/>
                </a:lnTo>
                <a:lnTo>
                  <a:pt x="0" y="148844"/>
                </a:lnTo>
                <a:lnTo>
                  <a:pt x="4636" y="130155"/>
                </a:lnTo>
                <a:lnTo>
                  <a:pt x="40058" y="95010"/>
                </a:lnTo>
                <a:lnTo>
                  <a:pt x="106626" y="63766"/>
                </a:lnTo>
                <a:lnTo>
                  <a:pt x="150195" y="49953"/>
                </a:lnTo>
                <a:lnTo>
                  <a:pt x="199878" y="37533"/>
                </a:lnTo>
                <a:lnTo>
                  <a:pt x="255116" y="26642"/>
                </a:lnTo>
                <a:lnTo>
                  <a:pt x="315352" y="17421"/>
                </a:lnTo>
                <a:lnTo>
                  <a:pt x="380028" y="10007"/>
                </a:lnTo>
                <a:lnTo>
                  <a:pt x="448587" y="4540"/>
                </a:lnTo>
                <a:lnTo>
                  <a:pt x="520471" y="1158"/>
                </a:lnTo>
                <a:lnTo>
                  <a:pt x="595122" y="0"/>
                </a:lnTo>
                <a:lnTo>
                  <a:pt x="669772" y="1158"/>
                </a:lnTo>
                <a:lnTo>
                  <a:pt x="741656" y="4540"/>
                </a:lnTo>
                <a:lnTo>
                  <a:pt x="810215" y="10007"/>
                </a:lnTo>
                <a:lnTo>
                  <a:pt x="874891" y="17421"/>
                </a:lnTo>
                <a:lnTo>
                  <a:pt x="935127" y="26642"/>
                </a:lnTo>
                <a:lnTo>
                  <a:pt x="990365" y="37533"/>
                </a:lnTo>
                <a:lnTo>
                  <a:pt x="1040048" y="49953"/>
                </a:lnTo>
                <a:lnTo>
                  <a:pt x="1083617" y="63766"/>
                </a:lnTo>
                <a:lnTo>
                  <a:pt x="1120515" y="78831"/>
                </a:lnTo>
                <a:lnTo>
                  <a:pt x="1172068" y="112164"/>
                </a:lnTo>
                <a:lnTo>
                  <a:pt x="1190243" y="148844"/>
                </a:lnTo>
                <a:close/>
              </a:path>
            </a:pathLst>
          </a:custGeom>
          <a:ln w="12192">
            <a:solidFill>
              <a:srgbClr val="9B2C1F"/>
            </a:solidFill>
          </a:ln>
        </p:spPr>
        <p:txBody>
          <a:bodyPr wrap="square" lIns="0" tIns="0" rIns="0" bIns="0" rtlCol="0"/>
          <a:lstStyle/>
          <a:p>
            <a:endParaRPr/>
          </a:p>
        </p:txBody>
      </p:sp>
      <p:sp>
        <p:nvSpPr>
          <p:cNvPr id="32" name="object 32"/>
          <p:cNvSpPr/>
          <p:nvPr/>
        </p:nvSpPr>
        <p:spPr>
          <a:xfrm>
            <a:off x="4172712" y="3582924"/>
            <a:ext cx="1190625" cy="1076325"/>
          </a:xfrm>
          <a:custGeom>
            <a:avLst/>
            <a:gdLst/>
            <a:ahLst/>
            <a:cxnLst/>
            <a:rect l="l" t="t" r="r" b="b"/>
            <a:pathLst>
              <a:path w="1190625" h="1435100">
                <a:moveTo>
                  <a:pt x="1190243" y="0"/>
                </a:moveTo>
                <a:lnTo>
                  <a:pt x="1190243" y="1285811"/>
                </a:lnTo>
                <a:lnTo>
                  <a:pt x="1185607" y="1304474"/>
                </a:lnTo>
                <a:lnTo>
                  <a:pt x="1150185" y="1339584"/>
                </a:lnTo>
                <a:lnTo>
                  <a:pt x="1083617" y="1370812"/>
                </a:lnTo>
                <a:lnTo>
                  <a:pt x="1040048" y="1384622"/>
                </a:lnTo>
                <a:lnTo>
                  <a:pt x="990365" y="1397043"/>
                </a:lnTo>
                <a:lnTo>
                  <a:pt x="935127" y="1407935"/>
                </a:lnTo>
                <a:lnTo>
                  <a:pt x="874891" y="1417159"/>
                </a:lnTo>
                <a:lnTo>
                  <a:pt x="810215" y="1424577"/>
                </a:lnTo>
                <a:lnTo>
                  <a:pt x="741656" y="1430048"/>
                </a:lnTo>
                <a:lnTo>
                  <a:pt x="669772" y="1433432"/>
                </a:lnTo>
                <a:lnTo>
                  <a:pt x="595122" y="1434592"/>
                </a:lnTo>
                <a:lnTo>
                  <a:pt x="520471" y="1433432"/>
                </a:lnTo>
                <a:lnTo>
                  <a:pt x="448587" y="1430048"/>
                </a:lnTo>
                <a:lnTo>
                  <a:pt x="380028" y="1424577"/>
                </a:lnTo>
                <a:lnTo>
                  <a:pt x="315352" y="1417159"/>
                </a:lnTo>
                <a:lnTo>
                  <a:pt x="255116" y="1407935"/>
                </a:lnTo>
                <a:lnTo>
                  <a:pt x="199878" y="1397043"/>
                </a:lnTo>
                <a:lnTo>
                  <a:pt x="150195" y="1384622"/>
                </a:lnTo>
                <a:lnTo>
                  <a:pt x="106626" y="1370812"/>
                </a:lnTo>
                <a:lnTo>
                  <a:pt x="69728" y="1355753"/>
                </a:lnTo>
                <a:lnTo>
                  <a:pt x="18175" y="1322445"/>
                </a:lnTo>
                <a:lnTo>
                  <a:pt x="0" y="1285811"/>
                </a:lnTo>
                <a:lnTo>
                  <a:pt x="0" y="0"/>
                </a:lnTo>
              </a:path>
            </a:pathLst>
          </a:custGeom>
          <a:ln w="12192">
            <a:solidFill>
              <a:srgbClr val="9B2C1F"/>
            </a:solidFill>
          </a:ln>
        </p:spPr>
        <p:txBody>
          <a:bodyPr wrap="square" lIns="0" tIns="0" rIns="0" bIns="0" rtlCol="0"/>
          <a:lstStyle/>
          <a:p>
            <a:endParaRPr/>
          </a:p>
        </p:txBody>
      </p:sp>
      <p:sp>
        <p:nvSpPr>
          <p:cNvPr id="33" name="object 33"/>
          <p:cNvSpPr/>
          <p:nvPr/>
        </p:nvSpPr>
        <p:spPr>
          <a:xfrm>
            <a:off x="3010389" y="4192910"/>
            <a:ext cx="389315" cy="443661"/>
          </a:xfrm>
          <a:prstGeom prst="rect">
            <a:avLst/>
          </a:prstGeom>
          <a:blipFill>
            <a:blip r:embed="rId10" cstate="print"/>
            <a:stretch>
              <a:fillRect/>
            </a:stretch>
          </a:blipFill>
        </p:spPr>
        <p:txBody>
          <a:bodyPr wrap="square" lIns="0" tIns="0" rIns="0" bIns="0" rtlCol="0"/>
          <a:lstStyle/>
          <a:p>
            <a:endParaRPr/>
          </a:p>
        </p:txBody>
      </p:sp>
      <p:sp>
        <p:nvSpPr>
          <p:cNvPr id="34" name="object 34"/>
          <p:cNvSpPr txBox="1"/>
          <p:nvPr/>
        </p:nvSpPr>
        <p:spPr>
          <a:xfrm>
            <a:off x="3513835" y="3998023"/>
            <a:ext cx="1656714" cy="746358"/>
          </a:xfrm>
          <a:prstGeom prst="rect">
            <a:avLst/>
          </a:prstGeom>
        </p:spPr>
        <p:txBody>
          <a:bodyPr vert="horz" wrap="square" lIns="0" tIns="12700" rIns="0" bIns="0" rtlCol="0">
            <a:spAutoFit/>
          </a:bodyPr>
          <a:lstStyle/>
          <a:p>
            <a:pPr marL="863600">
              <a:lnSpc>
                <a:spcPct val="100000"/>
              </a:lnSpc>
              <a:spcBef>
                <a:spcPts val="100"/>
              </a:spcBef>
            </a:pPr>
            <a:r>
              <a:rPr sz="1800" spc="-5" dirty="0">
                <a:solidFill>
                  <a:srgbClr val="FFFFFF"/>
                </a:solidFill>
                <a:latin typeface="Calibri"/>
                <a:cs typeface="Calibri"/>
              </a:rPr>
              <a:t>&lt;depot&gt;</a:t>
            </a:r>
            <a:endParaRPr sz="1800">
              <a:latin typeface="Calibri"/>
              <a:cs typeface="Calibri"/>
            </a:endParaRPr>
          </a:p>
          <a:p>
            <a:pPr marL="12700">
              <a:lnSpc>
                <a:spcPct val="100000"/>
              </a:lnSpc>
              <a:spcBef>
                <a:spcPts val="1365"/>
              </a:spcBef>
            </a:pPr>
            <a:r>
              <a:rPr sz="1800" dirty="0">
                <a:latin typeface="Calibri"/>
                <a:cs typeface="Calibri"/>
              </a:rPr>
              <a:t>User</a:t>
            </a:r>
            <a:r>
              <a:rPr sz="1800" spc="-5" dirty="0">
                <a:latin typeface="Calibri"/>
                <a:cs typeface="Calibri"/>
              </a:rPr>
              <a:t> </a:t>
            </a:r>
            <a:r>
              <a:rPr sz="1800" dirty="0">
                <a:latin typeface="Calibri"/>
                <a:cs typeface="Calibri"/>
              </a:rPr>
              <a:t>2</a:t>
            </a:r>
            <a:endParaRPr sz="1800">
              <a:latin typeface="Calibri"/>
              <a:cs typeface="Calibri"/>
            </a:endParaRPr>
          </a:p>
        </p:txBody>
      </p:sp>
      <p:sp>
        <p:nvSpPr>
          <p:cNvPr id="35" name="object 35"/>
          <p:cNvSpPr/>
          <p:nvPr/>
        </p:nvSpPr>
        <p:spPr>
          <a:xfrm>
            <a:off x="4712335" y="2894647"/>
            <a:ext cx="142875" cy="698183"/>
          </a:xfrm>
          <a:custGeom>
            <a:avLst/>
            <a:gdLst/>
            <a:ahLst/>
            <a:cxnLst/>
            <a:rect l="l" t="t" r="r" b="b"/>
            <a:pathLst>
              <a:path w="142875" h="930910">
                <a:moveTo>
                  <a:pt x="9398" y="826643"/>
                </a:moveTo>
                <a:lnTo>
                  <a:pt x="5461" y="828421"/>
                </a:lnTo>
                <a:lnTo>
                  <a:pt x="1650" y="830199"/>
                </a:lnTo>
                <a:lnTo>
                  <a:pt x="0" y="834644"/>
                </a:lnTo>
                <a:lnTo>
                  <a:pt x="1777" y="838454"/>
                </a:lnTo>
                <a:lnTo>
                  <a:pt x="44068" y="930529"/>
                </a:lnTo>
                <a:lnTo>
                  <a:pt x="54427" y="916178"/>
                </a:lnTo>
                <a:lnTo>
                  <a:pt x="53086" y="916178"/>
                </a:lnTo>
                <a:lnTo>
                  <a:pt x="37973" y="914781"/>
                </a:lnTo>
                <a:lnTo>
                  <a:pt x="40713" y="886701"/>
                </a:lnTo>
                <a:lnTo>
                  <a:pt x="15620" y="832104"/>
                </a:lnTo>
                <a:lnTo>
                  <a:pt x="13842" y="828294"/>
                </a:lnTo>
                <a:lnTo>
                  <a:pt x="9398" y="826643"/>
                </a:lnTo>
                <a:close/>
              </a:path>
              <a:path w="142875" h="930910">
                <a:moveTo>
                  <a:pt x="40713" y="886701"/>
                </a:moveTo>
                <a:lnTo>
                  <a:pt x="37973" y="914781"/>
                </a:lnTo>
                <a:lnTo>
                  <a:pt x="53086" y="916178"/>
                </a:lnTo>
                <a:lnTo>
                  <a:pt x="53470" y="912241"/>
                </a:lnTo>
                <a:lnTo>
                  <a:pt x="52450" y="912241"/>
                </a:lnTo>
                <a:lnTo>
                  <a:pt x="39369" y="910971"/>
                </a:lnTo>
                <a:lnTo>
                  <a:pt x="47010" y="900402"/>
                </a:lnTo>
                <a:lnTo>
                  <a:pt x="40713" y="886701"/>
                </a:lnTo>
                <a:close/>
              </a:path>
              <a:path w="142875" h="930910">
                <a:moveTo>
                  <a:pt x="98170" y="835279"/>
                </a:moveTo>
                <a:lnTo>
                  <a:pt x="93472" y="836041"/>
                </a:lnTo>
                <a:lnTo>
                  <a:pt x="91059" y="839470"/>
                </a:lnTo>
                <a:lnTo>
                  <a:pt x="55814" y="888223"/>
                </a:lnTo>
                <a:lnTo>
                  <a:pt x="53086" y="916178"/>
                </a:lnTo>
                <a:lnTo>
                  <a:pt x="54427" y="916178"/>
                </a:lnTo>
                <a:lnTo>
                  <a:pt x="103377" y="848360"/>
                </a:lnTo>
                <a:lnTo>
                  <a:pt x="105790" y="845058"/>
                </a:lnTo>
                <a:lnTo>
                  <a:pt x="105028" y="840232"/>
                </a:lnTo>
                <a:lnTo>
                  <a:pt x="101600" y="837819"/>
                </a:lnTo>
                <a:lnTo>
                  <a:pt x="98170" y="835279"/>
                </a:lnTo>
                <a:close/>
              </a:path>
              <a:path w="142875" h="930910">
                <a:moveTo>
                  <a:pt x="47010" y="900402"/>
                </a:moveTo>
                <a:lnTo>
                  <a:pt x="39369" y="910971"/>
                </a:lnTo>
                <a:lnTo>
                  <a:pt x="52450" y="912241"/>
                </a:lnTo>
                <a:lnTo>
                  <a:pt x="47010" y="900402"/>
                </a:lnTo>
                <a:close/>
              </a:path>
              <a:path w="142875" h="930910">
                <a:moveTo>
                  <a:pt x="55814" y="888223"/>
                </a:moveTo>
                <a:lnTo>
                  <a:pt x="47010" y="900402"/>
                </a:lnTo>
                <a:lnTo>
                  <a:pt x="52450" y="912241"/>
                </a:lnTo>
                <a:lnTo>
                  <a:pt x="53470" y="912241"/>
                </a:lnTo>
                <a:lnTo>
                  <a:pt x="55814" y="888223"/>
                </a:lnTo>
                <a:close/>
              </a:path>
              <a:path w="142875" h="930910">
                <a:moveTo>
                  <a:pt x="127253" y="0"/>
                </a:moveTo>
                <a:lnTo>
                  <a:pt x="40713" y="886701"/>
                </a:lnTo>
                <a:lnTo>
                  <a:pt x="47010" y="900402"/>
                </a:lnTo>
                <a:lnTo>
                  <a:pt x="55814" y="888223"/>
                </a:lnTo>
                <a:lnTo>
                  <a:pt x="142366" y="1524"/>
                </a:lnTo>
                <a:lnTo>
                  <a:pt x="127253" y="0"/>
                </a:lnTo>
                <a:close/>
              </a:path>
            </a:pathLst>
          </a:custGeom>
          <a:solidFill>
            <a:srgbClr val="D24717"/>
          </a:solidFill>
        </p:spPr>
        <p:txBody>
          <a:bodyPr wrap="square" lIns="0" tIns="0" rIns="0" bIns="0" rtlCol="0"/>
          <a:lstStyle/>
          <a:p>
            <a:endParaRPr/>
          </a:p>
        </p:txBody>
      </p:sp>
      <p:sp>
        <p:nvSpPr>
          <p:cNvPr id="36" name="object 36"/>
          <p:cNvSpPr txBox="1"/>
          <p:nvPr/>
        </p:nvSpPr>
        <p:spPr>
          <a:xfrm>
            <a:off x="4965954" y="3051620"/>
            <a:ext cx="527685"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clone</a:t>
            </a:r>
            <a:endParaRPr sz="1800">
              <a:latin typeface="Calibri"/>
              <a:cs typeface="Calibri"/>
            </a:endParaRPr>
          </a:p>
        </p:txBody>
      </p:sp>
      <p:sp>
        <p:nvSpPr>
          <p:cNvPr id="37" name="object 37"/>
          <p:cNvSpPr/>
          <p:nvPr/>
        </p:nvSpPr>
        <p:spPr>
          <a:xfrm>
            <a:off x="4308347" y="1609345"/>
            <a:ext cx="1277112" cy="1251584"/>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4335779" y="1629917"/>
            <a:ext cx="1190244" cy="1186434"/>
          </a:xfrm>
          <a:prstGeom prst="rect">
            <a:avLst/>
          </a:prstGeom>
          <a:blipFill>
            <a:blip r:embed="rId12" cstate="print"/>
            <a:stretch>
              <a:fillRect/>
            </a:stretch>
          </a:blipFill>
        </p:spPr>
        <p:txBody>
          <a:bodyPr wrap="square" lIns="0" tIns="0" rIns="0" bIns="0" rtlCol="0"/>
          <a:lstStyle/>
          <a:p>
            <a:endParaRPr/>
          </a:p>
        </p:txBody>
      </p:sp>
      <p:sp>
        <p:nvSpPr>
          <p:cNvPr id="39" name="object 39"/>
          <p:cNvSpPr/>
          <p:nvPr/>
        </p:nvSpPr>
        <p:spPr>
          <a:xfrm>
            <a:off x="4335780" y="1629918"/>
            <a:ext cx="1190625" cy="223361"/>
          </a:xfrm>
          <a:custGeom>
            <a:avLst/>
            <a:gdLst/>
            <a:ahLst/>
            <a:cxnLst/>
            <a:rect l="l" t="t" r="r" b="b"/>
            <a:pathLst>
              <a:path w="1190625" h="297814">
                <a:moveTo>
                  <a:pt x="1190244" y="148716"/>
                </a:moveTo>
                <a:lnTo>
                  <a:pt x="1172068" y="185354"/>
                </a:lnTo>
                <a:lnTo>
                  <a:pt x="1120515" y="218673"/>
                </a:lnTo>
                <a:lnTo>
                  <a:pt x="1083617" y="233739"/>
                </a:lnTo>
                <a:lnTo>
                  <a:pt x="1040048" y="247556"/>
                </a:lnTo>
                <a:lnTo>
                  <a:pt x="990365" y="259984"/>
                </a:lnTo>
                <a:lnTo>
                  <a:pt x="935127" y="270883"/>
                </a:lnTo>
                <a:lnTo>
                  <a:pt x="874891" y="280114"/>
                </a:lnTo>
                <a:lnTo>
                  <a:pt x="810215" y="287537"/>
                </a:lnTo>
                <a:lnTo>
                  <a:pt x="741656" y="293013"/>
                </a:lnTo>
                <a:lnTo>
                  <a:pt x="669772" y="296400"/>
                </a:lnTo>
                <a:lnTo>
                  <a:pt x="595122" y="297561"/>
                </a:lnTo>
                <a:lnTo>
                  <a:pt x="520471" y="296400"/>
                </a:lnTo>
                <a:lnTo>
                  <a:pt x="448587" y="293013"/>
                </a:lnTo>
                <a:lnTo>
                  <a:pt x="380028" y="287537"/>
                </a:lnTo>
                <a:lnTo>
                  <a:pt x="315352" y="280114"/>
                </a:lnTo>
                <a:lnTo>
                  <a:pt x="255116" y="270883"/>
                </a:lnTo>
                <a:lnTo>
                  <a:pt x="199878" y="259984"/>
                </a:lnTo>
                <a:lnTo>
                  <a:pt x="150195" y="247556"/>
                </a:lnTo>
                <a:lnTo>
                  <a:pt x="106626" y="233739"/>
                </a:lnTo>
                <a:lnTo>
                  <a:pt x="69728" y="218673"/>
                </a:lnTo>
                <a:lnTo>
                  <a:pt x="18175" y="185354"/>
                </a:lnTo>
                <a:lnTo>
                  <a:pt x="0" y="148716"/>
                </a:lnTo>
                <a:lnTo>
                  <a:pt x="4636" y="130055"/>
                </a:lnTo>
                <a:lnTo>
                  <a:pt x="40058" y="94952"/>
                </a:lnTo>
                <a:lnTo>
                  <a:pt x="106626" y="63736"/>
                </a:lnTo>
                <a:lnTo>
                  <a:pt x="150195" y="49934"/>
                </a:lnTo>
                <a:lnTo>
                  <a:pt x="199878" y="37520"/>
                </a:lnTo>
                <a:lnTo>
                  <a:pt x="255116" y="26635"/>
                </a:lnTo>
                <a:lnTo>
                  <a:pt x="315352" y="17417"/>
                </a:lnTo>
                <a:lnTo>
                  <a:pt x="380028" y="10006"/>
                </a:lnTo>
                <a:lnTo>
                  <a:pt x="448587" y="4539"/>
                </a:lnTo>
                <a:lnTo>
                  <a:pt x="520471" y="1158"/>
                </a:lnTo>
                <a:lnTo>
                  <a:pt x="595122" y="0"/>
                </a:lnTo>
                <a:lnTo>
                  <a:pt x="669772" y="1158"/>
                </a:lnTo>
                <a:lnTo>
                  <a:pt x="741656" y="4539"/>
                </a:lnTo>
                <a:lnTo>
                  <a:pt x="810215" y="10006"/>
                </a:lnTo>
                <a:lnTo>
                  <a:pt x="874891" y="17417"/>
                </a:lnTo>
                <a:lnTo>
                  <a:pt x="935127" y="26635"/>
                </a:lnTo>
                <a:lnTo>
                  <a:pt x="990365" y="37520"/>
                </a:lnTo>
                <a:lnTo>
                  <a:pt x="1040048" y="49934"/>
                </a:lnTo>
                <a:lnTo>
                  <a:pt x="1083617" y="63736"/>
                </a:lnTo>
                <a:lnTo>
                  <a:pt x="1120515" y="78788"/>
                </a:lnTo>
                <a:lnTo>
                  <a:pt x="1172068" y="112087"/>
                </a:lnTo>
                <a:lnTo>
                  <a:pt x="1190244" y="148716"/>
                </a:lnTo>
                <a:close/>
              </a:path>
            </a:pathLst>
          </a:custGeom>
          <a:ln w="12192">
            <a:solidFill>
              <a:srgbClr val="D24717"/>
            </a:solidFill>
          </a:ln>
        </p:spPr>
        <p:txBody>
          <a:bodyPr wrap="square" lIns="0" tIns="0" rIns="0" bIns="0" rtlCol="0"/>
          <a:lstStyle/>
          <a:p>
            <a:endParaRPr/>
          </a:p>
        </p:txBody>
      </p:sp>
      <p:sp>
        <p:nvSpPr>
          <p:cNvPr id="40" name="object 40"/>
          <p:cNvSpPr/>
          <p:nvPr/>
        </p:nvSpPr>
        <p:spPr>
          <a:xfrm>
            <a:off x="4335780" y="1741456"/>
            <a:ext cx="1190625" cy="1074896"/>
          </a:xfrm>
          <a:custGeom>
            <a:avLst/>
            <a:gdLst/>
            <a:ahLst/>
            <a:cxnLst/>
            <a:rect l="l" t="t" r="r" b="b"/>
            <a:pathLst>
              <a:path w="1190625" h="1433195">
                <a:moveTo>
                  <a:pt x="1190244" y="0"/>
                </a:moveTo>
                <a:lnTo>
                  <a:pt x="1190244" y="1284478"/>
                </a:lnTo>
                <a:lnTo>
                  <a:pt x="1185607" y="1303139"/>
                </a:lnTo>
                <a:lnTo>
                  <a:pt x="1150185" y="1338242"/>
                </a:lnTo>
                <a:lnTo>
                  <a:pt x="1083617" y="1369458"/>
                </a:lnTo>
                <a:lnTo>
                  <a:pt x="1040048" y="1383260"/>
                </a:lnTo>
                <a:lnTo>
                  <a:pt x="990365" y="1395674"/>
                </a:lnTo>
                <a:lnTo>
                  <a:pt x="935127" y="1406559"/>
                </a:lnTo>
                <a:lnTo>
                  <a:pt x="874891" y="1415777"/>
                </a:lnTo>
                <a:lnTo>
                  <a:pt x="810215" y="1423188"/>
                </a:lnTo>
                <a:lnTo>
                  <a:pt x="741656" y="1428655"/>
                </a:lnTo>
                <a:lnTo>
                  <a:pt x="669772" y="1432036"/>
                </a:lnTo>
                <a:lnTo>
                  <a:pt x="595122" y="1433195"/>
                </a:lnTo>
                <a:lnTo>
                  <a:pt x="520471" y="1432036"/>
                </a:lnTo>
                <a:lnTo>
                  <a:pt x="448587" y="1428655"/>
                </a:lnTo>
                <a:lnTo>
                  <a:pt x="380028" y="1423188"/>
                </a:lnTo>
                <a:lnTo>
                  <a:pt x="315352" y="1415777"/>
                </a:lnTo>
                <a:lnTo>
                  <a:pt x="255116" y="1406559"/>
                </a:lnTo>
                <a:lnTo>
                  <a:pt x="199878" y="1395674"/>
                </a:lnTo>
                <a:lnTo>
                  <a:pt x="150195" y="1383260"/>
                </a:lnTo>
                <a:lnTo>
                  <a:pt x="106626" y="1369458"/>
                </a:lnTo>
                <a:lnTo>
                  <a:pt x="69728" y="1354406"/>
                </a:lnTo>
                <a:lnTo>
                  <a:pt x="18175" y="1321107"/>
                </a:lnTo>
                <a:lnTo>
                  <a:pt x="0" y="1284478"/>
                </a:lnTo>
                <a:lnTo>
                  <a:pt x="0" y="0"/>
                </a:lnTo>
              </a:path>
            </a:pathLst>
          </a:custGeom>
          <a:ln w="12191">
            <a:solidFill>
              <a:srgbClr val="D24717"/>
            </a:solidFill>
          </a:ln>
        </p:spPr>
        <p:txBody>
          <a:bodyPr wrap="square" lIns="0" tIns="0" rIns="0" bIns="0" rtlCol="0"/>
          <a:lstStyle/>
          <a:p>
            <a:endParaRPr/>
          </a:p>
        </p:txBody>
      </p:sp>
      <p:sp>
        <p:nvSpPr>
          <p:cNvPr id="41" name="object 41"/>
          <p:cNvSpPr/>
          <p:nvPr/>
        </p:nvSpPr>
        <p:spPr>
          <a:xfrm>
            <a:off x="6643116" y="2423159"/>
            <a:ext cx="1277112" cy="1252728"/>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6670547" y="2443733"/>
            <a:ext cx="1190244" cy="1187577"/>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6670548" y="2443734"/>
            <a:ext cx="1190625" cy="223361"/>
          </a:xfrm>
          <a:custGeom>
            <a:avLst/>
            <a:gdLst/>
            <a:ahLst/>
            <a:cxnLst/>
            <a:rect l="l" t="t" r="r" b="b"/>
            <a:pathLst>
              <a:path w="1190625" h="297814">
                <a:moveTo>
                  <a:pt x="1190244" y="148843"/>
                </a:moveTo>
                <a:lnTo>
                  <a:pt x="1172068" y="185473"/>
                </a:lnTo>
                <a:lnTo>
                  <a:pt x="1120515" y="218772"/>
                </a:lnTo>
                <a:lnTo>
                  <a:pt x="1083617" y="233824"/>
                </a:lnTo>
                <a:lnTo>
                  <a:pt x="1040048" y="247626"/>
                </a:lnTo>
                <a:lnTo>
                  <a:pt x="990365" y="260040"/>
                </a:lnTo>
                <a:lnTo>
                  <a:pt x="935127" y="270925"/>
                </a:lnTo>
                <a:lnTo>
                  <a:pt x="874891" y="280143"/>
                </a:lnTo>
                <a:lnTo>
                  <a:pt x="810215" y="287554"/>
                </a:lnTo>
                <a:lnTo>
                  <a:pt x="741656" y="293021"/>
                </a:lnTo>
                <a:lnTo>
                  <a:pt x="669772" y="296402"/>
                </a:lnTo>
                <a:lnTo>
                  <a:pt x="595122" y="297561"/>
                </a:lnTo>
                <a:lnTo>
                  <a:pt x="520471" y="296402"/>
                </a:lnTo>
                <a:lnTo>
                  <a:pt x="448587" y="293021"/>
                </a:lnTo>
                <a:lnTo>
                  <a:pt x="380028" y="287554"/>
                </a:lnTo>
                <a:lnTo>
                  <a:pt x="315352" y="280143"/>
                </a:lnTo>
                <a:lnTo>
                  <a:pt x="255116" y="270925"/>
                </a:lnTo>
                <a:lnTo>
                  <a:pt x="199878" y="260040"/>
                </a:lnTo>
                <a:lnTo>
                  <a:pt x="150195" y="247626"/>
                </a:lnTo>
                <a:lnTo>
                  <a:pt x="106626" y="233824"/>
                </a:lnTo>
                <a:lnTo>
                  <a:pt x="69728" y="218772"/>
                </a:lnTo>
                <a:lnTo>
                  <a:pt x="18175" y="185473"/>
                </a:lnTo>
                <a:lnTo>
                  <a:pt x="0" y="148843"/>
                </a:lnTo>
                <a:lnTo>
                  <a:pt x="4636" y="130155"/>
                </a:lnTo>
                <a:lnTo>
                  <a:pt x="40058" y="95010"/>
                </a:lnTo>
                <a:lnTo>
                  <a:pt x="106626" y="63766"/>
                </a:lnTo>
                <a:lnTo>
                  <a:pt x="150195" y="49953"/>
                </a:lnTo>
                <a:lnTo>
                  <a:pt x="199878" y="37533"/>
                </a:lnTo>
                <a:lnTo>
                  <a:pt x="255116" y="26642"/>
                </a:lnTo>
                <a:lnTo>
                  <a:pt x="315352" y="17421"/>
                </a:lnTo>
                <a:lnTo>
                  <a:pt x="380028" y="10007"/>
                </a:lnTo>
                <a:lnTo>
                  <a:pt x="448587" y="4540"/>
                </a:lnTo>
                <a:lnTo>
                  <a:pt x="520471" y="1158"/>
                </a:lnTo>
                <a:lnTo>
                  <a:pt x="595122" y="0"/>
                </a:lnTo>
                <a:lnTo>
                  <a:pt x="669772" y="1158"/>
                </a:lnTo>
                <a:lnTo>
                  <a:pt x="741656" y="4540"/>
                </a:lnTo>
                <a:lnTo>
                  <a:pt x="810215" y="10007"/>
                </a:lnTo>
                <a:lnTo>
                  <a:pt x="874891" y="17421"/>
                </a:lnTo>
                <a:lnTo>
                  <a:pt x="935127" y="26642"/>
                </a:lnTo>
                <a:lnTo>
                  <a:pt x="990365" y="37533"/>
                </a:lnTo>
                <a:lnTo>
                  <a:pt x="1040048" y="49953"/>
                </a:lnTo>
                <a:lnTo>
                  <a:pt x="1083617" y="63766"/>
                </a:lnTo>
                <a:lnTo>
                  <a:pt x="1120515" y="78831"/>
                </a:lnTo>
                <a:lnTo>
                  <a:pt x="1172068" y="112164"/>
                </a:lnTo>
                <a:lnTo>
                  <a:pt x="1190244" y="148843"/>
                </a:lnTo>
                <a:close/>
              </a:path>
            </a:pathLst>
          </a:custGeom>
          <a:ln w="12192">
            <a:solidFill>
              <a:srgbClr val="9B2C1F"/>
            </a:solidFill>
          </a:ln>
        </p:spPr>
        <p:txBody>
          <a:bodyPr wrap="square" lIns="0" tIns="0" rIns="0" bIns="0" rtlCol="0"/>
          <a:lstStyle/>
          <a:p>
            <a:endParaRPr/>
          </a:p>
        </p:txBody>
      </p:sp>
      <p:sp>
        <p:nvSpPr>
          <p:cNvPr id="44" name="object 44"/>
          <p:cNvSpPr/>
          <p:nvPr/>
        </p:nvSpPr>
        <p:spPr>
          <a:xfrm>
            <a:off x="6670548" y="2555366"/>
            <a:ext cx="1190625" cy="1076325"/>
          </a:xfrm>
          <a:custGeom>
            <a:avLst/>
            <a:gdLst/>
            <a:ahLst/>
            <a:cxnLst/>
            <a:rect l="l" t="t" r="r" b="b"/>
            <a:pathLst>
              <a:path w="1190625" h="1435100">
                <a:moveTo>
                  <a:pt x="1190244" y="0"/>
                </a:moveTo>
                <a:lnTo>
                  <a:pt x="1190244" y="1285875"/>
                </a:lnTo>
                <a:lnTo>
                  <a:pt x="1185607" y="1304536"/>
                </a:lnTo>
                <a:lnTo>
                  <a:pt x="1150185" y="1339639"/>
                </a:lnTo>
                <a:lnTo>
                  <a:pt x="1083617" y="1370855"/>
                </a:lnTo>
                <a:lnTo>
                  <a:pt x="1040048" y="1384657"/>
                </a:lnTo>
                <a:lnTo>
                  <a:pt x="990365" y="1397071"/>
                </a:lnTo>
                <a:lnTo>
                  <a:pt x="935127" y="1407956"/>
                </a:lnTo>
                <a:lnTo>
                  <a:pt x="874891" y="1417174"/>
                </a:lnTo>
                <a:lnTo>
                  <a:pt x="810215" y="1424585"/>
                </a:lnTo>
                <a:lnTo>
                  <a:pt x="741656" y="1430052"/>
                </a:lnTo>
                <a:lnTo>
                  <a:pt x="669772" y="1433433"/>
                </a:lnTo>
                <a:lnTo>
                  <a:pt x="595122" y="1434592"/>
                </a:lnTo>
                <a:lnTo>
                  <a:pt x="520471" y="1433433"/>
                </a:lnTo>
                <a:lnTo>
                  <a:pt x="448587" y="1430052"/>
                </a:lnTo>
                <a:lnTo>
                  <a:pt x="380028" y="1424585"/>
                </a:lnTo>
                <a:lnTo>
                  <a:pt x="315352" y="1417174"/>
                </a:lnTo>
                <a:lnTo>
                  <a:pt x="255116" y="1407956"/>
                </a:lnTo>
                <a:lnTo>
                  <a:pt x="199878" y="1397071"/>
                </a:lnTo>
                <a:lnTo>
                  <a:pt x="150195" y="1384657"/>
                </a:lnTo>
                <a:lnTo>
                  <a:pt x="106626" y="1370855"/>
                </a:lnTo>
                <a:lnTo>
                  <a:pt x="69728" y="1355803"/>
                </a:lnTo>
                <a:lnTo>
                  <a:pt x="18175" y="1322504"/>
                </a:lnTo>
                <a:lnTo>
                  <a:pt x="0" y="1285875"/>
                </a:lnTo>
                <a:lnTo>
                  <a:pt x="0" y="0"/>
                </a:lnTo>
              </a:path>
            </a:pathLst>
          </a:custGeom>
          <a:ln w="12192">
            <a:solidFill>
              <a:srgbClr val="9B2C1F"/>
            </a:solidFill>
          </a:ln>
        </p:spPr>
        <p:txBody>
          <a:bodyPr wrap="square" lIns="0" tIns="0" rIns="0" bIns="0" rtlCol="0"/>
          <a:lstStyle/>
          <a:p>
            <a:endParaRPr/>
          </a:p>
        </p:txBody>
      </p:sp>
      <p:sp>
        <p:nvSpPr>
          <p:cNvPr id="45" name="object 45"/>
          <p:cNvSpPr txBox="1"/>
          <p:nvPr/>
        </p:nvSpPr>
        <p:spPr>
          <a:xfrm>
            <a:off x="6863843" y="2970275"/>
            <a:ext cx="805815" cy="289823"/>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Calibri"/>
                <a:cs typeface="Calibri"/>
              </a:rPr>
              <a:t>&lt;</a:t>
            </a:r>
            <a:r>
              <a:rPr sz="2700" spc="-607" baseline="1543" dirty="0">
                <a:solidFill>
                  <a:srgbClr val="FFFFFF"/>
                </a:solidFill>
                <a:latin typeface="Calibri"/>
                <a:cs typeface="Calibri"/>
              </a:rPr>
              <a:t>b</a:t>
            </a:r>
            <a:r>
              <a:rPr sz="1800" spc="-405" dirty="0">
                <a:solidFill>
                  <a:srgbClr val="FFFFFF"/>
                </a:solidFill>
                <a:latin typeface="Calibri"/>
                <a:cs typeface="Calibri"/>
              </a:rPr>
              <a:t>d</a:t>
            </a:r>
            <a:r>
              <a:rPr sz="2700" spc="-607" baseline="1543" dirty="0">
                <a:solidFill>
                  <a:srgbClr val="FFFFFF"/>
                </a:solidFill>
                <a:latin typeface="Calibri"/>
                <a:cs typeface="Calibri"/>
              </a:rPr>
              <a:t>u</a:t>
            </a:r>
            <a:r>
              <a:rPr sz="1800" spc="-405" dirty="0">
                <a:solidFill>
                  <a:srgbClr val="FFFFFF"/>
                </a:solidFill>
                <a:latin typeface="Calibri"/>
                <a:cs typeface="Calibri"/>
              </a:rPr>
              <a:t>e</a:t>
            </a:r>
            <a:r>
              <a:rPr sz="2700" spc="-607" baseline="1543" dirty="0">
                <a:solidFill>
                  <a:srgbClr val="FFFFFF"/>
                </a:solidFill>
                <a:latin typeface="Calibri"/>
                <a:cs typeface="Calibri"/>
              </a:rPr>
              <a:t>r</a:t>
            </a:r>
            <a:r>
              <a:rPr sz="1800" spc="-405" dirty="0">
                <a:solidFill>
                  <a:srgbClr val="FFFFFF"/>
                </a:solidFill>
                <a:latin typeface="Calibri"/>
                <a:cs typeface="Calibri"/>
              </a:rPr>
              <a:t>p</a:t>
            </a:r>
            <a:r>
              <a:rPr sz="2700" spc="-607" baseline="1543" dirty="0">
                <a:solidFill>
                  <a:srgbClr val="FFFFFF"/>
                </a:solidFill>
                <a:latin typeface="Calibri"/>
                <a:cs typeface="Calibri"/>
              </a:rPr>
              <a:t>ge</a:t>
            </a:r>
            <a:r>
              <a:rPr sz="1800" spc="-405" dirty="0">
                <a:solidFill>
                  <a:srgbClr val="FFFFFF"/>
                </a:solidFill>
                <a:latin typeface="Calibri"/>
                <a:cs typeface="Calibri"/>
              </a:rPr>
              <a:t>o</a:t>
            </a:r>
            <a:r>
              <a:rPr sz="2700" spc="-607" baseline="1543" dirty="0">
                <a:solidFill>
                  <a:srgbClr val="FFFFFF"/>
                </a:solidFill>
                <a:latin typeface="Calibri"/>
                <a:cs typeface="Calibri"/>
              </a:rPr>
              <a:t>r</a:t>
            </a:r>
            <a:r>
              <a:rPr sz="1800" spc="-405" dirty="0">
                <a:solidFill>
                  <a:srgbClr val="FFFFFF"/>
                </a:solidFill>
                <a:latin typeface="Calibri"/>
                <a:cs typeface="Calibri"/>
              </a:rPr>
              <a:t>t</a:t>
            </a:r>
            <a:r>
              <a:rPr sz="2700" spc="-607" baseline="1543" dirty="0">
                <a:solidFill>
                  <a:srgbClr val="FFFFFF"/>
                </a:solidFill>
                <a:latin typeface="Calibri"/>
                <a:cs typeface="Calibri"/>
              </a:rPr>
              <a:t>s</a:t>
            </a:r>
            <a:r>
              <a:rPr sz="1800" spc="-405" dirty="0">
                <a:solidFill>
                  <a:srgbClr val="FFFFFF"/>
                </a:solidFill>
                <a:latin typeface="Calibri"/>
                <a:cs typeface="Calibri"/>
              </a:rPr>
              <a:t>&gt;</a:t>
            </a:r>
            <a:endParaRPr sz="1800">
              <a:latin typeface="Calibri"/>
              <a:cs typeface="Calibri"/>
            </a:endParaRPr>
          </a:p>
        </p:txBody>
      </p:sp>
      <p:sp>
        <p:nvSpPr>
          <p:cNvPr id="46" name="object 46"/>
          <p:cNvSpPr/>
          <p:nvPr/>
        </p:nvSpPr>
        <p:spPr>
          <a:xfrm>
            <a:off x="5579364" y="2059686"/>
            <a:ext cx="995680" cy="761048"/>
          </a:xfrm>
          <a:custGeom>
            <a:avLst/>
            <a:gdLst/>
            <a:ahLst/>
            <a:cxnLst/>
            <a:rect l="l" t="t" r="r" b="b"/>
            <a:pathLst>
              <a:path w="995679" h="1014729">
                <a:moveTo>
                  <a:pt x="21139" y="21610"/>
                </a:moveTo>
                <a:lnTo>
                  <a:pt x="24868" y="36289"/>
                </a:lnTo>
                <a:lnTo>
                  <a:pt x="984885" y="1014349"/>
                </a:lnTo>
                <a:lnTo>
                  <a:pt x="995680" y="1003681"/>
                </a:lnTo>
                <a:lnTo>
                  <a:pt x="35775" y="25608"/>
                </a:lnTo>
                <a:lnTo>
                  <a:pt x="21139" y="21610"/>
                </a:lnTo>
                <a:close/>
              </a:path>
              <a:path w="995679" h="1014729">
                <a:moveTo>
                  <a:pt x="0" y="0"/>
                </a:moveTo>
                <a:lnTo>
                  <a:pt x="25908" y="102235"/>
                </a:lnTo>
                <a:lnTo>
                  <a:pt x="29972" y="104648"/>
                </a:lnTo>
                <a:lnTo>
                  <a:pt x="38226" y="102615"/>
                </a:lnTo>
                <a:lnTo>
                  <a:pt x="40639" y="98551"/>
                </a:lnTo>
                <a:lnTo>
                  <a:pt x="39624" y="94361"/>
                </a:lnTo>
                <a:lnTo>
                  <a:pt x="24868" y="36289"/>
                </a:lnTo>
                <a:lnTo>
                  <a:pt x="5080" y="16128"/>
                </a:lnTo>
                <a:lnTo>
                  <a:pt x="16001" y="5461"/>
                </a:lnTo>
                <a:lnTo>
                  <a:pt x="19997" y="5461"/>
                </a:lnTo>
                <a:lnTo>
                  <a:pt x="0" y="0"/>
                </a:lnTo>
                <a:close/>
              </a:path>
              <a:path w="995679" h="1014729">
                <a:moveTo>
                  <a:pt x="19997" y="5461"/>
                </a:moveTo>
                <a:lnTo>
                  <a:pt x="16001" y="5461"/>
                </a:lnTo>
                <a:lnTo>
                  <a:pt x="35775" y="25608"/>
                </a:lnTo>
                <a:lnTo>
                  <a:pt x="93599" y="41401"/>
                </a:lnTo>
                <a:lnTo>
                  <a:pt x="97662" y="42417"/>
                </a:lnTo>
                <a:lnTo>
                  <a:pt x="101853" y="40131"/>
                </a:lnTo>
                <a:lnTo>
                  <a:pt x="104139" y="32003"/>
                </a:lnTo>
                <a:lnTo>
                  <a:pt x="101726" y="27812"/>
                </a:lnTo>
                <a:lnTo>
                  <a:pt x="19997" y="5461"/>
                </a:lnTo>
                <a:close/>
              </a:path>
              <a:path w="995679" h="1014729">
                <a:moveTo>
                  <a:pt x="16001" y="5461"/>
                </a:moveTo>
                <a:lnTo>
                  <a:pt x="5080" y="16128"/>
                </a:lnTo>
                <a:lnTo>
                  <a:pt x="24868" y="36289"/>
                </a:lnTo>
                <a:lnTo>
                  <a:pt x="21139" y="21610"/>
                </a:lnTo>
                <a:lnTo>
                  <a:pt x="8509" y="18161"/>
                </a:lnTo>
                <a:lnTo>
                  <a:pt x="17907" y="8889"/>
                </a:lnTo>
                <a:lnTo>
                  <a:pt x="19367" y="8889"/>
                </a:lnTo>
                <a:lnTo>
                  <a:pt x="16001" y="5461"/>
                </a:lnTo>
                <a:close/>
              </a:path>
              <a:path w="995679" h="1014729">
                <a:moveTo>
                  <a:pt x="19367" y="8889"/>
                </a:moveTo>
                <a:lnTo>
                  <a:pt x="17907" y="8889"/>
                </a:lnTo>
                <a:lnTo>
                  <a:pt x="21139" y="21610"/>
                </a:lnTo>
                <a:lnTo>
                  <a:pt x="35775" y="25608"/>
                </a:lnTo>
                <a:lnTo>
                  <a:pt x="19367" y="8889"/>
                </a:lnTo>
                <a:close/>
              </a:path>
              <a:path w="995679" h="1014729">
                <a:moveTo>
                  <a:pt x="17907" y="8889"/>
                </a:moveTo>
                <a:lnTo>
                  <a:pt x="8509" y="18161"/>
                </a:lnTo>
                <a:lnTo>
                  <a:pt x="21139" y="21610"/>
                </a:lnTo>
                <a:lnTo>
                  <a:pt x="17907" y="8889"/>
                </a:lnTo>
                <a:close/>
              </a:path>
            </a:pathLst>
          </a:custGeom>
          <a:solidFill>
            <a:srgbClr val="D24717"/>
          </a:solidFill>
        </p:spPr>
        <p:txBody>
          <a:bodyPr wrap="square" lIns="0" tIns="0" rIns="0" bIns="0" rtlCol="0"/>
          <a:lstStyle/>
          <a:p>
            <a:endParaRPr/>
          </a:p>
        </p:txBody>
      </p:sp>
      <p:sp>
        <p:nvSpPr>
          <p:cNvPr id="47" name="object 47"/>
          <p:cNvSpPr txBox="1"/>
          <p:nvPr/>
        </p:nvSpPr>
        <p:spPr>
          <a:xfrm>
            <a:off x="5659374" y="1832515"/>
            <a:ext cx="4756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a:t>
            </a:r>
            <a:r>
              <a:rPr sz="1800" dirty="0">
                <a:latin typeface="Calibri"/>
                <a:cs typeface="Calibri"/>
              </a:rPr>
              <a:t>u</a:t>
            </a:r>
            <a:r>
              <a:rPr sz="1800" spc="-5" dirty="0">
                <a:latin typeface="Calibri"/>
                <a:cs typeface="Calibri"/>
              </a:rPr>
              <a:t>sh</a:t>
            </a:r>
            <a:endParaRPr sz="1800">
              <a:latin typeface="Calibri"/>
              <a:cs typeface="Calibri"/>
            </a:endParaRPr>
          </a:p>
        </p:txBody>
      </p:sp>
      <p:sp>
        <p:nvSpPr>
          <p:cNvPr id="48" name="object 48"/>
          <p:cNvSpPr/>
          <p:nvPr/>
        </p:nvSpPr>
        <p:spPr>
          <a:xfrm>
            <a:off x="4308347" y="1615058"/>
            <a:ext cx="1277112" cy="1251585"/>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4335779" y="1635634"/>
            <a:ext cx="1190244" cy="1186433"/>
          </a:xfrm>
          <a:prstGeom prst="rect">
            <a:avLst/>
          </a:prstGeom>
          <a:blipFill>
            <a:blip r:embed="rId15" cstate="print"/>
            <a:stretch>
              <a:fillRect/>
            </a:stretch>
          </a:blipFill>
        </p:spPr>
        <p:txBody>
          <a:bodyPr wrap="square" lIns="0" tIns="0" rIns="0" bIns="0" rtlCol="0"/>
          <a:lstStyle/>
          <a:p>
            <a:endParaRPr/>
          </a:p>
        </p:txBody>
      </p:sp>
      <p:sp>
        <p:nvSpPr>
          <p:cNvPr id="50" name="object 50"/>
          <p:cNvSpPr/>
          <p:nvPr/>
        </p:nvSpPr>
        <p:spPr>
          <a:xfrm>
            <a:off x="4335780" y="1635634"/>
            <a:ext cx="1190625" cy="223361"/>
          </a:xfrm>
          <a:custGeom>
            <a:avLst/>
            <a:gdLst/>
            <a:ahLst/>
            <a:cxnLst/>
            <a:rect l="l" t="t" r="r" b="b"/>
            <a:pathLst>
              <a:path w="1190625" h="297814">
                <a:moveTo>
                  <a:pt x="1190244" y="148716"/>
                </a:moveTo>
                <a:lnTo>
                  <a:pt x="1172068" y="185354"/>
                </a:lnTo>
                <a:lnTo>
                  <a:pt x="1120515" y="218673"/>
                </a:lnTo>
                <a:lnTo>
                  <a:pt x="1083617" y="233739"/>
                </a:lnTo>
                <a:lnTo>
                  <a:pt x="1040048" y="247556"/>
                </a:lnTo>
                <a:lnTo>
                  <a:pt x="990365" y="259984"/>
                </a:lnTo>
                <a:lnTo>
                  <a:pt x="935127" y="270883"/>
                </a:lnTo>
                <a:lnTo>
                  <a:pt x="874891" y="280114"/>
                </a:lnTo>
                <a:lnTo>
                  <a:pt x="810215" y="287537"/>
                </a:lnTo>
                <a:lnTo>
                  <a:pt x="741656" y="293013"/>
                </a:lnTo>
                <a:lnTo>
                  <a:pt x="669772" y="296400"/>
                </a:lnTo>
                <a:lnTo>
                  <a:pt x="595122" y="297560"/>
                </a:lnTo>
                <a:lnTo>
                  <a:pt x="520471" y="296400"/>
                </a:lnTo>
                <a:lnTo>
                  <a:pt x="448587" y="293013"/>
                </a:lnTo>
                <a:lnTo>
                  <a:pt x="380028" y="287537"/>
                </a:lnTo>
                <a:lnTo>
                  <a:pt x="315352" y="280114"/>
                </a:lnTo>
                <a:lnTo>
                  <a:pt x="255116" y="270883"/>
                </a:lnTo>
                <a:lnTo>
                  <a:pt x="199878" y="259984"/>
                </a:lnTo>
                <a:lnTo>
                  <a:pt x="150195" y="247556"/>
                </a:lnTo>
                <a:lnTo>
                  <a:pt x="106626" y="233739"/>
                </a:lnTo>
                <a:lnTo>
                  <a:pt x="69728" y="218673"/>
                </a:lnTo>
                <a:lnTo>
                  <a:pt x="18175" y="185354"/>
                </a:lnTo>
                <a:lnTo>
                  <a:pt x="0" y="148716"/>
                </a:lnTo>
                <a:lnTo>
                  <a:pt x="4636" y="130055"/>
                </a:lnTo>
                <a:lnTo>
                  <a:pt x="40058" y="94952"/>
                </a:lnTo>
                <a:lnTo>
                  <a:pt x="106626" y="63736"/>
                </a:lnTo>
                <a:lnTo>
                  <a:pt x="150195" y="49934"/>
                </a:lnTo>
                <a:lnTo>
                  <a:pt x="199878" y="37520"/>
                </a:lnTo>
                <a:lnTo>
                  <a:pt x="255116" y="26635"/>
                </a:lnTo>
                <a:lnTo>
                  <a:pt x="315352" y="17417"/>
                </a:lnTo>
                <a:lnTo>
                  <a:pt x="380028" y="10006"/>
                </a:lnTo>
                <a:lnTo>
                  <a:pt x="448587" y="4539"/>
                </a:lnTo>
                <a:lnTo>
                  <a:pt x="520471" y="1158"/>
                </a:lnTo>
                <a:lnTo>
                  <a:pt x="595122" y="0"/>
                </a:lnTo>
                <a:lnTo>
                  <a:pt x="669772" y="1158"/>
                </a:lnTo>
                <a:lnTo>
                  <a:pt x="741656" y="4539"/>
                </a:lnTo>
                <a:lnTo>
                  <a:pt x="810215" y="10006"/>
                </a:lnTo>
                <a:lnTo>
                  <a:pt x="874891" y="17417"/>
                </a:lnTo>
                <a:lnTo>
                  <a:pt x="935127" y="26635"/>
                </a:lnTo>
                <a:lnTo>
                  <a:pt x="990365" y="37520"/>
                </a:lnTo>
                <a:lnTo>
                  <a:pt x="1040048" y="49934"/>
                </a:lnTo>
                <a:lnTo>
                  <a:pt x="1083617" y="63736"/>
                </a:lnTo>
                <a:lnTo>
                  <a:pt x="1120515" y="78788"/>
                </a:lnTo>
                <a:lnTo>
                  <a:pt x="1172068" y="112087"/>
                </a:lnTo>
                <a:lnTo>
                  <a:pt x="1190244" y="148716"/>
                </a:lnTo>
                <a:close/>
              </a:path>
            </a:pathLst>
          </a:custGeom>
          <a:ln w="12192">
            <a:solidFill>
              <a:srgbClr val="9B2C1F"/>
            </a:solidFill>
          </a:ln>
        </p:spPr>
        <p:txBody>
          <a:bodyPr wrap="square" lIns="0" tIns="0" rIns="0" bIns="0" rtlCol="0"/>
          <a:lstStyle/>
          <a:p>
            <a:endParaRPr/>
          </a:p>
        </p:txBody>
      </p:sp>
      <p:sp>
        <p:nvSpPr>
          <p:cNvPr id="51" name="object 51"/>
          <p:cNvSpPr/>
          <p:nvPr/>
        </p:nvSpPr>
        <p:spPr>
          <a:xfrm>
            <a:off x="4335780" y="1747171"/>
            <a:ext cx="1190625" cy="1074896"/>
          </a:xfrm>
          <a:custGeom>
            <a:avLst/>
            <a:gdLst/>
            <a:ahLst/>
            <a:cxnLst/>
            <a:rect l="l" t="t" r="r" b="b"/>
            <a:pathLst>
              <a:path w="1190625" h="1433195">
                <a:moveTo>
                  <a:pt x="1190244" y="0"/>
                </a:moveTo>
                <a:lnTo>
                  <a:pt x="1190244" y="1284351"/>
                </a:lnTo>
                <a:lnTo>
                  <a:pt x="1185607" y="1303039"/>
                </a:lnTo>
                <a:lnTo>
                  <a:pt x="1150185" y="1338184"/>
                </a:lnTo>
                <a:lnTo>
                  <a:pt x="1083617" y="1369428"/>
                </a:lnTo>
                <a:lnTo>
                  <a:pt x="1040048" y="1383241"/>
                </a:lnTo>
                <a:lnTo>
                  <a:pt x="990365" y="1395661"/>
                </a:lnTo>
                <a:lnTo>
                  <a:pt x="935127" y="1406552"/>
                </a:lnTo>
                <a:lnTo>
                  <a:pt x="874891" y="1415773"/>
                </a:lnTo>
                <a:lnTo>
                  <a:pt x="810215" y="1423187"/>
                </a:lnTo>
                <a:lnTo>
                  <a:pt x="741656" y="1428654"/>
                </a:lnTo>
                <a:lnTo>
                  <a:pt x="669772" y="1432036"/>
                </a:lnTo>
                <a:lnTo>
                  <a:pt x="595122" y="1433195"/>
                </a:lnTo>
                <a:lnTo>
                  <a:pt x="520471" y="1432036"/>
                </a:lnTo>
                <a:lnTo>
                  <a:pt x="448587" y="1428654"/>
                </a:lnTo>
                <a:lnTo>
                  <a:pt x="380028" y="1423187"/>
                </a:lnTo>
                <a:lnTo>
                  <a:pt x="315352" y="1415773"/>
                </a:lnTo>
                <a:lnTo>
                  <a:pt x="255116" y="1406552"/>
                </a:lnTo>
                <a:lnTo>
                  <a:pt x="199878" y="1395661"/>
                </a:lnTo>
                <a:lnTo>
                  <a:pt x="150195" y="1383241"/>
                </a:lnTo>
                <a:lnTo>
                  <a:pt x="106626" y="1369428"/>
                </a:lnTo>
                <a:lnTo>
                  <a:pt x="69728" y="1354363"/>
                </a:lnTo>
                <a:lnTo>
                  <a:pt x="18175" y="1321030"/>
                </a:lnTo>
                <a:lnTo>
                  <a:pt x="0" y="1284351"/>
                </a:lnTo>
                <a:lnTo>
                  <a:pt x="0" y="0"/>
                </a:lnTo>
              </a:path>
            </a:pathLst>
          </a:custGeom>
          <a:ln w="12192">
            <a:solidFill>
              <a:srgbClr val="9B2C1F"/>
            </a:solidFill>
          </a:ln>
        </p:spPr>
        <p:txBody>
          <a:bodyPr wrap="square" lIns="0" tIns="0" rIns="0" bIns="0" rtlCol="0"/>
          <a:lstStyle/>
          <a:p>
            <a:endParaRPr/>
          </a:p>
        </p:txBody>
      </p:sp>
      <p:sp>
        <p:nvSpPr>
          <p:cNvPr id="52" name="object 52"/>
          <p:cNvSpPr txBox="1"/>
          <p:nvPr/>
        </p:nvSpPr>
        <p:spPr>
          <a:xfrm>
            <a:off x="4527931" y="2161508"/>
            <a:ext cx="805815" cy="289823"/>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Calibri"/>
                <a:cs typeface="Calibri"/>
              </a:rPr>
              <a:t>&lt;</a:t>
            </a:r>
            <a:r>
              <a:rPr sz="2700" spc="-607" baseline="1543" dirty="0">
                <a:solidFill>
                  <a:srgbClr val="FFFFFF"/>
                </a:solidFill>
                <a:latin typeface="Calibri"/>
                <a:cs typeface="Calibri"/>
              </a:rPr>
              <a:t>b</a:t>
            </a:r>
            <a:r>
              <a:rPr sz="1800" spc="-405" dirty="0">
                <a:solidFill>
                  <a:srgbClr val="FFFFFF"/>
                </a:solidFill>
                <a:latin typeface="Calibri"/>
                <a:cs typeface="Calibri"/>
              </a:rPr>
              <a:t>d</a:t>
            </a:r>
            <a:r>
              <a:rPr sz="2700" spc="-607" baseline="1543" dirty="0">
                <a:solidFill>
                  <a:srgbClr val="FFFFFF"/>
                </a:solidFill>
                <a:latin typeface="Calibri"/>
                <a:cs typeface="Calibri"/>
              </a:rPr>
              <a:t>u</a:t>
            </a:r>
            <a:r>
              <a:rPr sz="1800" spc="-405" dirty="0">
                <a:solidFill>
                  <a:srgbClr val="FFFFFF"/>
                </a:solidFill>
                <a:latin typeface="Calibri"/>
                <a:cs typeface="Calibri"/>
              </a:rPr>
              <a:t>e</a:t>
            </a:r>
            <a:r>
              <a:rPr sz="2700" spc="-607" baseline="1543" dirty="0">
                <a:solidFill>
                  <a:srgbClr val="FFFFFF"/>
                </a:solidFill>
                <a:latin typeface="Calibri"/>
                <a:cs typeface="Calibri"/>
              </a:rPr>
              <a:t>r</a:t>
            </a:r>
            <a:r>
              <a:rPr sz="1800" spc="-405" dirty="0">
                <a:solidFill>
                  <a:srgbClr val="FFFFFF"/>
                </a:solidFill>
                <a:latin typeface="Calibri"/>
                <a:cs typeface="Calibri"/>
              </a:rPr>
              <a:t>p</a:t>
            </a:r>
            <a:r>
              <a:rPr sz="2700" spc="-607" baseline="1543" dirty="0">
                <a:solidFill>
                  <a:srgbClr val="FFFFFF"/>
                </a:solidFill>
                <a:latin typeface="Calibri"/>
                <a:cs typeface="Calibri"/>
              </a:rPr>
              <a:t>ge</a:t>
            </a:r>
            <a:r>
              <a:rPr sz="1800" spc="-405" dirty="0">
                <a:solidFill>
                  <a:srgbClr val="FFFFFF"/>
                </a:solidFill>
                <a:latin typeface="Calibri"/>
                <a:cs typeface="Calibri"/>
              </a:rPr>
              <a:t>o</a:t>
            </a:r>
            <a:r>
              <a:rPr sz="2700" spc="-607" baseline="1543" dirty="0">
                <a:solidFill>
                  <a:srgbClr val="FFFFFF"/>
                </a:solidFill>
                <a:latin typeface="Calibri"/>
                <a:cs typeface="Calibri"/>
              </a:rPr>
              <a:t>r</a:t>
            </a:r>
            <a:r>
              <a:rPr sz="1800" spc="-405" dirty="0">
                <a:solidFill>
                  <a:srgbClr val="FFFFFF"/>
                </a:solidFill>
                <a:latin typeface="Calibri"/>
                <a:cs typeface="Calibri"/>
              </a:rPr>
              <a:t>t</a:t>
            </a:r>
            <a:r>
              <a:rPr sz="2700" spc="-607" baseline="1543" dirty="0">
                <a:solidFill>
                  <a:srgbClr val="FFFFFF"/>
                </a:solidFill>
                <a:latin typeface="Calibri"/>
                <a:cs typeface="Calibri"/>
              </a:rPr>
              <a:t>s</a:t>
            </a:r>
            <a:r>
              <a:rPr sz="1800" spc="-405" dirty="0">
                <a:solidFill>
                  <a:srgbClr val="FFFFFF"/>
                </a:solidFill>
                <a:latin typeface="Calibri"/>
                <a:cs typeface="Calibri"/>
              </a:rPr>
              <a:t>&gt;</a:t>
            </a:r>
            <a:endParaRPr sz="1800">
              <a:latin typeface="Calibri"/>
              <a:cs typeface="Calibri"/>
            </a:endParaRPr>
          </a:p>
        </p:txBody>
      </p:sp>
      <p:sp>
        <p:nvSpPr>
          <p:cNvPr id="53" name="object 53"/>
          <p:cNvSpPr/>
          <p:nvPr/>
        </p:nvSpPr>
        <p:spPr>
          <a:xfrm>
            <a:off x="3081527" y="2054828"/>
            <a:ext cx="1096010" cy="530066"/>
          </a:xfrm>
          <a:custGeom>
            <a:avLst/>
            <a:gdLst/>
            <a:ahLst/>
            <a:cxnLst/>
            <a:rect l="l" t="t" r="r" b="b"/>
            <a:pathLst>
              <a:path w="1096010" h="706754">
                <a:moveTo>
                  <a:pt x="52578" y="610869"/>
                </a:moveTo>
                <a:lnTo>
                  <a:pt x="48006" y="612266"/>
                </a:lnTo>
                <a:lnTo>
                  <a:pt x="46101" y="616076"/>
                </a:lnTo>
                <a:lnTo>
                  <a:pt x="0" y="706246"/>
                </a:lnTo>
                <a:lnTo>
                  <a:pt x="41678" y="704468"/>
                </a:lnTo>
                <a:lnTo>
                  <a:pt x="16764" y="704468"/>
                </a:lnTo>
                <a:lnTo>
                  <a:pt x="8636" y="691641"/>
                </a:lnTo>
                <a:lnTo>
                  <a:pt x="32262" y="676491"/>
                </a:lnTo>
                <a:lnTo>
                  <a:pt x="59690" y="622934"/>
                </a:lnTo>
                <a:lnTo>
                  <a:pt x="61595" y="619251"/>
                </a:lnTo>
                <a:lnTo>
                  <a:pt x="60071" y="614679"/>
                </a:lnTo>
                <a:lnTo>
                  <a:pt x="56388" y="612775"/>
                </a:lnTo>
                <a:lnTo>
                  <a:pt x="52578" y="610869"/>
                </a:lnTo>
                <a:close/>
              </a:path>
              <a:path w="1096010" h="706754">
                <a:moveTo>
                  <a:pt x="32262" y="676491"/>
                </a:moveTo>
                <a:lnTo>
                  <a:pt x="8636" y="691641"/>
                </a:lnTo>
                <a:lnTo>
                  <a:pt x="16764" y="704468"/>
                </a:lnTo>
                <a:lnTo>
                  <a:pt x="21320" y="701548"/>
                </a:lnTo>
                <a:lnTo>
                  <a:pt x="19431" y="701548"/>
                </a:lnTo>
                <a:lnTo>
                  <a:pt x="12319" y="690499"/>
                </a:lnTo>
                <a:lnTo>
                  <a:pt x="25378" y="689934"/>
                </a:lnTo>
                <a:lnTo>
                  <a:pt x="32262" y="676491"/>
                </a:lnTo>
                <a:close/>
              </a:path>
              <a:path w="1096010" h="706754">
                <a:moveTo>
                  <a:pt x="104775" y="686562"/>
                </a:moveTo>
                <a:lnTo>
                  <a:pt x="100457" y="686688"/>
                </a:lnTo>
                <a:lnTo>
                  <a:pt x="40453" y="689282"/>
                </a:lnTo>
                <a:lnTo>
                  <a:pt x="16764" y="704468"/>
                </a:lnTo>
                <a:lnTo>
                  <a:pt x="41678" y="704468"/>
                </a:lnTo>
                <a:lnTo>
                  <a:pt x="101219" y="701928"/>
                </a:lnTo>
                <a:lnTo>
                  <a:pt x="105410" y="701801"/>
                </a:lnTo>
                <a:lnTo>
                  <a:pt x="108585" y="698245"/>
                </a:lnTo>
                <a:lnTo>
                  <a:pt x="108331" y="689863"/>
                </a:lnTo>
                <a:lnTo>
                  <a:pt x="104775" y="686562"/>
                </a:lnTo>
                <a:close/>
              </a:path>
              <a:path w="1096010" h="706754">
                <a:moveTo>
                  <a:pt x="25378" y="689934"/>
                </a:moveTo>
                <a:lnTo>
                  <a:pt x="12319" y="690499"/>
                </a:lnTo>
                <a:lnTo>
                  <a:pt x="19431" y="701548"/>
                </a:lnTo>
                <a:lnTo>
                  <a:pt x="25378" y="689934"/>
                </a:lnTo>
                <a:close/>
              </a:path>
              <a:path w="1096010" h="706754">
                <a:moveTo>
                  <a:pt x="40453" y="689282"/>
                </a:moveTo>
                <a:lnTo>
                  <a:pt x="25378" y="689934"/>
                </a:lnTo>
                <a:lnTo>
                  <a:pt x="19431" y="701548"/>
                </a:lnTo>
                <a:lnTo>
                  <a:pt x="21320" y="701548"/>
                </a:lnTo>
                <a:lnTo>
                  <a:pt x="40453" y="689282"/>
                </a:lnTo>
                <a:close/>
              </a:path>
              <a:path w="1096010" h="706754">
                <a:moveTo>
                  <a:pt x="1087247" y="0"/>
                </a:moveTo>
                <a:lnTo>
                  <a:pt x="32262" y="676491"/>
                </a:lnTo>
                <a:lnTo>
                  <a:pt x="25378" y="689934"/>
                </a:lnTo>
                <a:lnTo>
                  <a:pt x="40453" y="689282"/>
                </a:lnTo>
                <a:lnTo>
                  <a:pt x="1095502" y="12953"/>
                </a:lnTo>
                <a:lnTo>
                  <a:pt x="1087247" y="0"/>
                </a:lnTo>
                <a:close/>
              </a:path>
            </a:pathLst>
          </a:custGeom>
          <a:solidFill>
            <a:srgbClr val="D24717"/>
          </a:solidFill>
        </p:spPr>
        <p:txBody>
          <a:bodyPr wrap="square" lIns="0" tIns="0" rIns="0" bIns="0" rtlCol="0"/>
          <a:lstStyle/>
          <a:p>
            <a:endParaRPr/>
          </a:p>
        </p:txBody>
      </p:sp>
      <p:sp>
        <p:nvSpPr>
          <p:cNvPr id="54" name="object 54"/>
          <p:cNvSpPr txBox="1"/>
          <p:nvPr/>
        </p:nvSpPr>
        <p:spPr>
          <a:xfrm>
            <a:off x="3098420" y="2191188"/>
            <a:ext cx="619125" cy="843821"/>
          </a:xfrm>
          <a:prstGeom prst="rect">
            <a:avLst/>
          </a:prstGeom>
        </p:spPr>
        <p:txBody>
          <a:bodyPr vert="horz" wrap="square" lIns="0" tIns="12700" rIns="0" bIns="0" rtlCol="0">
            <a:spAutoFit/>
          </a:bodyPr>
          <a:lstStyle/>
          <a:p>
            <a:pPr marL="635" algn="ctr">
              <a:lnSpc>
                <a:spcPct val="100000"/>
              </a:lnSpc>
              <a:spcBef>
                <a:spcPts val="100"/>
              </a:spcBef>
            </a:pPr>
            <a:r>
              <a:rPr sz="1800" spc="-20" dirty="0">
                <a:latin typeface="Calibri"/>
                <a:cs typeface="Calibri"/>
              </a:rPr>
              <a:t>fetch</a:t>
            </a:r>
            <a:endParaRPr sz="1800">
              <a:latin typeface="Calibri"/>
              <a:cs typeface="Calibri"/>
            </a:endParaRPr>
          </a:p>
          <a:p>
            <a:pPr marL="1270" algn="ctr">
              <a:lnSpc>
                <a:spcPct val="100000"/>
              </a:lnSpc>
              <a:spcBef>
                <a:spcPts val="5"/>
              </a:spcBef>
            </a:pPr>
            <a:r>
              <a:rPr sz="1800" dirty="0">
                <a:latin typeface="Calibri"/>
                <a:cs typeface="Calibri"/>
              </a:rPr>
              <a:t>+</a:t>
            </a:r>
            <a:endParaRPr sz="1800">
              <a:latin typeface="Calibri"/>
              <a:cs typeface="Calibri"/>
            </a:endParaRPr>
          </a:p>
          <a:p>
            <a:pPr algn="ctr">
              <a:lnSpc>
                <a:spcPct val="100000"/>
              </a:lnSpc>
            </a:pPr>
            <a:r>
              <a:rPr sz="1800" dirty="0">
                <a:latin typeface="Calibri"/>
                <a:cs typeface="Calibri"/>
              </a:rPr>
              <a:t>me</a:t>
            </a:r>
            <a:r>
              <a:rPr sz="1800" spc="-25" dirty="0">
                <a:latin typeface="Calibri"/>
                <a:cs typeface="Calibri"/>
              </a:rPr>
              <a:t>r</a:t>
            </a:r>
            <a:r>
              <a:rPr sz="1800" spc="-10" dirty="0">
                <a:latin typeface="Calibri"/>
                <a:cs typeface="Calibri"/>
              </a:rPr>
              <a:t>g</a:t>
            </a:r>
            <a:r>
              <a:rPr sz="1800" dirty="0">
                <a:latin typeface="Calibri"/>
                <a:cs typeface="Calibri"/>
              </a:rPr>
              <a:t>e</a:t>
            </a:r>
            <a:endParaRPr sz="1800">
              <a:latin typeface="Calibri"/>
              <a:cs typeface="Calibri"/>
            </a:endParaRPr>
          </a:p>
        </p:txBody>
      </p:sp>
      <p:sp>
        <p:nvSpPr>
          <p:cNvPr id="55" name="object 55"/>
          <p:cNvSpPr/>
          <p:nvPr/>
        </p:nvSpPr>
        <p:spPr>
          <a:xfrm>
            <a:off x="1696211" y="2423159"/>
            <a:ext cx="1277112" cy="1252728"/>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1723644" y="2443733"/>
            <a:ext cx="1190244" cy="1187577"/>
          </a:xfrm>
          <a:prstGeom prst="rect">
            <a:avLst/>
          </a:prstGeom>
          <a:blipFill>
            <a:blip r:embed="rId14" cstate="print"/>
            <a:stretch>
              <a:fillRect/>
            </a:stretch>
          </a:blipFill>
        </p:spPr>
        <p:txBody>
          <a:bodyPr wrap="square" lIns="0" tIns="0" rIns="0" bIns="0" rtlCol="0"/>
          <a:lstStyle/>
          <a:p>
            <a:endParaRPr/>
          </a:p>
        </p:txBody>
      </p:sp>
      <p:sp>
        <p:nvSpPr>
          <p:cNvPr id="57" name="object 57"/>
          <p:cNvSpPr/>
          <p:nvPr/>
        </p:nvSpPr>
        <p:spPr>
          <a:xfrm>
            <a:off x="1723645" y="2443734"/>
            <a:ext cx="1190625" cy="223361"/>
          </a:xfrm>
          <a:custGeom>
            <a:avLst/>
            <a:gdLst/>
            <a:ahLst/>
            <a:cxnLst/>
            <a:rect l="l" t="t" r="r" b="b"/>
            <a:pathLst>
              <a:path w="1190625" h="297814">
                <a:moveTo>
                  <a:pt x="1190244" y="148843"/>
                </a:moveTo>
                <a:lnTo>
                  <a:pt x="1172068" y="185473"/>
                </a:lnTo>
                <a:lnTo>
                  <a:pt x="1120515" y="218772"/>
                </a:lnTo>
                <a:lnTo>
                  <a:pt x="1083617" y="233824"/>
                </a:lnTo>
                <a:lnTo>
                  <a:pt x="1040048" y="247626"/>
                </a:lnTo>
                <a:lnTo>
                  <a:pt x="990365" y="260040"/>
                </a:lnTo>
                <a:lnTo>
                  <a:pt x="935127" y="270925"/>
                </a:lnTo>
                <a:lnTo>
                  <a:pt x="874891" y="280143"/>
                </a:lnTo>
                <a:lnTo>
                  <a:pt x="810215" y="287554"/>
                </a:lnTo>
                <a:lnTo>
                  <a:pt x="741656" y="293021"/>
                </a:lnTo>
                <a:lnTo>
                  <a:pt x="669772" y="296402"/>
                </a:lnTo>
                <a:lnTo>
                  <a:pt x="595122" y="297561"/>
                </a:lnTo>
                <a:lnTo>
                  <a:pt x="520471" y="296402"/>
                </a:lnTo>
                <a:lnTo>
                  <a:pt x="448587" y="293021"/>
                </a:lnTo>
                <a:lnTo>
                  <a:pt x="380028" y="287554"/>
                </a:lnTo>
                <a:lnTo>
                  <a:pt x="315352" y="280143"/>
                </a:lnTo>
                <a:lnTo>
                  <a:pt x="255116" y="270925"/>
                </a:lnTo>
                <a:lnTo>
                  <a:pt x="199878" y="260040"/>
                </a:lnTo>
                <a:lnTo>
                  <a:pt x="150195" y="247626"/>
                </a:lnTo>
                <a:lnTo>
                  <a:pt x="106626" y="233824"/>
                </a:lnTo>
                <a:lnTo>
                  <a:pt x="69728" y="218772"/>
                </a:lnTo>
                <a:lnTo>
                  <a:pt x="18175" y="185473"/>
                </a:lnTo>
                <a:lnTo>
                  <a:pt x="0" y="148843"/>
                </a:lnTo>
                <a:lnTo>
                  <a:pt x="4636" y="130155"/>
                </a:lnTo>
                <a:lnTo>
                  <a:pt x="40058" y="95010"/>
                </a:lnTo>
                <a:lnTo>
                  <a:pt x="106626" y="63766"/>
                </a:lnTo>
                <a:lnTo>
                  <a:pt x="150195" y="49953"/>
                </a:lnTo>
                <a:lnTo>
                  <a:pt x="199878" y="37533"/>
                </a:lnTo>
                <a:lnTo>
                  <a:pt x="255116" y="26642"/>
                </a:lnTo>
                <a:lnTo>
                  <a:pt x="315352" y="17421"/>
                </a:lnTo>
                <a:lnTo>
                  <a:pt x="380028" y="10007"/>
                </a:lnTo>
                <a:lnTo>
                  <a:pt x="448587" y="4540"/>
                </a:lnTo>
                <a:lnTo>
                  <a:pt x="520471" y="1158"/>
                </a:lnTo>
                <a:lnTo>
                  <a:pt x="595122" y="0"/>
                </a:lnTo>
                <a:lnTo>
                  <a:pt x="669772" y="1158"/>
                </a:lnTo>
                <a:lnTo>
                  <a:pt x="741656" y="4540"/>
                </a:lnTo>
                <a:lnTo>
                  <a:pt x="810215" y="10007"/>
                </a:lnTo>
                <a:lnTo>
                  <a:pt x="874891" y="17421"/>
                </a:lnTo>
                <a:lnTo>
                  <a:pt x="935127" y="26642"/>
                </a:lnTo>
                <a:lnTo>
                  <a:pt x="990365" y="37533"/>
                </a:lnTo>
                <a:lnTo>
                  <a:pt x="1040048" y="49953"/>
                </a:lnTo>
                <a:lnTo>
                  <a:pt x="1083617" y="63766"/>
                </a:lnTo>
                <a:lnTo>
                  <a:pt x="1120515" y="78831"/>
                </a:lnTo>
                <a:lnTo>
                  <a:pt x="1172068" y="112164"/>
                </a:lnTo>
                <a:lnTo>
                  <a:pt x="1190244" y="148843"/>
                </a:lnTo>
                <a:close/>
              </a:path>
            </a:pathLst>
          </a:custGeom>
          <a:ln w="12191">
            <a:solidFill>
              <a:srgbClr val="9B2C1F"/>
            </a:solidFill>
          </a:ln>
        </p:spPr>
        <p:txBody>
          <a:bodyPr wrap="square" lIns="0" tIns="0" rIns="0" bIns="0" rtlCol="0"/>
          <a:lstStyle/>
          <a:p>
            <a:endParaRPr/>
          </a:p>
        </p:txBody>
      </p:sp>
      <p:sp>
        <p:nvSpPr>
          <p:cNvPr id="58" name="object 58"/>
          <p:cNvSpPr/>
          <p:nvPr/>
        </p:nvSpPr>
        <p:spPr>
          <a:xfrm>
            <a:off x="1723645" y="2555366"/>
            <a:ext cx="1190625" cy="1076325"/>
          </a:xfrm>
          <a:custGeom>
            <a:avLst/>
            <a:gdLst/>
            <a:ahLst/>
            <a:cxnLst/>
            <a:rect l="l" t="t" r="r" b="b"/>
            <a:pathLst>
              <a:path w="1190625" h="1435100">
                <a:moveTo>
                  <a:pt x="1190244" y="0"/>
                </a:moveTo>
                <a:lnTo>
                  <a:pt x="1190244" y="1285875"/>
                </a:lnTo>
                <a:lnTo>
                  <a:pt x="1185607" y="1304536"/>
                </a:lnTo>
                <a:lnTo>
                  <a:pt x="1150185" y="1339639"/>
                </a:lnTo>
                <a:lnTo>
                  <a:pt x="1083617" y="1370855"/>
                </a:lnTo>
                <a:lnTo>
                  <a:pt x="1040048" y="1384657"/>
                </a:lnTo>
                <a:lnTo>
                  <a:pt x="990365" y="1397071"/>
                </a:lnTo>
                <a:lnTo>
                  <a:pt x="935127" y="1407956"/>
                </a:lnTo>
                <a:lnTo>
                  <a:pt x="874891" y="1417174"/>
                </a:lnTo>
                <a:lnTo>
                  <a:pt x="810215" y="1424585"/>
                </a:lnTo>
                <a:lnTo>
                  <a:pt x="741656" y="1430052"/>
                </a:lnTo>
                <a:lnTo>
                  <a:pt x="669772" y="1433433"/>
                </a:lnTo>
                <a:lnTo>
                  <a:pt x="595122" y="1434592"/>
                </a:lnTo>
                <a:lnTo>
                  <a:pt x="520471" y="1433433"/>
                </a:lnTo>
                <a:lnTo>
                  <a:pt x="448587" y="1430052"/>
                </a:lnTo>
                <a:lnTo>
                  <a:pt x="380028" y="1424585"/>
                </a:lnTo>
                <a:lnTo>
                  <a:pt x="315352" y="1417174"/>
                </a:lnTo>
                <a:lnTo>
                  <a:pt x="255116" y="1407956"/>
                </a:lnTo>
                <a:lnTo>
                  <a:pt x="199878" y="1397071"/>
                </a:lnTo>
                <a:lnTo>
                  <a:pt x="150195" y="1384657"/>
                </a:lnTo>
                <a:lnTo>
                  <a:pt x="106626" y="1370855"/>
                </a:lnTo>
                <a:lnTo>
                  <a:pt x="69728" y="1355803"/>
                </a:lnTo>
                <a:lnTo>
                  <a:pt x="18175" y="1322504"/>
                </a:lnTo>
                <a:lnTo>
                  <a:pt x="0" y="1285875"/>
                </a:lnTo>
                <a:lnTo>
                  <a:pt x="0" y="0"/>
                </a:lnTo>
              </a:path>
            </a:pathLst>
          </a:custGeom>
          <a:ln w="12191">
            <a:solidFill>
              <a:srgbClr val="9B2C1F"/>
            </a:solidFill>
          </a:ln>
        </p:spPr>
        <p:txBody>
          <a:bodyPr wrap="square" lIns="0" tIns="0" rIns="0" bIns="0" rtlCol="0"/>
          <a:lstStyle/>
          <a:p>
            <a:endParaRPr/>
          </a:p>
        </p:txBody>
      </p:sp>
      <p:sp>
        <p:nvSpPr>
          <p:cNvPr id="59" name="object 59"/>
          <p:cNvSpPr txBox="1"/>
          <p:nvPr/>
        </p:nvSpPr>
        <p:spPr>
          <a:xfrm>
            <a:off x="1916049" y="2970275"/>
            <a:ext cx="805815" cy="289823"/>
          </a:xfrm>
          <a:prstGeom prst="rect">
            <a:avLst/>
          </a:prstGeom>
        </p:spPr>
        <p:txBody>
          <a:bodyPr vert="horz" wrap="square" lIns="0" tIns="12700" rIns="0" bIns="0" rtlCol="0">
            <a:spAutoFit/>
          </a:bodyPr>
          <a:lstStyle/>
          <a:p>
            <a:pPr marL="12700">
              <a:lnSpc>
                <a:spcPct val="100000"/>
              </a:lnSpc>
              <a:spcBef>
                <a:spcPts val="100"/>
              </a:spcBef>
            </a:pPr>
            <a:r>
              <a:rPr sz="1800" spc="-405" dirty="0">
                <a:solidFill>
                  <a:srgbClr val="FFFFFF"/>
                </a:solidFill>
                <a:latin typeface="Calibri"/>
                <a:cs typeface="Calibri"/>
              </a:rPr>
              <a:t>&lt;</a:t>
            </a:r>
            <a:r>
              <a:rPr sz="2700" spc="-607" baseline="1543" dirty="0">
                <a:solidFill>
                  <a:srgbClr val="FFFFFF"/>
                </a:solidFill>
                <a:latin typeface="Calibri"/>
                <a:cs typeface="Calibri"/>
              </a:rPr>
              <a:t>b</a:t>
            </a:r>
            <a:r>
              <a:rPr sz="1800" spc="-405" dirty="0">
                <a:solidFill>
                  <a:srgbClr val="FFFFFF"/>
                </a:solidFill>
                <a:latin typeface="Calibri"/>
                <a:cs typeface="Calibri"/>
              </a:rPr>
              <a:t>d</a:t>
            </a:r>
            <a:r>
              <a:rPr sz="2700" spc="-607" baseline="1543" dirty="0">
                <a:solidFill>
                  <a:srgbClr val="FFFFFF"/>
                </a:solidFill>
                <a:latin typeface="Calibri"/>
                <a:cs typeface="Calibri"/>
              </a:rPr>
              <a:t>u</a:t>
            </a:r>
            <a:r>
              <a:rPr sz="1800" spc="-405" dirty="0">
                <a:solidFill>
                  <a:srgbClr val="FFFFFF"/>
                </a:solidFill>
                <a:latin typeface="Calibri"/>
                <a:cs typeface="Calibri"/>
              </a:rPr>
              <a:t>e</a:t>
            </a:r>
            <a:r>
              <a:rPr sz="2700" spc="-607" baseline="1543" dirty="0">
                <a:solidFill>
                  <a:srgbClr val="FFFFFF"/>
                </a:solidFill>
                <a:latin typeface="Calibri"/>
                <a:cs typeface="Calibri"/>
              </a:rPr>
              <a:t>r</a:t>
            </a:r>
            <a:r>
              <a:rPr sz="1800" spc="-405" dirty="0">
                <a:solidFill>
                  <a:srgbClr val="FFFFFF"/>
                </a:solidFill>
                <a:latin typeface="Calibri"/>
                <a:cs typeface="Calibri"/>
              </a:rPr>
              <a:t>p</a:t>
            </a:r>
            <a:r>
              <a:rPr sz="2700" spc="-607" baseline="1543" dirty="0">
                <a:solidFill>
                  <a:srgbClr val="FFFFFF"/>
                </a:solidFill>
                <a:latin typeface="Calibri"/>
                <a:cs typeface="Calibri"/>
              </a:rPr>
              <a:t>ge</a:t>
            </a:r>
            <a:r>
              <a:rPr sz="1800" spc="-405" dirty="0">
                <a:solidFill>
                  <a:srgbClr val="FFFFFF"/>
                </a:solidFill>
                <a:latin typeface="Calibri"/>
                <a:cs typeface="Calibri"/>
              </a:rPr>
              <a:t>o</a:t>
            </a:r>
            <a:r>
              <a:rPr sz="2700" spc="-607" baseline="1543" dirty="0">
                <a:solidFill>
                  <a:srgbClr val="FFFFFF"/>
                </a:solidFill>
                <a:latin typeface="Calibri"/>
                <a:cs typeface="Calibri"/>
              </a:rPr>
              <a:t>r</a:t>
            </a:r>
            <a:r>
              <a:rPr sz="1800" spc="-405" dirty="0">
                <a:solidFill>
                  <a:srgbClr val="FFFFFF"/>
                </a:solidFill>
                <a:latin typeface="Calibri"/>
                <a:cs typeface="Calibri"/>
              </a:rPr>
              <a:t>t</a:t>
            </a:r>
            <a:r>
              <a:rPr sz="2700" spc="-607" baseline="1543" dirty="0">
                <a:solidFill>
                  <a:srgbClr val="FFFFFF"/>
                </a:solidFill>
                <a:latin typeface="Calibri"/>
                <a:cs typeface="Calibri"/>
              </a:rPr>
              <a:t>s</a:t>
            </a:r>
            <a:r>
              <a:rPr sz="1800" spc="-405" dirty="0">
                <a:solidFill>
                  <a:srgbClr val="FFFFFF"/>
                </a:solidFill>
                <a:latin typeface="Calibri"/>
                <a:cs typeface="Calibri"/>
              </a:rPr>
              <a:t>&gt;</a:t>
            </a:r>
            <a:endParaRPr sz="1800">
              <a:latin typeface="Calibri"/>
              <a:cs typeface="Calibri"/>
            </a:endParaRPr>
          </a:p>
        </p:txBody>
      </p:sp>
    </p:spTree>
    <p:extLst>
      <p:ext uri="{BB962C8B-B14F-4D97-AF65-F5344CB8AC3E}">
        <p14:creationId xmlns:p14="http://schemas.microsoft.com/office/powerpoint/2010/main" val="19538415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018664" cy="568166"/>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Cycle git</a:t>
            </a: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57601" y="1450466"/>
            <a:ext cx="2083435" cy="307777"/>
          </a:xfrm>
          <a:prstGeom prst="rect">
            <a:avLst/>
          </a:prstGeom>
          <a:ln w="9144">
            <a:solidFill>
              <a:srgbClr val="BEBEBE"/>
            </a:solidFill>
          </a:ln>
        </p:spPr>
        <p:txBody>
          <a:bodyPr vert="horz" wrap="square" lIns="0" tIns="0" rIns="0" bIns="0" rtlCol="0">
            <a:spAutoFit/>
          </a:bodyPr>
          <a:lstStyle/>
          <a:p>
            <a:pPr marL="635">
              <a:lnSpc>
                <a:spcPts val="2395"/>
              </a:lnSpc>
            </a:pPr>
            <a:r>
              <a:rPr sz="2000" b="1" dirty="0">
                <a:solidFill>
                  <a:srgbClr val="404040"/>
                </a:solidFill>
                <a:latin typeface="Calibri"/>
                <a:cs typeface="Calibri"/>
              </a:rPr>
              <a:t>Dossier de</a:t>
            </a:r>
            <a:r>
              <a:rPr sz="2000" b="1" spc="-40" dirty="0">
                <a:solidFill>
                  <a:srgbClr val="404040"/>
                </a:solidFill>
                <a:latin typeface="Calibri"/>
                <a:cs typeface="Calibri"/>
              </a:rPr>
              <a:t> </a:t>
            </a:r>
            <a:r>
              <a:rPr sz="2000" b="1" spc="-20" dirty="0">
                <a:solidFill>
                  <a:srgbClr val="404040"/>
                </a:solidFill>
                <a:latin typeface="Calibri"/>
                <a:cs typeface="Calibri"/>
              </a:rPr>
              <a:t>travail</a:t>
            </a:r>
            <a:endParaRPr sz="2000">
              <a:latin typeface="Calibri"/>
              <a:cs typeface="Calibri"/>
            </a:endParaRPr>
          </a:p>
        </p:txBody>
      </p:sp>
      <p:sp>
        <p:nvSpPr>
          <p:cNvPr id="7" name="object 7"/>
          <p:cNvSpPr txBox="1"/>
          <p:nvPr/>
        </p:nvSpPr>
        <p:spPr>
          <a:xfrm>
            <a:off x="3657601" y="2874645"/>
            <a:ext cx="2083435" cy="692497"/>
          </a:xfrm>
          <a:prstGeom prst="rect">
            <a:avLst/>
          </a:prstGeom>
          <a:ln w="9144">
            <a:solidFill>
              <a:srgbClr val="BEBEBE"/>
            </a:solidFill>
          </a:ln>
        </p:spPr>
        <p:txBody>
          <a:bodyPr vert="horz" wrap="square" lIns="0" tIns="0" rIns="0" bIns="0" rtlCol="0">
            <a:spAutoFit/>
          </a:bodyPr>
          <a:lstStyle/>
          <a:p>
            <a:pPr marL="92075">
              <a:lnSpc>
                <a:spcPts val="1714"/>
              </a:lnSpc>
            </a:pPr>
            <a:r>
              <a:rPr sz="1500" b="1" spc="-5" dirty="0">
                <a:latin typeface="Calibri"/>
                <a:cs typeface="Calibri"/>
              </a:rPr>
              <a:t>Dépôt Git</a:t>
            </a:r>
            <a:endParaRPr sz="1500">
              <a:latin typeface="Calibri"/>
              <a:cs typeface="Calibri"/>
            </a:endParaRPr>
          </a:p>
          <a:p>
            <a:pPr marL="92075">
              <a:lnSpc>
                <a:spcPts val="3690"/>
              </a:lnSpc>
            </a:pPr>
            <a:r>
              <a:rPr sz="3100" b="1" dirty="0">
                <a:latin typeface="Calibri"/>
                <a:cs typeface="Calibri"/>
              </a:rPr>
              <a:t>.git</a:t>
            </a:r>
            <a:endParaRPr sz="3100">
              <a:latin typeface="Calibri"/>
              <a:cs typeface="Calibri"/>
            </a:endParaRPr>
          </a:p>
        </p:txBody>
      </p:sp>
      <p:sp>
        <p:nvSpPr>
          <p:cNvPr id="8" name="object 8"/>
          <p:cNvSpPr/>
          <p:nvPr/>
        </p:nvSpPr>
        <p:spPr>
          <a:xfrm>
            <a:off x="3421379" y="1591246"/>
            <a:ext cx="236854" cy="1581626"/>
          </a:xfrm>
          <a:custGeom>
            <a:avLst/>
            <a:gdLst/>
            <a:ahLst/>
            <a:cxnLst/>
            <a:rect l="l" t="t" r="r" b="b"/>
            <a:pathLst>
              <a:path w="236854" h="2108835">
                <a:moveTo>
                  <a:pt x="153464" y="104117"/>
                </a:moveTo>
                <a:lnTo>
                  <a:pt x="135255" y="143001"/>
                </a:lnTo>
                <a:lnTo>
                  <a:pt x="115697" y="194563"/>
                </a:lnTo>
                <a:lnTo>
                  <a:pt x="97282" y="253873"/>
                </a:lnTo>
                <a:lnTo>
                  <a:pt x="79883" y="320421"/>
                </a:lnTo>
                <a:lnTo>
                  <a:pt x="63627" y="393191"/>
                </a:lnTo>
                <a:lnTo>
                  <a:pt x="56261" y="431800"/>
                </a:lnTo>
                <a:lnTo>
                  <a:pt x="49022" y="471677"/>
                </a:lnTo>
                <a:lnTo>
                  <a:pt x="42291" y="512825"/>
                </a:lnTo>
                <a:lnTo>
                  <a:pt x="35941" y="555116"/>
                </a:lnTo>
                <a:lnTo>
                  <a:pt x="30099" y="598424"/>
                </a:lnTo>
                <a:lnTo>
                  <a:pt x="24637" y="642620"/>
                </a:lnTo>
                <a:lnTo>
                  <a:pt x="19685" y="687832"/>
                </a:lnTo>
                <a:lnTo>
                  <a:pt x="15240" y="733551"/>
                </a:lnTo>
                <a:lnTo>
                  <a:pt x="11303" y="780034"/>
                </a:lnTo>
                <a:lnTo>
                  <a:pt x="7831" y="828039"/>
                </a:lnTo>
                <a:lnTo>
                  <a:pt x="5176" y="875411"/>
                </a:lnTo>
                <a:lnTo>
                  <a:pt x="2904" y="923163"/>
                </a:lnTo>
                <a:lnTo>
                  <a:pt x="1388" y="971296"/>
                </a:lnTo>
                <a:lnTo>
                  <a:pt x="253" y="1019428"/>
                </a:lnTo>
                <a:lnTo>
                  <a:pt x="0" y="1067562"/>
                </a:lnTo>
                <a:lnTo>
                  <a:pt x="254" y="1116076"/>
                </a:lnTo>
                <a:lnTo>
                  <a:pt x="1397" y="1164589"/>
                </a:lnTo>
                <a:lnTo>
                  <a:pt x="2921" y="1212723"/>
                </a:lnTo>
                <a:lnTo>
                  <a:pt x="5207" y="1260602"/>
                </a:lnTo>
                <a:lnTo>
                  <a:pt x="7874" y="1308227"/>
                </a:lnTo>
                <a:lnTo>
                  <a:pt x="11303" y="1355343"/>
                </a:lnTo>
                <a:lnTo>
                  <a:pt x="15240" y="1401826"/>
                </a:lnTo>
                <a:lnTo>
                  <a:pt x="19685" y="1447673"/>
                </a:lnTo>
                <a:lnTo>
                  <a:pt x="24637" y="1492885"/>
                </a:lnTo>
                <a:lnTo>
                  <a:pt x="30099" y="1537208"/>
                </a:lnTo>
                <a:lnTo>
                  <a:pt x="35941" y="1580388"/>
                </a:lnTo>
                <a:lnTo>
                  <a:pt x="42291" y="1622679"/>
                </a:lnTo>
                <a:lnTo>
                  <a:pt x="49022" y="1663827"/>
                </a:lnTo>
                <a:lnTo>
                  <a:pt x="56261" y="1703832"/>
                </a:lnTo>
                <a:lnTo>
                  <a:pt x="63754" y="1742439"/>
                </a:lnTo>
                <a:lnTo>
                  <a:pt x="79883" y="1815211"/>
                </a:lnTo>
                <a:lnTo>
                  <a:pt x="97282" y="1881758"/>
                </a:lnTo>
                <a:lnTo>
                  <a:pt x="115824" y="1941195"/>
                </a:lnTo>
                <a:lnTo>
                  <a:pt x="135382" y="1992757"/>
                </a:lnTo>
                <a:lnTo>
                  <a:pt x="155702" y="2035683"/>
                </a:lnTo>
                <a:lnTo>
                  <a:pt x="177165" y="2069592"/>
                </a:lnTo>
                <a:lnTo>
                  <a:pt x="205359" y="2097913"/>
                </a:lnTo>
                <a:lnTo>
                  <a:pt x="235712" y="2108327"/>
                </a:lnTo>
                <a:lnTo>
                  <a:pt x="236728" y="2093087"/>
                </a:lnTo>
                <a:lnTo>
                  <a:pt x="231394" y="2092706"/>
                </a:lnTo>
                <a:lnTo>
                  <a:pt x="227203" y="2091689"/>
                </a:lnTo>
                <a:lnTo>
                  <a:pt x="194056" y="2066417"/>
                </a:lnTo>
                <a:lnTo>
                  <a:pt x="169037" y="2028189"/>
                </a:lnTo>
                <a:lnTo>
                  <a:pt x="149225" y="1986533"/>
                </a:lnTo>
                <a:lnTo>
                  <a:pt x="130175" y="1935988"/>
                </a:lnTo>
                <a:lnTo>
                  <a:pt x="111887" y="1877440"/>
                </a:lnTo>
                <a:lnTo>
                  <a:pt x="94615" y="1811527"/>
                </a:lnTo>
                <a:lnTo>
                  <a:pt x="78612" y="1739264"/>
                </a:lnTo>
                <a:lnTo>
                  <a:pt x="71247" y="1700911"/>
                </a:lnTo>
                <a:lnTo>
                  <a:pt x="64135" y="1661160"/>
                </a:lnTo>
                <a:lnTo>
                  <a:pt x="57277" y="1620265"/>
                </a:lnTo>
                <a:lnTo>
                  <a:pt x="51054" y="1578102"/>
                </a:lnTo>
                <a:lnTo>
                  <a:pt x="45212" y="1535049"/>
                </a:lnTo>
                <a:lnTo>
                  <a:pt x="39750" y="1490980"/>
                </a:lnTo>
                <a:lnTo>
                  <a:pt x="34798" y="1446022"/>
                </a:lnTo>
                <a:lnTo>
                  <a:pt x="30480" y="1400428"/>
                </a:lnTo>
                <a:lnTo>
                  <a:pt x="26543" y="1354074"/>
                </a:lnTo>
                <a:lnTo>
                  <a:pt x="23114" y="1307211"/>
                </a:lnTo>
                <a:lnTo>
                  <a:pt x="20320" y="1259713"/>
                </a:lnTo>
                <a:lnTo>
                  <a:pt x="18161" y="1212088"/>
                </a:lnTo>
                <a:lnTo>
                  <a:pt x="16510" y="1163954"/>
                </a:lnTo>
                <a:lnTo>
                  <a:pt x="15494" y="1115695"/>
                </a:lnTo>
                <a:lnTo>
                  <a:pt x="15240" y="1067435"/>
                </a:lnTo>
                <a:lnTo>
                  <a:pt x="15496" y="1019301"/>
                </a:lnTo>
                <a:lnTo>
                  <a:pt x="16523" y="970914"/>
                </a:lnTo>
                <a:lnTo>
                  <a:pt x="18183" y="922654"/>
                </a:lnTo>
                <a:lnTo>
                  <a:pt x="20357" y="874776"/>
                </a:lnTo>
                <a:lnTo>
                  <a:pt x="23169" y="827277"/>
                </a:lnTo>
                <a:lnTo>
                  <a:pt x="26543" y="781176"/>
                </a:lnTo>
                <a:lnTo>
                  <a:pt x="30600" y="733551"/>
                </a:lnTo>
                <a:lnTo>
                  <a:pt x="34798" y="689228"/>
                </a:lnTo>
                <a:lnTo>
                  <a:pt x="39750" y="644271"/>
                </a:lnTo>
                <a:lnTo>
                  <a:pt x="45212" y="600328"/>
                </a:lnTo>
                <a:lnTo>
                  <a:pt x="51054" y="557149"/>
                </a:lnTo>
                <a:lnTo>
                  <a:pt x="57404" y="514985"/>
                </a:lnTo>
                <a:lnTo>
                  <a:pt x="64135" y="474217"/>
                </a:lnTo>
                <a:lnTo>
                  <a:pt x="71247" y="434466"/>
                </a:lnTo>
                <a:lnTo>
                  <a:pt x="78612" y="396113"/>
                </a:lnTo>
                <a:lnTo>
                  <a:pt x="94615" y="323723"/>
                </a:lnTo>
                <a:lnTo>
                  <a:pt x="111887" y="257937"/>
                </a:lnTo>
                <a:lnTo>
                  <a:pt x="130175" y="199262"/>
                </a:lnTo>
                <a:lnTo>
                  <a:pt x="149352" y="148716"/>
                </a:lnTo>
                <a:lnTo>
                  <a:pt x="169164" y="106934"/>
                </a:lnTo>
                <a:lnTo>
                  <a:pt x="170599" y="104393"/>
                </a:lnTo>
                <a:lnTo>
                  <a:pt x="156972" y="104393"/>
                </a:lnTo>
                <a:lnTo>
                  <a:pt x="153464" y="104117"/>
                </a:lnTo>
                <a:close/>
              </a:path>
              <a:path w="236854" h="2108835">
                <a:moveTo>
                  <a:pt x="206673" y="40546"/>
                </a:moveTo>
                <a:lnTo>
                  <a:pt x="175952" y="67503"/>
                </a:lnTo>
                <a:lnTo>
                  <a:pt x="155575" y="99949"/>
                </a:lnTo>
                <a:lnTo>
                  <a:pt x="153464" y="104117"/>
                </a:lnTo>
                <a:lnTo>
                  <a:pt x="156972" y="104393"/>
                </a:lnTo>
                <a:lnTo>
                  <a:pt x="187342" y="77718"/>
                </a:lnTo>
                <a:lnTo>
                  <a:pt x="189230" y="75057"/>
                </a:lnTo>
                <a:lnTo>
                  <a:pt x="194310" y="68707"/>
                </a:lnTo>
                <a:lnTo>
                  <a:pt x="223900" y="44830"/>
                </a:lnTo>
                <a:lnTo>
                  <a:pt x="218948" y="44830"/>
                </a:lnTo>
                <a:lnTo>
                  <a:pt x="206673" y="40546"/>
                </a:lnTo>
                <a:close/>
              </a:path>
              <a:path w="236854" h="2108835">
                <a:moveTo>
                  <a:pt x="187342" y="77718"/>
                </a:moveTo>
                <a:lnTo>
                  <a:pt x="156972" y="104393"/>
                </a:lnTo>
                <a:lnTo>
                  <a:pt x="170599" y="104393"/>
                </a:lnTo>
                <a:lnTo>
                  <a:pt x="174117" y="98171"/>
                </a:lnTo>
                <a:lnTo>
                  <a:pt x="179197" y="89788"/>
                </a:lnTo>
                <a:lnTo>
                  <a:pt x="184367" y="81914"/>
                </a:lnTo>
                <a:lnTo>
                  <a:pt x="187342" y="77718"/>
                </a:lnTo>
                <a:close/>
              </a:path>
              <a:path w="236854" h="2108835">
                <a:moveTo>
                  <a:pt x="175952" y="67503"/>
                </a:moveTo>
                <a:lnTo>
                  <a:pt x="146939" y="92963"/>
                </a:lnTo>
                <a:lnTo>
                  <a:pt x="146558" y="97789"/>
                </a:lnTo>
                <a:lnTo>
                  <a:pt x="149352" y="100837"/>
                </a:lnTo>
                <a:lnTo>
                  <a:pt x="152146" y="104012"/>
                </a:lnTo>
                <a:lnTo>
                  <a:pt x="153464" y="104117"/>
                </a:lnTo>
                <a:lnTo>
                  <a:pt x="155575" y="99949"/>
                </a:lnTo>
                <a:lnTo>
                  <a:pt x="160909" y="90677"/>
                </a:lnTo>
                <a:lnTo>
                  <a:pt x="166116" y="81914"/>
                </a:lnTo>
                <a:lnTo>
                  <a:pt x="171450" y="73787"/>
                </a:lnTo>
                <a:lnTo>
                  <a:pt x="175952" y="67503"/>
                </a:lnTo>
                <a:close/>
              </a:path>
              <a:path w="236854" h="2108835">
                <a:moveTo>
                  <a:pt x="223857" y="30479"/>
                </a:moveTo>
                <a:lnTo>
                  <a:pt x="218948" y="30479"/>
                </a:lnTo>
                <a:lnTo>
                  <a:pt x="223900" y="44830"/>
                </a:lnTo>
                <a:lnTo>
                  <a:pt x="223393" y="44958"/>
                </a:lnTo>
                <a:lnTo>
                  <a:pt x="189230" y="75057"/>
                </a:lnTo>
                <a:lnTo>
                  <a:pt x="187342" y="77718"/>
                </a:lnTo>
                <a:lnTo>
                  <a:pt x="236220" y="34798"/>
                </a:lnTo>
                <a:lnTo>
                  <a:pt x="223857" y="30479"/>
                </a:lnTo>
                <a:close/>
              </a:path>
              <a:path w="236854" h="2108835">
                <a:moveTo>
                  <a:pt x="202991" y="39260"/>
                </a:moveTo>
                <a:lnTo>
                  <a:pt x="175952" y="67503"/>
                </a:lnTo>
                <a:lnTo>
                  <a:pt x="206673" y="40546"/>
                </a:lnTo>
                <a:lnTo>
                  <a:pt x="202991" y="39260"/>
                </a:lnTo>
                <a:close/>
              </a:path>
              <a:path w="236854" h="2108835">
                <a:moveTo>
                  <a:pt x="216408" y="32003"/>
                </a:moveTo>
                <a:lnTo>
                  <a:pt x="206673" y="40546"/>
                </a:lnTo>
                <a:lnTo>
                  <a:pt x="218948" y="44830"/>
                </a:lnTo>
                <a:lnTo>
                  <a:pt x="216408" y="32003"/>
                </a:lnTo>
                <a:close/>
              </a:path>
              <a:path w="236854" h="2108835">
                <a:moveTo>
                  <a:pt x="219473" y="32003"/>
                </a:moveTo>
                <a:lnTo>
                  <a:pt x="216408" y="32003"/>
                </a:lnTo>
                <a:lnTo>
                  <a:pt x="218948" y="44830"/>
                </a:lnTo>
                <a:lnTo>
                  <a:pt x="223900" y="44830"/>
                </a:lnTo>
                <a:lnTo>
                  <a:pt x="219473" y="32003"/>
                </a:lnTo>
                <a:close/>
              </a:path>
              <a:path w="236854" h="2108835">
                <a:moveTo>
                  <a:pt x="218948" y="30479"/>
                </a:moveTo>
                <a:lnTo>
                  <a:pt x="216789" y="31241"/>
                </a:lnTo>
                <a:lnTo>
                  <a:pt x="210820" y="34162"/>
                </a:lnTo>
                <a:lnTo>
                  <a:pt x="204850" y="37846"/>
                </a:lnTo>
                <a:lnTo>
                  <a:pt x="202991" y="39260"/>
                </a:lnTo>
                <a:lnTo>
                  <a:pt x="206673" y="40546"/>
                </a:lnTo>
                <a:lnTo>
                  <a:pt x="216408" y="32003"/>
                </a:lnTo>
                <a:lnTo>
                  <a:pt x="219473" y="32003"/>
                </a:lnTo>
                <a:lnTo>
                  <a:pt x="218948" y="30479"/>
                </a:lnTo>
                <a:close/>
              </a:path>
              <a:path w="236854" h="2108835">
                <a:moveTo>
                  <a:pt x="136652" y="0"/>
                </a:moveTo>
                <a:lnTo>
                  <a:pt x="132334" y="2159"/>
                </a:lnTo>
                <a:lnTo>
                  <a:pt x="129540" y="10033"/>
                </a:lnTo>
                <a:lnTo>
                  <a:pt x="131699" y="14350"/>
                </a:lnTo>
                <a:lnTo>
                  <a:pt x="202991" y="39260"/>
                </a:lnTo>
                <a:lnTo>
                  <a:pt x="204850" y="37846"/>
                </a:lnTo>
                <a:lnTo>
                  <a:pt x="210820" y="34162"/>
                </a:lnTo>
                <a:lnTo>
                  <a:pt x="216789" y="31241"/>
                </a:lnTo>
                <a:lnTo>
                  <a:pt x="218948" y="30479"/>
                </a:lnTo>
                <a:lnTo>
                  <a:pt x="223857" y="30479"/>
                </a:lnTo>
                <a:lnTo>
                  <a:pt x="136652" y="0"/>
                </a:lnTo>
                <a:close/>
              </a:path>
            </a:pathLst>
          </a:custGeom>
          <a:solidFill>
            <a:srgbClr val="125AF0"/>
          </a:solidFill>
        </p:spPr>
        <p:txBody>
          <a:bodyPr wrap="square" lIns="0" tIns="0" rIns="0" bIns="0" rtlCol="0"/>
          <a:lstStyle/>
          <a:p>
            <a:endParaRPr/>
          </a:p>
        </p:txBody>
      </p:sp>
      <p:sp>
        <p:nvSpPr>
          <p:cNvPr id="9" name="object 9"/>
          <p:cNvSpPr txBox="1"/>
          <p:nvPr/>
        </p:nvSpPr>
        <p:spPr>
          <a:xfrm>
            <a:off x="6164960" y="2073020"/>
            <a:ext cx="1153160" cy="44307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FF0000"/>
                </a:solidFill>
                <a:latin typeface="Calibri"/>
                <a:cs typeface="Calibri"/>
              </a:rPr>
              <a:t>c</a:t>
            </a:r>
            <a:r>
              <a:rPr sz="2800" b="1" spc="-15" dirty="0">
                <a:solidFill>
                  <a:srgbClr val="FF0000"/>
                </a:solidFill>
                <a:latin typeface="Calibri"/>
                <a:cs typeface="Calibri"/>
              </a:rPr>
              <a:t>o</a:t>
            </a:r>
            <a:r>
              <a:rPr sz="2800" b="1" spc="-10" dirty="0">
                <a:solidFill>
                  <a:srgbClr val="FF0000"/>
                </a:solidFill>
                <a:latin typeface="Calibri"/>
                <a:cs typeface="Calibri"/>
              </a:rPr>
              <a:t>m</a:t>
            </a:r>
            <a:r>
              <a:rPr sz="2800" b="1" dirty="0">
                <a:solidFill>
                  <a:srgbClr val="FF0000"/>
                </a:solidFill>
                <a:latin typeface="Calibri"/>
                <a:cs typeface="Calibri"/>
              </a:rPr>
              <a:t>m</a:t>
            </a:r>
            <a:r>
              <a:rPr sz="2800" b="1" spc="-5" dirty="0">
                <a:solidFill>
                  <a:srgbClr val="FF0000"/>
                </a:solidFill>
                <a:latin typeface="Calibri"/>
                <a:cs typeface="Calibri"/>
              </a:rPr>
              <a:t>it</a:t>
            </a:r>
            <a:endParaRPr sz="2800">
              <a:latin typeface="Calibri"/>
              <a:cs typeface="Calibri"/>
            </a:endParaRPr>
          </a:p>
        </p:txBody>
      </p:sp>
      <p:sp>
        <p:nvSpPr>
          <p:cNvPr id="10" name="object 10"/>
          <p:cNvSpPr txBox="1"/>
          <p:nvPr/>
        </p:nvSpPr>
        <p:spPr>
          <a:xfrm>
            <a:off x="2351277" y="2077116"/>
            <a:ext cx="95885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m</a:t>
            </a:r>
            <a:r>
              <a:rPr sz="2800" b="1" spc="-10" dirty="0">
                <a:solidFill>
                  <a:srgbClr val="FF0000"/>
                </a:solidFill>
                <a:latin typeface="Calibri"/>
                <a:cs typeface="Calibri"/>
              </a:rPr>
              <a:t>e</a:t>
            </a:r>
            <a:r>
              <a:rPr sz="2800" b="1" spc="-45" dirty="0">
                <a:solidFill>
                  <a:srgbClr val="FF0000"/>
                </a:solidFill>
                <a:latin typeface="Calibri"/>
                <a:cs typeface="Calibri"/>
              </a:rPr>
              <a:t>r</a:t>
            </a:r>
            <a:r>
              <a:rPr sz="2800" b="1" spc="-35" dirty="0">
                <a:solidFill>
                  <a:srgbClr val="FF0000"/>
                </a:solidFill>
                <a:latin typeface="Calibri"/>
                <a:cs typeface="Calibri"/>
              </a:rPr>
              <a:t>g</a:t>
            </a:r>
            <a:r>
              <a:rPr sz="2800" b="1" spc="-5" dirty="0">
                <a:solidFill>
                  <a:srgbClr val="FF0000"/>
                </a:solidFill>
                <a:latin typeface="Calibri"/>
                <a:cs typeface="Calibri"/>
              </a:rPr>
              <a:t>e</a:t>
            </a:r>
            <a:endParaRPr sz="2800">
              <a:latin typeface="Calibri"/>
              <a:cs typeface="Calibri"/>
            </a:endParaRPr>
          </a:p>
        </p:txBody>
      </p:sp>
      <p:sp>
        <p:nvSpPr>
          <p:cNvPr id="11" name="object 11"/>
          <p:cNvSpPr/>
          <p:nvPr/>
        </p:nvSpPr>
        <p:spPr>
          <a:xfrm>
            <a:off x="4615060" y="1836801"/>
            <a:ext cx="556588" cy="40919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40400" y="1611629"/>
            <a:ext cx="236854" cy="1581150"/>
          </a:xfrm>
          <a:custGeom>
            <a:avLst/>
            <a:gdLst/>
            <a:ahLst/>
            <a:cxnLst/>
            <a:rect l="l" t="t" r="r" b="b"/>
            <a:pathLst>
              <a:path w="236854" h="2108200">
                <a:moveTo>
                  <a:pt x="49574" y="2030287"/>
                </a:moveTo>
                <a:lnTo>
                  <a:pt x="508" y="2073529"/>
                </a:lnTo>
                <a:lnTo>
                  <a:pt x="96138" y="2106803"/>
                </a:lnTo>
                <a:lnTo>
                  <a:pt x="100075" y="2108073"/>
                </a:lnTo>
                <a:lnTo>
                  <a:pt x="104521" y="2106041"/>
                </a:lnTo>
                <a:lnTo>
                  <a:pt x="105790" y="2102104"/>
                </a:lnTo>
                <a:lnTo>
                  <a:pt x="107187" y="2098040"/>
                </a:lnTo>
                <a:lnTo>
                  <a:pt x="105155" y="2093722"/>
                </a:lnTo>
                <a:lnTo>
                  <a:pt x="59436" y="2077847"/>
                </a:lnTo>
                <a:lnTo>
                  <a:pt x="17779" y="2077847"/>
                </a:lnTo>
                <a:lnTo>
                  <a:pt x="12953" y="2063369"/>
                </a:lnTo>
                <a:lnTo>
                  <a:pt x="47498" y="2033270"/>
                </a:lnTo>
                <a:lnTo>
                  <a:pt x="49574" y="2030287"/>
                </a:lnTo>
                <a:close/>
              </a:path>
              <a:path w="236854" h="2108200">
                <a:moveTo>
                  <a:pt x="79628" y="2003806"/>
                </a:moveTo>
                <a:lnTo>
                  <a:pt x="49574" y="2030287"/>
                </a:lnTo>
                <a:lnTo>
                  <a:pt x="47498" y="2033270"/>
                </a:lnTo>
                <a:lnTo>
                  <a:pt x="42417" y="2039493"/>
                </a:lnTo>
                <a:lnTo>
                  <a:pt x="12953" y="2063369"/>
                </a:lnTo>
                <a:lnTo>
                  <a:pt x="17779" y="2077847"/>
                </a:lnTo>
                <a:lnTo>
                  <a:pt x="19938" y="2077085"/>
                </a:lnTo>
                <a:lnTo>
                  <a:pt x="21462" y="2076323"/>
                </a:lnTo>
                <a:lnTo>
                  <a:pt x="20320" y="2076323"/>
                </a:lnTo>
                <a:lnTo>
                  <a:pt x="17779" y="2063369"/>
                </a:lnTo>
                <a:lnTo>
                  <a:pt x="35051" y="2063369"/>
                </a:lnTo>
                <a:lnTo>
                  <a:pt x="60918" y="2040623"/>
                </a:lnTo>
                <a:lnTo>
                  <a:pt x="81152" y="2008251"/>
                </a:lnTo>
                <a:lnTo>
                  <a:pt x="83332" y="2004000"/>
                </a:lnTo>
                <a:lnTo>
                  <a:pt x="79628" y="2003806"/>
                </a:lnTo>
                <a:close/>
              </a:path>
              <a:path w="236854" h="2108200">
                <a:moveTo>
                  <a:pt x="33767" y="2068925"/>
                </a:moveTo>
                <a:lnTo>
                  <a:pt x="31876" y="2070354"/>
                </a:lnTo>
                <a:lnTo>
                  <a:pt x="26035" y="2074037"/>
                </a:lnTo>
                <a:lnTo>
                  <a:pt x="19938" y="2077085"/>
                </a:lnTo>
                <a:lnTo>
                  <a:pt x="17779" y="2077847"/>
                </a:lnTo>
                <a:lnTo>
                  <a:pt x="59436" y="2077847"/>
                </a:lnTo>
                <a:lnTo>
                  <a:pt x="33767" y="2068925"/>
                </a:lnTo>
                <a:close/>
              </a:path>
              <a:path w="236854" h="2108200">
                <a:moveTo>
                  <a:pt x="17779" y="2063369"/>
                </a:moveTo>
                <a:lnTo>
                  <a:pt x="20320" y="2076323"/>
                </a:lnTo>
                <a:lnTo>
                  <a:pt x="30158" y="2067671"/>
                </a:lnTo>
                <a:lnTo>
                  <a:pt x="17779" y="2063369"/>
                </a:lnTo>
                <a:close/>
              </a:path>
              <a:path w="236854" h="2108200">
                <a:moveTo>
                  <a:pt x="30158" y="2067671"/>
                </a:moveTo>
                <a:lnTo>
                  <a:pt x="20320" y="2076323"/>
                </a:lnTo>
                <a:lnTo>
                  <a:pt x="21462" y="2076323"/>
                </a:lnTo>
                <a:lnTo>
                  <a:pt x="26035" y="2074037"/>
                </a:lnTo>
                <a:lnTo>
                  <a:pt x="31876" y="2070354"/>
                </a:lnTo>
                <a:lnTo>
                  <a:pt x="33767" y="2068925"/>
                </a:lnTo>
                <a:lnTo>
                  <a:pt x="30158" y="2067671"/>
                </a:lnTo>
                <a:close/>
              </a:path>
              <a:path w="236854" h="2108200">
                <a:moveTo>
                  <a:pt x="60918" y="2040623"/>
                </a:moveTo>
                <a:lnTo>
                  <a:pt x="30158" y="2067671"/>
                </a:lnTo>
                <a:lnTo>
                  <a:pt x="33767" y="2068925"/>
                </a:lnTo>
                <a:lnTo>
                  <a:pt x="37591" y="2066036"/>
                </a:lnTo>
                <a:lnTo>
                  <a:pt x="60918" y="2040623"/>
                </a:lnTo>
                <a:close/>
              </a:path>
              <a:path w="236854" h="2108200">
                <a:moveTo>
                  <a:pt x="35051" y="2063369"/>
                </a:moveTo>
                <a:lnTo>
                  <a:pt x="17779" y="2063369"/>
                </a:lnTo>
                <a:lnTo>
                  <a:pt x="30158" y="2067671"/>
                </a:lnTo>
                <a:lnTo>
                  <a:pt x="35051" y="2063369"/>
                </a:lnTo>
                <a:close/>
              </a:path>
              <a:path w="236854" h="2108200">
                <a:moveTo>
                  <a:pt x="83332" y="2004000"/>
                </a:moveTo>
                <a:lnTo>
                  <a:pt x="60918" y="2040623"/>
                </a:lnTo>
                <a:lnTo>
                  <a:pt x="89788" y="2015236"/>
                </a:lnTo>
                <a:lnTo>
                  <a:pt x="90042" y="2010410"/>
                </a:lnTo>
                <a:lnTo>
                  <a:pt x="84454" y="2004060"/>
                </a:lnTo>
                <a:lnTo>
                  <a:pt x="83332" y="2004000"/>
                </a:lnTo>
                <a:close/>
              </a:path>
              <a:path w="236854" h="2108200">
                <a:moveTo>
                  <a:pt x="1015" y="0"/>
                </a:moveTo>
                <a:lnTo>
                  <a:pt x="0" y="15239"/>
                </a:lnTo>
                <a:lnTo>
                  <a:pt x="5334" y="15621"/>
                </a:lnTo>
                <a:lnTo>
                  <a:pt x="9525" y="16637"/>
                </a:lnTo>
                <a:lnTo>
                  <a:pt x="42672" y="41910"/>
                </a:lnTo>
                <a:lnTo>
                  <a:pt x="67690" y="80137"/>
                </a:lnTo>
                <a:lnTo>
                  <a:pt x="87502" y="121793"/>
                </a:lnTo>
                <a:lnTo>
                  <a:pt x="106552" y="172338"/>
                </a:lnTo>
                <a:lnTo>
                  <a:pt x="124840" y="230886"/>
                </a:lnTo>
                <a:lnTo>
                  <a:pt x="142112" y="296672"/>
                </a:lnTo>
                <a:lnTo>
                  <a:pt x="158114" y="368935"/>
                </a:lnTo>
                <a:lnTo>
                  <a:pt x="165480" y="407288"/>
                </a:lnTo>
                <a:lnTo>
                  <a:pt x="172592" y="447039"/>
                </a:lnTo>
                <a:lnTo>
                  <a:pt x="179450" y="487934"/>
                </a:lnTo>
                <a:lnTo>
                  <a:pt x="185674" y="529971"/>
                </a:lnTo>
                <a:lnTo>
                  <a:pt x="191515" y="573151"/>
                </a:lnTo>
                <a:lnTo>
                  <a:pt x="196976" y="617093"/>
                </a:lnTo>
                <a:lnTo>
                  <a:pt x="201929" y="661924"/>
                </a:lnTo>
                <a:lnTo>
                  <a:pt x="206248" y="707644"/>
                </a:lnTo>
                <a:lnTo>
                  <a:pt x="210185" y="753999"/>
                </a:lnTo>
                <a:lnTo>
                  <a:pt x="213613" y="800862"/>
                </a:lnTo>
                <a:lnTo>
                  <a:pt x="216408" y="848106"/>
                </a:lnTo>
                <a:lnTo>
                  <a:pt x="218566" y="895858"/>
                </a:lnTo>
                <a:lnTo>
                  <a:pt x="220217" y="943863"/>
                </a:lnTo>
                <a:lnTo>
                  <a:pt x="221234" y="992124"/>
                </a:lnTo>
                <a:lnTo>
                  <a:pt x="221487" y="1040384"/>
                </a:lnTo>
                <a:lnTo>
                  <a:pt x="221231" y="1089025"/>
                </a:lnTo>
                <a:lnTo>
                  <a:pt x="220209" y="1137412"/>
                </a:lnTo>
                <a:lnTo>
                  <a:pt x="218544" y="1185672"/>
                </a:lnTo>
                <a:lnTo>
                  <a:pt x="216363" y="1233677"/>
                </a:lnTo>
                <a:lnTo>
                  <a:pt x="213548" y="1281176"/>
                </a:lnTo>
                <a:lnTo>
                  <a:pt x="210185" y="1327150"/>
                </a:lnTo>
                <a:lnTo>
                  <a:pt x="206248" y="1373377"/>
                </a:lnTo>
                <a:lnTo>
                  <a:pt x="201929" y="1419225"/>
                </a:lnTo>
                <a:lnTo>
                  <a:pt x="196976" y="1464056"/>
                </a:lnTo>
                <a:lnTo>
                  <a:pt x="191515" y="1508125"/>
                </a:lnTo>
                <a:lnTo>
                  <a:pt x="185674" y="1551178"/>
                </a:lnTo>
                <a:lnTo>
                  <a:pt x="179324" y="1593215"/>
                </a:lnTo>
                <a:lnTo>
                  <a:pt x="172592" y="1634236"/>
                </a:lnTo>
                <a:lnTo>
                  <a:pt x="165480" y="1673860"/>
                </a:lnTo>
                <a:lnTo>
                  <a:pt x="158114" y="1712214"/>
                </a:lnTo>
                <a:lnTo>
                  <a:pt x="142112" y="1784477"/>
                </a:lnTo>
                <a:lnTo>
                  <a:pt x="124840" y="1850390"/>
                </a:lnTo>
                <a:lnTo>
                  <a:pt x="106552" y="1909064"/>
                </a:lnTo>
                <a:lnTo>
                  <a:pt x="87375" y="1959610"/>
                </a:lnTo>
                <a:lnTo>
                  <a:pt x="67563" y="2001266"/>
                </a:lnTo>
                <a:lnTo>
                  <a:pt x="49574" y="2030287"/>
                </a:lnTo>
                <a:lnTo>
                  <a:pt x="79628" y="2003806"/>
                </a:lnTo>
                <a:lnTo>
                  <a:pt x="83432" y="2003806"/>
                </a:lnTo>
                <a:lnTo>
                  <a:pt x="86233" y="1998345"/>
                </a:lnTo>
                <a:lnTo>
                  <a:pt x="111251" y="1940560"/>
                </a:lnTo>
                <a:lnTo>
                  <a:pt x="130428" y="1885061"/>
                </a:lnTo>
                <a:lnTo>
                  <a:pt x="148336" y="1822069"/>
                </a:lnTo>
                <a:lnTo>
                  <a:pt x="165100" y="1752346"/>
                </a:lnTo>
                <a:lnTo>
                  <a:pt x="180466" y="1676527"/>
                </a:lnTo>
                <a:lnTo>
                  <a:pt x="187705" y="1636649"/>
                </a:lnTo>
                <a:lnTo>
                  <a:pt x="194437" y="1595501"/>
                </a:lnTo>
                <a:lnTo>
                  <a:pt x="200787" y="1553210"/>
                </a:lnTo>
                <a:lnTo>
                  <a:pt x="206628" y="1510030"/>
                </a:lnTo>
                <a:lnTo>
                  <a:pt x="212089" y="1465707"/>
                </a:lnTo>
                <a:lnTo>
                  <a:pt x="217042" y="1420622"/>
                </a:lnTo>
                <a:lnTo>
                  <a:pt x="221487" y="1374775"/>
                </a:lnTo>
                <a:lnTo>
                  <a:pt x="225425" y="1328293"/>
                </a:lnTo>
                <a:lnTo>
                  <a:pt x="228853" y="1281176"/>
                </a:lnTo>
                <a:lnTo>
                  <a:pt x="231557" y="1232915"/>
                </a:lnTo>
                <a:lnTo>
                  <a:pt x="233823" y="1185164"/>
                </a:lnTo>
                <a:lnTo>
                  <a:pt x="235336" y="1137158"/>
                </a:lnTo>
                <a:lnTo>
                  <a:pt x="236474" y="1088898"/>
                </a:lnTo>
                <a:lnTo>
                  <a:pt x="236727" y="1040257"/>
                </a:lnTo>
                <a:lnTo>
                  <a:pt x="236474" y="991743"/>
                </a:lnTo>
                <a:lnTo>
                  <a:pt x="235330" y="943356"/>
                </a:lnTo>
                <a:lnTo>
                  <a:pt x="233807" y="895223"/>
                </a:lnTo>
                <a:lnTo>
                  <a:pt x="231521" y="847344"/>
                </a:lnTo>
                <a:lnTo>
                  <a:pt x="228853" y="799719"/>
                </a:lnTo>
                <a:lnTo>
                  <a:pt x="225425" y="752729"/>
                </a:lnTo>
                <a:lnTo>
                  <a:pt x="221487" y="706247"/>
                </a:lnTo>
                <a:lnTo>
                  <a:pt x="217042" y="660273"/>
                </a:lnTo>
                <a:lnTo>
                  <a:pt x="212089" y="615188"/>
                </a:lnTo>
                <a:lnTo>
                  <a:pt x="206628" y="570992"/>
                </a:lnTo>
                <a:lnTo>
                  <a:pt x="200787" y="527685"/>
                </a:lnTo>
                <a:lnTo>
                  <a:pt x="194437" y="485521"/>
                </a:lnTo>
                <a:lnTo>
                  <a:pt x="187705" y="444373"/>
                </a:lnTo>
                <a:lnTo>
                  <a:pt x="180466" y="404368"/>
                </a:lnTo>
                <a:lnTo>
                  <a:pt x="172974" y="365760"/>
                </a:lnTo>
                <a:lnTo>
                  <a:pt x="156845" y="292988"/>
                </a:lnTo>
                <a:lnTo>
                  <a:pt x="139446" y="226568"/>
                </a:lnTo>
                <a:lnTo>
                  <a:pt x="120903" y="167132"/>
                </a:lnTo>
                <a:lnTo>
                  <a:pt x="101346" y="115570"/>
                </a:lnTo>
                <a:lnTo>
                  <a:pt x="81025" y="72644"/>
                </a:lnTo>
                <a:lnTo>
                  <a:pt x="59562" y="38735"/>
                </a:lnTo>
                <a:lnTo>
                  <a:pt x="31369" y="10413"/>
                </a:lnTo>
                <a:lnTo>
                  <a:pt x="6350" y="381"/>
                </a:lnTo>
                <a:lnTo>
                  <a:pt x="1015" y="0"/>
                </a:lnTo>
                <a:close/>
              </a:path>
              <a:path w="236854" h="2108200">
                <a:moveTo>
                  <a:pt x="83432" y="2003806"/>
                </a:moveTo>
                <a:lnTo>
                  <a:pt x="79628" y="2003806"/>
                </a:lnTo>
                <a:lnTo>
                  <a:pt x="83332" y="2004000"/>
                </a:lnTo>
                <a:lnTo>
                  <a:pt x="83432" y="2003806"/>
                </a:lnTo>
                <a:close/>
              </a:path>
            </a:pathLst>
          </a:custGeom>
          <a:solidFill>
            <a:srgbClr val="125AF0"/>
          </a:solidFill>
        </p:spPr>
        <p:txBody>
          <a:bodyPr wrap="square" lIns="0" tIns="0" rIns="0" bIns="0" rtlCol="0"/>
          <a:lstStyle/>
          <a:p>
            <a:endParaRPr/>
          </a:p>
        </p:txBody>
      </p:sp>
      <p:sp>
        <p:nvSpPr>
          <p:cNvPr id="13" name="object 13"/>
          <p:cNvSpPr/>
          <p:nvPr/>
        </p:nvSpPr>
        <p:spPr>
          <a:xfrm>
            <a:off x="3389376" y="3813048"/>
            <a:ext cx="2552700" cy="736283"/>
          </a:xfrm>
          <a:custGeom>
            <a:avLst/>
            <a:gdLst/>
            <a:ahLst/>
            <a:cxnLst/>
            <a:rect l="l" t="t" r="r" b="b"/>
            <a:pathLst>
              <a:path w="2552700" h="981710">
                <a:moveTo>
                  <a:pt x="0" y="981456"/>
                </a:moveTo>
                <a:lnTo>
                  <a:pt x="2552700" y="981456"/>
                </a:lnTo>
                <a:lnTo>
                  <a:pt x="2552700" y="0"/>
                </a:lnTo>
                <a:lnTo>
                  <a:pt x="0" y="0"/>
                </a:lnTo>
                <a:lnTo>
                  <a:pt x="0" y="981456"/>
                </a:lnTo>
                <a:close/>
              </a:path>
            </a:pathLst>
          </a:custGeom>
          <a:ln w="9144">
            <a:solidFill>
              <a:srgbClr val="BEBEBE"/>
            </a:solidFill>
          </a:ln>
        </p:spPr>
        <p:txBody>
          <a:bodyPr wrap="square" lIns="0" tIns="0" rIns="0" bIns="0" rtlCol="0"/>
          <a:lstStyle/>
          <a:p>
            <a:endParaRPr/>
          </a:p>
        </p:txBody>
      </p:sp>
      <p:sp>
        <p:nvSpPr>
          <p:cNvPr id="14" name="object 14"/>
          <p:cNvSpPr txBox="1"/>
          <p:nvPr/>
        </p:nvSpPr>
        <p:spPr>
          <a:xfrm>
            <a:off x="3469004" y="3774757"/>
            <a:ext cx="1892300" cy="859210"/>
          </a:xfrm>
          <a:prstGeom prst="rect">
            <a:avLst/>
          </a:prstGeom>
        </p:spPr>
        <p:txBody>
          <a:bodyPr vert="horz" wrap="square" lIns="0" tIns="12700" rIns="0" bIns="0" rtlCol="0">
            <a:spAutoFit/>
          </a:bodyPr>
          <a:lstStyle/>
          <a:p>
            <a:pPr marL="12700">
              <a:lnSpc>
                <a:spcPts val="2865"/>
              </a:lnSpc>
              <a:spcBef>
                <a:spcPts val="100"/>
              </a:spcBef>
            </a:pPr>
            <a:r>
              <a:rPr sz="2400" b="1" spc="-5" dirty="0">
                <a:latin typeface="Calibri"/>
                <a:cs typeface="Calibri"/>
              </a:rPr>
              <a:t>Serveur</a:t>
            </a:r>
            <a:r>
              <a:rPr sz="2400" b="1" spc="-30" dirty="0">
                <a:latin typeface="Calibri"/>
                <a:cs typeface="Calibri"/>
              </a:rPr>
              <a:t> </a:t>
            </a:r>
            <a:r>
              <a:rPr sz="2400" b="1" spc="-5" dirty="0">
                <a:latin typeface="Calibri"/>
                <a:cs typeface="Calibri"/>
              </a:rPr>
              <a:t>Git</a:t>
            </a:r>
            <a:endParaRPr sz="2400">
              <a:latin typeface="Calibri"/>
              <a:cs typeface="Calibri"/>
            </a:endParaRPr>
          </a:p>
          <a:p>
            <a:pPr marL="12700">
              <a:lnSpc>
                <a:spcPts val="3704"/>
              </a:lnSpc>
            </a:pPr>
            <a:r>
              <a:rPr sz="3100" b="1" dirty="0">
                <a:latin typeface="Calibri"/>
                <a:cs typeface="Calibri"/>
              </a:rPr>
              <a:t>.git</a:t>
            </a:r>
            <a:r>
              <a:rPr sz="3100" b="1" spc="-50" dirty="0">
                <a:latin typeface="Calibri"/>
                <a:cs typeface="Calibri"/>
              </a:rPr>
              <a:t> </a:t>
            </a:r>
            <a:r>
              <a:rPr sz="3100" b="1" spc="-20" dirty="0">
                <a:latin typeface="Calibri"/>
                <a:cs typeface="Calibri"/>
              </a:rPr>
              <a:t>partagé</a:t>
            </a:r>
            <a:endParaRPr sz="3100">
              <a:latin typeface="Calibri"/>
              <a:cs typeface="Calibri"/>
            </a:endParaRPr>
          </a:p>
        </p:txBody>
      </p:sp>
      <p:sp>
        <p:nvSpPr>
          <p:cNvPr id="15" name="object 15"/>
          <p:cNvSpPr/>
          <p:nvPr/>
        </p:nvSpPr>
        <p:spPr>
          <a:xfrm>
            <a:off x="3153155" y="3130201"/>
            <a:ext cx="504190" cy="1056799"/>
          </a:xfrm>
          <a:custGeom>
            <a:avLst/>
            <a:gdLst/>
            <a:ahLst/>
            <a:cxnLst/>
            <a:rect l="l" t="t" r="r" b="b"/>
            <a:pathLst>
              <a:path w="504189" h="1409064">
                <a:moveTo>
                  <a:pt x="462931" y="44879"/>
                </a:moveTo>
                <a:lnTo>
                  <a:pt x="408940" y="57404"/>
                </a:lnTo>
                <a:lnTo>
                  <a:pt x="362584" y="76073"/>
                </a:lnTo>
                <a:lnTo>
                  <a:pt x="317499" y="101218"/>
                </a:lnTo>
                <a:lnTo>
                  <a:pt x="273939" y="132206"/>
                </a:lnTo>
                <a:lnTo>
                  <a:pt x="232536" y="168782"/>
                </a:lnTo>
                <a:lnTo>
                  <a:pt x="193167" y="210312"/>
                </a:lnTo>
                <a:lnTo>
                  <a:pt x="156591" y="256286"/>
                </a:lnTo>
                <a:lnTo>
                  <a:pt x="122808" y="306197"/>
                </a:lnTo>
                <a:lnTo>
                  <a:pt x="92456" y="359663"/>
                </a:lnTo>
                <a:lnTo>
                  <a:pt x="65658" y="416051"/>
                </a:lnTo>
                <a:lnTo>
                  <a:pt x="43052" y="474980"/>
                </a:lnTo>
                <a:lnTo>
                  <a:pt x="24764" y="535813"/>
                </a:lnTo>
                <a:lnTo>
                  <a:pt x="11175" y="598169"/>
                </a:lnTo>
                <a:lnTo>
                  <a:pt x="2920" y="661669"/>
                </a:lnTo>
                <a:lnTo>
                  <a:pt x="0" y="725551"/>
                </a:lnTo>
                <a:lnTo>
                  <a:pt x="254" y="757428"/>
                </a:lnTo>
                <a:lnTo>
                  <a:pt x="2920" y="820801"/>
                </a:lnTo>
                <a:lnTo>
                  <a:pt x="8000" y="883538"/>
                </a:lnTo>
                <a:lnTo>
                  <a:pt x="19685" y="974979"/>
                </a:lnTo>
                <a:lnTo>
                  <a:pt x="30225" y="1033526"/>
                </a:lnTo>
                <a:lnTo>
                  <a:pt x="42418" y="1089787"/>
                </a:lnTo>
                <a:lnTo>
                  <a:pt x="56387" y="1143000"/>
                </a:lnTo>
                <a:lnTo>
                  <a:pt x="71881" y="1192784"/>
                </a:lnTo>
                <a:lnTo>
                  <a:pt x="88645" y="1238631"/>
                </a:lnTo>
                <a:lnTo>
                  <a:pt x="106806" y="1280160"/>
                </a:lnTo>
                <a:lnTo>
                  <a:pt x="126110" y="1316736"/>
                </a:lnTo>
                <a:lnTo>
                  <a:pt x="156718" y="1361567"/>
                </a:lnTo>
                <a:lnTo>
                  <a:pt x="189610" y="1392809"/>
                </a:lnTo>
                <a:lnTo>
                  <a:pt x="211708" y="1404493"/>
                </a:lnTo>
                <a:lnTo>
                  <a:pt x="212090" y="1404747"/>
                </a:lnTo>
                <a:lnTo>
                  <a:pt x="212344" y="1404874"/>
                </a:lnTo>
                <a:lnTo>
                  <a:pt x="212724" y="1404874"/>
                </a:lnTo>
                <a:lnTo>
                  <a:pt x="223519" y="1407922"/>
                </a:lnTo>
                <a:lnTo>
                  <a:pt x="224028" y="1408049"/>
                </a:lnTo>
                <a:lnTo>
                  <a:pt x="224408" y="1408049"/>
                </a:lnTo>
                <a:lnTo>
                  <a:pt x="224917" y="1408176"/>
                </a:lnTo>
                <a:lnTo>
                  <a:pt x="235584" y="1409065"/>
                </a:lnTo>
                <a:lnTo>
                  <a:pt x="236855" y="1393825"/>
                </a:lnTo>
                <a:lnTo>
                  <a:pt x="229234" y="1393190"/>
                </a:lnTo>
                <a:lnTo>
                  <a:pt x="227583" y="1393190"/>
                </a:lnTo>
                <a:lnTo>
                  <a:pt x="226186" y="1392936"/>
                </a:lnTo>
                <a:lnTo>
                  <a:pt x="226645" y="1392936"/>
                </a:lnTo>
                <a:lnTo>
                  <a:pt x="218197" y="1390650"/>
                </a:lnTo>
                <a:lnTo>
                  <a:pt x="217931" y="1390650"/>
                </a:lnTo>
                <a:lnTo>
                  <a:pt x="216789" y="1390269"/>
                </a:lnTo>
                <a:lnTo>
                  <a:pt x="217089" y="1390269"/>
                </a:lnTo>
                <a:lnTo>
                  <a:pt x="207264" y="1385824"/>
                </a:lnTo>
                <a:lnTo>
                  <a:pt x="197484" y="1379855"/>
                </a:lnTo>
                <a:lnTo>
                  <a:pt x="168147" y="1351407"/>
                </a:lnTo>
                <a:lnTo>
                  <a:pt x="139065" y="1308862"/>
                </a:lnTo>
                <a:lnTo>
                  <a:pt x="120395" y="1273302"/>
                </a:lnTo>
                <a:lnTo>
                  <a:pt x="102743" y="1232662"/>
                </a:lnTo>
                <a:lnTo>
                  <a:pt x="86232" y="1187704"/>
                </a:lnTo>
                <a:lnTo>
                  <a:pt x="70993" y="1138682"/>
                </a:lnTo>
                <a:lnTo>
                  <a:pt x="57150" y="1086104"/>
                </a:lnTo>
                <a:lnTo>
                  <a:pt x="45085" y="1030478"/>
                </a:lnTo>
                <a:lnTo>
                  <a:pt x="34798" y="972438"/>
                </a:lnTo>
                <a:lnTo>
                  <a:pt x="26543" y="912241"/>
                </a:lnTo>
                <a:lnTo>
                  <a:pt x="20319" y="850900"/>
                </a:lnTo>
                <a:lnTo>
                  <a:pt x="16510" y="788288"/>
                </a:lnTo>
                <a:lnTo>
                  <a:pt x="15239" y="725424"/>
                </a:lnTo>
                <a:lnTo>
                  <a:pt x="16001" y="693928"/>
                </a:lnTo>
                <a:lnTo>
                  <a:pt x="21589" y="631571"/>
                </a:lnTo>
                <a:lnTo>
                  <a:pt x="32385" y="569849"/>
                </a:lnTo>
                <a:lnTo>
                  <a:pt x="48006" y="509269"/>
                </a:lnTo>
                <a:lnTo>
                  <a:pt x="68071" y="450342"/>
                </a:lnTo>
                <a:lnTo>
                  <a:pt x="92456" y="393700"/>
                </a:lnTo>
                <a:lnTo>
                  <a:pt x="120649" y="339851"/>
                </a:lnTo>
                <a:lnTo>
                  <a:pt x="152019" y="289051"/>
                </a:lnTo>
                <a:lnTo>
                  <a:pt x="186690" y="242062"/>
                </a:lnTo>
                <a:lnTo>
                  <a:pt x="223901" y="199262"/>
                </a:lnTo>
                <a:lnTo>
                  <a:pt x="263270" y="161162"/>
                </a:lnTo>
                <a:lnTo>
                  <a:pt x="304672" y="128143"/>
                </a:lnTo>
                <a:lnTo>
                  <a:pt x="347726" y="100965"/>
                </a:lnTo>
                <a:lnTo>
                  <a:pt x="391668" y="79756"/>
                </a:lnTo>
                <a:lnTo>
                  <a:pt x="436498" y="65278"/>
                </a:lnTo>
                <a:lnTo>
                  <a:pt x="457694" y="60991"/>
                </a:lnTo>
                <a:lnTo>
                  <a:pt x="473830" y="50648"/>
                </a:lnTo>
                <a:lnTo>
                  <a:pt x="462931" y="44879"/>
                </a:lnTo>
                <a:close/>
              </a:path>
              <a:path w="504189" h="1409064">
                <a:moveTo>
                  <a:pt x="226186" y="1392936"/>
                </a:moveTo>
                <a:lnTo>
                  <a:pt x="227583" y="1393190"/>
                </a:lnTo>
                <a:lnTo>
                  <a:pt x="226849" y="1392991"/>
                </a:lnTo>
                <a:lnTo>
                  <a:pt x="226186" y="1392936"/>
                </a:lnTo>
                <a:close/>
              </a:path>
              <a:path w="504189" h="1409064">
                <a:moveTo>
                  <a:pt x="226849" y="1392991"/>
                </a:moveTo>
                <a:lnTo>
                  <a:pt x="227583" y="1393190"/>
                </a:lnTo>
                <a:lnTo>
                  <a:pt x="229234" y="1393190"/>
                </a:lnTo>
                <a:lnTo>
                  <a:pt x="226849" y="1392991"/>
                </a:lnTo>
                <a:close/>
              </a:path>
              <a:path w="504189" h="1409064">
                <a:moveTo>
                  <a:pt x="226645" y="1392936"/>
                </a:moveTo>
                <a:lnTo>
                  <a:pt x="226186" y="1392936"/>
                </a:lnTo>
                <a:lnTo>
                  <a:pt x="226849" y="1392991"/>
                </a:lnTo>
                <a:lnTo>
                  <a:pt x="226645" y="1392936"/>
                </a:lnTo>
                <a:close/>
              </a:path>
              <a:path w="504189" h="1409064">
                <a:moveTo>
                  <a:pt x="216789" y="1390269"/>
                </a:moveTo>
                <a:lnTo>
                  <a:pt x="217931" y="1390650"/>
                </a:lnTo>
                <a:lnTo>
                  <a:pt x="217537" y="1390471"/>
                </a:lnTo>
                <a:lnTo>
                  <a:pt x="216789" y="1390269"/>
                </a:lnTo>
                <a:close/>
              </a:path>
              <a:path w="504189" h="1409064">
                <a:moveTo>
                  <a:pt x="217537" y="1390471"/>
                </a:moveTo>
                <a:lnTo>
                  <a:pt x="217931" y="1390650"/>
                </a:lnTo>
                <a:lnTo>
                  <a:pt x="218197" y="1390650"/>
                </a:lnTo>
                <a:lnTo>
                  <a:pt x="217537" y="1390471"/>
                </a:lnTo>
                <a:close/>
              </a:path>
              <a:path w="504189" h="1409064">
                <a:moveTo>
                  <a:pt x="217089" y="1390269"/>
                </a:moveTo>
                <a:lnTo>
                  <a:pt x="216789" y="1390269"/>
                </a:lnTo>
                <a:lnTo>
                  <a:pt x="217537" y="1390471"/>
                </a:lnTo>
                <a:lnTo>
                  <a:pt x="217089" y="1390269"/>
                </a:lnTo>
                <a:close/>
              </a:path>
              <a:path w="504189" h="1409064">
                <a:moveTo>
                  <a:pt x="490883" y="42418"/>
                </a:moveTo>
                <a:lnTo>
                  <a:pt x="488695" y="42418"/>
                </a:lnTo>
                <a:lnTo>
                  <a:pt x="489331" y="57657"/>
                </a:lnTo>
                <a:lnTo>
                  <a:pt x="481710" y="57912"/>
                </a:lnTo>
                <a:lnTo>
                  <a:pt x="459105" y="60706"/>
                </a:lnTo>
                <a:lnTo>
                  <a:pt x="457694" y="60991"/>
                </a:lnTo>
                <a:lnTo>
                  <a:pt x="410591" y="91186"/>
                </a:lnTo>
                <a:lnTo>
                  <a:pt x="407034" y="93344"/>
                </a:lnTo>
                <a:lnTo>
                  <a:pt x="406019" y="98171"/>
                </a:lnTo>
                <a:lnTo>
                  <a:pt x="408305" y="101600"/>
                </a:lnTo>
                <a:lnTo>
                  <a:pt x="410464" y="105156"/>
                </a:lnTo>
                <a:lnTo>
                  <a:pt x="415290" y="106299"/>
                </a:lnTo>
                <a:lnTo>
                  <a:pt x="418719" y="104012"/>
                </a:lnTo>
                <a:lnTo>
                  <a:pt x="504063" y="49403"/>
                </a:lnTo>
                <a:lnTo>
                  <a:pt x="490883" y="42418"/>
                </a:lnTo>
                <a:close/>
              </a:path>
              <a:path w="504189" h="1409064">
                <a:moveTo>
                  <a:pt x="473830" y="50648"/>
                </a:moveTo>
                <a:lnTo>
                  <a:pt x="457694" y="60991"/>
                </a:lnTo>
                <a:lnTo>
                  <a:pt x="459105" y="60706"/>
                </a:lnTo>
                <a:lnTo>
                  <a:pt x="481710" y="57912"/>
                </a:lnTo>
                <a:lnTo>
                  <a:pt x="489331" y="57657"/>
                </a:lnTo>
                <a:lnTo>
                  <a:pt x="489293" y="56768"/>
                </a:lnTo>
                <a:lnTo>
                  <a:pt x="485394" y="56768"/>
                </a:lnTo>
                <a:lnTo>
                  <a:pt x="473830" y="50648"/>
                </a:lnTo>
                <a:close/>
              </a:path>
              <a:path w="504189" h="1409064">
                <a:moveTo>
                  <a:pt x="484885" y="43561"/>
                </a:moveTo>
                <a:lnTo>
                  <a:pt x="473830" y="50648"/>
                </a:lnTo>
                <a:lnTo>
                  <a:pt x="485394" y="56768"/>
                </a:lnTo>
                <a:lnTo>
                  <a:pt x="484885" y="43561"/>
                </a:lnTo>
                <a:close/>
              </a:path>
              <a:path w="504189" h="1409064">
                <a:moveTo>
                  <a:pt x="488743" y="43561"/>
                </a:moveTo>
                <a:lnTo>
                  <a:pt x="484885" y="43561"/>
                </a:lnTo>
                <a:lnTo>
                  <a:pt x="485394" y="56768"/>
                </a:lnTo>
                <a:lnTo>
                  <a:pt x="489293" y="56768"/>
                </a:lnTo>
                <a:lnTo>
                  <a:pt x="488743" y="43561"/>
                </a:lnTo>
                <a:close/>
              </a:path>
              <a:path w="504189" h="1409064">
                <a:moveTo>
                  <a:pt x="488695" y="42418"/>
                </a:moveTo>
                <a:lnTo>
                  <a:pt x="479932" y="42799"/>
                </a:lnTo>
                <a:lnTo>
                  <a:pt x="462931" y="44879"/>
                </a:lnTo>
                <a:lnTo>
                  <a:pt x="473830" y="50648"/>
                </a:lnTo>
                <a:lnTo>
                  <a:pt x="484885" y="43561"/>
                </a:lnTo>
                <a:lnTo>
                  <a:pt x="488743" y="43561"/>
                </a:lnTo>
                <a:lnTo>
                  <a:pt x="488695" y="42418"/>
                </a:lnTo>
                <a:close/>
              </a:path>
              <a:path w="504189" h="1409064">
                <a:moveTo>
                  <a:pt x="410844" y="0"/>
                </a:moveTo>
                <a:lnTo>
                  <a:pt x="406272" y="1397"/>
                </a:lnTo>
                <a:lnTo>
                  <a:pt x="404241" y="5206"/>
                </a:lnTo>
                <a:lnTo>
                  <a:pt x="402335" y="8890"/>
                </a:lnTo>
                <a:lnTo>
                  <a:pt x="403732" y="13462"/>
                </a:lnTo>
                <a:lnTo>
                  <a:pt x="407416" y="15493"/>
                </a:lnTo>
                <a:lnTo>
                  <a:pt x="462931" y="44879"/>
                </a:lnTo>
                <a:lnTo>
                  <a:pt x="479932" y="42799"/>
                </a:lnTo>
                <a:lnTo>
                  <a:pt x="488695" y="42418"/>
                </a:lnTo>
                <a:lnTo>
                  <a:pt x="490883" y="42418"/>
                </a:lnTo>
                <a:lnTo>
                  <a:pt x="410844" y="0"/>
                </a:lnTo>
                <a:close/>
              </a:path>
            </a:pathLst>
          </a:custGeom>
          <a:solidFill>
            <a:srgbClr val="125AF0"/>
          </a:solidFill>
        </p:spPr>
        <p:txBody>
          <a:bodyPr wrap="square" lIns="0" tIns="0" rIns="0" bIns="0" rtlCol="0"/>
          <a:lstStyle/>
          <a:p>
            <a:endParaRPr/>
          </a:p>
        </p:txBody>
      </p:sp>
      <p:sp>
        <p:nvSpPr>
          <p:cNvPr id="16" name="object 16"/>
          <p:cNvSpPr txBox="1"/>
          <p:nvPr/>
        </p:nvSpPr>
        <p:spPr>
          <a:xfrm>
            <a:off x="2351278" y="3336702"/>
            <a:ext cx="765175" cy="44307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FF0000"/>
                </a:solidFill>
                <a:latin typeface="Calibri"/>
                <a:cs typeface="Calibri"/>
              </a:rPr>
              <a:t>f</a:t>
            </a:r>
            <a:r>
              <a:rPr sz="2800" b="1" spc="-35" dirty="0">
                <a:solidFill>
                  <a:srgbClr val="FF0000"/>
                </a:solidFill>
                <a:latin typeface="Calibri"/>
                <a:cs typeface="Calibri"/>
              </a:rPr>
              <a:t>e</a:t>
            </a:r>
            <a:r>
              <a:rPr sz="2800" b="1" spc="-40" dirty="0">
                <a:solidFill>
                  <a:srgbClr val="FF0000"/>
                </a:solidFill>
                <a:latin typeface="Calibri"/>
                <a:cs typeface="Calibri"/>
              </a:rPr>
              <a:t>t</a:t>
            </a:r>
            <a:r>
              <a:rPr sz="2800" b="1" spc="-10" dirty="0">
                <a:solidFill>
                  <a:srgbClr val="FF0000"/>
                </a:solidFill>
                <a:latin typeface="Calibri"/>
                <a:cs typeface="Calibri"/>
              </a:rPr>
              <a:t>ch</a:t>
            </a:r>
            <a:endParaRPr sz="2800">
              <a:latin typeface="Calibri"/>
              <a:cs typeface="Calibri"/>
            </a:endParaRPr>
          </a:p>
        </p:txBody>
      </p:sp>
      <p:sp>
        <p:nvSpPr>
          <p:cNvPr id="17" name="object 17"/>
          <p:cNvSpPr/>
          <p:nvPr/>
        </p:nvSpPr>
        <p:spPr>
          <a:xfrm>
            <a:off x="5740527" y="3161538"/>
            <a:ext cx="438784" cy="1049655"/>
          </a:xfrm>
          <a:custGeom>
            <a:avLst/>
            <a:gdLst/>
            <a:ahLst/>
            <a:cxnLst/>
            <a:rect l="l" t="t" r="r" b="b"/>
            <a:pathLst>
              <a:path w="438785" h="1399539">
                <a:moveTo>
                  <a:pt x="278175" y="1299577"/>
                </a:moveTo>
                <a:lnTo>
                  <a:pt x="202311" y="1359662"/>
                </a:lnTo>
                <a:lnTo>
                  <a:pt x="299974" y="1399489"/>
                </a:lnTo>
                <a:lnTo>
                  <a:pt x="304419" y="1397622"/>
                </a:lnTo>
                <a:lnTo>
                  <a:pt x="305943" y="1393723"/>
                </a:lnTo>
                <a:lnTo>
                  <a:pt x="307594" y="1389824"/>
                </a:lnTo>
                <a:lnTo>
                  <a:pt x="305688" y="1385379"/>
                </a:lnTo>
                <a:lnTo>
                  <a:pt x="255365" y="1364869"/>
                </a:lnTo>
                <a:lnTo>
                  <a:pt x="219201" y="1364869"/>
                </a:lnTo>
                <a:lnTo>
                  <a:pt x="215264" y="1350264"/>
                </a:lnTo>
                <a:lnTo>
                  <a:pt x="250189" y="1330833"/>
                </a:lnTo>
                <a:lnTo>
                  <a:pt x="270128" y="1310132"/>
                </a:lnTo>
                <a:lnTo>
                  <a:pt x="278175" y="1299577"/>
                </a:lnTo>
                <a:close/>
              </a:path>
              <a:path w="438785" h="1399539">
                <a:moveTo>
                  <a:pt x="221001" y="1348689"/>
                </a:moveTo>
                <a:lnTo>
                  <a:pt x="215264" y="1350264"/>
                </a:lnTo>
                <a:lnTo>
                  <a:pt x="219201" y="1364869"/>
                </a:lnTo>
                <a:lnTo>
                  <a:pt x="223919" y="1363599"/>
                </a:lnTo>
                <a:lnTo>
                  <a:pt x="221996" y="1363599"/>
                </a:lnTo>
                <a:lnTo>
                  <a:pt x="220090" y="1350518"/>
                </a:lnTo>
                <a:lnTo>
                  <a:pt x="238536" y="1350518"/>
                </a:lnTo>
                <a:lnTo>
                  <a:pt x="240624" y="1348867"/>
                </a:lnTo>
                <a:lnTo>
                  <a:pt x="220599" y="1348867"/>
                </a:lnTo>
                <a:lnTo>
                  <a:pt x="221001" y="1348689"/>
                </a:lnTo>
                <a:close/>
              </a:path>
              <a:path w="438785" h="1399539">
                <a:moveTo>
                  <a:pt x="237784" y="1357716"/>
                </a:moveTo>
                <a:lnTo>
                  <a:pt x="226568" y="1362837"/>
                </a:lnTo>
                <a:lnTo>
                  <a:pt x="226187" y="1363091"/>
                </a:lnTo>
                <a:lnTo>
                  <a:pt x="225806" y="1363091"/>
                </a:lnTo>
                <a:lnTo>
                  <a:pt x="219201" y="1364869"/>
                </a:lnTo>
                <a:lnTo>
                  <a:pt x="255365" y="1364869"/>
                </a:lnTo>
                <a:lnTo>
                  <a:pt x="237784" y="1357716"/>
                </a:lnTo>
                <a:close/>
              </a:path>
              <a:path w="438785" h="1399539">
                <a:moveTo>
                  <a:pt x="220090" y="1350518"/>
                </a:moveTo>
                <a:lnTo>
                  <a:pt x="221996" y="1363599"/>
                </a:lnTo>
                <a:lnTo>
                  <a:pt x="232271" y="1355473"/>
                </a:lnTo>
                <a:lnTo>
                  <a:pt x="220090" y="1350518"/>
                </a:lnTo>
                <a:close/>
              </a:path>
              <a:path w="438785" h="1399539">
                <a:moveTo>
                  <a:pt x="232271" y="1355473"/>
                </a:moveTo>
                <a:lnTo>
                  <a:pt x="221996" y="1363599"/>
                </a:lnTo>
                <a:lnTo>
                  <a:pt x="223919" y="1363599"/>
                </a:lnTo>
                <a:lnTo>
                  <a:pt x="225806" y="1363091"/>
                </a:lnTo>
                <a:lnTo>
                  <a:pt x="226187" y="1363091"/>
                </a:lnTo>
                <a:lnTo>
                  <a:pt x="226568" y="1362837"/>
                </a:lnTo>
                <a:lnTo>
                  <a:pt x="237784" y="1357716"/>
                </a:lnTo>
                <a:lnTo>
                  <a:pt x="232271" y="1355473"/>
                </a:lnTo>
                <a:close/>
              </a:path>
              <a:path w="438785" h="1399539">
                <a:moveTo>
                  <a:pt x="288779" y="1310784"/>
                </a:moveTo>
                <a:lnTo>
                  <a:pt x="232271" y="1355473"/>
                </a:lnTo>
                <a:lnTo>
                  <a:pt x="237784" y="1357716"/>
                </a:lnTo>
                <a:lnTo>
                  <a:pt x="238251" y="1357503"/>
                </a:lnTo>
                <a:lnTo>
                  <a:pt x="271525" y="1331341"/>
                </a:lnTo>
                <a:lnTo>
                  <a:pt x="288779" y="1310784"/>
                </a:lnTo>
                <a:close/>
              </a:path>
              <a:path w="438785" h="1399539">
                <a:moveTo>
                  <a:pt x="238536" y="1350518"/>
                </a:moveTo>
                <a:lnTo>
                  <a:pt x="220090" y="1350518"/>
                </a:lnTo>
                <a:lnTo>
                  <a:pt x="232271" y="1355473"/>
                </a:lnTo>
                <a:lnTo>
                  <a:pt x="238536" y="1350518"/>
                </a:lnTo>
                <a:close/>
              </a:path>
              <a:path w="438785" h="1399539">
                <a:moveTo>
                  <a:pt x="221742" y="1348486"/>
                </a:moveTo>
                <a:lnTo>
                  <a:pt x="221001" y="1348689"/>
                </a:lnTo>
                <a:lnTo>
                  <a:pt x="220599" y="1348867"/>
                </a:lnTo>
                <a:lnTo>
                  <a:pt x="221742" y="1348486"/>
                </a:lnTo>
                <a:close/>
              </a:path>
              <a:path w="438785" h="1399539">
                <a:moveTo>
                  <a:pt x="241106" y="1348486"/>
                </a:moveTo>
                <a:lnTo>
                  <a:pt x="221742" y="1348486"/>
                </a:lnTo>
                <a:lnTo>
                  <a:pt x="220599" y="1348867"/>
                </a:lnTo>
                <a:lnTo>
                  <a:pt x="240624" y="1348867"/>
                </a:lnTo>
                <a:lnTo>
                  <a:pt x="241106" y="1348486"/>
                </a:lnTo>
                <a:close/>
              </a:path>
              <a:path w="438785" h="1399539">
                <a:moveTo>
                  <a:pt x="284988" y="1294257"/>
                </a:moveTo>
                <a:lnTo>
                  <a:pt x="281686" y="1296797"/>
                </a:lnTo>
                <a:lnTo>
                  <a:pt x="278175" y="1299577"/>
                </a:lnTo>
                <a:lnTo>
                  <a:pt x="270128" y="1310132"/>
                </a:lnTo>
                <a:lnTo>
                  <a:pt x="260096" y="1321181"/>
                </a:lnTo>
                <a:lnTo>
                  <a:pt x="250189" y="1330833"/>
                </a:lnTo>
                <a:lnTo>
                  <a:pt x="240284" y="1338580"/>
                </a:lnTo>
                <a:lnTo>
                  <a:pt x="230377" y="1344549"/>
                </a:lnTo>
                <a:lnTo>
                  <a:pt x="221001" y="1348689"/>
                </a:lnTo>
                <a:lnTo>
                  <a:pt x="221742" y="1348486"/>
                </a:lnTo>
                <a:lnTo>
                  <a:pt x="241106" y="1348486"/>
                </a:lnTo>
                <a:lnTo>
                  <a:pt x="288779" y="1310784"/>
                </a:lnTo>
                <a:lnTo>
                  <a:pt x="292481" y="1305941"/>
                </a:lnTo>
                <a:lnTo>
                  <a:pt x="294912" y="1302398"/>
                </a:lnTo>
                <a:lnTo>
                  <a:pt x="295021" y="1301369"/>
                </a:lnTo>
                <a:lnTo>
                  <a:pt x="292353" y="1298067"/>
                </a:lnTo>
                <a:lnTo>
                  <a:pt x="289813" y="1294765"/>
                </a:lnTo>
                <a:lnTo>
                  <a:pt x="284988" y="1294257"/>
                </a:lnTo>
                <a:close/>
              </a:path>
              <a:path w="438785" h="1399539">
                <a:moveTo>
                  <a:pt x="294912" y="1302398"/>
                </a:moveTo>
                <a:lnTo>
                  <a:pt x="292481" y="1305941"/>
                </a:lnTo>
                <a:lnTo>
                  <a:pt x="288779" y="1310784"/>
                </a:lnTo>
                <a:lnTo>
                  <a:pt x="291211" y="1308862"/>
                </a:lnTo>
                <a:lnTo>
                  <a:pt x="294513" y="1306195"/>
                </a:lnTo>
                <a:lnTo>
                  <a:pt x="294912" y="1302398"/>
                </a:lnTo>
                <a:close/>
              </a:path>
              <a:path w="438785" h="1399539">
                <a:moveTo>
                  <a:pt x="300501" y="1294257"/>
                </a:moveTo>
                <a:lnTo>
                  <a:pt x="284988" y="1294257"/>
                </a:lnTo>
                <a:lnTo>
                  <a:pt x="289813" y="1294765"/>
                </a:lnTo>
                <a:lnTo>
                  <a:pt x="292353" y="1298067"/>
                </a:lnTo>
                <a:lnTo>
                  <a:pt x="295021" y="1301369"/>
                </a:lnTo>
                <a:lnTo>
                  <a:pt x="294912" y="1302398"/>
                </a:lnTo>
                <a:lnTo>
                  <a:pt x="300501" y="1294257"/>
                </a:lnTo>
                <a:close/>
              </a:path>
              <a:path w="438785" h="1399539">
                <a:moveTo>
                  <a:pt x="762" y="0"/>
                </a:moveTo>
                <a:lnTo>
                  <a:pt x="0" y="15240"/>
                </a:lnTo>
                <a:lnTo>
                  <a:pt x="20193" y="16129"/>
                </a:lnTo>
                <a:lnTo>
                  <a:pt x="39624" y="19050"/>
                </a:lnTo>
                <a:lnTo>
                  <a:pt x="78359" y="29972"/>
                </a:lnTo>
                <a:lnTo>
                  <a:pt x="116586" y="47879"/>
                </a:lnTo>
                <a:lnTo>
                  <a:pt x="154177" y="72009"/>
                </a:lnTo>
                <a:lnTo>
                  <a:pt x="190626" y="102108"/>
                </a:lnTo>
                <a:lnTo>
                  <a:pt x="225678" y="137668"/>
                </a:lnTo>
                <a:lnTo>
                  <a:pt x="258952" y="178181"/>
                </a:lnTo>
                <a:lnTo>
                  <a:pt x="289940" y="223139"/>
                </a:lnTo>
                <a:lnTo>
                  <a:pt x="318770" y="272034"/>
                </a:lnTo>
                <a:lnTo>
                  <a:pt x="344550" y="324485"/>
                </a:lnTo>
                <a:lnTo>
                  <a:pt x="367284" y="379857"/>
                </a:lnTo>
                <a:lnTo>
                  <a:pt x="386714" y="437769"/>
                </a:lnTo>
                <a:lnTo>
                  <a:pt x="402209" y="497586"/>
                </a:lnTo>
                <a:lnTo>
                  <a:pt x="413638" y="558800"/>
                </a:lnTo>
                <a:lnTo>
                  <a:pt x="420877" y="621157"/>
                </a:lnTo>
                <a:lnTo>
                  <a:pt x="423290" y="683895"/>
                </a:lnTo>
                <a:lnTo>
                  <a:pt x="423032" y="715518"/>
                </a:lnTo>
                <a:lnTo>
                  <a:pt x="420317" y="778891"/>
                </a:lnTo>
                <a:lnTo>
                  <a:pt x="415417" y="840232"/>
                </a:lnTo>
                <a:lnTo>
                  <a:pt x="403733" y="930910"/>
                </a:lnTo>
                <a:lnTo>
                  <a:pt x="393446" y="988822"/>
                </a:lnTo>
                <a:lnTo>
                  <a:pt x="381253" y="1044448"/>
                </a:lnTo>
                <a:lnTo>
                  <a:pt x="367411" y="1097026"/>
                </a:lnTo>
                <a:lnTo>
                  <a:pt x="352171" y="1146048"/>
                </a:lnTo>
                <a:lnTo>
                  <a:pt x="335661" y="1191133"/>
                </a:lnTo>
                <a:lnTo>
                  <a:pt x="318008" y="1231773"/>
                </a:lnTo>
                <a:lnTo>
                  <a:pt x="299212" y="1267333"/>
                </a:lnTo>
                <a:lnTo>
                  <a:pt x="278175" y="1299577"/>
                </a:lnTo>
                <a:lnTo>
                  <a:pt x="281686" y="1296797"/>
                </a:lnTo>
                <a:lnTo>
                  <a:pt x="284988" y="1294257"/>
                </a:lnTo>
                <a:lnTo>
                  <a:pt x="300501" y="1294257"/>
                </a:lnTo>
                <a:lnTo>
                  <a:pt x="302768" y="1290955"/>
                </a:lnTo>
                <a:lnTo>
                  <a:pt x="322325" y="1257046"/>
                </a:lnTo>
                <a:lnTo>
                  <a:pt x="340995" y="1217930"/>
                </a:lnTo>
                <a:lnTo>
                  <a:pt x="358521" y="1174242"/>
                </a:lnTo>
                <a:lnTo>
                  <a:pt x="374650" y="1126236"/>
                </a:lnTo>
                <a:lnTo>
                  <a:pt x="389382" y="1074801"/>
                </a:lnTo>
                <a:lnTo>
                  <a:pt x="402463" y="1020064"/>
                </a:lnTo>
                <a:lnTo>
                  <a:pt x="413893" y="962660"/>
                </a:lnTo>
                <a:lnTo>
                  <a:pt x="427100" y="872363"/>
                </a:lnTo>
                <a:lnTo>
                  <a:pt x="433324" y="810387"/>
                </a:lnTo>
                <a:lnTo>
                  <a:pt x="437147" y="746760"/>
                </a:lnTo>
                <a:lnTo>
                  <a:pt x="438531" y="683514"/>
                </a:lnTo>
                <a:lnTo>
                  <a:pt x="437896" y="651510"/>
                </a:lnTo>
                <a:lnTo>
                  <a:pt x="432943" y="587883"/>
                </a:lnTo>
                <a:lnTo>
                  <a:pt x="423418" y="525018"/>
                </a:lnTo>
                <a:lnTo>
                  <a:pt x="409575" y="463296"/>
                </a:lnTo>
                <a:lnTo>
                  <a:pt x="391795" y="403479"/>
                </a:lnTo>
                <a:lnTo>
                  <a:pt x="370332" y="345821"/>
                </a:lnTo>
                <a:lnTo>
                  <a:pt x="345567" y="290957"/>
                </a:lnTo>
                <a:lnTo>
                  <a:pt x="317626" y="239141"/>
                </a:lnTo>
                <a:lnTo>
                  <a:pt x="287020" y="191135"/>
                </a:lnTo>
                <a:lnTo>
                  <a:pt x="254126" y="147320"/>
                </a:lnTo>
                <a:lnTo>
                  <a:pt x="218948" y="108204"/>
                </a:lnTo>
                <a:lnTo>
                  <a:pt x="181990" y="74295"/>
                </a:lnTo>
                <a:lnTo>
                  <a:pt x="143256" y="45974"/>
                </a:lnTo>
                <a:lnTo>
                  <a:pt x="103377" y="24003"/>
                </a:lnTo>
                <a:lnTo>
                  <a:pt x="62484" y="8890"/>
                </a:lnTo>
                <a:lnTo>
                  <a:pt x="20955" y="1016"/>
                </a:lnTo>
                <a:lnTo>
                  <a:pt x="762" y="0"/>
                </a:lnTo>
                <a:close/>
              </a:path>
            </a:pathLst>
          </a:custGeom>
          <a:solidFill>
            <a:srgbClr val="125AF0"/>
          </a:solidFill>
        </p:spPr>
        <p:txBody>
          <a:bodyPr wrap="square" lIns="0" tIns="0" rIns="0" bIns="0" rtlCol="0"/>
          <a:lstStyle/>
          <a:p>
            <a:endParaRPr/>
          </a:p>
        </p:txBody>
      </p:sp>
      <p:sp>
        <p:nvSpPr>
          <p:cNvPr id="18" name="object 18"/>
          <p:cNvSpPr txBox="1"/>
          <p:nvPr/>
        </p:nvSpPr>
        <p:spPr>
          <a:xfrm>
            <a:off x="6359398" y="3336702"/>
            <a:ext cx="739775"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push</a:t>
            </a:r>
            <a:endParaRPr sz="2800">
              <a:latin typeface="Calibri"/>
              <a:cs typeface="Calibri"/>
            </a:endParaRPr>
          </a:p>
        </p:txBody>
      </p:sp>
      <p:sp>
        <p:nvSpPr>
          <p:cNvPr id="19" name="object 19"/>
          <p:cNvSpPr/>
          <p:nvPr/>
        </p:nvSpPr>
        <p:spPr>
          <a:xfrm>
            <a:off x="1566545" y="1579245"/>
            <a:ext cx="2091055" cy="2607469"/>
          </a:xfrm>
          <a:custGeom>
            <a:avLst/>
            <a:gdLst/>
            <a:ahLst/>
            <a:cxnLst/>
            <a:rect l="l" t="t" r="r" b="b"/>
            <a:pathLst>
              <a:path w="2091054" h="3476625">
                <a:moveTo>
                  <a:pt x="2047169" y="44296"/>
                </a:moveTo>
                <a:lnTo>
                  <a:pt x="1992503" y="45719"/>
                </a:lnTo>
                <a:lnTo>
                  <a:pt x="1894713" y="53086"/>
                </a:lnTo>
                <a:lnTo>
                  <a:pt x="1797304" y="65150"/>
                </a:lnTo>
                <a:lnTo>
                  <a:pt x="1700530" y="81787"/>
                </a:lnTo>
                <a:lnTo>
                  <a:pt x="1604518" y="102742"/>
                </a:lnTo>
                <a:lnTo>
                  <a:pt x="1509395" y="128015"/>
                </a:lnTo>
                <a:lnTo>
                  <a:pt x="1415415" y="157352"/>
                </a:lnTo>
                <a:lnTo>
                  <a:pt x="1322959" y="190626"/>
                </a:lnTo>
                <a:lnTo>
                  <a:pt x="1231900" y="227584"/>
                </a:lnTo>
                <a:lnTo>
                  <a:pt x="1142492" y="268224"/>
                </a:lnTo>
                <a:lnTo>
                  <a:pt x="1055116" y="312419"/>
                </a:lnTo>
                <a:lnTo>
                  <a:pt x="969899" y="359790"/>
                </a:lnTo>
                <a:lnTo>
                  <a:pt x="886841" y="410210"/>
                </a:lnTo>
                <a:lnTo>
                  <a:pt x="806450" y="463676"/>
                </a:lnTo>
                <a:lnTo>
                  <a:pt x="728599" y="520064"/>
                </a:lnTo>
                <a:lnTo>
                  <a:pt x="653542" y="579119"/>
                </a:lnTo>
                <a:lnTo>
                  <a:pt x="581660" y="640588"/>
                </a:lnTo>
                <a:lnTo>
                  <a:pt x="512953" y="704468"/>
                </a:lnTo>
                <a:lnTo>
                  <a:pt x="447802" y="770509"/>
                </a:lnTo>
                <a:lnTo>
                  <a:pt x="386206" y="838707"/>
                </a:lnTo>
                <a:lnTo>
                  <a:pt x="328294" y="908685"/>
                </a:lnTo>
                <a:lnTo>
                  <a:pt x="274574" y="980439"/>
                </a:lnTo>
                <a:lnTo>
                  <a:pt x="225044" y="1053845"/>
                </a:lnTo>
                <a:lnTo>
                  <a:pt x="179831" y="1128649"/>
                </a:lnTo>
                <a:lnTo>
                  <a:pt x="139192" y="1204849"/>
                </a:lnTo>
                <a:lnTo>
                  <a:pt x="103378" y="1281938"/>
                </a:lnTo>
                <a:lnTo>
                  <a:pt x="72643" y="1360169"/>
                </a:lnTo>
                <a:lnTo>
                  <a:pt x="46990" y="1439037"/>
                </a:lnTo>
                <a:lnTo>
                  <a:pt x="26670" y="1518792"/>
                </a:lnTo>
                <a:lnTo>
                  <a:pt x="11938" y="1598929"/>
                </a:lnTo>
                <a:lnTo>
                  <a:pt x="3048" y="1679194"/>
                </a:lnTo>
                <a:lnTo>
                  <a:pt x="762" y="1719579"/>
                </a:lnTo>
                <a:lnTo>
                  <a:pt x="0" y="1759965"/>
                </a:lnTo>
                <a:lnTo>
                  <a:pt x="2667" y="1840610"/>
                </a:lnTo>
                <a:lnTo>
                  <a:pt x="10414" y="1921002"/>
                </a:lnTo>
                <a:lnTo>
                  <a:pt x="23241" y="2001012"/>
                </a:lnTo>
                <a:lnTo>
                  <a:pt x="41021" y="2080514"/>
                </a:lnTo>
                <a:lnTo>
                  <a:pt x="63373" y="2159508"/>
                </a:lnTo>
                <a:lnTo>
                  <a:pt x="90169" y="2237613"/>
                </a:lnTo>
                <a:lnTo>
                  <a:pt x="121412" y="2314829"/>
                </a:lnTo>
                <a:lnTo>
                  <a:pt x="156844" y="2390775"/>
                </a:lnTo>
                <a:lnTo>
                  <a:pt x="196215" y="2465578"/>
                </a:lnTo>
                <a:lnTo>
                  <a:pt x="239394" y="2538857"/>
                </a:lnTo>
                <a:lnTo>
                  <a:pt x="286257" y="2610612"/>
                </a:lnTo>
                <a:lnTo>
                  <a:pt x="336677" y="2680716"/>
                </a:lnTo>
                <a:lnTo>
                  <a:pt x="390271" y="2748788"/>
                </a:lnTo>
                <a:lnTo>
                  <a:pt x="447167" y="2814828"/>
                </a:lnTo>
                <a:lnTo>
                  <a:pt x="507111" y="2878835"/>
                </a:lnTo>
                <a:lnTo>
                  <a:pt x="569722" y="2940177"/>
                </a:lnTo>
                <a:lnTo>
                  <a:pt x="635000" y="2999359"/>
                </a:lnTo>
                <a:lnTo>
                  <a:pt x="702944" y="3055620"/>
                </a:lnTo>
                <a:lnTo>
                  <a:pt x="773049" y="3109087"/>
                </a:lnTo>
                <a:lnTo>
                  <a:pt x="845438" y="3159633"/>
                </a:lnTo>
                <a:lnTo>
                  <a:pt x="919861" y="3207004"/>
                </a:lnTo>
                <a:lnTo>
                  <a:pt x="996061" y="3251200"/>
                </a:lnTo>
                <a:lnTo>
                  <a:pt x="1074039" y="3291840"/>
                </a:lnTo>
                <a:lnTo>
                  <a:pt x="1153414" y="3328797"/>
                </a:lnTo>
                <a:lnTo>
                  <a:pt x="1234059" y="3362071"/>
                </a:lnTo>
                <a:lnTo>
                  <a:pt x="1316101" y="3391407"/>
                </a:lnTo>
                <a:lnTo>
                  <a:pt x="1399032" y="3416680"/>
                </a:lnTo>
                <a:lnTo>
                  <a:pt x="1482725" y="3437763"/>
                </a:lnTo>
                <a:lnTo>
                  <a:pt x="1567307" y="3454400"/>
                </a:lnTo>
                <a:lnTo>
                  <a:pt x="1652270" y="3466465"/>
                </a:lnTo>
                <a:lnTo>
                  <a:pt x="1737614" y="3473830"/>
                </a:lnTo>
                <a:lnTo>
                  <a:pt x="1822577" y="3476243"/>
                </a:lnTo>
                <a:lnTo>
                  <a:pt x="1823084" y="3461004"/>
                </a:lnTo>
                <a:lnTo>
                  <a:pt x="1737995" y="3458591"/>
                </a:lnTo>
                <a:lnTo>
                  <a:pt x="1653540" y="3451225"/>
                </a:lnTo>
                <a:lnTo>
                  <a:pt x="1569339" y="3439287"/>
                </a:lnTo>
                <a:lnTo>
                  <a:pt x="1485646" y="3422777"/>
                </a:lnTo>
                <a:lnTo>
                  <a:pt x="1402715" y="3401949"/>
                </a:lnTo>
                <a:lnTo>
                  <a:pt x="1320546" y="3376929"/>
                </a:lnTo>
                <a:lnTo>
                  <a:pt x="1239266" y="3347720"/>
                </a:lnTo>
                <a:lnTo>
                  <a:pt x="1159129" y="3314700"/>
                </a:lnTo>
                <a:lnTo>
                  <a:pt x="1080389" y="3277997"/>
                </a:lnTo>
                <a:lnTo>
                  <a:pt x="1003046" y="3237738"/>
                </a:lnTo>
                <a:lnTo>
                  <a:pt x="927481" y="3193796"/>
                </a:lnTo>
                <a:lnTo>
                  <a:pt x="853694" y="3146805"/>
                </a:lnTo>
                <a:lnTo>
                  <a:pt x="781812" y="3096641"/>
                </a:lnTo>
                <a:lnTo>
                  <a:pt x="712216" y="3043554"/>
                </a:lnTo>
                <a:lnTo>
                  <a:pt x="644779" y="2987547"/>
                </a:lnTo>
                <a:lnTo>
                  <a:pt x="580009" y="2929001"/>
                </a:lnTo>
                <a:lnTo>
                  <a:pt x="517652" y="2867914"/>
                </a:lnTo>
                <a:lnTo>
                  <a:pt x="458343" y="2804414"/>
                </a:lnTo>
                <a:lnTo>
                  <a:pt x="401828" y="2738882"/>
                </a:lnTo>
                <a:lnTo>
                  <a:pt x="348615" y="2671317"/>
                </a:lnTo>
                <a:lnTo>
                  <a:pt x="298577" y="2601722"/>
                </a:lnTo>
                <a:lnTo>
                  <a:pt x="252094" y="2530602"/>
                </a:lnTo>
                <a:lnTo>
                  <a:pt x="209296" y="2457831"/>
                </a:lnTo>
                <a:lnTo>
                  <a:pt x="170306" y="2383790"/>
                </a:lnTo>
                <a:lnTo>
                  <a:pt x="135255" y="2308352"/>
                </a:lnTo>
                <a:lnTo>
                  <a:pt x="104393" y="2231897"/>
                </a:lnTo>
                <a:lnTo>
                  <a:pt x="77850" y="2154554"/>
                </a:lnTo>
                <a:lnTo>
                  <a:pt x="55626" y="2076450"/>
                </a:lnTo>
                <a:lnTo>
                  <a:pt x="38100" y="1997709"/>
                </a:lnTo>
                <a:lnTo>
                  <a:pt x="25400" y="1918589"/>
                </a:lnTo>
                <a:lnTo>
                  <a:pt x="17780" y="1839087"/>
                </a:lnTo>
                <a:lnTo>
                  <a:pt x="15113" y="1759584"/>
                </a:lnTo>
                <a:lnTo>
                  <a:pt x="15875" y="1719960"/>
                </a:lnTo>
                <a:lnTo>
                  <a:pt x="18161" y="1680083"/>
                </a:lnTo>
                <a:lnTo>
                  <a:pt x="27051" y="1600581"/>
                </a:lnTo>
                <a:lnTo>
                  <a:pt x="41656" y="1521459"/>
                </a:lnTo>
                <a:lnTo>
                  <a:pt x="61722" y="1442847"/>
                </a:lnTo>
                <a:lnTo>
                  <a:pt x="87122" y="1364868"/>
                </a:lnTo>
                <a:lnTo>
                  <a:pt x="117602" y="1287526"/>
                </a:lnTo>
                <a:lnTo>
                  <a:pt x="153035" y="1211199"/>
                </a:lnTo>
                <a:lnTo>
                  <a:pt x="193294" y="1135888"/>
                </a:lnTo>
                <a:lnTo>
                  <a:pt x="238125" y="1061719"/>
                </a:lnTo>
                <a:lnTo>
                  <a:pt x="287274" y="988949"/>
                </a:lnTo>
                <a:lnTo>
                  <a:pt x="340613" y="917828"/>
                </a:lnTo>
                <a:lnTo>
                  <a:pt x="397891" y="848360"/>
                </a:lnTo>
                <a:lnTo>
                  <a:pt x="459105" y="780795"/>
                </a:lnTo>
                <a:lnTo>
                  <a:pt x="523748" y="715137"/>
                </a:lnTo>
                <a:lnTo>
                  <a:pt x="592074" y="651763"/>
                </a:lnTo>
                <a:lnTo>
                  <a:pt x="663448" y="590676"/>
                </a:lnTo>
                <a:lnTo>
                  <a:pt x="737997" y="532129"/>
                </a:lnTo>
                <a:lnTo>
                  <a:pt x="815340" y="476123"/>
                </a:lnTo>
                <a:lnTo>
                  <a:pt x="895350" y="422910"/>
                </a:lnTo>
                <a:lnTo>
                  <a:pt x="977773" y="372744"/>
                </a:lnTo>
                <a:lnTo>
                  <a:pt x="1062482" y="325627"/>
                </a:lnTo>
                <a:lnTo>
                  <a:pt x="1149477" y="281813"/>
                </a:lnTo>
                <a:lnTo>
                  <a:pt x="1238250" y="241426"/>
                </a:lnTo>
                <a:lnTo>
                  <a:pt x="1328674" y="204724"/>
                </a:lnTo>
                <a:lnTo>
                  <a:pt x="1420622" y="171703"/>
                </a:lnTo>
                <a:lnTo>
                  <a:pt x="1513967" y="142620"/>
                </a:lnTo>
                <a:lnTo>
                  <a:pt x="1608328" y="117475"/>
                </a:lnTo>
                <a:lnTo>
                  <a:pt x="1703832" y="96647"/>
                </a:lnTo>
                <a:lnTo>
                  <a:pt x="1799970" y="80137"/>
                </a:lnTo>
                <a:lnTo>
                  <a:pt x="1896491" y="68199"/>
                </a:lnTo>
                <a:lnTo>
                  <a:pt x="1993645" y="60832"/>
                </a:lnTo>
                <a:lnTo>
                  <a:pt x="2047671" y="59496"/>
                </a:lnTo>
                <a:lnTo>
                  <a:pt x="2060441" y="51610"/>
                </a:lnTo>
                <a:lnTo>
                  <a:pt x="2047169" y="44296"/>
                </a:lnTo>
                <a:close/>
              </a:path>
              <a:path w="2091054" h="3476625">
                <a:moveTo>
                  <a:pt x="2077499" y="43561"/>
                </a:moveTo>
                <a:lnTo>
                  <a:pt x="2075433" y="43561"/>
                </a:lnTo>
                <a:lnTo>
                  <a:pt x="2075815" y="58800"/>
                </a:lnTo>
                <a:lnTo>
                  <a:pt x="2047671" y="59496"/>
                </a:lnTo>
                <a:lnTo>
                  <a:pt x="1996567" y="91059"/>
                </a:lnTo>
                <a:lnTo>
                  <a:pt x="1993010" y="93344"/>
                </a:lnTo>
                <a:lnTo>
                  <a:pt x="1991868" y="97916"/>
                </a:lnTo>
                <a:lnTo>
                  <a:pt x="1994027" y="101600"/>
                </a:lnTo>
                <a:lnTo>
                  <a:pt x="1996313" y="105155"/>
                </a:lnTo>
                <a:lnTo>
                  <a:pt x="2001012" y="106299"/>
                </a:lnTo>
                <a:lnTo>
                  <a:pt x="2004568" y="104012"/>
                </a:lnTo>
                <a:lnTo>
                  <a:pt x="2090674" y="50800"/>
                </a:lnTo>
                <a:lnTo>
                  <a:pt x="2077499" y="43561"/>
                </a:lnTo>
                <a:close/>
              </a:path>
              <a:path w="2091054" h="3476625">
                <a:moveTo>
                  <a:pt x="2060441" y="51610"/>
                </a:moveTo>
                <a:lnTo>
                  <a:pt x="2047671" y="59496"/>
                </a:lnTo>
                <a:lnTo>
                  <a:pt x="2075815" y="58800"/>
                </a:lnTo>
                <a:lnTo>
                  <a:pt x="2075792" y="57912"/>
                </a:lnTo>
                <a:lnTo>
                  <a:pt x="2071878" y="57912"/>
                </a:lnTo>
                <a:lnTo>
                  <a:pt x="2060441" y="51610"/>
                </a:lnTo>
                <a:close/>
              </a:path>
              <a:path w="2091054" h="3476625">
                <a:moveTo>
                  <a:pt x="2071624" y="44703"/>
                </a:moveTo>
                <a:lnTo>
                  <a:pt x="2060441" y="51610"/>
                </a:lnTo>
                <a:lnTo>
                  <a:pt x="2071878" y="57912"/>
                </a:lnTo>
                <a:lnTo>
                  <a:pt x="2071624" y="44703"/>
                </a:lnTo>
                <a:close/>
              </a:path>
              <a:path w="2091054" h="3476625">
                <a:moveTo>
                  <a:pt x="2075462" y="44703"/>
                </a:moveTo>
                <a:lnTo>
                  <a:pt x="2071624" y="44703"/>
                </a:lnTo>
                <a:lnTo>
                  <a:pt x="2071878" y="57912"/>
                </a:lnTo>
                <a:lnTo>
                  <a:pt x="2075792" y="57912"/>
                </a:lnTo>
                <a:lnTo>
                  <a:pt x="2075462" y="44703"/>
                </a:lnTo>
                <a:close/>
              </a:path>
              <a:path w="2091054" h="3476625">
                <a:moveTo>
                  <a:pt x="2075433" y="43561"/>
                </a:moveTo>
                <a:lnTo>
                  <a:pt x="2047169" y="44296"/>
                </a:lnTo>
                <a:lnTo>
                  <a:pt x="2060441" y="51610"/>
                </a:lnTo>
                <a:lnTo>
                  <a:pt x="2071624" y="44703"/>
                </a:lnTo>
                <a:lnTo>
                  <a:pt x="2075462" y="44703"/>
                </a:lnTo>
                <a:lnTo>
                  <a:pt x="2075433" y="43561"/>
                </a:lnTo>
                <a:close/>
              </a:path>
              <a:path w="2091054" h="3476625">
                <a:moveTo>
                  <a:pt x="1998218" y="0"/>
                </a:moveTo>
                <a:lnTo>
                  <a:pt x="1993645" y="1269"/>
                </a:lnTo>
                <a:lnTo>
                  <a:pt x="1989582" y="8636"/>
                </a:lnTo>
                <a:lnTo>
                  <a:pt x="1990979" y="13335"/>
                </a:lnTo>
                <a:lnTo>
                  <a:pt x="2047169" y="44296"/>
                </a:lnTo>
                <a:lnTo>
                  <a:pt x="2075433" y="43561"/>
                </a:lnTo>
                <a:lnTo>
                  <a:pt x="2077499" y="43561"/>
                </a:lnTo>
                <a:lnTo>
                  <a:pt x="1998218" y="0"/>
                </a:lnTo>
                <a:close/>
              </a:path>
            </a:pathLst>
          </a:custGeom>
          <a:solidFill>
            <a:srgbClr val="125AF0"/>
          </a:solidFill>
        </p:spPr>
        <p:txBody>
          <a:bodyPr wrap="square" lIns="0" tIns="0" rIns="0" bIns="0" rtlCol="0"/>
          <a:lstStyle/>
          <a:p>
            <a:endParaRPr/>
          </a:p>
        </p:txBody>
      </p:sp>
      <p:sp>
        <p:nvSpPr>
          <p:cNvPr id="20" name="object 20"/>
          <p:cNvSpPr txBox="1"/>
          <p:nvPr/>
        </p:nvSpPr>
        <p:spPr>
          <a:xfrm>
            <a:off x="984300" y="2649569"/>
            <a:ext cx="58166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pull</a:t>
            </a:r>
            <a:endParaRPr sz="2800">
              <a:latin typeface="Calibri"/>
              <a:cs typeface="Calibri"/>
            </a:endParaRPr>
          </a:p>
        </p:txBody>
      </p:sp>
    </p:spTree>
    <p:extLst>
      <p:ext uri="{BB962C8B-B14F-4D97-AF65-F5344CB8AC3E}">
        <p14:creationId xmlns:p14="http://schemas.microsoft.com/office/powerpoint/2010/main" val="19904129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810260" y="1373981"/>
            <a:ext cx="7407909" cy="3156633"/>
          </a:xfrm>
          <a:prstGeom prst="rect">
            <a:avLst/>
          </a:prstGeom>
        </p:spPr>
        <p:txBody>
          <a:bodyPr vert="horz" wrap="square" lIns="0" tIns="47625" rIns="0" bIns="0" rtlCol="0">
            <a:spAutoFit/>
          </a:bodyPr>
          <a:lstStyle/>
          <a:p>
            <a:pPr marL="104139" marR="835025" indent="-92075">
              <a:lnSpc>
                <a:spcPts val="2160"/>
              </a:lnSpc>
              <a:spcBef>
                <a:spcPts val="375"/>
              </a:spcBef>
              <a:buClr>
                <a:srgbClr val="D24717"/>
              </a:buClr>
              <a:buFont typeface="Wingdings"/>
              <a:buChar char=""/>
              <a:tabLst>
                <a:tab pos="278765" algn="l"/>
              </a:tabLst>
            </a:pPr>
            <a:r>
              <a:rPr sz="2000" spc="35" dirty="0">
                <a:solidFill>
                  <a:srgbClr val="404040"/>
                </a:solidFill>
                <a:latin typeface="Calibri"/>
                <a:cs typeface="Calibri"/>
              </a:rPr>
              <a:t>Les </a:t>
            </a:r>
            <a:r>
              <a:rPr sz="2000" spc="-5" dirty="0">
                <a:solidFill>
                  <a:srgbClr val="404040"/>
                </a:solidFill>
                <a:latin typeface="Calibri"/>
                <a:cs typeface="Calibri"/>
              </a:rPr>
              <a:t>remotes </a:t>
            </a:r>
            <a:r>
              <a:rPr sz="2000" spc="15" dirty="0">
                <a:solidFill>
                  <a:srgbClr val="404040"/>
                </a:solidFill>
                <a:latin typeface="Calibri"/>
                <a:cs typeface="Calibri"/>
              </a:rPr>
              <a:t>sont </a:t>
            </a:r>
            <a:r>
              <a:rPr sz="2000" spc="20" dirty="0">
                <a:solidFill>
                  <a:srgbClr val="404040"/>
                </a:solidFill>
                <a:latin typeface="Calibri"/>
                <a:cs typeface="Calibri"/>
              </a:rPr>
              <a:t>des </a:t>
            </a:r>
            <a:r>
              <a:rPr sz="2000" spc="25" dirty="0">
                <a:solidFill>
                  <a:srgbClr val="404040"/>
                </a:solidFill>
                <a:latin typeface="Calibri"/>
                <a:cs typeface="Calibri"/>
              </a:rPr>
              <a:t>copies </a:t>
            </a:r>
            <a:r>
              <a:rPr sz="2000" spc="20" dirty="0">
                <a:solidFill>
                  <a:srgbClr val="404040"/>
                </a:solidFill>
                <a:latin typeface="Calibri"/>
                <a:cs typeface="Calibri"/>
              </a:rPr>
              <a:t>contenant tout </a:t>
            </a:r>
            <a:r>
              <a:rPr sz="2000" spc="25" dirty="0">
                <a:solidFill>
                  <a:srgbClr val="404040"/>
                </a:solidFill>
                <a:latin typeface="Calibri"/>
                <a:cs typeface="Calibri"/>
              </a:rPr>
              <a:t>l’historique</a:t>
            </a:r>
            <a:r>
              <a:rPr sz="2000" spc="-265" dirty="0">
                <a:solidFill>
                  <a:srgbClr val="404040"/>
                </a:solidFill>
                <a:latin typeface="Calibri"/>
                <a:cs typeface="Calibri"/>
              </a:rPr>
              <a:t> </a:t>
            </a:r>
            <a:r>
              <a:rPr sz="2000" spc="20" dirty="0">
                <a:solidFill>
                  <a:srgbClr val="404040"/>
                </a:solidFill>
                <a:latin typeface="Calibri"/>
                <a:cs typeface="Calibri"/>
              </a:rPr>
              <a:t>des  </a:t>
            </a:r>
            <a:r>
              <a:rPr sz="2000" spc="25" dirty="0">
                <a:solidFill>
                  <a:srgbClr val="404040"/>
                </a:solidFill>
                <a:latin typeface="Calibri"/>
                <a:cs typeface="Calibri"/>
              </a:rPr>
              <a:t>modifications.</a:t>
            </a:r>
            <a:endParaRPr sz="2000" dirty="0">
              <a:latin typeface="Calibri"/>
              <a:cs typeface="Calibri"/>
            </a:endParaRPr>
          </a:p>
          <a:p>
            <a:pPr marL="276225" indent="-264160">
              <a:lnSpc>
                <a:spcPct val="100000"/>
              </a:lnSpc>
              <a:spcBef>
                <a:spcPts val="1135"/>
              </a:spcBef>
              <a:buClr>
                <a:srgbClr val="D24717"/>
              </a:buClr>
              <a:buFont typeface="Wingdings"/>
              <a:buChar char=""/>
              <a:tabLst>
                <a:tab pos="276860" algn="l"/>
              </a:tabLst>
            </a:pPr>
            <a:r>
              <a:rPr sz="2000" spc="15" dirty="0">
                <a:solidFill>
                  <a:srgbClr val="404040"/>
                </a:solidFill>
                <a:latin typeface="Calibri"/>
                <a:cs typeface="Calibri"/>
              </a:rPr>
              <a:t>Il </a:t>
            </a:r>
            <a:r>
              <a:rPr sz="2000" dirty="0">
                <a:solidFill>
                  <a:srgbClr val="404040"/>
                </a:solidFill>
                <a:latin typeface="Calibri"/>
                <a:cs typeface="Calibri"/>
              </a:rPr>
              <a:t>va </a:t>
            </a:r>
            <a:r>
              <a:rPr sz="2000" spc="10" dirty="0">
                <a:solidFill>
                  <a:srgbClr val="404040"/>
                </a:solidFill>
                <a:latin typeface="Calibri"/>
                <a:cs typeface="Calibri"/>
              </a:rPr>
              <a:t>falloir </a:t>
            </a:r>
            <a:r>
              <a:rPr sz="2000" spc="20" dirty="0">
                <a:solidFill>
                  <a:srgbClr val="404040"/>
                </a:solidFill>
                <a:latin typeface="Calibri"/>
                <a:cs typeface="Calibri"/>
              </a:rPr>
              <a:t>les </a:t>
            </a:r>
            <a:r>
              <a:rPr sz="2000" spc="25" dirty="0">
                <a:solidFill>
                  <a:srgbClr val="404040"/>
                </a:solidFill>
                <a:latin typeface="Calibri"/>
                <a:cs typeface="Calibri"/>
              </a:rPr>
              <a:t>synchroniser </a:t>
            </a:r>
            <a:r>
              <a:rPr sz="2000" spc="15" dirty="0">
                <a:solidFill>
                  <a:srgbClr val="404040"/>
                </a:solidFill>
                <a:latin typeface="Calibri"/>
                <a:cs typeface="Calibri"/>
              </a:rPr>
              <a:t>avec </a:t>
            </a:r>
            <a:r>
              <a:rPr sz="2000" spc="20" dirty="0">
                <a:solidFill>
                  <a:srgbClr val="404040"/>
                </a:solidFill>
                <a:latin typeface="Calibri"/>
                <a:cs typeface="Calibri"/>
              </a:rPr>
              <a:t>les </a:t>
            </a:r>
            <a:r>
              <a:rPr sz="2000" spc="10" dirty="0">
                <a:solidFill>
                  <a:srgbClr val="404040"/>
                </a:solidFill>
                <a:latin typeface="Calibri"/>
                <a:cs typeface="Calibri"/>
              </a:rPr>
              <a:t>repositories</a:t>
            </a:r>
            <a:r>
              <a:rPr sz="2000" spc="-95" dirty="0">
                <a:solidFill>
                  <a:srgbClr val="404040"/>
                </a:solidFill>
                <a:latin typeface="Calibri"/>
                <a:cs typeface="Calibri"/>
              </a:rPr>
              <a:t> </a:t>
            </a:r>
            <a:r>
              <a:rPr sz="2000" spc="25" dirty="0">
                <a:solidFill>
                  <a:srgbClr val="404040"/>
                </a:solidFill>
                <a:latin typeface="Calibri"/>
                <a:cs typeface="Calibri"/>
              </a:rPr>
              <a:t>locaux.</a:t>
            </a:r>
            <a:endParaRPr sz="2000" dirty="0">
              <a:latin typeface="Calibri"/>
              <a:cs typeface="Calibri"/>
            </a:endParaRPr>
          </a:p>
          <a:p>
            <a:pPr>
              <a:lnSpc>
                <a:spcPct val="100000"/>
              </a:lnSpc>
              <a:buClr>
                <a:srgbClr val="D24717"/>
              </a:buClr>
              <a:buFont typeface="Wingdings"/>
              <a:buChar char=""/>
            </a:pPr>
            <a:endParaRPr sz="2300" dirty="0">
              <a:latin typeface="Times New Roman"/>
              <a:cs typeface="Times New Roman"/>
            </a:endParaRPr>
          </a:p>
          <a:p>
            <a:pPr marL="104139">
              <a:lnSpc>
                <a:spcPct val="100000"/>
              </a:lnSpc>
            </a:pPr>
            <a:r>
              <a:rPr sz="2000" spc="30" dirty="0" err="1">
                <a:solidFill>
                  <a:srgbClr val="404040"/>
                </a:solidFill>
                <a:latin typeface="Calibri"/>
                <a:cs typeface="Calibri"/>
              </a:rPr>
              <a:t>Exemples</a:t>
            </a:r>
            <a:r>
              <a:rPr sz="2000" spc="30" dirty="0">
                <a:solidFill>
                  <a:srgbClr val="404040"/>
                </a:solidFill>
                <a:latin typeface="Calibri"/>
                <a:cs typeface="Calibri"/>
              </a:rPr>
              <a:t> </a:t>
            </a:r>
            <a:r>
              <a:rPr sz="2000" spc="15" dirty="0">
                <a:solidFill>
                  <a:srgbClr val="404040"/>
                </a:solidFill>
                <a:latin typeface="Calibri"/>
                <a:cs typeface="Calibri"/>
              </a:rPr>
              <a:t>de </a:t>
            </a:r>
            <a:r>
              <a:rPr sz="2000" spc="10" dirty="0">
                <a:solidFill>
                  <a:srgbClr val="404040"/>
                </a:solidFill>
                <a:latin typeface="Calibri"/>
                <a:cs typeface="Calibri"/>
              </a:rPr>
              <a:t>remotes</a:t>
            </a:r>
            <a:r>
              <a:rPr sz="2000" spc="26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a:lnSpc>
                <a:spcPct val="100000"/>
              </a:lnSpc>
            </a:pPr>
            <a:endParaRPr sz="2000" dirty="0">
              <a:latin typeface="Times New Roman"/>
              <a:cs typeface="Times New Roman"/>
            </a:endParaRPr>
          </a:p>
          <a:p>
            <a:pPr marL="396875" lvl="1" indent="-183515">
              <a:lnSpc>
                <a:spcPct val="100000"/>
              </a:lnSpc>
              <a:spcBef>
                <a:spcPts val="1455"/>
              </a:spcBef>
              <a:buClr>
                <a:srgbClr val="D24717"/>
              </a:buClr>
              <a:buChar char="◦"/>
              <a:tabLst>
                <a:tab pos="397510" algn="l"/>
              </a:tabLst>
            </a:pPr>
            <a:r>
              <a:rPr sz="1800" spc="-5" dirty="0">
                <a:solidFill>
                  <a:srgbClr val="404040"/>
                </a:solidFill>
                <a:latin typeface="Calibri"/>
                <a:cs typeface="Calibri"/>
              </a:rPr>
              <a:t>Serveur de </a:t>
            </a:r>
            <a:r>
              <a:rPr sz="1800" spc="-10" dirty="0">
                <a:solidFill>
                  <a:srgbClr val="404040"/>
                </a:solidFill>
                <a:latin typeface="Calibri"/>
                <a:cs typeface="Calibri"/>
              </a:rPr>
              <a:t>sources commun </a:t>
            </a:r>
            <a:r>
              <a:rPr sz="1800" dirty="0">
                <a:solidFill>
                  <a:srgbClr val="404040"/>
                </a:solidFill>
                <a:latin typeface="Calibri"/>
                <a:cs typeface="Calibri"/>
              </a:rPr>
              <a:t>à </a:t>
            </a:r>
            <a:r>
              <a:rPr sz="1800" spc="-20" dirty="0">
                <a:solidFill>
                  <a:srgbClr val="404040"/>
                </a:solidFill>
                <a:latin typeface="Calibri"/>
                <a:cs typeface="Calibri"/>
              </a:rPr>
              <a:t>l’équipe </a:t>
            </a:r>
            <a:r>
              <a:rPr sz="1800" dirty="0">
                <a:solidFill>
                  <a:srgbClr val="404040"/>
                </a:solidFill>
                <a:latin typeface="Calibri"/>
                <a:cs typeface="Calibri"/>
              </a:rPr>
              <a:t>/ </a:t>
            </a:r>
            <a:r>
              <a:rPr sz="1800" spc="-10" dirty="0">
                <a:solidFill>
                  <a:srgbClr val="404040"/>
                </a:solidFill>
                <a:latin typeface="Calibri"/>
                <a:cs typeface="Calibri"/>
              </a:rPr>
              <a:t>plate-forme d’intégration</a:t>
            </a:r>
            <a:r>
              <a:rPr sz="1800" spc="190" dirty="0">
                <a:solidFill>
                  <a:srgbClr val="404040"/>
                </a:solidFill>
                <a:latin typeface="Calibri"/>
                <a:cs typeface="Calibri"/>
              </a:rPr>
              <a:t> </a:t>
            </a:r>
            <a:r>
              <a:rPr sz="1800" spc="-10" dirty="0">
                <a:solidFill>
                  <a:srgbClr val="404040"/>
                </a:solidFill>
                <a:latin typeface="Calibri"/>
                <a:cs typeface="Calibri"/>
              </a:rPr>
              <a:t>continue</a:t>
            </a:r>
            <a:endParaRPr sz="1800" dirty="0">
              <a:latin typeface="Calibri"/>
              <a:cs typeface="Calibri"/>
            </a:endParaRPr>
          </a:p>
          <a:p>
            <a:pPr marL="396875" lvl="1" indent="-183515">
              <a:lnSpc>
                <a:spcPct val="100000"/>
              </a:lnSpc>
              <a:spcBef>
                <a:spcPts val="385"/>
              </a:spcBef>
              <a:buClr>
                <a:srgbClr val="D24717"/>
              </a:buClr>
              <a:buChar char="◦"/>
              <a:tabLst>
                <a:tab pos="397510" algn="l"/>
              </a:tabLst>
            </a:pPr>
            <a:r>
              <a:rPr sz="1800" spc="-10" dirty="0">
                <a:solidFill>
                  <a:srgbClr val="404040"/>
                </a:solidFill>
                <a:latin typeface="Calibri"/>
                <a:cs typeface="Calibri"/>
              </a:rPr>
              <a:t>Sauvegarde </a:t>
            </a:r>
            <a:r>
              <a:rPr sz="1800" spc="-5" dirty="0">
                <a:solidFill>
                  <a:srgbClr val="404040"/>
                </a:solidFill>
                <a:latin typeface="Calibri"/>
                <a:cs typeface="Calibri"/>
              </a:rPr>
              <a:t>du</a:t>
            </a:r>
            <a:r>
              <a:rPr sz="1800" spc="5" dirty="0">
                <a:solidFill>
                  <a:srgbClr val="404040"/>
                </a:solidFill>
                <a:latin typeface="Calibri"/>
                <a:cs typeface="Calibri"/>
              </a:rPr>
              <a:t> </a:t>
            </a:r>
            <a:r>
              <a:rPr sz="1800" spc="-10" dirty="0">
                <a:solidFill>
                  <a:srgbClr val="404040"/>
                </a:solidFill>
                <a:latin typeface="Calibri"/>
                <a:cs typeface="Calibri"/>
              </a:rPr>
              <a:t>repository</a:t>
            </a:r>
            <a:endParaRPr sz="1800" dirty="0">
              <a:latin typeface="Calibri"/>
              <a:cs typeface="Calibri"/>
            </a:endParaRPr>
          </a:p>
          <a:p>
            <a:pPr marL="396875" lvl="1" indent="-183515">
              <a:lnSpc>
                <a:spcPct val="100000"/>
              </a:lnSpc>
              <a:spcBef>
                <a:spcPts val="384"/>
              </a:spcBef>
              <a:buClr>
                <a:srgbClr val="D24717"/>
              </a:buClr>
              <a:buChar char="◦"/>
              <a:tabLst>
                <a:tab pos="397510" algn="l"/>
              </a:tabLst>
            </a:pPr>
            <a:r>
              <a:rPr sz="1800" spc="-5" dirty="0">
                <a:solidFill>
                  <a:srgbClr val="404040"/>
                </a:solidFill>
                <a:latin typeface="Calibri"/>
                <a:cs typeface="Calibri"/>
              </a:rPr>
              <a:t>Serveur de</a:t>
            </a:r>
            <a:r>
              <a:rPr sz="1800" spc="10" dirty="0">
                <a:solidFill>
                  <a:srgbClr val="404040"/>
                </a:solidFill>
                <a:latin typeface="Calibri"/>
                <a:cs typeface="Calibri"/>
              </a:rPr>
              <a:t> </a:t>
            </a:r>
            <a:r>
              <a:rPr sz="1800" spc="-10" dirty="0">
                <a:solidFill>
                  <a:srgbClr val="404040"/>
                </a:solidFill>
                <a:latin typeface="Calibri"/>
                <a:cs typeface="Calibri"/>
              </a:rPr>
              <a:t>préproduction/production</a:t>
            </a:r>
            <a:endParaRPr sz="18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56546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905000" y="133349"/>
            <a:ext cx="52578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dirty="0">
                <a:latin typeface="Century Gothic" panose="020B0502020202020204" pitchFamily="34" charset="0"/>
                <a:ea typeface="Tahoma" panose="020B0604030504040204" pitchFamily="34" charset="0"/>
                <a:cs typeface="Tahoma" panose="020B0604030504040204" pitchFamily="34" charset="0"/>
              </a:rPr>
              <a:t>Intégration</a:t>
            </a:r>
            <a:r>
              <a:rPr lang="en-US" sz="3600" dirty="0">
                <a:latin typeface="Century Gothic" panose="020B0502020202020204" pitchFamily="34" charset="0"/>
                <a:ea typeface="Tahoma" panose="020B0604030504040204" pitchFamily="34" charset="0"/>
                <a:cs typeface="Tahoma" panose="020B0604030504040204" pitchFamily="34" charset="0"/>
              </a:rPr>
              <a:t> continue</a:t>
            </a:r>
          </a:p>
        </p:txBody>
      </p:sp>
      <p:sp>
        <p:nvSpPr>
          <p:cNvPr id="5" name="object 3"/>
          <p:cNvSpPr/>
          <p:nvPr/>
        </p:nvSpPr>
        <p:spPr>
          <a:xfrm>
            <a:off x="1981200" y="1379424"/>
            <a:ext cx="4522749" cy="312017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51943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4" y="1373981"/>
            <a:ext cx="6908800" cy="3375924"/>
          </a:xfrm>
          <a:prstGeom prst="rect">
            <a:avLst/>
          </a:prstGeom>
        </p:spPr>
        <p:txBody>
          <a:bodyPr vert="horz" wrap="square" lIns="0" tIns="13335" rIns="0" bIns="0" rtlCol="0">
            <a:spAutoFit/>
          </a:bodyPr>
          <a:lstStyle/>
          <a:p>
            <a:pPr marL="12700">
              <a:lnSpc>
                <a:spcPct val="100000"/>
              </a:lnSpc>
              <a:spcBef>
                <a:spcPts val="105"/>
              </a:spcBef>
            </a:pPr>
            <a:r>
              <a:rPr sz="2000" b="1" spc="45" dirty="0">
                <a:solidFill>
                  <a:srgbClr val="404040"/>
                </a:solidFill>
                <a:latin typeface="Calibri"/>
                <a:cs typeface="Calibri"/>
              </a:rPr>
              <a:t>Ajouter </a:t>
            </a:r>
            <a:r>
              <a:rPr sz="2000" b="1" spc="30" dirty="0">
                <a:solidFill>
                  <a:srgbClr val="404040"/>
                </a:solidFill>
                <a:latin typeface="Calibri"/>
                <a:cs typeface="Calibri"/>
              </a:rPr>
              <a:t>un </a:t>
            </a:r>
            <a:r>
              <a:rPr sz="2000" b="1" spc="45" dirty="0">
                <a:solidFill>
                  <a:srgbClr val="404040"/>
                </a:solidFill>
                <a:latin typeface="Calibri"/>
                <a:cs typeface="Calibri"/>
              </a:rPr>
              <a:t>dépôt </a:t>
            </a:r>
            <a:r>
              <a:rPr sz="2000" b="1" spc="35" dirty="0">
                <a:solidFill>
                  <a:srgbClr val="404040"/>
                </a:solidFill>
                <a:latin typeface="Calibri"/>
                <a:cs typeface="Calibri"/>
              </a:rPr>
              <a:t>distant</a:t>
            </a:r>
            <a:r>
              <a:rPr sz="2000" b="1" spc="265"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a:lnSpc>
                <a:spcPct val="100000"/>
              </a:lnSpc>
            </a:pPr>
            <a:endParaRPr sz="2000">
              <a:latin typeface="Times New Roman"/>
              <a:cs typeface="Times New Roman"/>
            </a:endParaRPr>
          </a:p>
          <a:p>
            <a:pPr marL="304800" indent="-183515">
              <a:lnSpc>
                <a:spcPct val="100000"/>
              </a:lnSpc>
              <a:spcBef>
                <a:spcPts val="1440"/>
              </a:spcBef>
              <a:buClr>
                <a:srgbClr val="D24717"/>
              </a:buClr>
              <a:buChar char="◦"/>
              <a:tabLst>
                <a:tab pos="305435" algn="l"/>
              </a:tabLst>
            </a:pPr>
            <a:r>
              <a:rPr sz="1800" spc="20" dirty="0">
                <a:solidFill>
                  <a:srgbClr val="404040"/>
                </a:solidFill>
                <a:latin typeface="Calibri"/>
                <a:cs typeface="Calibri"/>
              </a:rPr>
              <a:t>Par </a:t>
            </a:r>
            <a:r>
              <a:rPr sz="1800" spc="40" dirty="0">
                <a:solidFill>
                  <a:srgbClr val="404040"/>
                </a:solidFill>
                <a:latin typeface="Calibri"/>
                <a:cs typeface="Calibri"/>
              </a:rPr>
              <a:t>défaut </a:t>
            </a:r>
            <a:r>
              <a:rPr sz="1800" spc="30" dirty="0">
                <a:solidFill>
                  <a:srgbClr val="404040"/>
                </a:solidFill>
                <a:latin typeface="Calibri"/>
                <a:cs typeface="Calibri"/>
              </a:rPr>
              <a:t>lors d’un </a:t>
            </a:r>
            <a:r>
              <a:rPr sz="1800" spc="35" dirty="0">
                <a:solidFill>
                  <a:srgbClr val="404040"/>
                </a:solidFill>
                <a:latin typeface="Courier New"/>
                <a:cs typeface="Courier New"/>
              </a:rPr>
              <a:t>git </a:t>
            </a:r>
            <a:r>
              <a:rPr sz="1800" spc="45" dirty="0">
                <a:solidFill>
                  <a:srgbClr val="404040"/>
                </a:solidFill>
                <a:latin typeface="Courier New"/>
                <a:cs typeface="Courier New"/>
              </a:rPr>
              <a:t>clone</a:t>
            </a:r>
            <a:r>
              <a:rPr sz="1800" spc="45" dirty="0">
                <a:solidFill>
                  <a:srgbClr val="404040"/>
                </a:solidFill>
                <a:latin typeface="Calibri"/>
                <a:cs typeface="Calibri"/>
              </a:rPr>
              <a:t>, </a:t>
            </a:r>
            <a:r>
              <a:rPr sz="1800" spc="25" dirty="0">
                <a:solidFill>
                  <a:srgbClr val="404040"/>
                </a:solidFill>
                <a:latin typeface="Calibri"/>
                <a:cs typeface="Calibri"/>
              </a:rPr>
              <a:t>le </a:t>
            </a:r>
            <a:r>
              <a:rPr sz="1800" spc="45" dirty="0">
                <a:solidFill>
                  <a:srgbClr val="404040"/>
                </a:solidFill>
                <a:latin typeface="Calibri"/>
                <a:cs typeface="Calibri"/>
              </a:rPr>
              <a:t>repository </a:t>
            </a:r>
            <a:r>
              <a:rPr sz="1800" spc="35" dirty="0">
                <a:solidFill>
                  <a:srgbClr val="404040"/>
                </a:solidFill>
                <a:latin typeface="Calibri"/>
                <a:cs typeface="Calibri"/>
              </a:rPr>
              <a:t>s’appelle</a:t>
            </a:r>
            <a:r>
              <a:rPr sz="1800" spc="409" dirty="0">
                <a:solidFill>
                  <a:srgbClr val="404040"/>
                </a:solidFill>
                <a:latin typeface="Calibri"/>
                <a:cs typeface="Calibri"/>
              </a:rPr>
              <a:t> </a:t>
            </a:r>
            <a:r>
              <a:rPr sz="1800" spc="55" dirty="0">
                <a:solidFill>
                  <a:srgbClr val="404040"/>
                </a:solidFill>
                <a:latin typeface="Courier New"/>
                <a:cs typeface="Courier New"/>
              </a:rPr>
              <a:t>origin</a:t>
            </a:r>
            <a:endParaRPr sz="1800">
              <a:latin typeface="Courier New"/>
              <a:cs typeface="Courier New"/>
            </a:endParaRPr>
          </a:p>
          <a:p>
            <a:pPr marL="304800" marR="1132205" indent="-182880">
              <a:lnSpc>
                <a:spcPts val="1939"/>
              </a:lnSpc>
              <a:spcBef>
                <a:spcPts val="610"/>
              </a:spcBef>
              <a:buClr>
                <a:srgbClr val="D24717"/>
              </a:buClr>
              <a:buFont typeface="Calibri"/>
              <a:buChar char="◦"/>
              <a:tabLst>
                <a:tab pos="305435" algn="l"/>
              </a:tabLst>
            </a:pPr>
            <a:r>
              <a:rPr sz="1800" spc="35" dirty="0">
                <a:solidFill>
                  <a:srgbClr val="404040"/>
                </a:solidFill>
                <a:latin typeface="Courier New"/>
                <a:cs typeface="Courier New"/>
              </a:rPr>
              <a:t>git </a:t>
            </a:r>
            <a:r>
              <a:rPr sz="1800" spc="40" dirty="0">
                <a:solidFill>
                  <a:srgbClr val="404040"/>
                </a:solidFill>
                <a:latin typeface="Courier New"/>
                <a:cs typeface="Courier New"/>
              </a:rPr>
              <a:t>remote </a:t>
            </a:r>
            <a:r>
              <a:rPr sz="1800" spc="35" dirty="0">
                <a:solidFill>
                  <a:srgbClr val="404040"/>
                </a:solidFill>
                <a:latin typeface="Courier New"/>
                <a:cs typeface="Courier New"/>
              </a:rPr>
              <a:t>add </a:t>
            </a:r>
            <a:r>
              <a:rPr sz="1800" spc="40" dirty="0">
                <a:solidFill>
                  <a:srgbClr val="404040"/>
                </a:solidFill>
                <a:latin typeface="Courier New"/>
                <a:cs typeface="Courier New"/>
              </a:rPr>
              <a:t>origin  </a:t>
            </a:r>
            <a:r>
              <a:rPr sz="1800" spc="45" dirty="0">
                <a:solidFill>
                  <a:srgbClr val="404040"/>
                </a:solidFill>
                <a:latin typeface="Courier New"/>
                <a:cs typeface="Courier New"/>
              </a:rPr>
              <a:t>https://github.com/angular/angular.git</a:t>
            </a:r>
            <a:endParaRPr sz="1800">
              <a:latin typeface="Courier New"/>
              <a:cs typeface="Courier New"/>
            </a:endParaRPr>
          </a:p>
          <a:p>
            <a:pPr>
              <a:lnSpc>
                <a:spcPct val="100000"/>
              </a:lnSpc>
              <a:buClr>
                <a:srgbClr val="D24717"/>
              </a:buClr>
              <a:buFont typeface="Calibri"/>
              <a:buChar char="◦"/>
            </a:pPr>
            <a:endParaRPr sz="2000">
              <a:latin typeface="Times New Roman"/>
              <a:cs typeface="Times New Roman"/>
            </a:endParaRPr>
          </a:p>
          <a:p>
            <a:pPr>
              <a:lnSpc>
                <a:spcPct val="100000"/>
              </a:lnSpc>
              <a:spcBef>
                <a:spcPts val="35"/>
              </a:spcBef>
              <a:buClr>
                <a:srgbClr val="D24717"/>
              </a:buClr>
              <a:buFont typeface="Calibri"/>
              <a:buChar char="◦"/>
            </a:pPr>
            <a:endParaRPr sz="2250">
              <a:latin typeface="Times New Roman"/>
              <a:cs typeface="Times New Roman"/>
            </a:endParaRPr>
          </a:p>
          <a:p>
            <a:pPr marL="12700">
              <a:lnSpc>
                <a:spcPct val="100000"/>
              </a:lnSpc>
              <a:spcBef>
                <a:spcPts val="5"/>
              </a:spcBef>
            </a:pPr>
            <a:r>
              <a:rPr sz="2000" b="1" spc="-10" dirty="0">
                <a:solidFill>
                  <a:srgbClr val="404040"/>
                </a:solidFill>
                <a:latin typeface="Calibri"/>
                <a:cs typeface="Calibri"/>
              </a:rPr>
              <a:t>Listes </a:t>
            </a:r>
            <a:r>
              <a:rPr sz="2000" b="1" dirty="0">
                <a:solidFill>
                  <a:srgbClr val="404040"/>
                </a:solidFill>
                <a:latin typeface="Calibri"/>
                <a:cs typeface="Calibri"/>
              </a:rPr>
              <a:t>les dépôts </a:t>
            </a:r>
            <a:r>
              <a:rPr sz="2000" b="1" spc="-10" dirty="0">
                <a:solidFill>
                  <a:srgbClr val="404040"/>
                </a:solidFill>
                <a:latin typeface="Calibri"/>
                <a:cs typeface="Calibri"/>
              </a:rPr>
              <a:t>distants</a:t>
            </a:r>
            <a:r>
              <a:rPr sz="2000" b="1" spc="-60"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a:lnSpc>
                <a:spcPct val="100000"/>
              </a:lnSpc>
            </a:pPr>
            <a:endParaRPr sz="2000">
              <a:latin typeface="Times New Roman"/>
              <a:cs typeface="Times New Roman"/>
            </a:endParaRPr>
          </a:p>
          <a:p>
            <a:pPr marL="304800" indent="-183515">
              <a:lnSpc>
                <a:spcPct val="100000"/>
              </a:lnSpc>
              <a:spcBef>
                <a:spcPts val="141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remote</a:t>
            </a:r>
            <a:r>
              <a:rPr sz="1800" spc="-40" dirty="0">
                <a:solidFill>
                  <a:srgbClr val="404040"/>
                </a:solidFill>
                <a:latin typeface="Courier New"/>
                <a:cs typeface="Courier New"/>
              </a:rPr>
              <a:t> </a:t>
            </a:r>
            <a:r>
              <a:rPr sz="1800" dirty="0">
                <a:solidFill>
                  <a:srgbClr val="404040"/>
                </a:solidFill>
                <a:latin typeface="Courier New"/>
                <a:cs typeface="Courier New"/>
              </a:rPr>
              <a:t>-v</a:t>
            </a:r>
            <a:endParaRPr sz="18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210</a:t>
            </a:r>
            <a:endParaRPr sz="1050">
              <a:latin typeface="Calibri"/>
              <a:cs typeface="Calibri"/>
            </a:endParaRPr>
          </a:p>
        </p:txBody>
      </p:sp>
    </p:spTree>
    <p:extLst>
      <p:ext uri="{BB962C8B-B14F-4D97-AF65-F5344CB8AC3E}">
        <p14:creationId xmlns:p14="http://schemas.microsoft.com/office/powerpoint/2010/main" val="17640116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5" y="1373982"/>
            <a:ext cx="7666355" cy="3170740"/>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404040"/>
                </a:solidFill>
                <a:latin typeface="Calibri"/>
                <a:cs typeface="Calibri"/>
              </a:rPr>
              <a:t>Publier des </a:t>
            </a:r>
            <a:r>
              <a:rPr sz="2000" b="1" spc="-5" dirty="0">
                <a:solidFill>
                  <a:srgbClr val="404040"/>
                </a:solidFill>
                <a:latin typeface="Calibri"/>
                <a:cs typeface="Calibri"/>
              </a:rPr>
              <a:t>sources </a:t>
            </a:r>
            <a:r>
              <a:rPr sz="2000" b="1" dirty="0">
                <a:solidFill>
                  <a:srgbClr val="404040"/>
                </a:solidFill>
                <a:latin typeface="Calibri"/>
                <a:cs typeface="Calibri"/>
              </a:rPr>
              <a:t>sur un dépôt</a:t>
            </a:r>
            <a:r>
              <a:rPr sz="2000" b="1" spc="-85" dirty="0">
                <a:solidFill>
                  <a:srgbClr val="404040"/>
                </a:solidFill>
                <a:latin typeface="Calibri"/>
                <a:cs typeface="Calibri"/>
              </a:rPr>
              <a:t> </a:t>
            </a:r>
            <a:r>
              <a:rPr sz="2000" b="1" spc="-10" dirty="0">
                <a:solidFill>
                  <a:srgbClr val="404040"/>
                </a:solidFill>
                <a:latin typeface="Calibri"/>
                <a:cs typeface="Calibri"/>
              </a:rPr>
              <a:t>distant</a:t>
            </a:r>
            <a:endParaRPr sz="2000">
              <a:latin typeface="Calibri"/>
              <a:cs typeface="Calibri"/>
            </a:endParaRPr>
          </a:p>
          <a:p>
            <a:pPr>
              <a:lnSpc>
                <a:spcPct val="100000"/>
              </a:lnSpc>
            </a:pPr>
            <a:endParaRPr sz="2000">
              <a:latin typeface="Times New Roman"/>
              <a:cs typeface="Times New Roman"/>
            </a:endParaRPr>
          </a:p>
          <a:p>
            <a:pPr marL="304800" indent="-183515">
              <a:lnSpc>
                <a:spcPct val="100000"/>
              </a:lnSpc>
              <a:spcBef>
                <a:spcPts val="141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push origin</a:t>
            </a:r>
            <a:r>
              <a:rPr sz="1800" spc="-35" dirty="0">
                <a:solidFill>
                  <a:srgbClr val="404040"/>
                </a:solidFill>
                <a:latin typeface="Courier New"/>
                <a:cs typeface="Courier New"/>
              </a:rPr>
              <a:t> </a:t>
            </a:r>
            <a:r>
              <a:rPr sz="1800" spc="-10" dirty="0">
                <a:solidFill>
                  <a:srgbClr val="404040"/>
                </a:solidFill>
                <a:latin typeface="Courier New"/>
                <a:cs typeface="Courier New"/>
              </a:rPr>
              <a:t>master</a:t>
            </a:r>
            <a:endParaRPr sz="1800">
              <a:latin typeface="Courier New"/>
              <a:cs typeface="Courier New"/>
            </a:endParaRPr>
          </a:p>
          <a:p>
            <a:pPr marL="487680" lvl="1" indent="-183515">
              <a:lnSpc>
                <a:spcPct val="100000"/>
              </a:lnSpc>
              <a:spcBef>
                <a:spcPts val="484"/>
              </a:spcBef>
              <a:buClr>
                <a:srgbClr val="D24717"/>
              </a:buClr>
              <a:buChar char="◦"/>
              <a:tabLst>
                <a:tab pos="488315" algn="l"/>
              </a:tabLst>
            </a:pPr>
            <a:r>
              <a:rPr sz="1400" spc="-5" dirty="0">
                <a:solidFill>
                  <a:srgbClr val="404040"/>
                </a:solidFill>
                <a:latin typeface="Calibri"/>
                <a:cs typeface="Calibri"/>
              </a:rPr>
              <a:t>(</a:t>
            </a:r>
            <a:r>
              <a:rPr sz="1400" spc="-5" dirty="0">
                <a:solidFill>
                  <a:srgbClr val="404040"/>
                </a:solidFill>
                <a:latin typeface="Courier New"/>
                <a:cs typeface="Courier New"/>
              </a:rPr>
              <a:t>origin</a:t>
            </a:r>
            <a:r>
              <a:rPr sz="1400" spc="-525" dirty="0">
                <a:solidFill>
                  <a:srgbClr val="404040"/>
                </a:solidFill>
                <a:latin typeface="Courier New"/>
                <a:cs typeface="Courier New"/>
              </a:rPr>
              <a:t> </a:t>
            </a:r>
            <a:r>
              <a:rPr sz="1400" dirty="0">
                <a:solidFill>
                  <a:srgbClr val="404040"/>
                </a:solidFill>
                <a:latin typeface="Calibri"/>
                <a:cs typeface="Calibri"/>
              </a:rPr>
              <a:t>: </a:t>
            </a:r>
            <a:r>
              <a:rPr sz="1400" spc="-5" dirty="0">
                <a:solidFill>
                  <a:srgbClr val="404040"/>
                </a:solidFill>
                <a:latin typeface="Calibri"/>
                <a:cs typeface="Calibri"/>
              </a:rPr>
              <a:t>nom du dépôt </a:t>
            </a:r>
            <a:r>
              <a:rPr sz="1400" spc="-10" dirty="0">
                <a:solidFill>
                  <a:srgbClr val="404040"/>
                </a:solidFill>
                <a:latin typeface="Calibri"/>
                <a:cs typeface="Calibri"/>
              </a:rPr>
              <a:t>distant, </a:t>
            </a:r>
            <a:r>
              <a:rPr sz="1400" spc="-5" dirty="0">
                <a:solidFill>
                  <a:srgbClr val="404040"/>
                </a:solidFill>
                <a:latin typeface="Calibri"/>
                <a:cs typeface="Calibri"/>
              </a:rPr>
              <a:t>master </a:t>
            </a:r>
            <a:r>
              <a:rPr sz="1400" dirty="0">
                <a:solidFill>
                  <a:srgbClr val="404040"/>
                </a:solidFill>
                <a:latin typeface="Calibri"/>
                <a:cs typeface="Calibri"/>
              </a:rPr>
              <a:t>: </a:t>
            </a:r>
            <a:r>
              <a:rPr sz="1400" spc="-10" dirty="0">
                <a:solidFill>
                  <a:srgbClr val="404040"/>
                </a:solidFill>
                <a:latin typeface="Calibri"/>
                <a:cs typeface="Calibri"/>
              </a:rPr>
              <a:t>branche </a:t>
            </a:r>
            <a:r>
              <a:rPr sz="1400" spc="-5" dirty="0">
                <a:solidFill>
                  <a:srgbClr val="404040"/>
                </a:solidFill>
                <a:latin typeface="Calibri"/>
                <a:cs typeface="Calibri"/>
              </a:rPr>
              <a:t>locale)</a:t>
            </a:r>
            <a:endParaRPr sz="1400">
              <a:latin typeface="Calibri"/>
              <a:cs typeface="Calibri"/>
            </a:endParaRPr>
          </a:p>
          <a:p>
            <a:pPr lvl="1">
              <a:lnSpc>
                <a:spcPct val="100000"/>
              </a:lnSpc>
              <a:buClr>
                <a:srgbClr val="D24717"/>
              </a:buClr>
              <a:buFont typeface="Calibri"/>
              <a:buChar char="◦"/>
            </a:pPr>
            <a:endParaRPr sz="1600">
              <a:latin typeface="Times New Roman"/>
              <a:cs typeface="Times New Roman"/>
            </a:endParaRPr>
          </a:p>
          <a:p>
            <a:pPr marL="304800" indent="-183515">
              <a:lnSpc>
                <a:spcPct val="100000"/>
              </a:lnSpc>
              <a:spcBef>
                <a:spcPts val="1070"/>
              </a:spcBef>
              <a:buClr>
                <a:srgbClr val="D24717"/>
              </a:buClr>
              <a:buChar char="◦"/>
              <a:tabLst>
                <a:tab pos="305435" algn="l"/>
              </a:tabLst>
            </a:pPr>
            <a:r>
              <a:rPr sz="1800" spc="-15" dirty="0">
                <a:solidFill>
                  <a:srgbClr val="404040"/>
                </a:solidFill>
                <a:latin typeface="Calibri"/>
                <a:cs typeface="Calibri"/>
              </a:rPr>
              <a:t>Pour </a:t>
            </a:r>
            <a:r>
              <a:rPr sz="1800" spc="-10" dirty="0">
                <a:solidFill>
                  <a:srgbClr val="404040"/>
                </a:solidFill>
                <a:latin typeface="Calibri"/>
                <a:cs typeface="Calibri"/>
              </a:rPr>
              <a:t>enregistrer </a:t>
            </a:r>
            <a:r>
              <a:rPr sz="1800" spc="-5" dirty="0">
                <a:solidFill>
                  <a:srgbClr val="404040"/>
                </a:solidFill>
                <a:latin typeface="Calibri"/>
                <a:cs typeface="Calibri"/>
              </a:rPr>
              <a:t>la </a:t>
            </a:r>
            <a:r>
              <a:rPr sz="1800" spc="-10" dirty="0">
                <a:solidFill>
                  <a:srgbClr val="404040"/>
                </a:solidFill>
                <a:latin typeface="Calibri"/>
                <a:cs typeface="Calibri"/>
              </a:rPr>
              <a:t>branche </a:t>
            </a:r>
            <a:r>
              <a:rPr sz="1800" spc="-15" dirty="0">
                <a:solidFill>
                  <a:srgbClr val="404040"/>
                </a:solidFill>
                <a:latin typeface="Calibri"/>
                <a:cs typeface="Calibri"/>
              </a:rPr>
              <a:t>distante </a:t>
            </a:r>
            <a:r>
              <a:rPr sz="1800" dirty="0">
                <a:solidFill>
                  <a:srgbClr val="404040"/>
                </a:solidFill>
                <a:latin typeface="Calibri"/>
                <a:cs typeface="Calibri"/>
              </a:rPr>
              <a:t>en </a:t>
            </a:r>
            <a:r>
              <a:rPr sz="1800" spc="-10" dirty="0">
                <a:solidFill>
                  <a:srgbClr val="404040"/>
                </a:solidFill>
                <a:latin typeface="Calibri"/>
                <a:cs typeface="Calibri"/>
              </a:rPr>
              <a:t>Upstream (branche </a:t>
            </a:r>
            <a:r>
              <a:rPr sz="1800" spc="-15" dirty="0">
                <a:solidFill>
                  <a:srgbClr val="404040"/>
                </a:solidFill>
                <a:latin typeface="Calibri"/>
                <a:cs typeface="Calibri"/>
              </a:rPr>
              <a:t>distante </a:t>
            </a:r>
            <a:r>
              <a:rPr sz="1800" spc="-5" dirty="0">
                <a:solidFill>
                  <a:srgbClr val="404040"/>
                </a:solidFill>
                <a:latin typeface="Calibri"/>
                <a:cs typeface="Calibri"/>
              </a:rPr>
              <a:t>par</a:t>
            </a:r>
            <a:r>
              <a:rPr sz="1800" spc="260" dirty="0">
                <a:solidFill>
                  <a:srgbClr val="404040"/>
                </a:solidFill>
                <a:latin typeface="Calibri"/>
                <a:cs typeface="Calibri"/>
              </a:rPr>
              <a:t> </a:t>
            </a:r>
            <a:r>
              <a:rPr sz="1800" spc="-10" dirty="0">
                <a:solidFill>
                  <a:srgbClr val="404040"/>
                </a:solidFill>
                <a:latin typeface="Calibri"/>
                <a:cs typeface="Calibri"/>
              </a:rPr>
              <a:t>défaut)</a:t>
            </a:r>
            <a:endParaRPr sz="180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400" spc="-5" dirty="0">
                <a:solidFill>
                  <a:srgbClr val="404040"/>
                </a:solidFill>
                <a:latin typeface="Courier New"/>
                <a:cs typeface="Courier New"/>
              </a:rPr>
              <a:t>git push </a:t>
            </a:r>
            <a:r>
              <a:rPr sz="1400" dirty="0">
                <a:solidFill>
                  <a:srgbClr val="404040"/>
                </a:solidFill>
                <a:latin typeface="Courier New"/>
                <a:cs typeface="Courier New"/>
              </a:rPr>
              <a:t>-u </a:t>
            </a:r>
            <a:r>
              <a:rPr sz="1400" spc="-5" dirty="0">
                <a:solidFill>
                  <a:srgbClr val="404040"/>
                </a:solidFill>
                <a:latin typeface="Courier New"/>
                <a:cs typeface="Courier New"/>
              </a:rPr>
              <a:t>origin</a:t>
            </a:r>
            <a:r>
              <a:rPr sz="1400" spc="-45" dirty="0">
                <a:solidFill>
                  <a:srgbClr val="404040"/>
                </a:solidFill>
                <a:latin typeface="Courier New"/>
                <a:cs typeface="Courier New"/>
              </a:rPr>
              <a:t> </a:t>
            </a:r>
            <a:r>
              <a:rPr sz="1400" spc="-5" dirty="0">
                <a:solidFill>
                  <a:srgbClr val="404040"/>
                </a:solidFill>
                <a:latin typeface="Courier New"/>
                <a:cs typeface="Courier New"/>
              </a:rPr>
              <a:t>master</a:t>
            </a:r>
            <a:endParaRPr sz="1400">
              <a:latin typeface="Courier New"/>
              <a:cs typeface="Courier New"/>
            </a:endParaRPr>
          </a:p>
          <a:p>
            <a:pPr lvl="1">
              <a:lnSpc>
                <a:spcPct val="100000"/>
              </a:lnSpc>
              <a:spcBef>
                <a:spcPts val="35"/>
              </a:spcBef>
              <a:buClr>
                <a:srgbClr val="D24717"/>
              </a:buClr>
              <a:buFont typeface="Calibri"/>
              <a:buChar char="◦"/>
            </a:pPr>
            <a:endParaRPr sz="2150">
              <a:latin typeface="Times New Roman"/>
              <a:cs typeface="Times New Roman"/>
            </a:endParaRPr>
          </a:p>
          <a:p>
            <a:pPr marL="304800" indent="-183515">
              <a:lnSpc>
                <a:spcPct val="100000"/>
              </a:lnSpc>
              <a:buClr>
                <a:srgbClr val="D24717"/>
              </a:buClr>
              <a:buChar char="◦"/>
              <a:tabLst>
                <a:tab pos="305435" algn="l"/>
              </a:tabLst>
            </a:pPr>
            <a:r>
              <a:rPr sz="1800" spc="-5" dirty="0">
                <a:solidFill>
                  <a:srgbClr val="404040"/>
                </a:solidFill>
                <a:latin typeface="Calibri"/>
                <a:cs typeface="Calibri"/>
              </a:rPr>
              <a:t>On </a:t>
            </a:r>
            <a:r>
              <a:rPr sz="1800" spc="-10" dirty="0">
                <a:solidFill>
                  <a:srgbClr val="404040"/>
                </a:solidFill>
                <a:latin typeface="Calibri"/>
                <a:cs typeface="Calibri"/>
              </a:rPr>
              <a:t>pourra alors </a:t>
            </a:r>
            <a:r>
              <a:rPr sz="1800" spc="-5" dirty="0">
                <a:solidFill>
                  <a:srgbClr val="404040"/>
                </a:solidFill>
                <a:latin typeface="Calibri"/>
                <a:cs typeface="Calibri"/>
              </a:rPr>
              <a:t>simplement </a:t>
            </a:r>
            <a:r>
              <a:rPr sz="1800" spc="-10" dirty="0">
                <a:solidFill>
                  <a:srgbClr val="404040"/>
                </a:solidFill>
                <a:latin typeface="Calibri"/>
                <a:cs typeface="Calibri"/>
              </a:rPr>
              <a:t>écrire </a:t>
            </a:r>
            <a:r>
              <a:rPr sz="1800" dirty="0">
                <a:solidFill>
                  <a:srgbClr val="404040"/>
                </a:solidFill>
                <a:latin typeface="Calibri"/>
                <a:cs typeface="Calibri"/>
              </a:rPr>
              <a:t>(cf </a:t>
            </a:r>
            <a:r>
              <a:rPr sz="1800" spc="-5" dirty="0">
                <a:solidFill>
                  <a:srgbClr val="404040"/>
                </a:solidFill>
                <a:latin typeface="Calibri"/>
                <a:cs typeface="Calibri"/>
              </a:rPr>
              <a:t>chapitre </a:t>
            </a:r>
            <a:r>
              <a:rPr sz="1800" spc="-10" dirty="0">
                <a:solidFill>
                  <a:srgbClr val="404040"/>
                </a:solidFill>
                <a:latin typeface="Calibri"/>
                <a:cs typeface="Calibri"/>
              </a:rPr>
              <a:t>Configuration</a:t>
            </a:r>
            <a:r>
              <a:rPr sz="1800" spc="140" dirty="0">
                <a:solidFill>
                  <a:srgbClr val="404040"/>
                </a:solidFill>
                <a:latin typeface="Calibri"/>
                <a:cs typeface="Calibri"/>
              </a:rPr>
              <a:t> </a:t>
            </a:r>
            <a:r>
              <a:rPr sz="1800" spc="-5" dirty="0">
                <a:solidFill>
                  <a:srgbClr val="404040"/>
                </a:solidFill>
                <a:latin typeface="Calibri"/>
                <a:cs typeface="Calibri"/>
              </a:rPr>
              <a:t>ci-dessous)</a:t>
            </a:r>
            <a:endParaRPr sz="180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400" spc="-5" dirty="0">
                <a:solidFill>
                  <a:srgbClr val="404040"/>
                </a:solidFill>
                <a:latin typeface="Courier New"/>
                <a:cs typeface="Courier New"/>
              </a:rPr>
              <a:t>git</a:t>
            </a:r>
            <a:r>
              <a:rPr sz="1400" spc="-10" dirty="0">
                <a:solidFill>
                  <a:srgbClr val="404040"/>
                </a:solidFill>
                <a:latin typeface="Courier New"/>
                <a:cs typeface="Courier New"/>
              </a:rPr>
              <a:t> </a:t>
            </a:r>
            <a:r>
              <a:rPr sz="1400" spc="-5" dirty="0">
                <a:solidFill>
                  <a:srgbClr val="404040"/>
                </a:solidFill>
                <a:latin typeface="Courier New"/>
                <a:cs typeface="Courier New"/>
              </a:rPr>
              <a:t>push</a:t>
            </a:r>
            <a:endParaRPr sz="14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02755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5" y="1373981"/>
            <a:ext cx="7374255" cy="3333861"/>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Erreur</a:t>
            </a:r>
            <a:endParaRPr sz="2000" dirty="0">
              <a:latin typeface="Calibri"/>
              <a:cs typeface="Calibri"/>
            </a:endParaRPr>
          </a:p>
          <a:p>
            <a:pPr marL="304800" marR="5080" indent="-182880">
              <a:lnSpc>
                <a:spcPct val="90300"/>
              </a:lnSpc>
              <a:spcBef>
                <a:spcPts val="1650"/>
              </a:spcBef>
              <a:buClr>
                <a:srgbClr val="D24717"/>
              </a:buClr>
              <a:buFont typeface="Calibri"/>
              <a:buChar char="◦"/>
              <a:tabLst>
                <a:tab pos="305435" algn="l"/>
              </a:tabLst>
            </a:pPr>
            <a:r>
              <a:rPr sz="1800" spc="-5" dirty="0" err="1">
                <a:solidFill>
                  <a:srgbClr val="404040"/>
                </a:solidFill>
                <a:latin typeface="Courier New"/>
                <a:cs typeface="Courier New"/>
              </a:rPr>
              <a:t>git</a:t>
            </a:r>
            <a:r>
              <a:rPr sz="1800" spc="-5" dirty="0">
                <a:solidFill>
                  <a:srgbClr val="404040"/>
                </a:solidFill>
                <a:latin typeface="Courier New"/>
                <a:cs typeface="Courier New"/>
              </a:rPr>
              <a:t> push </a:t>
            </a:r>
            <a:r>
              <a:rPr sz="1800" spc="-5" dirty="0">
                <a:solidFill>
                  <a:srgbClr val="404040"/>
                </a:solidFill>
                <a:latin typeface="Calibri"/>
                <a:cs typeface="Calibri"/>
              </a:rPr>
              <a:t>vous </a:t>
            </a:r>
            <a:r>
              <a:rPr sz="1800" spc="-10" dirty="0">
                <a:solidFill>
                  <a:srgbClr val="404040"/>
                </a:solidFill>
                <a:latin typeface="Calibri"/>
                <a:cs typeface="Calibri"/>
              </a:rPr>
              <a:t>aﬀichera </a:t>
            </a:r>
            <a:r>
              <a:rPr sz="1800" spc="-5" dirty="0">
                <a:solidFill>
                  <a:srgbClr val="404040"/>
                </a:solidFill>
                <a:latin typeface="Calibri"/>
                <a:cs typeface="Calibri"/>
              </a:rPr>
              <a:t>un message </a:t>
            </a:r>
            <a:r>
              <a:rPr sz="1800" spc="-25" dirty="0">
                <a:solidFill>
                  <a:srgbClr val="404040"/>
                </a:solidFill>
                <a:latin typeface="Calibri"/>
                <a:cs typeface="Calibri"/>
              </a:rPr>
              <a:t>d’erreur </a:t>
            </a:r>
            <a:r>
              <a:rPr sz="1800" spc="-5" dirty="0">
                <a:solidFill>
                  <a:srgbClr val="404040"/>
                </a:solidFill>
                <a:latin typeface="Calibri"/>
                <a:cs typeface="Calibri"/>
              </a:rPr>
              <a:t>s’il </a:t>
            </a:r>
            <a:r>
              <a:rPr sz="1800" dirty="0">
                <a:solidFill>
                  <a:srgbClr val="404040"/>
                </a:solidFill>
                <a:latin typeface="Calibri"/>
                <a:cs typeface="Calibri"/>
              </a:rPr>
              <a:t>y a eu </a:t>
            </a:r>
            <a:r>
              <a:rPr sz="1800" spc="-5" dirty="0">
                <a:solidFill>
                  <a:srgbClr val="404040"/>
                </a:solidFill>
                <a:latin typeface="Calibri"/>
                <a:cs typeface="Calibri"/>
              </a:rPr>
              <a:t>des changements  </a:t>
            </a:r>
            <a:r>
              <a:rPr sz="1800" spc="-10" dirty="0">
                <a:solidFill>
                  <a:srgbClr val="404040"/>
                </a:solidFill>
                <a:latin typeface="Calibri"/>
                <a:cs typeface="Calibri"/>
              </a:rPr>
              <a:t>entre </a:t>
            </a:r>
            <a:r>
              <a:rPr sz="1800" spc="-5" dirty="0">
                <a:solidFill>
                  <a:srgbClr val="404040"/>
                </a:solidFill>
                <a:latin typeface="Calibri"/>
                <a:cs typeface="Calibri"/>
              </a:rPr>
              <a:t>temps </a:t>
            </a:r>
            <a:r>
              <a:rPr sz="1800" dirty="0">
                <a:solidFill>
                  <a:srgbClr val="404040"/>
                </a:solidFill>
                <a:latin typeface="Calibri"/>
                <a:cs typeface="Calibri"/>
              </a:rPr>
              <a:t>sur </a:t>
            </a:r>
            <a:r>
              <a:rPr sz="1800" spc="-5" dirty="0">
                <a:solidFill>
                  <a:srgbClr val="404040"/>
                </a:solidFill>
                <a:latin typeface="Calibri"/>
                <a:cs typeface="Calibri"/>
              </a:rPr>
              <a:t>le </a:t>
            </a:r>
            <a:r>
              <a:rPr sz="1800" spc="-10" dirty="0">
                <a:solidFill>
                  <a:srgbClr val="404040"/>
                </a:solidFill>
                <a:latin typeface="Calibri"/>
                <a:cs typeface="Calibri"/>
              </a:rPr>
              <a:t>remote, </a:t>
            </a:r>
            <a:r>
              <a:rPr sz="1800" spc="-5" dirty="0">
                <a:solidFill>
                  <a:srgbClr val="404040"/>
                </a:solidFill>
                <a:latin typeface="Calibri"/>
                <a:cs typeface="Calibri"/>
              </a:rPr>
              <a:t>il </a:t>
            </a:r>
            <a:r>
              <a:rPr sz="1800" spc="-15" dirty="0">
                <a:solidFill>
                  <a:srgbClr val="404040"/>
                </a:solidFill>
                <a:latin typeface="Calibri"/>
                <a:cs typeface="Calibri"/>
              </a:rPr>
              <a:t>faudra </a:t>
            </a:r>
            <a:r>
              <a:rPr sz="1800" spc="-10" dirty="0">
                <a:solidFill>
                  <a:srgbClr val="404040"/>
                </a:solidFill>
                <a:latin typeface="Calibri"/>
                <a:cs typeface="Calibri"/>
              </a:rPr>
              <a:t>synchroniser </a:t>
            </a:r>
            <a:r>
              <a:rPr sz="1800" spc="-5" dirty="0">
                <a:solidFill>
                  <a:srgbClr val="404040"/>
                </a:solidFill>
                <a:latin typeface="Calibri"/>
                <a:cs typeface="Calibri"/>
              </a:rPr>
              <a:t>la </a:t>
            </a:r>
            <a:r>
              <a:rPr sz="1800" spc="-10" dirty="0">
                <a:solidFill>
                  <a:srgbClr val="404040"/>
                </a:solidFill>
                <a:latin typeface="Calibri"/>
                <a:cs typeface="Calibri"/>
              </a:rPr>
              <a:t>branche </a:t>
            </a:r>
            <a:r>
              <a:rPr sz="1800" dirty="0">
                <a:solidFill>
                  <a:srgbClr val="404040"/>
                </a:solidFill>
                <a:latin typeface="Calibri"/>
                <a:cs typeface="Calibri"/>
              </a:rPr>
              <a:t>au </a:t>
            </a:r>
            <a:r>
              <a:rPr sz="1800" spc="-5" dirty="0">
                <a:solidFill>
                  <a:srgbClr val="404040"/>
                </a:solidFill>
                <a:latin typeface="Calibri"/>
                <a:cs typeface="Calibri"/>
              </a:rPr>
              <a:t>préalable  </a:t>
            </a:r>
            <a:r>
              <a:rPr sz="1800" spc="-10" dirty="0">
                <a:solidFill>
                  <a:srgbClr val="404040"/>
                </a:solidFill>
                <a:latin typeface="Calibri"/>
                <a:cs typeface="Calibri"/>
              </a:rPr>
              <a:t>avec </a:t>
            </a:r>
            <a:r>
              <a:rPr sz="1800" dirty="0">
                <a:solidFill>
                  <a:srgbClr val="404040"/>
                </a:solidFill>
                <a:latin typeface="Calibri"/>
                <a:cs typeface="Calibri"/>
              </a:rPr>
              <a:t>git </a:t>
            </a:r>
            <a:r>
              <a:rPr sz="1800" spc="-5" dirty="0">
                <a:solidFill>
                  <a:srgbClr val="404040"/>
                </a:solidFill>
                <a:latin typeface="Calibri"/>
                <a:cs typeface="Calibri"/>
              </a:rPr>
              <a:t>pull</a:t>
            </a:r>
            <a:endParaRPr sz="1800" dirty="0">
              <a:latin typeface="Calibri"/>
              <a:cs typeface="Calibri"/>
            </a:endParaRPr>
          </a:p>
          <a:p>
            <a:pPr marL="12700">
              <a:lnSpc>
                <a:spcPct val="100000"/>
              </a:lnSpc>
              <a:spcBef>
                <a:spcPts val="1345"/>
              </a:spcBef>
            </a:pPr>
            <a:r>
              <a:rPr sz="2000" b="1" spc="-10" dirty="0">
                <a:solidFill>
                  <a:srgbClr val="404040"/>
                </a:solidFill>
                <a:latin typeface="Calibri"/>
                <a:cs typeface="Calibri"/>
              </a:rPr>
              <a:t>Configuration</a:t>
            </a:r>
            <a:endParaRPr sz="2000" dirty="0">
              <a:latin typeface="Calibri"/>
              <a:cs typeface="Calibri"/>
            </a:endParaRPr>
          </a:p>
          <a:p>
            <a:pPr>
              <a:lnSpc>
                <a:spcPct val="100000"/>
              </a:lnSpc>
            </a:pPr>
            <a:endParaRPr sz="2000" dirty="0">
              <a:latin typeface="Times New Roman"/>
              <a:cs typeface="Times New Roman"/>
            </a:endParaRPr>
          </a:p>
          <a:p>
            <a:pPr marL="304800" marR="635000" indent="-182880">
              <a:lnSpc>
                <a:spcPts val="1939"/>
              </a:lnSpc>
              <a:spcBef>
                <a:spcPts val="1714"/>
              </a:spcBef>
              <a:buClr>
                <a:srgbClr val="D24717"/>
              </a:buClr>
              <a:buChar char="◦"/>
              <a:tabLst>
                <a:tab pos="305435" algn="l"/>
              </a:tabLst>
            </a:pPr>
            <a:r>
              <a:rPr sz="1800" spc="-5" dirty="0">
                <a:solidFill>
                  <a:srgbClr val="404040"/>
                </a:solidFill>
                <a:latin typeface="Calibri"/>
                <a:cs typeface="Calibri"/>
              </a:rPr>
              <a:t>Privilégier un push.default simple qui </a:t>
            </a:r>
            <a:r>
              <a:rPr sz="1800" spc="-15" dirty="0">
                <a:solidFill>
                  <a:srgbClr val="404040"/>
                </a:solidFill>
                <a:latin typeface="Calibri"/>
                <a:cs typeface="Calibri"/>
              </a:rPr>
              <a:t>va </a:t>
            </a:r>
            <a:r>
              <a:rPr sz="1800" spc="-5" dirty="0">
                <a:solidFill>
                  <a:srgbClr val="404040"/>
                </a:solidFill>
                <a:latin typeface="Calibri"/>
                <a:cs typeface="Calibri"/>
              </a:rPr>
              <a:t>pousser </a:t>
            </a:r>
            <a:r>
              <a:rPr sz="1800" dirty="0">
                <a:solidFill>
                  <a:srgbClr val="404040"/>
                </a:solidFill>
                <a:latin typeface="Calibri"/>
                <a:cs typeface="Calibri"/>
              </a:rPr>
              <a:t>sur </a:t>
            </a:r>
            <a:r>
              <a:rPr sz="1800" spc="-5" dirty="0">
                <a:solidFill>
                  <a:srgbClr val="404040"/>
                </a:solidFill>
                <a:latin typeface="Calibri"/>
                <a:cs typeface="Calibri"/>
              </a:rPr>
              <a:t>le </a:t>
            </a:r>
            <a:r>
              <a:rPr sz="1800" dirty="0">
                <a:solidFill>
                  <a:srgbClr val="404040"/>
                </a:solidFill>
                <a:latin typeface="Calibri"/>
                <a:cs typeface="Calibri"/>
              </a:rPr>
              <a:t>serveur </a:t>
            </a:r>
            <a:r>
              <a:rPr sz="1800" spc="-5" dirty="0">
                <a:solidFill>
                  <a:srgbClr val="404040"/>
                </a:solidFill>
                <a:latin typeface="Calibri"/>
                <a:cs typeface="Calibri"/>
              </a:rPr>
              <a:t>que </a:t>
            </a:r>
            <a:r>
              <a:rPr sz="1800" dirty="0">
                <a:solidFill>
                  <a:srgbClr val="404040"/>
                </a:solidFill>
                <a:latin typeface="Calibri"/>
                <a:cs typeface="Calibri"/>
              </a:rPr>
              <a:t>la  </a:t>
            </a:r>
            <a:r>
              <a:rPr sz="1800" spc="-10" dirty="0">
                <a:solidFill>
                  <a:srgbClr val="404040"/>
                </a:solidFill>
                <a:latin typeface="Calibri"/>
                <a:cs typeface="Calibri"/>
              </a:rPr>
              <a:t>branche </a:t>
            </a:r>
            <a:r>
              <a:rPr sz="1800" spc="-15" dirty="0">
                <a:solidFill>
                  <a:srgbClr val="404040"/>
                </a:solidFill>
                <a:latin typeface="Calibri"/>
                <a:cs typeface="Calibri"/>
              </a:rPr>
              <a:t>courante </a:t>
            </a:r>
            <a:r>
              <a:rPr sz="1800" spc="-10" dirty="0">
                <a:solidFill>
                  <a:srgbClr val="404040"/>
                </a:solidFill>
                <a:latin typeface="Calibri"/>
                <a:cs typeface="Calibri"/>
              </a:rPr>
              <a:t>(matching </a:t>
            </a:r>
            <a:r>
              <a:rPr sz="1800" spc="-5" dirty="0">
                <a:solidFill>
                  <a:srgbClr val="404040"/>
                </a:solidFill>
                <a:latin typeface="Calibri"/>
                <a:cs typeface="Calibri"/>
              </a:rPr>
              <a:t>ou lieu de simple pousserait </a:t>
            </a:r>
            <a:r>
              <a:rPr sz="1800" spc="-10" dirty="0">
                <a:solidFill>
                  <a:srgbClr val="404040"/>
                </a:solidFill>
                <a:latin typeface="Calibri"/>
                <a:cs typeface="Calibri"/>
              </a:rPr>
              <a:t>toutes </a:t>
            </a:r>
            <a:r>
              <a:rPr sz="1800" dirty="0">
                <a:solidFill>
                  <a:srgbClr val="404040"/>
                </a:solidFill>
                <a:latin typeface="Calibri"/>
                <a:cs typeface="Calibri"/>
              </a:rPr>
              <a:t>les  </a:t>
            </a:r>
            <a:r>
              <a:rPr sz="1800" spc="-10" dirty="0">
                <a:solidFill>
                  <a:srgbClr val="404040"/>
                </a:solidFill>
                <a:latin typeface="Calibri"/>
                <a:cs typeface="Calibri"/>
              </a:rPr>
              <a:t>branches)</a:t>
            </a:r>
            <a:endParaRPr sz="1800" dirty="0">
              <a:latin typeface="Calibri"/>
              <a:cs typeface="Calibri"/>
            </a:endParaRPr>
          </a:p>
          <a:p>
            <a:pPr marL="304800" indent="-183515">
              <a:lnSpc>
                <a:spcPct val="100000"/>
              </a:lnSpc>
              <a:spcBef>
                <a:spcPts val="32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config </a:t>
            </a:r>
            <a:r>
              <a:rPr sz="1800" spc="-5" dirty="0">
                <a:solidFill>
                  <a:srgbClr val="404040"/>
                </a:solidFill>
                <a:latin typeface="Courier New"/>
                <a:cs typeface="Courier New"/>
              </a:rPr>
              <a:t>--global </a:t>
            </a:r>
            <a:r>
              <a:rPr sz="1800" spc="-10" dirty="0">
                <a:solidFill>
                  <a:srgbClr val="404040"/>
                </a:solidFill>
                <a:latin typeface="Courier New"/>
                <a:cs typeface="Courier New"/>
              </a:rPr>
              <a:t>push.default</a:t>
            </a:r>
            <a:r>
              <a:rPr sz="1800" spc="-90" dirty="0">
                <a:solidFill>
                  <a:srgbClr val="404040"/>
                </a:solidFill>
                <a:latin typeface="Courier New"/>
                <a:cs typeface="Courier New"/>
              </a:rPr>
              <a:t> </a:t>
            </a:r>
            <a:r>
              <a:rPr sz="1800" spc="-10" dirty="0">
                <a:solidFill>
                  <a:srgbClr val="404040"/>
                </a:solidFill>
                <a:latin typeface="Courier New"/>
                <a:cs typeface="Courier New"/>
              </a:rPr>
              <a:t>simple</a:t>
            </a:r>
            <a:endParaRPr sz="18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921422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4" y="1373982"/>
            <a:ext cx="7442834" cy="3252814"/>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Récupérer </a:t>
            </a:r>
            <a:r>
              <a:rPr sz="2000" b="1" dirty="0">
                <a:solidFill>
                  <a:srgbClr val="404040"/>
                </a:solidFill>
                <a:latin typeface="Calibri"/>
                <a:cs typeface="Calibri"/>
              </a:rPr>
              <a:t>les </a:t>
            </a:r>
            <a:r>
              <a:rPr sz="2000" b="1" spc="-5" dirty="0">
                <a:solidFill>
                  <a:srgbClr val="404040"/>
                </a:solidFill>
                <a:latin typeface="Calibri"/>
                <a:cs typeface="Calibri"/>
              </a:rPr>
              <a:t>sources d’une </a:t>
            </a:r>
            <a:r>
              <a:rPr sz="2000" b="1" spc="-10" dirty="0">
                <a:solidFill>
                  <a:srgbClr val="404040"/>
                </a:solidFill>
                <a:latin typeface="Calibri"/>
                <a:cs typeface="Calibri"/>
              </a:rPr>
              <a:t>branche</a:t>
            </a:r>
            <a:r>
              <a:rPr sz="2000" b="1" spc="-15" dirty="0">
                <a:solidFill>
                  <a:srgbClr val="404040"/>
                </a:solidFill>
                <a:latin typeface="Calibri"/>
                <a:cs typeface="Calibri"/>
              </a:rPr>
              <a:t> distante</a:t>
            </a:r>
            <a:endParaRPr sz="2000" dirty="0">
              <a:latin typeface="Calibri"/>
              <a:cs typeface="Calibri"/>
            </a:endParaRPr>
          </a:p>
          <a:p>
            <a:pPr marL="304800" indent="-183515">
              <a:lnSpc>
                <a:spcPct val="100000"/>
              </a:lnSpc>
              <a:spcBef>
                <a:spcPts val="1450"/>
              </a:spcBef>
              <a:buClr>
                <a:srgbClr val="D24717"/>
              </a:buClr>
              <a:buChar char="◦"/>
              <a:tabLst>
                <a:tab pos="305435" algn="l"/>
              </a:tabLst>
            </a:pPr>
            <a:r>
              <a:rPr sz="1800" spc="-10" dirty="0" err="1">
                <a:solidFill>
                  <a:srgbClr val="404040"/>
                </a:solidFill>
                <a:latin typeface="Calibri"/>
                <a:cs typeface="Calibri"/>
              </a:rPr>
              <a:t>Récupérer</a:t>
            </a:r>
            <a:r>
              <a:rPr sz="1800" spc="-10" dirty="0">
                <a:solidFill>
                  <a:srgbClr val="404040"/>
                </a:solidFill>
                <a:latin typeface="Calibri"/>
                <a:cs typeface="Calibri"/>
              </a:rPr>
              <a:t> </a:t>
            </a:r>
            <a:r>
              <a:rPr sz="1800" spc="-5" dirty="0">
                <a:solidFill>
                  <a:srgbClr val="404040"/>
                </a:solidFill>
                <a:latin typeface="Calibri"/>
                <a:cs typeface="Calibri"/>
              </a:rPr>
              <a:t>les </a:t>
            </a:r>
            <a:r>
              <a:rPr sz="1800" spc="-10" dirty="0">
                <a:solidFill>
                  <a:srgbClr val="404040"/>
                </a:solidFill>
                <a:latin typeface="Calibri"/>
                <a:cs typeface="Calibri"/>
              </a:rPr>
              <a:t>sources </a:t>
            </a:r>
            <a:r>
              <a:rPr sz="1800" spc="-5" dirty="0">
                <a:solidFill>
                  <a:srgbClr val="404040"/>
                </a:solidFill>
                <a:latin typeface="Calibri"/>
                <a:cs typeface="Calibri"/>
              </a:rPr>
              <a:t>depuis un dépôt</a:t>
            </a:r>
            <a:r>
              <a:rPr sz="1800" spc="85" dirty="0">
                <a:solidFill>
                  <a:srgbClr val="404040"/>
                </a:solidFill>
                <a:latin typeface="Calibri"/>
                <a:cs typeface="Calibri"/>
              </a:rPr>
              <a:t> </a:t>
            </a:r>
            <a:r>
              <a:rPr sz="1800" spc="-15" dirty="0">
                <a:solidFill>
                  <a:srgbClr val="404040"/>
                </a:solidFill>
                <a:latin typeface="Calibri"/>
                <a:cs typeface="Calibri"/>
              </a:rPr>
              <a:t>distant</a:t>
            </a:r>
            <a:endParaRPr sz="1800" dirty="0">
              <a:latin typeface="Calibri"/>
              <a:cs typeface="Calibri"/>
            </a:endParaRPr>
          </a:p>
          <a:p>
            <a:pPr marL="487680" lvl="1" indent="-183515">
              <a:lnSpc>
                <a:spcPct val="100000"/>
              </a:lnSpc>
              <a:spcBef>
                <a:spcPts val="425"/>
              </a:spcBef>
              <a:buClr>
                <a:srgbClr val="D24717"/>
              </a:buClr>
              <a:buFont typeface="Calibri"/>
              <a:buChar char="◦"/>
              <a:tabLst>
                <a:tab pos="488315" algn="l"/>
              </a:tabLst>
            </a:pPr>
            <a:r>
              <a:rPr sz="1400" spc="-5" dirty="0">
                <a:solidFill>
                  <a:srgbClr val="404040"/>
                </a:solidFill>
                <a:latin typeface="Courier New"/>
                <a:cs typeface="Courier New"/>
              </a:rPr>
              <a:t>git pull </a:t>
            </a:r>
            <a:r>
              <a:rPr sz="1400" spc="-10" dirty="0">
                <a:solidFill>
                  <a:srgbClr val="404040"/>
                </a:solidFill>
                <a:latin typeface="Courier New"/>
                <a:cs typeface="Courier New"/>
              </a:rPr>
              <a:t>origin </a:t>
            </a:r>
            <a:r>
              <a:rPr sz="1400" spc="-5" dirty="0">
                <a:solidFill>
                  <a:srgbClr val="404040"/>
                </a:solidFill>
                <a:latin typeface="Courier New"/>
                <a:cs typeface="Courier New"/>
              </a:rPr>
              <a:t>master</a:t>
            </a:r>
            <a:endParaRPr sz="1400" dirty="0">
              <a:latin typeface="Courier New"/>
              <a:cs typeface="Courier New"/>
            </a:endParaRPr>
          </a:p>
          <a:p>
            <a:pPr marL="304800" indent="-183515">
              <a:lnSpc>
                <a:spcPct val="100000"/>
              </a:lnSpc>
              <a:spcBef>
                <a:spcPts val="395"/>
              </a:spcBef>
              <a:buClr>
                <a:srgbClr val="D24717"/>
              </a:buClr>
              <a:buChar char="◦"/>
              <a:tabLst>
                <a:tab pos="305435" algn="l"/>
              </a:tabLst>
            </a:pPr>
            <a:r>
              <a:rPr sz="1800" spc="-5" dirty="0">
                <a:solidFill>
                  <a:srgbClr val="404040"/>
                </a:solidFill>
                <a:latin typeface="Calibri"/>
                <a:cs typeface="Calibri"/>
              </a:rPr>
              <a:t>Ou bien si </a:t>
            </a:r>
            <a:r>
              <a:rPr sz="1800" spc="-15" dirty="0">
                <a:solidFill>
                  <a:srgbClr val="404040"/>
                </a:solidFill>
                <a:latin typeface="Calibri"/>
                <a:cs typeface="Calibri"/>
              </a:rPr>
              <a:t>l’upstream </a:t>
            </a:r>
            <a:r>
              <a:rPr sz="1800" dirty="0">
                <a:solidFill>
                  <a:srgbClr val="404040"/>
                </a:solidFill>
                <a:latin typeface="Calibri"/>
                <a:cs typeface="Calibri"/>
              </a:rPr>
              <a:t>a déjà </a:t>
            </a:r>
            <a:r>
              <a:rPr sz="1800" spc="-15" dirty="0">
                <a:solidFill>
                  <a:srgbClr val="404040"/>
                </a:solidFill>
                <a:latin typeface="Calibri"/>
                <a:cs typeface="Calibri"/>
              </a:rPr>
              <a:t>été </a:t>
            </a:r>
            <a:r>
              <a:rPr sz="1800" spc="-5" dirty="0">
                <a:solidFill>
                  <a:srgbClr val="404040"/>
                </a:solidFill>
                <a:latin typeface="Calibri"/>
                <a:cs typeface="Calibri"/>
              </a:rPr>
              <a:t>défini </a:t>
            </a:r>
            <a:r>
              <a:rPr sz="1800" dirty="0">
                <a:solidFill>
                  <a:srgbClr val="404040"/>
                </a:solidFill>
                <a:latin typeface="Calibri"/>
                <a:cs typeface="Calibri"/>
              </a:rPr>
              <a:t>sur </a:t>
            </a:r>
            <a:r>
              <a:rPr sz="1800" spc="-20" dirty="0">
                <a:solidFill>
                  <a:srgbClr val="404040"/>
                </a:solidFill>
                <a:latin typeface="Calibri"/>
                <a:cs typeface="Calibri"/>
              </a:rPr>
              <a:t>cette</a:t>
            </a:r>
            <a:r>
              <a:rPr sz="1800" spc="105" dirty="0">
                <a:solidFill>
                  <a:srgbClr val="404040"/>
                </a:solidFill>
                <a:latin typeface="Calibri"/>
                <a:cs typeface="Calibri"/>
              </a:rPr>
              <a:t> </a:t>
            </a:r>
            <a:r>
              <a:rPr sz="1800" spc="-10" dirty="0">
                <a:solidFill>
                  <a:srgbClr val="404040"/>
                </a:solidFill>
                <a:latin typeface="Calibri"/>
                <a:cs typeface="Calibri"/>
              </a:rPr>
              <a:t>branche</a:t>
            </a:r>
            <a:endParaRPr sz="1800" dirty="0">
              <a:latin typeface="Calibri"/>
              <a:cs typeface="Calibri"/>
            </a:endParaRPr>
          </a:p>
          <a:p>
            <a:pPr marL="487680" lvl="1" indent="-183515">
              <a:lnSpc>
                <a:spcPct val="100000"/>
              </a:lnSpc>
              <a:spcBef>
                <a:spcPts val="420"/>
              </a:spcBef>
              <a:buClr>
                <a:srgbClr val="D24717"/>
              </a:buClr>
              <a:buFont typeface="Calibri"/>
              <a:buChar char="◦"/>
              <a:tabLst>
                <a:tab pos="488315" algn="l"/>
              </a:tabLst>
            </a:pPr>
            <a:r>
              <a:rPr sz="1400" spc="-5" dirty="0">
                <a:solidFill>
                  <a:srgbClr val="404040"/>
                </a:solidFill>
                <a:latin typeface="Courier New"/>
                <a:cs typeface="Courier New"/>
              </a:rPr>
              <a:t>git</a:t>
            </a:r>
            <a:r>
              <a:rPr sz="1400" spc="-10" dirty="0">
                <a:solidFill>
                  <a:srgbClr val="404040"/>
                </a:solidFill>
                <a:latin typeface="Courier New"/>
                <a:cs typeface="Courier New"/>
              </a:rPr>
              <a:t> </a:t>
            </a:r>
            <a:r>
              <a:rPr sz="1400" spc="-5" dirty="0">
                <a:solidFill>
                  <a:srgbClr val="404040"/>
                </a:solidFill>
                <a:latin typeface="Courier New"/>
                <a:cs typeface="Courier New"/>
              </a:rPr>
              <a:t>pull</a:t>
            </a:r>
            <a:endParaRPr sz="1400" dirty="0">
              <a:latin typeface="Courier New"/>
              <a:cs typeface="Courier New"/>
            </a:endParaRPr>
          </a:p>
          <a:p>
            <a:pPr lvl="1">
              <a:lnSpc>
                <a:spcPct val="100000"/>
              </a:lnSpc>
              <a:buClr>
                <a:srgbClr val="D24717"/>
              </a:buClr>
              <a:buFont typeface="Calibri"/>
              <a:buChar char="◦"/>
            </a:pPr>
            <a:endParaRPr sz="1600" dirty="0">
              <a:latin typeface="Times New Roman"/>
              <a:cs typeface="Times New Roman"/>
            </a:endParaRPr>
          </a:p>
          <a:p>
            <a:pPr marL="12700">
              <a:lnSpc>
                <a:spcPct val="100000"/>
              </a:lnSpc>
              <a:spcBef>
                <a:spcPts val="1245"/>
              </a:spcBef>
            </a:pPr>
            <a:r>
              <a:rPr sz="2000" spc="-20" dirty="0">
                <a:solidFill>
                  <a:srgbClr val="404040"/>
                </a:solidFill>
                <a:latin typeface="Calibri"/>
                <a:cs typeface="Calibri"/>
              </a:rPr>
              <a:t>Par </a:t>
            </a:r>
            <a:r>
              <a:rPr sz="2000" spc="-10" dirty="0">
                <a:solidFill>
                  <a:srgbClr val="404040"/>
                </a:solidFill>
                <a:latin typeface="Calibri"/>
                <a:cs typeface="Calibri"/>
              </a:rPr>
              <a:t>défaut </a:t>
            </a:r>
            <a:r>
              <a:rPr sz="2000" dirty="0">
                <a:solidFill>
                  <a:srgbClr val="404040"/>
                </a:solidFill>
                <a:latin typeface="Calibri"/>
                <a:cs typeface="Calibri"/>
              </a:rPr>
              <a:t>git pull </a:t>
            </a:r>
            <a:r>
              <a:rPr sz="2000" spc="-15" dirty="0">
                <a:solidFill>
                  <a:srgbClr val="404040"/>
                </a:solidFill>
                <a:latin typeface="Calibri"/>
                <a:cs typeface="Calibri"/>
              </a:rPr>
              <a:t>va </a:t>
            </a:r>
            <a:r>
              <a:rPr sz="2000" spc="-5" dirty="0">
                <a:solidFill>
                  <a:srgbClr val="404040"/>
                </a:solidFill>
                <a:latin typeface="Calibri"/>
                <a:cs typeface="Calibri"/>
              </a:rPr>
              <a:t>réaliser </a:t>
            </a:r>
            <a:r>
              <a:rPr sz="2000" dirty="0">
                <a:solidFill>
                  <a:srgbClr val="404040"/>
                </a:solidFill>
                <a:latin typeface="Calibri"/>
                <a:cs typeface="Calibri"/>
              </a:rPr>
              <a:t>2 </a:t>
            </a:r>
            <a:r>
              <a:rPr sz="2000" spc="-10" dirty="0">
                <a:solidFill>
                  <a:srgbClr val="404040"/>
                </a:solidFill>
                <a:latin typeface="Calibri"/>
                <a:cs typeface="Calibri"/>
              </a:rPr>
              <a:t>opérations</a:t>
            </a:r>
            <a:r>
              <a:rPr sz="2000" spc="4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04800" indent="-183515">
              <a:lnSpc>
                <a:spcPct val="100000"/>
              </a:lnSpc>
              <a:spcBef>
                <a:spcPts val="175"/>
              </a:spcBef>
              <a:buClr>
                <a:srgbClr val="D24717"/>
              </a:buClr>
              <a:buFont typeface="Calibri"/>
              <a:buChar char="◦"/>
              <a:tabLst>
                <a:tab pos="305435" algn="l"/>
              </a:tabLst>
            </a:pPr>
            <a:r>
              <a:rPr sz="1800" spc="-5" dirty="0">
                <a:solidFill>
                  <a:srgbClr val="404040"/>
                </a:solidFill>
                <a:latin typeface="Courier New"/>
                <a:cs typeface="Courier New"/>
              </a:rPr>
              <a:t>git fetch </a:t>
            </a:r>
            <a:r>
              <a:rPr sz="1800" spc="-5" dirty="0">
                <a:solidFill>
                  <a:srgbClr val="404040"/>
                </a:solidFill>
                <a:latin typeface="Calibri"/>
                <a:cs typeface="Calibri"/>
              </a:rPr>
              <a:t>qui </a:t>
            </a:r>
            <a:r>
              <a:rPr sz="1800" spc="-15" dirty="0">
                <a:solidFill>
                  <a:srgbClr val="404040"/>
                </a:solidFill>
                <a:latin typeface="Calibri"/>
                <a:cs typeface="Calibri"/>
              </a:rPr>
              <a:t>va </a:t>
            </a:r>
            <a:r>
              <a:rPr sz="1800" spc="-10" dirty="0">
                <a:solidFill>
                  <a:srgbClr val="404040"/>
                </a:solidFill>
                <a:latin typeface="Calibri"/>
                <a:cs typeface="Calibri"/>
              </a:rPr>
              <a:t>récupérer </a:t>
            </a:r>
            <a:r>
              <a:rPr sz="1800" spc="-5" dirty="0">
                <a:solidFill>
                  <a:srgbClr val="404040"/>
                </a:solidFill>
                <a:latin typeface="Calibri"/>
                <a:cs typeface="Calibri"/>
              </a:rPr>
              <a:t>les </a:t>
            </a:r>
            <a:r>
              <a:rPr sz="1800" spc="-10" dirty="0">
                <a:solidFill>
                  <a:srgbClr val="404040"/>
                </a:solidFill>
                <a:latin typeface="Calibri"/>
                <a:cs typeface="Calibri"/>
              </a:rPr>
              <a:t>sources </a:t>
            </a:r>
            <a:r>
              <a:rPr sz="1800" spc="-5" dirty="0">
                <a:solidFill>
                  <a:srgbClr val="404040"/>
                </a:solidFill>
                <a:latin typeface="Calibri"/>
                <a:cs typeface="Calibri"/>
              </a:rPr>
              <a:t>sur une nouvelle </a:t>
            </a:r>
            <a:r>
              <a:rPr sz="1800" spc="-10" dirty="0">
                <a:solidFill>
                  <a:srgbClr val="404040"/>
                </a:solidFill>
                <a:latin typeface="Calibri"/>
                <a:cs typeface="Calibri"/>
              </a:rPr>
              <a:t>branche</a:t>
            </a:r>
            <a:r>
              <a:rPr sz="1800" spc="105" dirty="0">
                <a:solidFill>
                  <a:srgbClr val="404040"/>
                </a:solidFill>
                <a:latin typeface="Calibri"/>
                <a:cs typeface="Calibri"/>
              </a:rPr>
              <a:t> </a:t>
            </a:r>
            <a:r>
              <a:rPr sz="1800" spc="-5" dirty="0">
                <a:solidFill>
                  <a:srgbClr val="404040"/>
                </a:solidFill>
                <a:latin typeface="Calibri"/>
                <a:cs typeface="Calibri"/>
              </a:rPr>
              <a:t>locale</a:t>
            </a:r>
            <a:endParaRPr sz="1800" dirty="0">
              <a:latin typeface="Calibri"/>
              <a:cs typeface="Calibri"/>
            </a:endParaRPr>
          </a:p>
          <a:p>
            <a:pPr marL="304800" indent="-183515">
              <a:lnSpc>
                <a:spcPts val="2065"/>
              </a:lnSpc>
              <a:spcBef>
                <a:spcPts val="385"/>
              </a:spcBef>
              <a:buClr>
                <a:srgbClr val="D24717"/>
              </a:buClr>
              <a:buFont typeface="Calibri"/>
              <a:buChar char="◦"/>
              <a:tabLst>
                <a:tab pos="305435" algn="l"/>
              </a:tabLst>
            </a:pPr>
            <a:r>
              <a:rPr sz="1800" spc="-5" dirty="0">
                <a:solidFill>
                  <a:srgbClr val="404040"/>
                </a:solidFill>
                <a:latin typeface="Courier New"/>
                <a:cs typeface="Courier New"/>
              </a:rPr>
              <a:t>git merge </a:t>
            </a:r>
            <a:r>
              <a:rPr sz="1800" spc="-5" dirty="0">
                <a:solidFill>
                  <a:srgbClr val="404040"/>
                </a:solidFill>
                <a:latin typeface="Calibri"/>
                <a:cs typeface="Calibri"/>
              </a:rPr>
              <a:t>de </a:t>
            </a:r>
            <a:r>
              <a:rPr sz="1800" spc="-15" dirty="0">
                <a:solidFill>
                  <a:srgbClr val="404040"/>
                </a:solidFill>
                <a:latin typeface="Calibri"/>
                <a:cs typeface="Calibri"/>
              </a:rPr>
              <a:t>cette </a:t>
            </a:r>
            <a:r>
              <a:rPr sz="1800" spc="-5" dirty="0">
                <a:solidFill>
                  <a:srgbClr val="404040"/>
                </a:solidFill>
                <a:latin typeface="Calibri"/>
                <a:cs typeface="Calibri"/>
              </a:rPr>
              <a:t>nouvelle </a:t>
            </a:r>
            <a:r>
              <a:rPr sz="1800" spc="-10" dirty="0">
                <a:solidFill>
                  <a:srgbClr val="404040"/>
                </a:solidFill>
                <a:latin typeface="Calibri"/>
                <a:cs typeface="Calibri"/>
              </a:rPr>
              <a:t>branche </a:t>
            </a:r>
            <a:r>
              <a:rPr sz="1800" spc="-5" dirty="0">
                <a:solidFill>
                  <a:srgbClr val="404040"/>
                </a:solidFill>
                <a:latin typeface="Calibri"/>
                <a:cs typeface="Calibri"/>
              </a:rPr>
              <a:t>dans </a:t>
            </a:r>
            <a:r>
              <a:rPr sz="1800" spc="-15" dirty="0">
                <a:solidFill>
                  <a:srgbClr val="404040"/>
                </a:solidFill>
                <a:latin typeface="Calibri"/>
                <a:cs typeface="Calibri"/>
              </a:rPr>
              <a:t>votre </a:t>
            </a:r>
            <a:r>
              <a:rPr sz="1800" spc="-5" dirty="0">
                <a:solidFill>
                  <a:srgbClr val="404040"/>
                </a:solidFill>
                <a:latin typeface="Calibri"/>
                <a:cs typeface="Calibri"/>
              </a:rPr>
              <a:t>branche, ce qui</a:t>
            </a:r>
            <a:r>
              <a:rPr sz="1800" spc="135" dirty="0">
                <a:solidFill>
                  <a:srgbClr val="404040"/>
                </a:solidFill>
                <a:latin typeface="Calibri"/>
                <a:cs typeface="Calibri"/>
              </a:rPr>
              <a:t> </a:t>
            </a:r>
            <a:r>
              <a:rPr sz="1800" spc="-10" dirty="0">
                <a:solidFill>
                  <a:srgbClr val="404040"/>
                </a:solidFill>
                <a:latin typeface="Calibri"/>
                <a:cs typeface="Calibri"/>
              </a:rPr>
              <a:t>aboutira</a:t>
            </a:r>
            <a:endParaRPr sz="1800" dirty="0">
              <a:latin typeface="Calibri"/>
              <a:cs typeface="Calibri"/>
            </a:endParaRPr>
          </a:p>
          <a:p>
            <a:pPr marL="304800">
              <a:lnSpc>
                <a:spcPts val="2065"/>
              </a:lnSpc>
            </a:pPr>
            <a:r>
              <a:rPr sz="1800" dirty="0">
                <a:solidFill>
                  <a:srgbClr val="404040"/>
                </a:solidFill>
                <a:latin typeface="Calibri"/>
                <a:cs typeface="Calibri"/>
              </a:rPr>
              <a:t>à un </a:t>
            </a:r>
            <a:r>
              <a:rPr sz="1800" spc="-5" dirty="0">
                <a:solidFill>
                  <a:srgbClr val="404040"/>
                </a:solidFill>
                <a:latin typeface="Calibri"/>
                <a:cs typeface="Calibri"/>
              </a:rPr>
              <a:t>nouveau </a:t>
            </a:r>
            <a:r>
              <a:rPr sz="1800" dirty="0">
                <a:solidFill>
                  <a:srgbClr val="404040"/>
                </a:solidFill>
                <a:latin typeface="Calibri"/>
                <a:cs typeface="Calibri"/>
              </a:rPr>
              <a:t>chemin </a:t>
            </a:r>
            <a:r>
              <a:rPr sz="1800" spc="-5" dirty="0">
                <a:solidFill>
                  <a:srgbClr val="404040"/>
                </a:solidFill>
                <a:latin typeface="Calibri"/>
                <a:cs typeface="Calibri"/>
              </a:rPr>
              <a:t>dans le</a:t>
            </a:r>
            <a:r>
              <a:rPr sz="1800" spc="50" dirty="0">
                <a:solidFill>
                  <a:srgbClr val="404040"/>
                </a:solidFill>
                <a:latin typeface="Calibri"/>
                <a:cs typeface="Calibri"/>
              </a:rPr>
              <a:t> </a:t>
            </a:r>
            <a:r>
              <a:rPr sz="1800" spc="-10" dirty="0">
                <a:solidFill>
                  <a:srgbClr val="404040"/>
                </a:solidFill>
                <a:latin typeface="Calibri"/>
                <a:cs typeface="Calibri"/>
              </a:rPr>
              <a:t>graph</a:t>
            </a:r>
            <a:endParaRPr sz="18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828492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4" y="1263928"/>
            <a:ext cx="7442834" cy="2921313"/>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PULL</a:t>
            </a:r>
            <a:endParaRPr sz="2000" dirty="0">
              <a:latin typeface="Calibri"/>
              <a:cs typeface="Calibri"/>
            </a:endParaRPr>
          </a:p>
          <a:p>
            <a:pPr marL="12700">
              <a:lnSpc>
                <a:spcPts val="2280"/>
              </a:lnSpc>
              <a:spcBef>
                <a:spcPts val="1160"/>
              </a:spcBef>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a:t>
            </a:r>
            <a:r>
              <a:rPr sz="2000" spc="-10" dirty="0">
                <a:solidFill>
                  <a:srgbClr val="404040"/>
                </a:solidFill>
                <a:latin typeface="Calibri"/>
                <a:cs typeface="Calibri"/>
              </a:rPr>
              <a:t>et </a:t>
            </a:r>
            <a:r>
              <a:rPr sz="2000" spc="-15" dirty="0">
                <a:solidFill>
                  <a:srgbClr val="404040"/>
                </a:solidFill>
                <a:latin typeface="Calibri"/>
                <a:cs typeface="Calibri"/>
              </a:rPr>
              <a:t>préférable </a:t>
            </a:r>
            <a:r>
              <a:rPr sz="2000" dirty="0">
                <a:solidFill>
                  <a:srgbClr val="404040"/>
                </a:solidFill>
                <a:latin typeface="Calibri"/>
                <a:cs typeface="Calibri"/>
              </a:rPr>
              <a:t>de </a:t>
            </a:r>
            <a:r>
              <a:rPr sz="2000" spc="-15" dirty="0">
                <a:solidFill>
                  <a:srgbClr val="404040"/>
                </a:solidFill>
                <a:latin typeface="Calibri"/>
                <a:cs typeface="Calibri"/>
              </a:rPr>
              <a:t>faire </a:t>
            </a:r>
            <a:r>
              <a:rPr sz="2000" dirty="0">
                <a:solidFill>
                  <a:srgbClr val="404040"/>
                </a:solidFill>
                <a:latin typeface="Calibri"/>
                <a:cs typeface="Calibri"/>
              </a:rPr>
              <a:t>un git </a:t>
            </a:r>
            <a:r>
              <a:rPr sz="2000" spc="-5" dirty="0">
                <a:solidFill>
                  <a:srgbClr val="404040"/>
                </a:solidFill>
                <a:latin typeface="Calibri"/>
                <a:cs typeface="Calibri"/>
              </a:rPr>
              <a:t>rebase pour </a:t>
            </a:r>
            <a:r>
              <a:rPr sz="2000" spc="-10" dirty="0">
                <a:solidFill>
                  <a:srgbClr val="404040"/>
                </a:solidFill>
                <a:latin typeface="Calibri"/>
                <a:cs typeface="Calibri"/>
              </a:rPr>
              <a:t>éviter </a:t>
            </a:r>
            <a:r>
              <a:rPr sz="2000" dirty="0">
                <a:solidFill>
                  <a:srgbClr val="404040"/>
                </a:solidFill>
                <a:latin typeface="Calibri"/>
                <a:cs typeface="Calibri"/>
              </a:rPr>
              <a:t>le</a:t>
            </a:r>
            <a:r>
              <a:rPr sz="2000" spc="85" dirty="0">
                <a:solidFill>
                  <a:srgbClr val="404040"/>
                </a:solidFill>
                <a:latin typeface="Calibri"/>
                <a:cs typeface="Calibri"/>
              </a:rPr>
              <a:t> </a:t>
            </a:r>
            <a:r>
              <a:rPr sz="2000" spc="-5" dirty="0">
                <a:solidFill>
                  <a:srgbClr val="404040"/>
                </a:solidFill>
                <a:latin typeface="Calibri"/>
                <a:cs typeface="Calibri"/>
              </a:rPr>
              <a:t>nouveau</a:t>
            </a:r>
            <a:endParaRPr sz="2000" dirty="0">
              <a:latin typeface="Calibri"/>
              <a:cs typeface="Calibri"/>
            </a:endParaRPr>
          </a:p>
          <a:p>
            <a:pPr marL="12700">
              <a:lnSpc>
                <a:spcPts val="2280"/>
              </a:lnSpc>
            </a:pPr>
            <a:r>
              <a:rPr sz="2000" dirty="0">
                <a:solidFill>
                  <a:srgbClr val="404040"/>
                </a:solidFill>
                <a:latin typeface="Calibri"/>
                <a:cs typeface="Calibri"/>
              </a:rPr>
              <a:t>chemin </a:t>
            </a:r>
            <a:r>
              <a:rPr sz="2000" spc="-15" dirty="0">
                <a:solidFill>
                  <a:srgbClr val="404040"/>
                </a:solidFill>
                <a:latin typeface="Calibri"/>
                <a:cs typeface="Calibri"/>
              </a:rPr>
              <a:t>avec</a:t>
            </a:r>
            <a:r>
              <a:rPr sz="2000" spc="-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04800" indent="-183515">
              <a:lnSpc>
                <a:spcPct val="100000"/>
              </a:lnSpc>
              <a:spcBef>
                <a:spcPts val="1405"/>
              </a:spcBef>
              <a:buClr>
                <a:srgbClr val="D24717"/>
              </a:buClr>
              <a:buFont typeface="Calibri"/>
              <a:buChar char="◦"/>
              <a:tabLst>
                <a:tab pos="305435" algn="l"/>
              </a:tabLst>
            </a:pPr>
            <a:r>
              <a:rPr sz="1800" spc="-5" dirty="0" err="1">
                <a:solidFill>
                  <a:srgbClr val="404040"/>
                </a:solidFill>
                <a:latin typeface="Courier New"/>
                <a:cs typeface="Courier New"/>
              </a:rPr>
              <a:t>git</a:t>
            </a:r>
            <a:r>
              <a:rPr sz="1800" spc="-5" dirty="0">
                <a:solidFill>
                  <a:srgbClr val="404040"/>
                </a:solidFill>
                <a:latin typeface="Courier New"/>
                <a:cs typeface="Courier New"/>
              </a:rPr>
              <a:t> </a:t>
            </a:r>
            <a:r>
              <a:rPr sz="1800" spc="-10" dirty="0">
                <a:solidFill>
                  <a:srgbClr val="404040"/>
                </a:solidFill>
                <a:latin typeface="Courier New"/>
                <a:cs typeface="Courier New"/>
              </a:rPr>
              <a:t>pull</a:t>
            </a:r>
            <a:r>
              <a:rPr sz="1800" spc="-30" dirty="0">
                <a:solidFill>
                  <a:srgbClr val="404040"/>
                </a:solidFill>
                <a:latin typeface="Courier New"/>
                <a:cs typeface="Courier New"/>
              </a:rPr>
              <a:t> </a:t>
            </a:r>
            <a:r>
              <a:rPr sz="1800" spc="-10" dirty="0">
                <a:solidFill>
                  <a:srgbClr val="404040"/>
                </a:solidFill>
                <a:latin typeface="Courier New"/>
                <a:cs typeface="Courier New"/>
              </a:rPr>
              <a:t>--rebase=preserve</a:t>
            </a:r>
            <a:endParaRPr sz="1800" dirty="0">
              <a:latin typeface="Courier New"/>
              <a:cs typeface="Courier New"/>
            </a:endParaRPr>
          </a:p>
          <a:p>
            <a:pPr marL="12700">
              <a:lnSpc>
                <a:spcPct val="100000"/>
              </a:lnSpc>
              <a:spcBef>
                <a:spcPts val="1395"/>
              </a:spcBef>
            </a:pPr>
            <a:r>
              <a:rPr sz="2000" dirty="0">
                <a:solidFill>
                  <a:srgbClr val="404040"/>
                </a:solidFill>
                <a:latin typeface="Calibri"/>
                <a:cs typeface="Calibri"/>
              </a:rPr>
              <a:t>Ou </a:t>
            </a:r>
            <a:r>
              <a:rPr sz="2000" spc="-5" dirty="0">
                <a:solidFill>
                  <a:srgbClr val="404040"/>
                </a:solidFill>
                <a:latin typeface="Calibri"/>
                <a:cs typeface="Calibri"/>
              </a:rPr>
              <a:t>bien </a:t>
            </a:r>
            <a:r>
              <a:rPr sz="2000" dirty="0">
                <a:solidFill>
                  <a:srgbClr val="404040"/>
                </a:solidFill>
                <a:latin typeface="Calibri"/>
                <a:cs typeface="Calibri"/>
              </a:rPr>
              <a:t>en </a:t>
            </a:r>
            <a:r>
              <a:rPr sz="2000" spc="-10" dirty="0">
                <a:solidFill>
                  <a:srgbClr val="404040"/>
                </a:solidFill>
                <a:latin typeface="Calibri"/>
                <a:cs typeface="Calibri"/>
              </a:rPr>
              <a:t>éditant </a:t>
            </a:r>
            <a:r>
              <a:rPr sz="2000" dirty="0">
                <a:solidFill>
                  <a:srgbClr val="404040"/>
                </a:solidFill>
                <a:latin typeface="Calibri"/>
                <a:cs typeface="Calibri"/>
              </a:rPr>
              <a:t>la </a:t>
            </a:r>
            <a:r>
              <a:rPr sz="2000" spc="-5" dirty="0">
                <a:solidFill>
                  <a:srgbClr val="404040"/>
                </a:solidFill>
                <a:latin typeface="Calibri"/>
                <a:cs typeface="Calibri"/>
              </a:rPr>
              <a:t>config </a:t>
            </a:r>
            <a:r>
              <a:rPr sz="2000" dirty="0">
                <a:solidFill>
                  <a:srgbClr val="404040"/>
                </a:solidFill>
                <a:latin typeface="Calibri"/>
                <a:cs typeface="Calibri"/>
              </a:rPr>
              <a:t>une </a:t>
            </a:r>
            <a:r>
              <a:rPr sz="2000" spc="-15" dirty="0">
                <a:solidFill>
                  <a:srgbClr val="404040"/>
                </a:solidFill>
                <a:latin typeface="Calibri"/>
                <a:cs typeface="Calibri"/>
              </a:rPr>
              <a:t>fois </a:t>
            </a:r>
            <a:r>
              <a:rPr sz="2000" spc="-5" dirty="0">
                <a:solidFill>
                  <a:srgbClr val="404040"/>
                </a:solidFill>
                <a:latin typeface="Calibri"/>
                <a:cs typeface="Calibri"/>
              </a:rPr>
              <a:t>pour </a:t>
            </a:r>
            <a:r>
              <a:rPr sz="2000" spc="-10" dirty="0">
                <a:solidFill>
                  <a:srgbClr val="404040"/>
                </a:solidFill>
                <a:latin typeface="Calibri"/>
                <a:cs typeface="Calibri"/>
              </a:rPr>
              <a:t>toutes</a:t>
            </a:r>
            <a:r>
              <a:rPr sz="2000" spc="-5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a:lnSpc>
                <a:spcPct val="100000"/>
              </a:lnSpc>
            </a:pPr>
            <a:endParaRPr sz="2000" dirty="0">
              <a:latin typeface="Times New Roman"/>
              <a:cs typeface="Times New Roman"/>
            </a:endParaRPr>
          </a:p>
          <a:p>
            <a:pPr marL="304800" indent="-183515">
              <a:lnSpc>
                <a:spcPct val="100000"/>
              </a:lnSpc>
              <a:spcBef>
                <a:spcPts val="142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config --global pull.rebase</a:t>
            </a:r>
            <a:r>
              <a:rPr sz="1800" spc="-50" dirty="0">
                <a:solidFill>
                  <a:srgbClr val="404040"/>
                </a:solidFill>
                <a:latin typeface="Courier New"/>
                <a:cs typeface="Courier New"/>
              </a:rPr>
              <a:t> </a:t>
            </a:r>
            <a:r>
              <a:rPr sz="1800" spc="-10" dirty="0">
                <a:solidFill>
                  <a:srgbClr val="404040"/>
                </a:solidFill>
                <a:latin typeface="Courier New"/>
                <a:cs typeface="Courier New"/>
              </a:rPr>
              <a:t>preserve</a:t>
            </a:r>
            <a:endParaRPr sz="1800" dirty="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963047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902005" y="1357948"/>
            <a:ext cx="6461125" cy="3014928"/>
          </a:xfrm>
          <a:prstGeom prst="rect">
            <a:avLst/>
          </a:prstGeom>
        </p:spPr>
        <p:txBody>
          <a:bodyPr vert="horz" wrap="square" lIns="0" tIns="34290" rIns="0" bIns="0" rtlCol="0">
            <a:spAutoFit/>
          </a:bodyPr>
          <a:lstStyle/>
          <a:p>
            <a:pPr marL="12700">
              <a:lnSpc>
                <a:spcPct val="100000"/>
              </a:lnSpc>
              <a:spcBef>
                <a:spcPts val="270"/>
              </a:spcBef>
            </a:pPr>
            <a:r>
              <a:rPr sz="2000" spc="-15" dirty="0">
                <a:solidFill>
                  <a:srgbClr val="404040"/>
                </a:solidFill>
                <a:latin typeface="Calibri"/>
                <a:cs typeface="Calibri"/>
              </a:rPr>
              <a:t>Lister </a:t>
            </a:r>
            <a:r>
              <a:rPr sz="2000" spc="-5" dirty="0">
                <a:solidFill>
                  <a:srgbClr val="404040"/>
                </a:solidFill>
                <a:latin typeface="Calibri"/>
                <a:cs typeface="Calibri"/>
              </a:rPr>
              <a:t>les</a:t>
            </a:r>
            <a:r>
              <a:rPr sz="2000" spc="40" dirty="0">
                <a:solidFill>
                  <a:srgbClr val="404040"/>
                </a:solidFill>
                <a:latin typeface="Calibri"/>
                <a:cs typeface="Calibri"/>
              </a:rPr>
              <a:t> </a:t>
            </a:r>
            <a:r>
              <a:rPr sz="2000" spc="-5" dirty="0">
                <a:solidFill>
                  <a:srgbClr val="404040"/>
                </a:solidFill>
                <a:latin typeface="Calibri"/>
                <a:cs typeface="Calibri"/>
              </a:rPr>
              <a:t>tags</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a:t>
            </a:r>
            <a:r>
              <a:rPr sz="1800" spc="-20" dirty="0">
                <a:solidFill>
                  <a:srgbClr val="404040"/>
                </a:solidFill>
                <a:latin typeface="Courier New"/>
                <a:cs typeface="Courier New"/>
              </a:rPr>
              <a:t> </a:t>
            </a:r>
            <a:r>
              <a:rPr sz="1800" spc="-10" dirty="0">
                <a:solidFill>
                  <a:srgbClr val="404040"/>
                </a:solidFill>
                <a:latin typeface="Courier New"/>
                <a:cs typeface="Courier New"/>
              </a:rPr>
              <a:t>tag</a:t>
            </a:r>
            <a:endParaRPr sz="1800">
              <a:latin typeface="Courier New"/>
              <a:cs typeface="Courier New"/>
            </a:endParaRPr>
          </a:p>
          <a:p>
            <a:pPr marL="12700">
              <a:lnSpc>
                <a:spcPct val="100000"/>
              </a:lnSpc>
              <a:spcBef>
                <a:spcPts val="1395"/>
              </a:spcBef>
            </a:pPr>
            <a:r>
              <a:rPr sz="2000" spc="-10" dirty="0">
                <a:solidFill>
                  <a:srgbClr val="404040"/>
                </a:solidFill>
                <a:latin typeface="Calibri"/>
                <a:cs typeface="Calibri"/>
              </a:rPr>
              <a:t>Créer </a:t>
            </a:r>
            <a:r>
              <a:rPr sz="2000" dirty="0">
                <a:solidFill>
                  <a:srgbClr val="404040"/>
                </a:solidFill>
                <a:latin typeface="Calibri"/>
                <a:cs typeface="Calibri"/>
              </a:rPr>
              <a:t>un </a:t>
            </a:r>
            <a:r>
              <a:rPr sz="2000" spc="-5" dirty="0">
                <a:solidFill>
                  <a:srgbClr val="404040"/>
                </a:solidFill>
                <a:latin typeface="Calibri"/>
                <a:cs typeface="Calibri"/>
              </a:rPr>
              <a:t>nouveau</a:t>
            </a:r>
            <a:r>
              <a:rPr sz="2000" spc="-30" dirty="0">
                <a:solidFill>
                  <a:srgbClr val="404040"/>
                </a:solidFill>
                <a:latin typeface="Calibri"/>
                <a:cs typeface="Calibri"/>
              </a:rPr>
              <a:t> </a:t>
            </a:r>
            <a:r>
              <a:rPr sz="2000" spc="-10" dirty="0">
                <a:solidFill>
                  <a:srgbClr val="404040"/>
                </a:solidFill>
                <a:latin typeface="Calibri"/>
                <a:cs typeface="Calibri"/>
              </a:rPr>
              <a:t>tag</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20" dirty="0">
                <a:solidFill>
                  <a:srgbClr val="404040"/>
                </a:solidFill>
                <a:latin typeface="Courier New"/>
                <a:cs typeface="Courier New"/>
              </a:rPr>
              <a:t>git tag -a </a:t>
            </a:r>
            <a:r>
              <a:rPr sz="1800" spc="-20" dirty="0">
                <a:solidFill>
                  <a:srgbClr val="404040"/>
                </a:solidFill>
                <a:latin typeface="Courier New"/>
                <a:cs typeface="Courier New"/>
              </a:rPr>
              <a:t>0.9.0 </a:t>
            </a:r>
            <a:r>
              <a:rPr sz="1800" spc="15" dirty="0">
                <a:solidFill>
                  <a:srgbClr val="404040"/>
                </a:solidFill>
                <a:latin typeface="Courier New"/>
                <a:cs typeface="Courier New"/>
              </a:rPr>
              <a:t>-m </a:t>
            </a:r>
            <a:r>
              <a:rPr sz="1800" spc="-10" dirty="0">
                <a:solidFill>
                  <a:srgbClr val="404040"/>
                </a:solidFill>
                <a:latin typeface="Courier New"/>
                <a:cs typeface="Courier New"/>
              </a:rPr>
              <a:t>"Version</a:t>
            </a:r>
            <a:r>
              <a:rPr sz="1800" spc="-415" dirty="0">
                <a:solidFill>
                  <a:srgbClr val="404040"/>
                </a:solidFill>
                <a:latin typeface="Courier New"/>
                <a:cs typeface="Courier New"/>
              </a:rPr>
              <a:t> </a:t>
            </a:r>
            <a:r>
              <a:rPr sz="1800" spc="-15" dirty="0">
                <a:solidFill>
                  <a:srgbClr val="404040"/>
                </a:solidFill>
                <a:latin typeface="Courier New"/>
                <a:cs typeface="Courier New"/>
              </a:rPr>
              <a:t>0.9.0"</a:t>
            </a:r>
            <a:endParaRPr sz="1800">
              <a:latin typeface="Courier New"/>
              <a:cs typeface="Courier New"/>
            </a:endParaRPr>
          </a:p>
          <a:p>
            <a:pPr marL="12700">
              <a:lnSpc>
                <a:spcPct val="100000"/>
              </a:lnSpc>
              <a:spcBef>
                <a:spcPts val="1380"/>
              </a:spcBef>
            </a:pPr>
            <a:r>
              <a:rPr sz="2000" spc="-25" dirty="0">
                <a:solidFill>
                  <a:srgbClr val="404040"/>
                </a:solidFill>
                <a:latin typeface="Calibri"/>
                <a:cs typeface="Calibri"/>
              </a:rPr>
              <a:t>Tagger </a:t>
            </a:r>
            <a:r>
              <a:rPr sz="2000" spc="-5" dirty="0">
                <a:solidFill>
                  <a:srgbClr val="404040"/>
                </a:solidFill>
                <a:latin typeface="Calibri"/>
                <a:cs typeface="Calibri"/>
              </a:rPr>
              <a:t>un</a:t>
            </a:r>
            <a:r>
              <a:rPr sz="2000" spc="-20" dirty="0">
                <a:solidFill>
                  <a:srgbClr val="404040"/>
                </a:solidFill>
                <a:latin typeface="Calibri"/>
                <a:cs typeface="Calibri"/>
              </a:rPr>
              <a:t> </a:t>
            </a:r>
            <a:r>
              <a:rPr sz="2000" spc="-5" dirty="0">
                <a:solidFill>
                  <a:srgbClr val="404040"/>
                </a:solidFill>
                <a:latin typeface="Calibri"/>
                <a:cs typeface="Calibri"/>
              </a:rPr>
              <a:t>commit</a:t>
            </a:r>
            <a:endParaRPr sz="2000">
              <a:latin typeface="Calibri"/>
              <a:cs typeface="Calibri"/>
            </a:endParaRPr>
          </a:p>
          <a:p>
            <a:pPr marL="304800" indent="-183515">
              <a:lnSpc>
                <a:spcPct val="100000"/>
              </a:lnSpc>
              <a:spcBef>
                <a:spcPts val="155"/>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tag </a:t>
            </a:r>
            <a:r>
              <a:rPr sz="1800" spc="-5" dirty="0">
                <a:solidFill>
                  <a:srgbClr val="404040"/>
                </a:solidFill>
                <a:latin typeface="Courier New"/>
                <a:cs typeface="Courier New"/>
              </a:rPr>
              <a:t>-a </a:t>
            </a:r>
            <a:r>
              <a:rPr sz="1800" spc="-10" dirty="0">
                <a:solidFill>
                  <a:srgbClr val="404040"/>
                </a:solidFill>
                <a:latin typeface="Courier New"/>
                <a:cs typeface="Courier New"/>
              </a:rPr>
              <a:t>0.1.0 </a:t>
            </a:r>
            <a:r>
              <a:rPr sz="1800" spc="-5" dirty="0">
                <a:solidFill>
                  <a:srgbClr val="404040"/>
                </a:solidFill>
                <a:latin typeface="Courier New"/>
                <a:cs typeface="Courier New"/>
              </a:rPr>
              <a:t>-m </a:t>
            </a:r>
            <a:r>
              <a:rPr sz="1800" spc="-10" dirty="0">
                <a:solidFill>
                  <a:srgbClr val="404040"/>
                </a:solidFill>
                <a:latin typeface="Courier New"/>
                <a:cs typeface="Courier New"/>
              </a:rPr>
              <a:t>"Version 0.1.0"</a:t>
            </a:r>
            <a:r>
              <a:rPr sz="1800" spc="-75" dirty="0">
                <a:solidFill>
                  <a:srgbClr val="404040"/>
                </a:solidFill>
                <a:latin typeface="Courier New"/>
                <a:cs typeface="Courier New"/>
              </a:rPr>
              <a:t> </a:t>
            </a:r>
            <a:r>
              <a:rPr sz="1800" spc="-10" dirty="0">
                <a:solidFill>
                  <a:srgbClr val="404040"/>
                </a:solidFill>
                <a:latin typeface="Courier New"/>
                <a:cs typeface="Courier New"/>
              </a:rPr>
              <a:t>f7bcc2b2d</a:t>
            </a:r>
            <a:endParaRPr sz="1800">
              <a:latin typeface="Courier New"/>
              <a:cs typeface="Courier New"/>
            </a:endParaRPr>
          </a:p>
          <a:p>
            <a:pPr marL="12700">
              <a:lnSpc>
                <a:spcPct val="100000"/>
              </a:lnSpc>
              <a:spcBef>
                <a:spcPts val="1400"/>
              </a:spcBef>
            </a:pPr>
            <a:r>
              <a:rPr sz="2000" spc="-15" dirty="0">
                <a:solidFill>
                  <a:srgbClr val="404040"/>
                </a:solidFill>
                <a:latin typeface="Calibri"/>
                <a:cs typeface="Calibri"/>
              </a:rPr>
              <a:t>Partager </a:t>
            </a:r>
            <a:r>
              <a:rPr sz="2000" spc="-5" dirty="0">
                <a:solidFill>
                  <a:srgbClr val="404040"/>
                </a:solidFill>
                <a:latin typeface="Calibri"/>
                <a:cs typeface="Calibri"/>
              </a:rPr>
              <a:t>les tags </a:t>
            </a:r>
            <a:r>
              <a:rPr sz="2000" dirty="0">
                <a:solidFill>
                  <a:srgbClr val="404040"/>
                </a:solidFill>
                <a:latin typeface="Calibri"/>
                <a:cs typeface="Calibri"/>
              </a:rPr>
              <a:t>au </a:t>
            </a:r>
            <a:r>
              <a:rPr sz="2000" spc="-5" dirty="0">
                <a:solidFill>
                  <a:srgbClr val="404040"/>
                </a:solidFill>
                <a:latin typeface="Calibri"/>
                <a:cs typeface="Calibri"/>
              </a:rPr>
              <a:t>serveur</a:t>
            </a:r>
            <a:r>
              <a:rPr sz="2000" spc="55" dirty="0">
                <a:solidFill>
                  <a:srgbClr val="404040"/>
                </a:solidFill>
                <a:latin typeface="Calibri"/>
                <a:cs typeface="Calibri"/>
              </a:rPr>
              <a:t> </a:t>
            </a:r>
            <a:r>
              <a:rPr sz="2000" spc="-15" dirty="0">
                <a:solidFill>
                  <a:srgbClr val="404040"/>
                </a:solidFill>
                <a:latin typeface="Calibri"/>
                <a:cs typeface="Calibri"/>
              </a:rPr>
              <a:t>distant</a:t>
            </a:r>
            <a:endParaRPr sz="2000">
              <a:latin typeface="Calibri"/>
              <a:cs typeface="Calibri"/>
            </a:endParaRPr>
          </a:p>
          <a:p>
            <a:pPr marL="304800" indent="-183515">
              <a:lnSpc>
                <a:spcPct val="100000"/>
              </a:lnSpc>
              <a:spcBef>
                <a:spcPts val="150"/>
              </a:spcBef>
              <a:buClr>
                <a:srgbClr val="D24717"/>
              </a:buClr>
              <a:buFont typeface="Calibri"/>
              <a:buChar char="◦"/>
              <a:tabLst>
                <a:tab pos="305435" algn="l"/>
              </a:tabLst>
            </a:pPr>
            <a:r>
              <a:rPr sz="1800" spc="-5" dirty="0">
                <a:solidFill>
                  <a:srgbClr val="404040"/>
                </a:solidFill>
                <a:latin typeface="Courier New"/>
                <a:cs typeface="Courier New"/>
              </a:rPr>
              <a:t>git </a:t>
            </a:r>
            <a:r>
              <a:rPr sz="1800" spc="-10" dirty="0">
                <a:solidFill>
                  <a:srgbClr val="404040"/>
                </a:solidFill>
                <a:latin typeface="Courier New"/>
                <a:cs typeface="Courier New"/>
              </a:rPr>
              <a:t>push origin</a:t>
            </a:r>
            <a:r>
              <a:rPr sz="1800" spc="-85" dirty="0">
                <a:solidFill>
                  <a:srgbClr val="404040"/>
                </a:solidFill>
                <a:latin typeface="Courier New"/>
                <a:cs typeface="Courier New"/>
              </a:rPr>
              <a:t> </a:t>
            </a:r>
            <a:r>
              <a:rPr sz="1800" spc="-10" dirty="0">
                <a:solidFill>
                  <a:srgbClr val="404040"/>
                </a:solidFill>
                <a:latin typeface="Courier New"/>
                <a:cs typeface="Courier New"/>
              </a:rPr>
              <a:t>--tags</a:t>
            </a:r>
            <a:endParaRPr sz="1800">
              <a:latin typeface="Courier New"/>
              <a:cs typeface="Courier New"/>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85478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021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Branches</a:t>
            </a:r>
            <a:r>
              <a:rPr spc="-140" dirty="0">
                <a:solidFill>
                  <a:schemeClr val="tx1"/>
                </a:solidFill>
              </a:rPr>
              <a:t> </a:t>
            </a:r>
            <a:r>
              <a:rPr spc="-75" dirty="0">
                <a:solidFill>
                  <a:schemeClr val="tx1"/>
                </a:solidFill>
              </a:rPr>
              <a:t>distantes</a:t>
            </a:r>
          </a:p>
        </p:txBody>
      </p:sp>
      <p:sp>
        <p:nvSpPr>
          <p:cNvPr id="5" name="object 5"/>
          <p:cNvSpPr txBox="1"/>
          <p:nvPr/>
        </p:nvSpPr>
        <p:spPr>
          <a:xfrm>
            <a:off x="1011732" y="1622013"/>
            <a:ext cx="7047230" cy="551433"/>
          </a:xfrm>
          <a:prstGeom prst="rect">
            <a:avLst/>
          </a:prstGeom>
        </p:spPr>
        <p:txBody>
          <a:bodyPr vert="horz" wrap="square" lIns="0" tIns="12700" rIns="0" bIns="0" rtlCol="0">
            <a:spAutoFit/>
          </a:bodyPr>
          <a:lstStyle/>
          <a:p>
            <a:pPr marL="12700">
              <a:lnSpc>
                <a:spcPts val="2050"/>
              </a:lnSpc>
              <a:spcBef>
                <a:spcPts val="100"/>
              </a:spcBef>
            </a:pPr>
            <a:r>
              <a:rPr sz="1800" spc="-5" dirty="0">
                <a:solidFill>
                  <a:srgbClr val="404040"/>
                </a:solidFill>
                <a:latin typeface="Calibri"/>
                <a:cs typeface="Calibri"/>
              </a:rPr>
              <a:t>Après </a:t>
            </a:r>
            <a:r>
              <a:rPr sz="1800" spc="-10" dirty="0">
                <a:solidFill>
                  <a:srgbClr val="404040"/>
                </a:solidFill>
                <a:latin typeface="Calibri"/>
                <a:cs typeface="Calibri"/>
              </a:rPr>
              <a:t>avoir rapatrier toutes </a:t>
            </a:r>
            <a:r>
              <a:rPr sz="1800" dirty="0">
                <a:solidFill>
                  <a:srgbClr val="404040"/>
                </a:solidFill>
                <a:latin typeface="Calibri"/>
                <a:cs typeface="Calibri"/>
              </a:rPr>
              <a:t>les </a:t>
            </a:r>
            <a:r>
              <a:rPr sz="1800" spc="-5" dirty="0">
                <a:solidFill>
                  <a:srgbClr val="404040"/>
                </a:solidFill>
                <a:latin typeface="Calibri"/>
                <a:cs typeface="Calibri"/>
              </a:rPr>
              <a:t>branches </a:t>
            </a:r>
            <a:r>
              <a:rPr sz="1800" spc="-15" dirty="0">
                <a:solidFill>
                  <a:srgbClr val="404040"/>
                </a:solidFill>
                <a:latin typeface="Calibri"/>
                <a:cs typeface="Calibri"/>
              </a:rPr>
              <a:t>d’un </a:t>
            </a:r>
            <a:r>
              <a:rPr sz="1800" spc="-5" dirty="0">
                <a:solidFill>
                  <a:srgbClr val="404040"/>
                </a:solidFill>
                <a:latin typeface="Calibri"/>
                <a:cs typeface="Calibri"/>
              </a:rPr>
              <a:t>dépôt </a:t>
            </a:r>
            <a:r>
              <a:rPr sz="1800" spc="-10" dirty="0">
                <a:solidFill>
                  <a:srgbClr val="404040"/>
                </a:solidFill>
                <a:latin typeface="Calibri"/>
                <a:cs typeface="Calibri"/>
              </a:rPr>
              <a:t>distant, </a:t>
            </a:r>
            <a:r>
              <a:rPr sz="1800" spc="-5" dirty="0">
                <a:solidFill>
                  <a:srgbClr val="404040"/>
                </a:solidFill>
                <a:latin typeface="Calibri"/>
                <a:cs typeface="Calibri"/>
              </a:rPr>
              <a:t>pour </a:t>
            </a:r>
            <a:r>
              <a:rPr sz="1800" spc="-10" dirty="0">
                <a:solidFill>
                  <a:srgbClr val="404040"/>
                </a:solidFill>
                <a:latin typeface="Calibri"/>
                <a:cs typeface="Calibri"/>
              </a:rPr>
              <a:t>toutes</a:t>
            </a:r>
            <a:r>
              <a:rPr sz="1800" spc="70" dirty="0">
                <a:solidFill>
                  <a:srgbClr val="404040"/>
                </a:solidFill>
                <a:latin typeface="Calibri"/>
                <a:cs typeface="Calibri"/>
              </a:rPr>
              <a:t> </a:t>
            </a:r>
            <a:r>
              <a:rPr sz="1800" dirty="0">
                <a:solidFill>
                  <a:srgbClr val="404040"/>
                </a:solidFill>
                <a:latin typeface="Calibri"/>
                <a:cs typeface="Calibri"/>
              </a:rPr>
              <a:t>les</a:t>
            </a:r>
            <a:endParaRPr sz="1800">
              <a:latin typeface="Calibri"/>
              <a:cs typeface="Calibri"/>
            </a:endParaRPr>
          </a:p>
          <a:p>
            <a:pPr marL="12700">
              <a:lnSpc>
                <a:spcPts val="2050"/>
              </a:lnSpc>
            </a:pPr>
            <a:r>
              <a:rPr sz="1800" spc="-35" dirty="0">
                <a:solidFill>
                  <a:srgbClr val="404040"/>
                </a:solidFill>
                <a:latin typeface="Calibri"/>
                <a:cs typeface="Calibri"/>
              </a:rPr>
              <a:t>lister, </a:t>
            </a:r>
            <a:r>
              <a:rPr sz="1800" spc="-5" dirty="0">
                <a:solidFill>
                  <a:srgbClr val="404040"/>
                </a:solidFill>
                <a:latin typeface="Calibri"/>
                <a:cs typeface="Calibri"/>
              </a:rPr>
              <a:t>il </a:t>
            </a:r>
            <a:r>
              <a:rPr sz="1800" spc="-10" dirty="0">
                <a:solidFill>
                  <a:srgbClr val="404040"/>
                </a:solidFill>
                <a:latin typeface="Calibri"/>
                <a:cs typeface="Calibri"/>
              </a:rPr>
              <a:t>faut</a:t>
            </a:r>
            <a:r>
              <a:rPr sz="1800" spc="50" dirty="0">
                <a:solidFill>
                  <a:srgbClr val="404040"/>
                </a:solidFill>
                <a:latin typeface="Calibri"/>
                <a:cs typeface="Calibri"/>
              </a:rPr>
              <a:t> </a:t>
            </a:r>
            <a:r>
              <a:rPr sz="1800" dirty="0">
                <a:solidFill>
                  <a:srgbClr val="404040"/>
                </a:solidFill>
                <a:latin typeface="Calibri"/>
                <a:cs typeface="Calibri"/>
              </a:rPr>
              <a:t>:</a:t>
            </a:r>
            <a:endParaRPr sz="1800">
              <a:latin typeface="Calibri"/>
              <a:cs typeface="Calibri"/>
            </a:endParaRPr>
          </a:p>
        </p:txBody>
      </p:sp>
      <p:sp>
        <p:nvSpPr>
          <p:cNvPr id="6" name="object 6"/>
          <p:cNvSpPr txBox="1"/>
          <p:nvPr/>
        </p:nvSpPr>
        <p:spPr>
          <a:xfrm>
            <a:off x="1011733" y="2255425"/>
            <a:ext cx="3890645" cy="667489"/>
          </a:xfrm>
          <a:prstGeom prst="rect">
            <a:avLst/>
          </a:prstGeom>
        </p:spPr>
        <p:txBody>
          <a:bodyPr vert="horz" wrap="square" lIns="0" tIns="61594" rIns="0" bIns="0" rtlCol="0">
            <a:spAutoFit/>
          </a:bodyPr>
          <a:lstStyle/>
          <a:p>
            <a:pPr marL="195580" indent="-182880">
              <a:lnSpc>
                <a:spcPct val="100000"/>
              </a:lnSpc>
              <a:spcBef>
                <a:spcPts val="484"/>
              </a:spcBef>
              <a:buClr>
                <a:srgbClr val="D24717"/>
              </a:buClr>
              <a:buFont typeface="Arial"/>
              <a:buChar char="•"/>
              <a:tabLst>
                <a:tab pos="195580" algn="l"/>
              </a:tabLst>
            </a:pPr>
            <a:r>
              <a:rPr sz="1800" dirty="0">
                <a:solidFill>
                  <a:srgbClr val="404040"/>
                </a:solidFill>
                <a:latin typeface="Calibri"/>
                <a:cs typeface="Calibri"/>
              </a:rPr>
              <a:t>Ne </a:t>
            </a:r>
            <a:r>
              <a:rPr sz="1800" spc="-5" dirty="0">
                <a:solidFill>
                  <a:srgbClr val="404040"/>
                </a:solidFill>
                <a:latin typeface="Calibri"/>
                <a:cs typeface="Calibri"/>
              </a:rPr>
              <a:t>plus utiliser la commande </a:t>
            </a:r>
            <a:r>
              <a:rPr sz="1800" dirty="0">
                <a:solidFill>
                  <a:srgbClr val="404040"/>
                </a:solidFill>
                <a:latin typeface="Calibri"/>
                <a:cs typeface="Calibri"/>
              </a:rPr>
              <a:t>git</a:t>
            </a:r>
            <a:r>
              <a:rPr sz="1800" spc="15" dirty="0">
                <a:solidFill>
                  <a:srgbClr val="404040"/>
                </a:solidFill>
                <a:latin typeface="Calibri"/>
                <a:cs typeface="Calibri"/>
              </a:rPr>
              <a:t> </a:t>
            </a:r>
            <a:r>
              <a:rPr sz="1800" spc="-10" dirty="0">
                <a:solidFill>
                  <a:srgbClr val="404040"/>
                </a:solidFill>
                <a:latin typeface="Calibri"/>
                <a:cs typeface="Calibri"/>
              </a:rPr>
              <a:t>branch</a:t>
            </a:r>
            <a:endParaRPr sz="1800">
              <a:latin typeface="Calibri"/>
              <a:cs typeface="Calibri"/>
            </a:endParaRPr>
          </a:p>
          <a:p>
            <a:pPr marL="195580" indent="-182880">
              <a:lnSpc>
                <a:spcPct val="100000"/>
              </a:lnSpc>
              <a:spcBef>
                <a:spcPts val="380"/>
              </a:spcBef>
              <a:buClr>
                <a:srgbClr val="D24717"/>
              </a:buClr>
              <a:buFont typeface="Arial"/>
              <a:buChar char="•"/>
              <a:tabLst>
                <a:tab pos="195580" algn="l"/>
              </a:tabLst>
            </a:pPr>
            <a:r>
              <a:rPr sz="1800" spc="-5" dirty="0">
                <a:solidFill>
                  <a:srgbClr val="404040"/>
                </a:solidFill>
                <a:latin typeface="Calibri"/>
                <a:cs typeface="Calibri"/>
              </a:rPr>
              <a:t>Utiliser la commande </a:t>
            </a:r>
            <a:r>
              <a:rPr sz="1800" dirty="0">
                <a:solidFill>
                  <a:srgbClr val="404040"/>
                </a:solidFill>
                <a:latin typeface="Calibri"/>
                <a:cs typeface="Calibri"/>
              </a:rPr>
              <a:t>git </a:t>
            </a:r>
            <a:r>
              <a:rPr sz="1800" spc="-10" dirty="0">
                <a:solidFill>
                  <a:srgbClr val="404040"/>
                </a:solidFill>
                <a:latin typeface="Calibri"/>
                <a:cs typeface="Calibri"/>
              </a:rPr>
              <a:t>branch</a:t>
            </a:r>
            <a:r>
              <a:rPr sz="1800" spc="40" dirty="0">
                <a:solidFill>
                  <a:srgbClr val="404040"/>
                </a:solidFill>
                <a:latin typeface="Calibri"/>
                <a:cs typeface="Calibri"/>
              </a:rPr>
              <a:t> </a:t>
            </a:r>
            <a:r>
              <a:rPr sz="1800" dirty="0">
                <a:solidFill>
                  <a:srgbClr val="404040"/>
                </a:solidFill>
                <a:latin typeface="Calibri"/>
                <a:cs typeface="Calibri"/>
              </a:rPr>
              <a:t>–a</a:t>
            </a:r>
            <a:endParaRPr sz="1800">
              <a:latin typeface="Calibri"/>
              <a:cs typeface="Calibri"/>
            </a:endParaRPr>
          </a:p>
        </p:txBody>
      </p:sp>
      <p:sp>
        <p:nvSpPr>
          <p:cNvPr id="7" name="object 7"/>
          <p:cNvSpPr txBox="1"/>
          <p:nvPr/>
        </p:nvSpPr>
        <p:spPr>
          <a:xfrm>
            <a:off x="6297549" y="2534317"/>
            <a:ext cx="490855"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04040"/>
                </a:solidFill>
                <a:latin typeface="Calibri"/>
                <a:cs typeface="Calibri"/>
              </a:rPr>
              <a:t>:</a:t>
            </a:r>
            <a:r>
              <a:rPr sz="1800" spc="-70" dirty="0">
                <a:solidFill>
                  <a:srgbClr val="404040"/>
                </a:solidFill>
                <a:latin typeface="Calibri"/>
                <a:cs typeface="Calibri"/>
              </a:rPr>
              <a:t> </a:t>
            </a:r>
            <a:r>
              <a:rPr sz="1800" spc="-5" dirty="0">
                <a:solidFill>
                  <a:srgbClr val="404040"/>
                </a:solidFill>
                <a:latin typeface="Calibri"/>
                <a:cs typeface="Calibri"/>
              </a:rPr>
              <a:t>(all)</a:t>
            </a:r>
            <a:endParaRPr sz="1800">
              <a:latin typeface="Calibri"/>
              <a:cs typeface="Calibri"/>
            </a:endParaRPr>
          </a:p>
        </p:txBody>
      </p:sp>
      <p:sp>
        <p:nvSpPr>
          <p:cNvPr id="8" name="object 8"/>
          <p:cNvSpPr txBox="1"/>
          <p:nvPr/>
        </p:nvSpPr>
        <p:spPr>
          <a:xfrm>
            <a:off x="1011732" y="3261550"/>
            <a:ext cx="9906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4040"/>
                </a:solidFill>
                <a:latin typeface="Calibri"/>
                <a:cs typeface="Calibri"/>
              </a:rPr>
              <a:t>Sout </a:t>
            </a:r>
            <a:r>
              <a:rPr sz="1800" dirty="0">
                <a:solidFill>
                  <a:srgbClr val="404040"/>
                </a:solidFill>
                <a:latin typeface="Calibri"/>
                <a:cs typeface="Calibri"/>
              </a:rPr>
              <a:t>Gitk</a:t>
            </a:r>
            <a:r>
              <a:rPr sz="1800" spc="-75" dirty="0">
                <a:solidFill>
                  <a:srgbClr val="404040"/>
                </a:solidFill>
                <a:latin typeface="Calibri"/>
                <a:cs typeface="Calibri"/>
              </a:rPr>
              <a:t> </a:t>
            </a:r>
            <a:r>
              <a:rPr sz="1800" dirty="0">
                <a:solidFill>
                  <a:srgbClr val="404040"/>
                </a:solidFill>
                <a:latin typeface="Calibri"/>
                <a:cs typeface="Calibri"/>
              </a:rPr>
              <a:t>:</a:t>
            </a:r>
            <a:endParaRPr sz="1800">
              <a:latin typeface="Calibri"/>
              <a:cs typeface="Calibri"/>
            </a:endParaRPr>
          </a:p>
        </p:txBody>
      </p:sp>
      <p:sp>
        <p:nvSpPr>
          <p:cNvPr id="9" name="object 9"/>
          <p:cNvSpPr txBox="1"/>
          <p:nvPr/>
        </p:nvSpPr>
        <p:spPr>
          <a:xfrm>
            <a:off x="2639315" y="3261550"/>
            <a:ext cx="979805"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04040"/>
                </a:solidFill>
                <a:latin typeface="Calibri"/>
                <a:cs typeface="Calibri"/>
              </a:rPr>
              <a:t>gitk --all</a:t>
            </a:r>
            <a:r>
              <a:rPr sz="1800" spc="-100" dirty="0">
                <a:solidFill>
                  <a:srgbClr val="404040"/>
                </a:solidFill>
                <a:latin typeface="Calibri"/>
                <a:cs typeface="Calibri"/>
              </a:rPr>
              <a:t> </a:t>
            </a:r>
            <a:r>
              <a:rPr sz="1800" dirty="0">
                <a:solidFill>
                  <a:srgbClr val="404040"/>
                </a:solidFill>
                <a:latin typeface="Calibri"/>
                <a:cs typeface="Calibri"/>
              </a:rPr>
              <a:t>&amp;</a:t>
            </a:r>
            <a:endParaRPr sz="1800">
              <a:latin typeface="Calibri"/>
              <a:cs typeface="Calibri"/>
            </a:endParaRPr>
          </a:p>
        </p:txBody>
      </p:sp>
      <p:sp>
        <p:nvSpPr>
          <p:cNvPr id="10" name="object 10"/>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386419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729996"/>
            <a:ext cx="6891655" cy="1244571"/>
          </a:xfrm>
          <a:prstGeom prst="rect">
            <a:avLst/>
          </a:prstGeom>
        </p:spPr>
        <p:txBody>
          <a:bodyPr vert="horz" wrap="square" lIns="0" tIns="13335" rIns="0" bIns="0" rtlCol="0">
            <a:spAutoFit/>
          </a:bodyPr>
          <a:lstStyle/>
          <a:p>
            <a:pPr marL="12700">
              <a:lnSpc>
                <a:spcPct val="100000"/>
              </a:lnSpc>
              <a:spcBef>
                <a:spcPts val="105"/>
              </a:spcBef>
            </a:pPr>
            <a:r>
              <a:rPr sz="4400" spc="-55" dirty="0"/>
              <a:t>Branches </a:t>
            </a:r>
            <a:r>
              <a:rPr sz="4400" spc="-65" dirty="0"/>
              <a:t>distantes </a:t>
            </a:r>
            <a:r>
              <a:rPr sz="3600" spc="-55" dirty="0"/>
              <a:t>(rappel</a:t>
            </a:r>
            <a:r>
              <a:rPr sz="3600" spc="-290" dirty="0"/>
              <a:t> </a:t>
            </a:r>
            <a:r>
              <a:rPr sz="3600" spc="-45" dirty="0"/>
              <a:t>cmdes)</a:t>
            </a:r>
            <a:endParaRPr sz="3600"/>
          </a:p>
        </p:txBody>
      </p:sp>
      <p:sp>
        <p:nvSpPr>
          <p:cNvPr id="3" name="object 3"/>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9100" y="1507616"/>
            <a:ext cx="8305800" cy="21282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252755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85800" y="397191"/>
            <a:ext cx="7403795" cy="690574"/>
          </a:xfrm>
          <a:prstGeom prst="rect">
            <a:avLst/>
          </a:prstGeom>
        </p:spPr>
        <p:txBody>
          <a:bodyPr vert="horz" wrap="square" lIns="0" tIns="13335" rIns="0" bIns="0" rtlCol="0">
            <a:spAutoFit/>
          </a:bodyPr>
          <a:lstStyle/>
          <a:p>
            <a:pPr marL="12700">
              <a:lnSpc>
                <a:spcPct val="100000"/>
              </a:lnSpc>
              <a:spcBef>
                <a:spcPts val="105"/>
              </a:spcBef>
            </a:pPr>
            <a:r>
              <a:rPr sz="4400" spc="-90" dirty="0">
                <a:solidFill>
                  <a:schemeClr val="tx1"/>
                </a:solidFill>
              </a:rPr>
              <a:t>Effacer </a:t>
            </a:r>
            <a:r>
              <a:rPr sz="4400" spc="-55" dirty="0">
                <a:solidFill>
                  <a:schemeClr val="tx1"/>
                </a:solidFill>
              </a:rPr>
              <a:t>branches</a:t>
            </a:r>
            <a:r>
              <a:rPr sz="4400" spc="-215" dirty="0">
                <a:solidFill>
                  <a:schemeClr val="tx1"/>
                </a:solidFill>
              </a:rPr>
              <a:t> </a:t>
            </a:r>
            <a:r>
              <a:rPr sz="4400" spc="-65" dirty="0">
                <a:solidFill>
                  <a:schemeClr val="tx1"/>
                </a:solidFill>
              </a:rPr>
              <a:t>distantes</a:t>
            </a:r>
            <a:endParaRPr sz="4400" dirty="0">
              <a:solidFill>
                <a:schemeClr val="tx1"/>
              </a:solidFill>
            </a:endParaRPr>
          </a:p>
        </p:txBody>
      </p:sp>
      <p:sp>
        <p:nvSpPr>
          <p:cNvPr id="5" name="object 5"/>
          <p:cNvSpPr txBox="1"/>
          <p:nvPr/>
        </p:nvSpPr>
        <p:spPr>
          <a:xfrm>
            <a:off x="1011732" y="1619725"/>
            <a:ext cx="6807200" cy="3043782"/>
          </a:xfrm>
          <a:prstGeom prst="rect">
            <a:avLst/>
          </a:prstGeom>
        </p:spPr>
        <p:txBody>
          <a:bodyPr vert="horz" wrap="square" lIns="0" tIns="12700" rIns="0" bIns="0" rtlCol="0">
            <a:spAutoFit/>
          </a:bodyPr>
          <a:lstStyle/>
          <a:p>
            <a:pPr marL="195580" indent="-182880">
              <a:lnSpc>
                <a:spcPct val="100000"/>
              </a:lnSpc>
              <a:spcBef>
                <a:spcPts val="100"/>
              </a:spcBef>
              <a:buClr>
                <a:srgbClr val="D24717"/>
              </a:buClr>
              <a:buChar char="◦"/>
              <a:tabLst>
                <a:tab pos="195580" algn="l"/>
              </a:tabLst>
            </a:pPr>
            <a:r>
              <a:rPr sz="1800" spc="-15" dirty="0">
                <a:solidFill>
                  <a:srgbClr val="404040"/>
                </a:solidFill>
                <a:latin typeface="Calibri"/>
                <a:cs typeface="Calibri"/>
              </a:rPr>
              <a:t>Pour </a:t>
            </a:r>
            <a:r>
              <a:rPr sz="1800" spc="-10" dirty="0">
                <a:solidFill>
                  <a:srgbClr val="404040"/>
                </a:solidFill>
                <a:latin typeface="Calibri"/>
                <a:cs typeface="Calibri"/>
              </a:rPr>
              <a:t>effacer </a:t>
            </a:r>
            <a:r>
              <a:rPr sz="1800" spc="-5" dirty="0">
                <a:solidFill>
                  <a:srgbClr val="404040"/>
                </a:solidFill>
                <a:latin typeface="Calibri"/>
                <a:cs typeface="Calibri"/>
              </a:rPr>
              <a:t>une </a:t>
            </a:r>
            <a:r>
              <a:rPr sz="1800" spc="-10" dirty="0">
                <a:solidFill>
                  <a:srgbClr val="404040"/>
                </a:solidFill>
                <a:latin typeface="Calibri"/>
                <a:cs typeface="Calibri"/>
              </a:rPr>
              <a:t>branche</a:t>
            </a:r>
            <a:r>
              <a:rPr sz="1800" spc="50" dirty="0">
                <a:solidFill>
                  <a:srgbClr val="404040"/>
                </a:solidFill>
                <a:latin typeface="Calibri"/>
                <a:cs typeface="Calibri"/>
              </a:rPr>
              <a:t> </a:t>
            </a:r>
            <a:r>
              <a:rPr sz="1800" spc="-15" dirty="0">
                <a:solidFill>
                  <a:srgbClr val="404040"/>
                </a:solidFill>
                <a:latin typeface="Calibri"/>
                <a:cs typeface="Calibri"/>
              </a:rPr>
              <a:t>distante</a:t>
            </a:r>
            <a:endParaRPr sz="1800" dirty="0">
              <a:latin typeface="Calibri"/>
              <a:cs typeface="Calibri"/>
            </a:endParaRPr>
          </a:p>
          <a:p>
            <a:pPr marL="725805" marR="2081530" indent="-713740">
              <a:lnSpc>
                <a:spcPct val="235600"/>
              </a:lnSpc>
            </a:pPr>
            <a:r>
              <a:rPr sz="1800" spc="-20" dirty="0">
                <a:solidFill>
                  <a:srgbClr val="404040"/>
                </a:solidFill>
                <a:latin typeface="Calibri"/>
                <a:cs typeface="Calibri"/>
              </a:rPr>
              <a:t>Syntaxe </a:t>
            </a:r>
            <a:r>
              <a:rPr sz="1800" dirty="0">
                <a:solidFill>
                  <a:srgbClr val="404040"/>
                </a:solidFill>
                <a:latin typeface="Calibri"/>
                <a:cs typeface="Calibri"/>
              </a:rPr>
              <a:t>1 : git </a:t>
            </a:r>
            <a:r>
              <a:rPr sz="1800" spc="-5" dirty="0">
                <a:solidFill>
                  <a:srgbClr val="404040"/>
                </a:solidFill>
                <a:latin typeface="Calibri"/>
                <a:cs typeface="Calibri"/>
              </a:rPr>
              <a:t>push </a:t>
            </a:r>
            <a:r>
              <a:rPr sz="1800" spc="-10" dirty="0">
                <a:solidFill>
                  <a:srgbClr val="404040"/>
                </a:solidFill>
                <a:latin typeface="Calibri"/>
                <a:cs typeface="Calibri"/>
              </a:rPr>
              <a:t>[nomdistant] </a:t>
            </a:r>
            <a:r>
              <a:rPr sz="1800" spc="-5" dirty="0">
                <a:solidFill>
                  <a:srgbClr val="404040"/>
                </a:solidFill>
                <a:latin typeface="Calibri"/>
                <a:cs typeface="Calibri"/>
              </a:rPr>
              <a:t>:[branch]  </a:t>
            </a:r>
            <a:r>
              <a:rPr sz="1800" spc="-10" dirty="0">
                <a:solidFill>
                  <a:srgbClr val="404040"/>
                </a:solidFill>
                <a:latin typeface="Calibri"/>
                <a:cs typeface="Calibri"/>
              </a:rPr>
              <a:t>Exemple: </a:t>
            </a:r>
            <a:r>
              <a:rPr sz="1800" dirty="0">
                <a:solidFill>
                  <a:srgbClr val="404040"/>
                </a:solidFill>
                <a:latin typeface="Calibri"/>
                <a:cs typeface="Calibri"/>
              </a:rPr>
              <a:t>git </a:t>
            </a:r>
            <a:r>
              <a:rPr sz="1800" spc="-5" dirty="0">
                <a:solidFill>
                  <a:srgbClr val="404040"/>
                </a:solidFill>
                <a:latin typeface="Calibri"/>
                <a:cs typeface="Calibri"/>
              </a:rPr>
              <a:t>push origin</a:t>
            </a:r>
            <a:r>
              <a:rPr sz="1800" spc="-10" dirty="0">
                <a:solidFill>
                  <a:srgbClr val="404040"/>
                </a:solidFill>
                <a:latin typeface="Calibri"/>
                <a:cs typeface="Calibri"/>
              </a:rPr>
              <a:t> </a:t>
            </a:r>
            <a:r>
              <a:rPr sz="1800" spc="-5" dirty="0">
                <a:solidFill>
                  <a:srgbClr val="404040"/>
                </a:solidFill>
                <a:latin typeface="Calibri"/>
                <a:cs typeface="Calibri"/>
              </a:rPr>
              <a:t>:correctionserveur</a:t>
            </a:r>
            <a:endParaRPr sz="1800" dirty="0">
              <a:latin typeface="Calibri"/>
              <a:cs typeface="Calibri"/>
            </a:endParaRPr>
          </a:p>
          <a:p>
            <a:pPr>
              <a:lnSpc>
                <a:spcPct val="100000"/>
              </a:lnSpc>
              <a:spcBef>
                <a:spcPts val="55"/>
              </a:spcBef>
            </a:pPr>
            <a:endParaRPr sz="2500" dirty="0">
              <a:latin typeface="Times New Roman"/>
              <a:cs typeface="Times New Roman"/>
            </a:endParaRPr>
          </a:p>
          <a:p>
            <a:pPr marL="12700">
              <a:lnSpc>
                <a:spcPct val="100000"/>
              </a:lnSpc>
            </a:pPr>
            <a:r>
              <a:rPr sz="1800" spc="-20" dirty="0">
                <a:solidFill>
                  <a:srgbClr val="404040"/>
                </a:solidFill>
                <a:latin typeface="Calibri"/>
                <a:cs typeface="Calibri"/>
              </a:rPr>
              <a:t>Syntaxe </a:t>
            </a:r>
            <a:r>
              <a:rPr sz="1800" dirty="0">
                <a:solidFill>
                  <a:srgbClr val="404040"/>
                </a:solidFill>
                <a:latin typeface="Calibri"/>
                <a:cs typeface="Calibri"/>
              </a:rPr>
              <a:t>2 </a:t>
            </a:r>
            <a:r>
              <a:rPr sz="1800" spc="-5" dirty="0">
                <a:solidFill>
                  <a:srgbClr val="404040"/>
                </a:solidFill>
                <a:latin typeface="Calibri"/>
                <a:cs typeface="Calibri"/>
              </a:rPr>
              <a:t>(plus </a:t>
            </a:r>
            <a:r>
              <a:rPr sz="1800" spc="-10" dirty="0">
                <a:solidFill>
                  <a:srgbClr val="404040"/>
                </a:solidFill>
                <a:latin typeface="Calibri"/>
                <a:cs typeface="Calibri"/>
              </a:rPr>
              <a:t>récente) </a:t>
            </a:r>
            <a:r>
              <a:rPr sz="1800" dirty="0">
                <a:solidFill>
                  <a:srgbClr val="404040"/>
                </a:solidFill>
                <a:latin typeface="Calibri"/>
                <a:cs typeface="Calibri"/>
              </a:rPr>
              <a:t>: git </a:t>
            </a:r>
            <a:r>
              <a:rPr sz="1800" spc="-5" dirty="0">
                <a:solidFill>
                  <a:srgbClr val="404040"/>
                </a:solidFill>
                <a:latin typeface="Calibri"/>
                <a:cs typeface="Calibri"/>
              </a:rPr>
              <a:t>push origin </a:t>
            </a:r>
            <a:r>
              <a:rPr sz="1800" spc="-10" dirty="0">
                <a:solidFill>
                  <a:srgbClr val="404040"/>
                </a:solidFill>
                <a:latin typeface="Calibri"/>
                <a:cs typeface="Calibri"/>
              </a:rPr>
              <a:t>--delete</a:t>
            </a:r>
            <a:r>
              <a:rPr sz="1800" spc="135" dirty="0">
                <a:solidFill>
                  <a:srgbClr val="404040"/>
                </a:solidFill>
                <a:latin typeface="Calibri"/>
                <a:cs typeface="Calibri"/>
              </a:rPr>
              <a:t> </a:t>
            </a:r>
            <a:r>
              <a:rPr sz="1800" spc="-5" dirty="0">
                <a:solidFill>
                  <a:srgbClr val="404040"/>
                </a:solidFill>
                <a:latin typeface="Calibri"/>
                <a:cs typeface="Calibri"/>
              </a:rPr>
              <a:t>[nom_de_la_branche]</a:t>
            </a:r>
            <a:endParaRPr sz="1800" dirty="0">
              <a:latin typeface="Calibri"/>
              <a:cs typeface="Calibri"/>
            </a:endParaRPr>
          </a:p>
          <a:p>
            <a:pPr marR="5080" algn="r">
              <a:lnSpc>
                <a:spcPct val="100000"/>
              </a:lnSpc>
              <a:spcBef>
                <a:spcPts val="1335"/>
              </a:spcBef>
            </a:pPr>
            <a:r>
              <a:rPr sz="1800" dirty="0">
                <a:solidFill>
                  <a:srgbClr val="404040"/>
                </a:solidFill>
                <a:latin typeface="Calibri"/>
                <a:cs typeface="Calibri"/>
              </a:rPr>
              <a:t>Rappel : </a:t>
            </a:r>
            <a:r>
              <a:rPr sz="1800" spc="-5" dirty="0">
                <a:solidFill>
                  <a:srgbClr val="404040"/>
                </a:solidFill>
                <a:latin typeface="Calibri"/>
                <a:cs typeface="Calibri"/>
              </a:rPr>
              <a:t>suppression </a:t>
            </a:r>
            <a:r>
              <a:rPr sz="1800" spc="-10" dirty="0">
                <a:solidFill>
                  <a:srgbClr val="404040"/>
                </a:solidFill>
                <a:latin typeface="Calibri"/>
                <a:cs typeface="Calibri"/>
              </a:rPr>
              <a:t>branche locale </a:t>
            </a:r>
            <a:r>
              <a:rPr sz="1800" dirty="0">
                <a:solidFill>
                  <a:srgbClr val="404040"/>
                </a:solidFill>
                <a:latin typeface="Calibri"/>
                <a:cs typeface="Calibri"/>
              </a:rPr>
              <a:t>: git </a:t>
            </a:r>
            <a:r>
              <a:rPr sz="1800" spc="-10" dirty="0">
                <a:solidFill>
                  <a:srgbClr val="404040"/>
                </a:solidFill>
                <a:latin typeface="Calibri"/>
                <a:cs typeface="Calibri"/>
              </a:rPr>
              <a:t>branch </a:t>
            </a:r>
            <a:r>
              <a:rPr sz="1800" dirty="0">
                <a:solidFill>
                  <a:srgbClr val="404040"/>
                </a:solidFill>
                <a:latin typeface="Calibri"/>
                <a:cs typeface="Calibri"/>
              </a:rPr>
              <a:t>-d</a:t>
            </a:r>
            <a:r>
              <a:rPr sz="1800" spc="114" dirty="0">
                <a:solidFill>
                  <a:srgbClr val="404040"/>
                </a:solidFill>
                <a:latin typeface="Calibri"/>
                <a:cs typeface="Calibri"/>
              </a:rPr>
              <a:t> </a:t>
            </a:r>
            <a:r>
              <a:rPr sz="1800" spc="-5" dirty="0">
                <a:solidFill>
                  <a:srgbClr val="404040"/>
                </a:solidFill>
                <a:latin typeface="Calibri"/>
                <a:cs typeface="Calibri"/>
              </a:rPr>
              <a:t>[nom_de_la_branche]</a:t>
            </a:r>
            <a:endParaRPr sz="1800" dirty="0">
              <a:latin typeface="Calibri"/>
              <a:cs typeface="Calibri"/>
            </a:endParaRPr>
          </a:p>
          <a:p>
            <a:pPr marR="53975" algn="r">
              <a:lnSpc>
                <a:spcPct val="100000"/>
              </a:lnSpc>
              <a:spcBef>
                <a:spcPts val="385"/>
              </a:spcBef>
            </a:pPr>
            <a:r>
              <a:rPr sz="1800" spc="-5" dirty="0">
                <a:solidFill>
                  <a:srgbClr val="404040"/>
                </a:solidFill>
                <a:latin typeface="Calibri"/>
                <a:cs typeface="Calibri"/>
              </a:rPr>
              <a:t>(ou </a:t>
            </a:r>
            <a:r>
              <a:rPr sz="1800" dirty="0">
                <a:solidFill>
                  <a:srgbClr val="404040"/>
                </a:solidFill>
                <a:latin typeface="Calibri"/>
                <a:cs typeface="Calibri"/>
              </a:rPr>
              <a:t>git </a:t>
            </a:r>
            <a:r>
              <a:rPr sz="1800" spc="-10" dirty="0">
                <a:solidFill>
                  <a:srgbClr val="404040"/>
                </a:solidFill>
                <a:latin typeface="Calibri"/>
                <a:cs typeface="Calibri"/>
              </a:rPr>
              <a:t>branch </a:t>
            </a:r>
            <a:r>
              <a:rPr sz="1800" b="1" dirty="0">
                <a:solidFill>
                  <a:srgbClr val="404040"/>
                </a:solidFill>
                <a:latin typeface="Calibri"/>
                <a:cs typeface="Calibri"/>
              </a:rPr>
              <a:t>-D </a:t>
            </a:r>
            <a:r>
              <a:rPr sz="1800" spc="-5" dirty="0">
                <a:solidFill>
                  <a:srgbClr val="404040"/>
                </a:solidFill>
                <a:latin typeface="Calibri"/>
                <a:cs typeface="Calibri"/>
              </a:rPr>
              <a:t>[nom_de_la_branche] si non </a:t>
            </a:r>
            <a:r>
              <a:rPr sz="1800" spc="-10" dirty="0">
                <a:solidFill>
                  <a:srgbClr val="404040"/>
                </a:solidFill>
                <a:latin typeface="Calibri"/>
                <a:cs typeface="Calibri"/>
              </a:rPr>
              <a:t>encore</a:t>
            </a:r>
            <a:r>
              <a:rPr sz="1800" spc="100" dirty="0">
                <a:solidFill>
                  <a:srgbClr val="404040"/>
                </a:solidFill>
                <a:latin typeface="Calibri"/>
                <a:cs typeface="Calibri"/>
              </a:rPr>
              <a:t> </a:t>
            </a:r>
            <a:r>
              <a:rPr sz="1800" spc="-5" dirty="0">
                <a:solidFill>
                  <a:srgbClr val="404040"/>
                </a:solidFill>
                <a:latin typeface="Calibri"/>
                <a:cs typeface="Calibri"/>
              </a:rPr>
              <a:t>fusionnée)</a:t>
            </a:r>
            <a:endParaRPr sz="18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117572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729996"/>
            <a:ext cx="5498795" cy="690574"/>
          </a:xfrm>
          <a:prstGeom prst="rect">
            <a:avLst/>
          </a:prstGeom>
        </p:spPr>
        <p:txBody>
          <a:bodyPr vert="horz" wrap="square" lIns="0" tIns="13335" rIns="0" bIns="0" rtlCol="0">
            <a:spAutoFit/>
          </a:bodyPr>
          <a:lstStyle/>
          <a:p>
            <a:pPr marL="12700">
              <a:lnSpc>
                <a:spcPct val="100000"/>
              </a:lnSpc>
              <a:spcBef>
                <a:spcPts val="105"/>
              </a:spcBef>
            </a:pPr>
            <a:r>
              <a:rPr sz="4400" spc="-60" dirty="0">
                <a:solidFill>
                  <a:schemeClr val="tx1"/>
                </a:solidFill>
              </a:rPr>
              <a:t>Récapitulatif</a:t>
            </a:r>
            <a:endParaRPr sz="4400" dirty="0">
              <a:solidFill>
                <a:schemeClr val="tx1"/>
              </a:solidFill>
            </a:endParaRP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0990" y="1603058"/>
            <a:ext cx="1978660" cy="384334"/>
          </a:xfrm>
          <a:custGeom>
            <a:avLst/>
            <a:gdLst/>
            <a:ahLst/>
            <a:cxnLst/>
            <a:rect l="l" t="t" r="r" b="b"/>
            <a:pathLst>
              <a:path w="1978660" h="512444">
                <a:moveTo>
                  <a:pt x="1892808" y="0"/>
                </a:moveTo>
                <a:lnTo>
                  <a:pt x="85344" y="0"/>
                </a:lnTo>
                <a:lnTo>
                  <a:pt x="52126" y="6709"/>
                </a:lnTo>
                <a:lnTo>
                  <a:pt x="24998" y="25003"/>
                </a:lnTo>
                <a:lnTo>
                  <a:pt x="6707" y="52131"/>
                </a:lnTo>
                <a:lnTo>
                  <a:pt x="0" y="85343"/>
                </a:lnTo>
                <a:lnTo>
                  <a:pt x="0" y="426719"/>
                </a:lnTo>
                <a:lnTo>
                  <a:pt x="6707" y="459932"/>
                </a:lnTo>
                <a:lnTo>
                  <a:pt x="24998" y="487060"/>
                </a:lnTo>
                <a:lnTo>
                  <a:pt x="52126" y="505354"/>
                </a:lnTo>
                <a:lnTo>
                  <a:pt x="85344" y="512063"/>
                </a:lnTo>
                <a:lnTo>
                  <a:pt x="1892808" y="512063"/>
                </a:lnTo>
                <a:lnTo>
                  <a:pt x="1926020" y="505354"/>
                </a:lnTo>
                <a:lnTo>
                  <a:pt x="1953148" y="487060"/>
                </a:lnTo>
                <a:lnTo>
                  <a:pt x="1971442" y="459932"/>
                </a:lnTo>
                <a:lnTo>
                  <a:pt x="1978152" y="426719"/>
                </a:lnTo>
                <a:lnTo>
                  <a:pt x="1978152" y="85343"/>
                </a:lnTo>
                <a:lnTo>
                  <a:pt x="1971442" y="52131"/>
                </a:lnTo>
                <a:lnTo>
                  <a:pt x="1953148" y="25003"/>
                </a:lnTo>
                <a:lnTo>
                  <a:pt x="1926020" y="6709"/>
                </a:lnTo>
                <a:lnTo>
                  <a:pt x="1892808" y="0"/>
                </a:lnTo>
                <a:close/>
              </a:path>
            </a:pathLst>
          </a:custGeom>
          <a:solidFill>
            <a:srgbClr val="174669"/>
          </a:solidFill>
        </p:spPr>
        <p:txBody>
          <a:bodyPr wrap="square" lIns="0" tIns="0" rIns="0" bIns="0" rtlCol="0"/>
          <a:lstStyle/>
          <a:p>
            <a:endParaRPr/>
          </a:p>
        </p:txBody>
      </p:sp>
      <p:sp>
        <p:nvSpPr>
          <p:cNvPr id="7" name="object 7"/>
          <p:cNvSpPr/>
          <p:nvPr/>
        </p:nvSpPr>
        <p:spPr>
          <a:xfrm>
            <a:off x="300990" y="1603058"/>
            <a:ext cx="1978660" cy="384334"/>
          </a:xfrm>
          <a:custGeom>
            <a:avLst/>
            <a:gdLst/>
            <a:ahLst/>
            <a:cxnLst/>
            <a:rect l="l" t="t" r="r" b="b"/>
            <a:pathLst>
              <a:path w="1978660" h="512444">
                <a:moveTo>
                  <a:pt x="0" y="85343"/>
                </a:moveTo>
                <a:lnTo>
                  <a:pt x="6707" y="52131"/>
                </a:lnTo>
                <a:lnTo>
                  <a:pt x="24998" y="25003"/>
                </a:lnTo>
                <a:lnTo>
                  <a:pt x="52126" y="6709"/>
                </a:lnTo>
                <a:lnTo>
                  <a:pt x="85344" y="0"/>
                </a:lnTo>
                <a:lnTo>
                  <a:pt x="1892808" y="0"/>
                </a:lnTo>
                <a:lnTo>
                  <a:pt x="1926020" y="6709"/>
                </a:lnTo>
                <a:lnTo>
                  <a:pt x="1953148" y="25003"/>
                </a:lnTo>
                <a:lnTo>
                  <a:pt x="1971442" y="52131"/>
                </a:lnTo>
                <a:lnTo>
                  <a:pt x="1978152" y="85343"/>
                </a:lnTo>
                <a:lnTo>
                  <a:pt x="1978152" y="426719"/>
                </a:lnTo>
                <a:lnTo>
                  <a:pt x="1971442" y="459932"/>
                </a:lnTo>
                <a:lnTo>
                  <a:pt x="1953148" y="487060"/>
                </a:lnTo>
                <a:lnTo>
                  <a:pt x="1926020" y="505354"/>
                </a:lnTo>
                <a:lnTo>
                  <a:pt x="1892808" y="512063"/>
                </a:lnTo>
                <a:lnTo>
                  <a:pt x="85344" y="512063"/>
                </a:lnTo>
                <a:lnTo>
                  <a:pt x="52126" y="505354"/>
                </a:lnTo>
                <a:lnTo>
                  <a:pt x="24998" y="487060"/>
                </a:lnTo>
                <a:lnTo>
                  <a:pt x="6707" y="459932"/>
                </a:lnTo>
                <a:lnTo>
                  <a:pt x="0" y="426719"/>
                </a:lnTo>
                <a:lnTo>
                  <a:pt x="0" y="85343"/>
                </a:lnTo>
                <a:close/>
              </a:path>
            </a:pathLst>
          </a:custGeom>
          <a:ln w="19812">
            <a:solidFill>
              <a:srgbClr val="2B9FDE"/>
            </a:solidFill>
          </a:ln>
        </p:spPr>
        <p:txBody>
          <a:bodyPr wrap="square" lIns="0" tIns="0" rIns="0" bIns="0" rtlCol="0"/>
          <a:lstStyle/>
          <a:p>
            <a:endParaRPr/>
          </a:p>
        </p:txBody>
      </p:sp>
      <p:sp>
        <p:nvSpPr>
          <p:cNvPr id="8" name="object 8"/>
          <p:cNvSpPr txBox="1"/>
          <p:nvPr/>
        </p:nvSpPr>
        <p:spPr>
          <a:xfrm>
            <a:off x="314250" y="1696498"/>
            <a:ext cx="1951989" cy="228909"/>
          </a:xfrm>
          <a:prstGeom prst="rect">
            <a:avLst/>
          </a:prstGeom>
        </p:spPr>
        <p:txBody>
          <a:bodyPr vert="horz" wrap="square" lIns="0" tIns="13335" rIns="0" bIns="0" rtlCol="0">
            <a:spAutoFit/>
          </a:bodyPr>
          <a:lstStyle/>
          <a:p>
            <a:pPr marL="319405">
              <a:lnSpc>
                <a:spcPct val="100000"/>
              </a:lnSpc>
              <a:spcBef>
                <a:spcPts val="105"/>
              </a:spcBef>
            </a:pPr>
            <a:r>
              <a:rPr sz="1400" b="1" spc="-5" dirty="0">
                <a:solidFill>
                  <a:srgbClr val="C5DAEB"/>
                </a:solidFill>
                <a:latin typeface="Calibri"/>
                <a:cs typeface="Calibri"/>
              </a:rPr>
              <a:t>working</a:t>
            </a:r>
            <a:r>
              <a:rPr sz="1400" b="1" spc="-25" dirty="0">
                <a:solidFill>
                  <a:srgbClr val="C5DAEB"/>
                </a:solidFill>
                <a:latin typeface="Calibri"/>
                <a:cs typeface="Calibri"/>
              </a:rPr>
              <a:t> </a:t>
            </a:r>
            <a:r>
              <a:rPr sz="1400" b="1" spc="-5" dirty="0">
                <a:solidFill>
                  <a:srgbClr val="C5DAEB"/>
                </a:solidFill>
                <a:latin typeface="Calibri"/>
                <a:cs typeface="Calibri"/>
              </a:rPr>
              <a:t>directory</a:t>
            </a:r>
            <a:endParaRPr sz="1400">
              <a:latin typeface="Calibri"/>
              <a:cs typeface="Calibri"/>
            </a:endParaRPr>
          </a:p>
        </p:txBody>
      </p:sp>
      <p:sp>
        <p:nvSpPr>
          <p:cNvPr id="9" name="object 9"/>
          <p:cNvSpPr/>
          <p:nvPr/>
        </p:nvSpPr>
        <p:spPr>
          <a:xfrm>
            <a:off x="2451354" y="1603058"/>
            <a:ext cx="1979930" cy="384334"/>
          </a:xfrm>
          <a:custGeom>
            <a:avLst/>
            <a:gdLst/>
            <a:ahLst/>
            <a:cxnLst/>
            <a:rect l="l" t="t" r="r" b="b"/>
            <a:pathLst>
              <a:path w="1979929" h="512444">
                <a:moveTo>
                  <a:pt x="1894332" y="0"/>
                </a:moveTo>
                <a:lnTo>
                  <a:pt x="85343" y="0"/>
                </a:lnTo>
                <a:lnTo>
                  <a:pt x="52131" y="6709"/>
                </a:lnTo>
                <a:lnTo>
                  <a:pt x="25003" y="25003"/>
                </a:lnTo>
                <a:lnTo>
                  <a:pt x="6709" y="52131"/>
                </a:lnTo>
                <a:lnTo>
                  <a:pt x="0" y="85343"/>
                </a:lnTo>
                <a:lnTo>
                  <a:pt x="0" y="426719"/>
                </a:lnTo>
                <a:lnTo>
                  <a:pt x="6709" y="459932"/>
                </a:lnTo>
                <a:lnTo>
                  <a:pt x="25003" y="487060"/>
                </a:lnTo>
                <a:lnTo>
                  <a:pt x="52131" y="505354"/>
                </a:lnTo>
                <a:lnTo>
                  <a:pt x="85343" y="512063"/>
                </a:lnTo>
                <a:lnTo>
                  <a:pt x="1894332" y="512063"/>
                </a:lnTo>
                <a:lnTo>
                  <a:pt x="1927544" y="505354"/>
                </a:lnTo>
                <a:lnTo>
                  <a:pt x="1954672" y="487060"/>
                </a:lnTo>
                <a:lnTo>
                  <a:pt x="1972966" y="459932"/>
                </a:lnTo>
                <a:lnTo>
                  <a:pt x="1979675" y="426719"/>
                </a:lnTo>
                <a:lnTo>
                  <a:pt x="1979675" y="85343"/>
                </a:lnTo>
                <a:lnTo>
                  <a:pt x="1972966" y="52131"/>
                </a:lnTo>
                <a:lnTo>
                  <a:pt x="1954672" y="25003"/>
                </a:lnTo>
                <a:lnTo>
                  <a:pt x="1927544" y="6709"/>
                </a:lnTo>
                <a:lnTo>
                  <a:pt x="1894332" y="0"/>
                </a:lnTo>
                <a:close/>
              </a:path>
            </a:pathLst>
          </a:custGeom>
          <a:solidFill>
            <a:srgbClr val="174669"/>
          </a:solidFill>
        </p:spPr>
        <p:txBody>
          <a:bodyPr wrap="square" lIns="0" tIns="0" rIns="0" bIns="0" rtlCol="0"/>
          <a:lstStyle/>
          <a:p>
            <a:endParaRPr/>
          </a:p>
        </p:txBody>
      </p:sp>
      <p:sp>
        <p:nvSpPr>
          <p:cNvPr id="10" name="object 10"/>
          <p:cNvSpPr/>
          <p:nvPr/>
        </p:nvSpPr>
        <p:spPr>
          <a:xfrm>
            <a:off x="2451354" y="1603058"/>
            <a:ext cx="1979930" cy="384334"/>
          </a:xfrm>
          <a:custGeom>
            <a:avLst/>
            <a:gdLst/>
            <a:ahLst/>
            <a:cxnLst/>
            <a:rect l="l" t="t" r="r" b="b"/>
            <a:pathLst>
              <a:path w="1979929" h="512444">
                <a:moveTo>
                  <a:pt x="0" y="85343"/>
                </a:moveTo>
                <a:lnTo>
                  <a:pt x="6709" y="52131"/>
                </a:lnTo>
                <a:lnTo>
                  <a:pt x="25003" y="25003"/>
                </a:lnTo>
                <a:lnTo>
                  <a:pt x="52131" y="6709"/>
                </a:lnTo>
                <a:lnTo>
                  <a:pt x="85343" y="0"/>
                </a:lnTo>
                <a:lnTo>
                  <a:pt x="1894332" y="0"/>
                </a:lnTo>
                <a:lnTo>
                  <a:pt x="1927544" y="6709"/>
                </a:lnTo>
                <a:lnTo>
                  <a:pt x="1954672" y="25003"/>
                </a:lnTo>
                <a:lnTo>
                  <a:pt x="1972966" y="52131"/>
                </a:lnTo>
                <a:lnTo>
                  <a:pt x="1979675" y="85343"/>
                </a:lnTo>
                <a:lnTo>
                  <a:pt x="1979675" y="426719"/>
                </a:lnTo>
                <a:lnTo>
                  <a:pt x="1972966" y="459932"/>
                </a:lnTo>
                <a:lnTo>
                  <a:pt x="1954672" y="487060"/>
                </a:lnTo>
                <a:lnTo>
                  <a:pt x="1927544" y="505354"/>
                </a:lnTo>
                <a:lnTo>
                  <a:pt x="1894332" y="512063"/>
                </a:lnTo>
                <a:lnTo>
                  <a:pt x="85343" y="512063"/>
                </a:lnTo>
                <a:lnTo>
                  <a:pt x="52131" y="505354"/>
                </a:lnTo>
                <a:lnTo>
                  <a:pt x="25003" y="487060"/>
                </a:lnTo>
                <a:lnTo>
                  <a:pt x="6709" y="459932"/>
                </a:lnTo>
                <a:lnTo>
                  <a:pt x="0" y="426719"/>
                </a:lnTo>
                <a:lnTo>
                  <a:pt x="0" y="85343"/>
                </a:lnTo>
                <a:close/>
              </a:path>
            </a:pathLst>
          </a:custGeom>
          <a:ln w="19812">
            <a:solidFill>
              <a:srgbClr val="2B9FDE"/>
            </a:solidFill>
          </a:ln>
        </p:spPr>
        <p:txBody>
          <a:bodyPr wrap="square" lIns="0" tIns="0" rIns="0" bIns="0" rtlCol="0"/>
          <a:lstStyle/>
          <a:p>
            <a:endParaRPr/>
          </a:p>
        </p:txBody>
      </p:sp>
      <p:sp>
        <p:nvSpPr>
          <p:cNvPr id="11" name="object 11"/>
          <p:cNvSpPr txBox="1"/>
          <p:nvPr/>
        </p:nvSpPr>
        <p:spPr>
          <a:xfrm>
            <a:off x="2464614" y="1696498"/>
            <a:ext cx="1953260" cy="228909"/>
          </a:xfrm>
          <a:prstGeom prst="rect">
            <a:avLst/>
          </a:prstGeom>
        </p:spPr>
        <p:txBody>
          <a:bodyPr vert="horz" wrap="square" lIns="0" tIns="13335" rIns="0" bIns="0" rtlCol="0">
            <a:spAutoFit/>
          </a:bodyPr>
          <a:lstStyle/>
          <a:p>
            <a:pPr algn="ctr">
              <a:lnSpc>
                <a:spcPct val="100000"/>
              </a:lnSpc>
              <a:spcBef>
                <a:spcPts val="105"/>
              </a:spcBef>
            </a:pPr>
            <a:r>
              <a:rPr sz="1400" b="1" spc="-5" dirty="0">
                <a:solidFill>
                  <a:srgbClr val="C5DAEB"/>
                </a:solidFill>
                <a:latin typeface="Calibri"/>
                <a:cs typeface="Calibri"/>
              </a:rPr>
              <a:t>index</a:t>
            </a:r>
            <a:endParaRPr sz="1400">
              <a:latin typeface="Calibri"/>
              <a:cs typeface="Calibri"/>
            </a:endParaRPr>
          </a:p>
        </p:txBody>
      </p:sp>
      <p:sp>
        <p:nvSpPr>
          <p:cNvPr id="12" name="object 12"/>
          <p:cNvSpPr/>
          <p:nvPr/>
        </p:nvSpPr>
        <p:spPr>
          <a:xfrm>
            <a:off x="4682490" y="1603058"/>
            <a:ext cx="1979930" cy="384334"/>
          </a:xfrm>
          <a:custGeom>
            <a:avLst/>
            <a:gdLst/>
            <a:ahLst/>
            <a:cxnLst/>
            <a:rect l="l" t="t" r="r" b="b"/>
            <a:pathLst>
              <a:path w="1979929" h="512444">
                <a:moveTo>
                  <a:pt x="1894332" y="0"/>
                </a:moveTo>
                <a:lnTo>
                  <a:pt x="85344" y="0"/>
                </a:lnTo>
                <a:lnTo>
                  <a:pt x="52131" y="6709"/>
                </a:lnTo>
                <a:lnTo>
                  <a:pt x="25003" y="25003"/>
                </a:lnTo>
                <a:lnTo>
                  <a:pt x="6709" y="52131"/>
                </a:lnTo>
                <a:lnTo>
                  <a:pt x="0" y="85343"/>
                </a:lnTo>
                <a:lnTo>
                  <a:pt x="0" y="426719"/>
                </a:lnTo>
                <a:lnTo>
                  <a:pt x="6709" y="459932"/>
                </a:lnTo>
                <a:lnTo>
                  <a:pt x="25003" y="487060"/>
                </a:lnTo>
                <a:lnTo>
                  <a:pt x="52131" y="505354"/>
                </a:lnTo>
                <a:lnTo>
                  <a:pt x="85344" y="512063"/>
                </a:lnTo>
                <a:lnTo>
                  <a:pt x="1894332" y="512063"/>
                </a:lnTo>
                <a:lnTo>
                  <a:pt x="1927544" y="505354"/>
                </a:lnTo>
                <a:lnTo>
                  <a:pt x="1954672" y="487060"/>
                </a:lnTo>
                <a:lnTo>
                  <a:pt x="1972966" y="459932"/>
                </a:lnTo>
                <a:lnTo>
                  <a:pt x="1979676" y="426719"/>
                </a:lnTo>
                <a:lnTo>
                  <a:pt x="1979676" y="85343"/>
                </a:lnTo>
                <a:lnTo>
                  <a:pt x="1972966" y="52131"/>
                </a:lnTo>
                <a:lnTo>
                  <a:pt x="1954672" y="25003"/>
                </a:lnTo>
                <a:lnTo>
                  <a:pt x="1927544" y="6709"/>
                </a:lnTo>
                <a:lnTo>
                  <a:pt x="1894332" y="0"/>
                </a:lnTo>
                <a:close/>
              </a:path>
            </a:pathLst>
          </a:custGeom>
          <a:solidFill>
            <a:srgbClr val="174669"/>
          </a:solidFill>
        </p:spPr>
        <p:txBody>
          <a:bodyPr wrap="square" lIns="0" tIns="0" rIns="0" bIns="0" rtlCol="0"/>
          <a:lstStyle/>
          <a:p>
            <a:endParaRPr/>
          </a:p>
        </p:txBody>
      </p:sp>
      <p:sp>
        <p:nvSpPr>
          <p:cNvPr id="13" name="object 13"/>
          <p:cNvSpPr/>
          <p:nvPr/>
        </p:nvSpPr>
        <p:spPr>
          <a:xfrm>
            <a:off x="1289304" y="2083689"/>
            <a:ext cx="2074545" cy="241459"/>
          </a:xfrm>
          <a:custGeom>
            <a:avLst/>
            <a:gdLst/>
            <a:ahLst/>
            <a:cxnLst/>
            <a:rect l="l" t="t" r="r" b="b"/>
            <a:pathLst>
              <a:path w="2074545" h="321944">
                <a:moveTo>
                  <a:pt x="2013966" y="0"/>
                </a:moveTo>
                <a:lnTo>
                  <a:pt x="60198" y="0"/>
                </a:lnTo>
                <a:lnTo>
                  <a:pt x="0" y="160782"/>
                </a:lnTo>
                <a:lnTo>
                  <a:pt x="60198" y="321563"/>
                </a:lnTo>
                <a:lnTo>
                  <a:pt x="2013966" y="321563"/>
                </a:lnTo>
                <a:lnTo>
                  <a:pt x="2074164" y="160782"/>
                </a:lnTo>
                <a:lnTo>
                  <a:pt x="2013966" y="0"/>
                </a:lnTo>
                <a:close/>
              </a:path>
            </a:pathLst>
          </a:custGeom>
          <a:solidFill>
            <a:srgbClr val="6EA8DC"/>
          </a:solidFill>
        </p:spPr>
        <p:txBody>
          <a:bodyPr wrap="square" lIns="0" tIns="0" rIns="0" bIns="0" rtlCol="0"/>
          <a:lstStyle/>
          <a:p>
            <a:endParaRPr/>
          </a:p>
        </p:txBody>
      </p:sp>
      <p:sp>
        <p:nvSpPr>
          <p:cNvPr id="14" name="object 14"/>
          <p:cNvSpPr txBox="1"/>
          <p:nvPr/>
        </p:nvSpPr>
        <p:spPr>
          <a:xfrm>
            <a:off x="1919733" y="2107501"/>
            <a:ext cx="81216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174669"/>
                </a:solidFill>
                <a:latin typeface="Consolas"/>
                <a:cs typeface="Consolas"/>
              </a:rPr>
              <a:t>git</a:t>
            </a:r>
            <a:r>
              <a:rPr sz="1400" b="1" spc="-65" dirty="0">
                <a:solidFill>
                  <a:srgbClr val="174669"/>
                </a:solidFill>
                <a:latin typeface="Consolas"/>
                <a:cs typeface="Consolas"/>
              </a:rPr>
              <a:t> </a:t>
            </a:r>
            <a:r>
              <a:rPr sz="1400" b="1" dirty="0">
                <a:solidFill>
                  <a:srgbClr val="174669"/>
                </a:solidFill>
                <a:latin typeface="Consolas"/>
                <a:cs typeface="Consolas"/>
              </a:rPr>
              <a:t>diff</a:t>
            </a:r>
            <a:endParaRPr sz="1400">
              <a:latin typeface="Consolas"/>
              <a:cs typeface="Consolas"/>
            </a:endParaRPr>
          </a:p>
        </p:txBody>
      </p:sp>
      <p:sp>
        <p:nvSpPr>
          <p:cNvPr id="15" name="object 15"/>
          <p:cNvSpPr/>
          <p:nvPr/>
        </p:nvSpPr>
        <p:spPr>
          <a:xfrm>
            <a:off x="3393948" y="2083689"/>
            <a:ext cx="2197735" cy="241459"/>
          </a:xfrm>
          <a:custGeom>
            <a:avLst/>
            <a:gdLst/>
            <a:ahLst/>
            <a:cxnLst/>
            <a:rect l="l" t="t" r="r" b="b"/>
            <a:pathLst>
              <a:path w="2197735" h="321944">
                <a:moveTo>
                  <a:pt x="2137410" y="0"/>
                </a:moveTo>
                <a:lnTo>
                  <a:pt x="60198" y="0"/>
                </a:lnTo>
                <a:lnTo>
                  <a:pt x="0" y="160782"/>
                </a:lnTo>
                <a:lnTo>
                  <a:pt x="60198" y="321563"/>
                </a:lnTo>
                <a:lnTo>
                  <a:pt x="2137410" y="321563"/>
                </a:lnTo>
                <a:lnTo>
                  <a:pt x="2197607" y="160782"/>
                </a:lnTo>
                <a:lnTo>
                  <a:pt x="2137410" y="0"/>
                </a:lnTo>
                <a:close/>
              </a:path>
            </a:pathLst>
          </a:custGeom>
          <a:solidFill>
            <a:srgbClr val="6EA8DC"/>
          </a:solidFill>
        </p:spPr>
        <p:txBody>
          <a:bodyPr wrap="square" lIns="0" tIns="0" rIns="0" bIns="0" rtlCol="0"/>
          <a:lstStyle/>
          <a:p>
            <a:endParaRPr/>
          </a:p>
        </p:txBody>
      </p:sp>
      <p:sp>
        <p:nvSpPr>
          <p:cNvPr id="16" name="object 16"/>
          <p:cNvSpPr txBox="1"/>
          <p:nvPr/>
        </p:nvSpPr>
        <p:spPr>
          <a:xfrm>
            <a:off x="3643376" y="2107501"/>
            <a:ext cx="1008380"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174669"/>
                </a:solidFill>
                <a:latin typeface="Consolas"/>
                <a:cs typeface="Consolas"/>
              </a:rPr>
              <a:t>git diff</a:t>
            </a:r>
            <a:r>
              <a:rPr sz="1400" b="1" spc="-60" dirty="0">
                <a:solidFill>
                  <a:srgbClr val="174669"/>
                </a:solidFill>
                <a:latin typeface="Consolas"/>
                <a:cs typeface="Consolas"/>
              </a:rPr>
              <a:t> </a:t>
            </a:r>
            <a:r>
              <a:rPr sz="1400" b="1" spc="-5" dirty="0">
                <a:solidFill>
                  <a:srgbClr val="174669"/>
                </a:solidFill>
                <a:latin typeface="Consolas"/>
                <a:cs typeface="Consolas"/>
              </a:rPr>
              <a:t>-</a:t>
            </a:r>
            <a:endParaRPr sz="1400">
              <a:latin typeface="Consolas"/>
              <a:cs typeface="Consolas"/>
            </a:endParaRPr>
          </a:p>
        </p:txBody>
      </p:sp>
      <p:sp>
        <p:nvSpPr>
          <p:cNvPr id="17" name="object 17"/>
          <p:cNvSpPr/>
          <p:nvPr/>
        </p:nvSpPr>
        <p:spPr>
          <a:xfrm>
            <a:off x="1289304" y="2422017"/>
            <a:ext cx="2074545" cy="241459"/>
          </a:xfrm>
          <a:custGeom>
            <a:avLst/>
            <a:gdLst/>
            <a:ahLst/>
            <a:cxnLst/>
            <a:rect l="l" t="t" r="r" b="b"/>
            <a:pathLst>
              <a:path w="2074545" h="321945">
                <a:moveTo>
                  <a:pt x="1996694" y="0"/>
                </a:moveTo>
                <a:lnTo>
                  <a:pt x="0" y="0"/>
                </a:lnTo>
                <a:lnTo>
                  <a:pt x="0" y="321564"/>
                </a:lnTo>
                <a:lnTo>
                  <a:pt x="1996694" y="321564"/>
                </a:lnTo>
                <a:lnTo>
                  <a:pt x="2074164" y="160782"/>
                </a:lnTo>
                <a:lnTo>
                  <a:pt x="1996694" y="0"/>
                </a:lnTo>
                <a:close/>
              </a:path>
            </a:pathLst>
          </a:custGeom>
          <a:solidFill>
            <a:srgbClr val="D24717"/>
          </a:solidFill>
        </p:spPr>
        <p:txBody>
          <a:bodyPr wrap="square" lIns="0" tIns="0" rIns="0" bIns="0" rtlCol="0"/>
          <a:lstStyle/>
          <a:p>
            <a:endParaRPr/>
          </a:p>
        </p:txBody>
      </p:sp>
      <p:sp>
        <p:nvSpPr>
          <p:cNvPr id="18" name="object 18"/>
          <p:cNvSpPr txBox="1"/>
          <p:nvPr/>
        </p:nvSpPr>
        <p:spPr>
          <a:xfrm>
            <a:off x="1368045" y="2445601"/>
            <a:ext cx="71310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5DAEB"/>
                </a:solidFill>
                <a:latin typeface="Consolas"/>
                <a:cs typeface="Consolas"/>
              </a:rPr>
              <a:t>git</a:t>
            </a:r>
            <a:r>
              <a:rPr sz="1400" b="1" spc="-80" dirty="0">
                <a:solidFill>
                  <a:srgbClr val="C5DAEB"/>
                </a:solidFill>
                <a:latin typeface="Consolas"/>
                <a:cs typeface="Consolas"/>
              </a:rPr>
              <a:t> </a:t>
            </a:r>
            <a:r>
              <a:rPr sz="1400" b="1" dirty="0">
                <a:solidFill>
                  <a:srgbClr val="C5DAEB"/>
                </a:solidFill>
                <a:latin typeface="Consolas"/>
                <a:cs typeface="Consolas"/>
              </a:rPr>
              <a:t>add</a:t>
            </a:r>
            <a:endParaRPr sz="1400">
              <a:latin typeface="Consolas"/>
              <a:cs typeface="Consolas"/>
            </a:endParaRPr>
          </a:p>
        </p:txBody>
      </p:sp>
      <p:sp>
        <p:nvSpPr>
          <p:cNvPr id="19" name="object 19"/>
          <p:cNvSpPr/>
          <p:nvPr/>
        </p:nvSpPr>
        <p:spPr>
          <a:xfrm>
            <a:off x="3393948" y="2422017"/>
            <a:ext cx="2197735" cy="241459"/>
          </a:xfrm>
          <a:custGeom>
            <a:avLst/>
            <a:gdLst/>
            <a:ahLst/>
            <a:cxnLst/>
            <a:rect l="l" t="t" r="r" b="b"/>
            <a:pathLst>
              <a:path w="2197735" h="321945">
                <a:moveTo>
                  <a:pt x="2115185" y="0"/>
                </a:moveTo>
                <a:lnTo>
                  <a:pt x="0" y="0"/>
                </a:lnTo>
                <a:lnTo>
                  <a:pt x="0" y="321564"/>
                </a:lnTo>
                <a:lnTo>
                  <a:pt x="2115185" y="321564"/>
                </a:lnTo>
                <a:lnTo>
                  <a:pt x="2197607" y="160782"/>
                </a:lnTo>
                <a:lnTo>
                  <a:pt x="2115185" y="0"/>
                </a:lnTo>
                <a:close/>
              </a:path>
            </a:pathLst>
          </a:custGeom>
          <a:solidFill>
            <a:srgbClr val="D24717"/>
          </a:solidFill>
        </p:spPr>
        <p:txBody>
          <a:bodyPr wrap="square" lIns="0" tIns="0" rIns="0" bIns="0" rtlCol="0"/>
          <a:lstStyle/>
          <a:p>
            <a:endParaRPr/>
          </a:p>
        </p:txBody>
      </p:sp>
      <p:sp>
        <p:nvSpPr>
          <p:cNvPr id="20" name="object 20"/>
          <p:cNvSpPr txBox="1"/>
          <p:nvPr/>
        </p:nvSpPr>
        <p:spPr>
          <a:xfrm>
            <a:off x="3472689" y="2445601"/>
            <a:ext cx="100901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5DAEB"/>
                </a:solidFill>
                <a:latin typeface="Consolas"/>
                <a:cs typeface="Consolas"/>
              </a:rPr>
              <a:t>git</a:t>
            </a:r>
            <a:r>
              <a:rPr sz="1400" b="1" spc="-70" dirty="0">
                <a:solidFill>
                  <a:srgbClr val="C5DAEB"/>
                </a:solidFill>
                <a:latin typeface="Consolas"/>
                <a:cs typeface="Consolas"/>
              </a:rPr>
              <a:t> </a:t>
            </a:r>
            <a:r>
              <a:rPr sz="1400" b="1" dirty="0">
                <a:solidFill>
                  <a:srgbClr val="C5DAEB"/>
                </a:solidFill>
                <a:latin typeface="Consolas"/>
                <a:cs typeface="Consolas"/>
              </a:rPr>
              <a:t>commit</a:t>
            </a:r>
            <a:endParaRPr sz="1400">
              <a:latin typeface="Consolas"/>
              <a:cs typeface="Consolas"/>
            </a:endParaRPr>
          </a:p>
        </p:txBody>
      </p:sp>
      <p:sp>
        <p:nvSpPr>
          <p:cNvPr id="21" name="object 21"/>
          <p:cNvSpPr/>
          <p:nvPr/>
        </p:nvSpPr>
        <p:spPr>
          <a:xfrm>
            <a:off x="1289304" y="2760345"/>
            <a:ext cx="2074545" cy="241459"/>
          </a:xfrm>
          <a:custGeom>
            <a:avLst/>
            <a:gdLst/>
            <a:ahLst/>
            <a:cxnLst/>
            <a:rect l="l" t="t" r="r" b="b"/>
            <a:pathLst>
              <a:path w="2074545" h="321945">
                <a:moveTo>
                  <a:pt x="2074164" y="0"/>
                </a:moveTo>
                <a:lnTo>
                  <a:pt x="76073" y="0"/>
                </a:lnTo>
                <a:lnTo>
                  <a:pt x="0" y="160781"/>
                </a:lnTo>
                <a:lnTo>
                  <a:pt x="76073" y="321563"/>
                </a:lnTo>
                <a:lnTo>
                  <a:pt x="2074164" y="321563"/>
                </a:lnTo>
                <a:lnTo>
                  <a:pt x="2074164" y="0"/>
                </a:lnTo>
                <a:close/>
              </a:path>
            </a:pathLst>
          </a:custGeom>
          <a:solidFill>
            <a:srgbClr val="0A5293"/>
          </a:solidFill>
        </p:spPr>
        <p:txBody>
          <a:bodyPr wrap="square" lIns="0" tIns="0" rIns="0" bIns="0" rtlCol="0"/>
          <a:lstStyle/>
          <a:p>
            <a:endParaRPr/>
          </a:p>
        </p:txBody>
      </p:sp>
      <p:sp>
        <p:nvSpPr>
          <p:cNvPr id="22" name="object 22"/>
          <p:cNvSpPr txBox="1"/>
          <p:nvPr/>
        </p:nvSpPr>
        <p:spPr>
          <a:xfrm>
            <a:off x="1444244" y="2784443"/>
            <a:ext cx="1502410"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C5DAEB"/>
                </a:solidFill>
                <a:latin typeface="Consolas"/>
                <a:cs typeface="Consolas"/>
              </a:rPr>
              <a:t>git checkout</a:t>
            </a:r>
            <a:r>
              <a:rPr sz="1400" b="1" spc="-40" dirty="0">
                <a:solidFill>
                  <a:srgbClr val="C5DAEB"/>
                </a:solidFill>
                <a:latin typeface="Consolas"/>
                <a:cs typeface="Consolas"/>
              </a:rPr>
              <a:t> </a:t>
            </a:r>
            <a:r>
              <a:rPr sz="1400" b="1" spc="5" dirty="0">
                <a:solidFill>
                  <a:srgbClr val="C5DAEB"/>
                </a:solidFill>
                <a:latin typeface="Consolas"/>
                <a:cs typeface="Consolas"/>
              </a:rPr>
              <a:t>--</a:t>
            </a:r>
            <a:endParaRPr sz="1400">
              <a:latin typeface="Consolas"/>
              <a:cs typeface="Consolas"/>
            </a:endParaRPr>
          </a:p>
        </p:txBody>
      </p:sp>
      <p:sp>
        <p:nvSpPr>
          <p:cNvPr id="23" name="object 23"/>
          <p:cNvSpPr/>
          <p:nvPr/>
        </p:nvSpPr>
        <p:spPr>
          <a:xfrm>
            <a:off x="3393948" y="2760345"/>
            <a:ext cx="2197735" cy="241459"/>
          </a:xfrm>
          <a:custGeom>
            <a:avLst/>
            <a:gdLst/>
            <a:ahLst/>
            <a:cxnLst/>
            <a:rect l="l" t="t" r="r" b="b"/>
            <a:pathLst>
              <a:path w="2197735" h="321945">
                <a:moveTo>
                  <a:pt x="2197607" y="0"/>
                </a:moveTo>
                <a:lnTo>
                  <a:pt x="76073" y="0"/>
                </a:lnTo>
                <a:lnTo>
                  <a:pt x="0" y="160781"/>
                </a:lnTo>
                <a:lnTo>
                  <a:pt x="76073" y="321563"/>
                </a:lnTo>
                <a:lnTo>
                  <a:pt x="2197607" y="321563"/>
                </a:lnTo>
                <a:lnTo>
                  <a:pt x="2197607" y="0"/>
                </a:lnTo>
                <a:close/>
              </a:path>
            </a:pathLst>
          </a:custGeom>
          <a:solidFill>
            <a:srgbClr val="0A5293"/>
          </a:solidFill>
        </p:spPr>
        <p:txBody>
          <a:bodyPr wrap="square" lIns="0" tIns="0" rIns="0" bIns="0" rtlCol="0"/>
          <a:lstStyle/>
          <a:p>
            <a:endParaRPr/>
          </a:p>
        </p:txBody>
      </p:sp>
      <p:sp>
        <p:nvSpPr>
          <p:cNvPr id="24" name="object 24"/>
          <p:cNvSpPr txBox="1"/>
          <p:nvPr/>
        </p:nvSpPr>
        <p:spPr>
          <a:xfrm>
            <a:off x="3548888" y="2784443"/>
            <a:ext cx="910590"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C5DAEB"/>
                </a:solidFill>
                <a:latin typeface="Consolas"/>
                <a:cs typeface="Consolas"/>
              </a:rPr>
              <a:t>git</a:t>
            </a:r>
            <a:r>
              <a:rPr sz="1400" b="1" spc="-60" dirty="0">
                <a:solidFill>
                  <a:srgbClr val="C5DAEB"/>
                </a:solidFill>
                <a:latin typeface="Consolas"/>
                <a:cs typeface="Consolas"/>
              </a:rPr>
              <a:t> </a:t>
            </a:r>
            <a:r>
              <a:rPr sz="1400" b="1" dirty="0">
                <a:solidFill>
                  <a:srgbClr val="C5DAEB"/>
                </a:solidFill>
                <a:latin typeface="Consolas"/>
                <a:cs typeface="Consolas"/>
              </a:rPr>
              <a:t>reset</a:t>
            </a:r>
            <a:endParaRPr sz="1400">
              <a:latin typeface="Consolas"/>
              <a:cs typeface="Consolas"/>
            </a:endParaRPr>
          </a:p>
        </p:txBody>
      </p:sp>
      <p:sp>
        <p:nvSpPr>
          <p:cNvPr id="25" name="object 25"/>
          <p:cNvSpPr/>
          <p:nvPr/>
        </p:nvSpPr>
        <p:spPr>
          <a:xfrm>
            <a:off x="1290066" y="2012251"/>
            <a:ext cx="0" cy="1927384"/>
          </a:xfrm>
          <a:custGeom>
            <a:avLst/>
            <a:gdLst/>
            <a:ahLst/>
            <a:cxnLst/>
            <a:rect l="l" t="t" r="r" b="b"/>
            <a:pathLst>
              <a:path h="2569845">
                <a:moveTo>
                  <a:pt x="0" y="0"/>
                </a:moveTo>
                <a:lnTo>
                  <a:pt x="0" y="2569845"/>
                </a:lnTo>
              </a:path>
            </a:pathLst>
          </a:custGeom>
          <a:ln w="19812">
            <a:solidFill>
              <a:srgbClr val="2C9DDE"/>
            </a:solidFill>
            <a:prstDash val="sysDash"/>
          </a:ln>
        </p:spPr>
        <p:txBody>
          <a:bodyPr wrap="square" lIns="0" tIns="0" rIns="0" bIns="0" rtlCol="0"/>
          <a:lstStyle/>
          <a:p>
            <a:endParaRPr/>
          </a:p>
        </p:txBody>
      </p:sp>
      <p:sp>
        <p:nvSpPr>
          <p:cNvPr id="26" name="object 26"/>
          <p:cNvSpPr/>
          <p:nvPr/>
        </p:nvSpPr>
        <p:spPr>
          <a:xfrm>
            <a:off x="3394709" y="2005393"/>
            <a:ext cx="0" cy="1927384"/>
          </a:xfrm>
          <a:custGeom>
            <a:avLst/>
            <a:gdLst/>
            <a:ahLst/>
            <a:cxnLst/>
            <a:rect l="l" t="t" r="r" b="b"/>
            <a:pathLst>
              <a:path h="2569845">
                <a:moveTo>
                  <a:pt x="0" y="0"/>
                </a:moveTo>
                <a:lnTo>
                  <a:pt x="0" y="2569844"/>
                </a:lnTo>
              </a:path>
            </a:pathLst>
          </a:custGeom>
          <a:ln w="19812">
            <a:solidFill>
              <a:srgbClr val="2C9DDE"/>
            </a:solidFill>
            <a:prstDash val="sysDash"/>
          </a:ln>
        </p:spPr>
        <p:txBody>
          <a:bodyPr wrap="square" lIns="0" tIns="0" rIns="0" bIns="0" rtlCol="0"/>
          <a:lstStyle/>
          <a:p>
            <a:endParaRPr/>
          </a:p>
        </p:txBody>
      </p:sp>
      <p:sp>
        <p:nvSpPr>
          <p:cNvPr id="27" name="object 27"/>
          <p:cNvSpPr/>
          <p:nvPr/>
        </p:nvSpPr>
        <p:spPr>
          <a:xfrm>
            <a:off x="1298448" y="3098673"/>
            <a:ext cx="4284345" cy="241459"/>
          </a:xfrm>
          <a:custGeom>
            <a:avLst/>
            <a:gdLst/>
            <a:ahLst/>
            <a:cxnLst/>
            <a:rect l="l" t="t" r="r" b="b"/>
            <a:pathLst>
              <a:path w="4284345" h="321945">
                <a:moveTo>
                  <a:pt x="4283964" y="0"/>
                </a:moveTo>
                <a:lnTo>
                  <a:pt x="76073" y="0"/>
                </a:lnTo>
                <a:lnTo>
                  <a:pt x="0" y="160781"/>
                </a:lnTo>
                <a:lnTo>
                  <a:pt x="76073" y="321563"/>
                </a:lnTo>
                <a:lnTo>
                  <a:pt x="4283964" y="321563"/>
                </a:lnTo>
                <a:lnTo>
                  <a:pt x="4283964" y="0"/>
                </a:lnTo>
                <a:close/>
              </a:path>
            </a:pathLst>
          </a:custGeom>
          <a:solidFill>
            <a:srgbClr val="0A5293"/>
          </a:solidFill>
        </p:spPr>
        <p:txBody>
          <a:bodyPr wrap="square" lIns="0" tIns="0" rIns="0" bIns="0" rtlCol="0"/>
          <a:lstStyle/>
          <a:p>
            <a:endParaRPr/>
          </a:p>
        </p:txBody>
      </p:sp>
      <p:sp>
        <p:nvSpPr>
          <p:cNvPr id="28" name="object 28"/>
          <p:cNvSpPr/>
          <p:nvPr/>
        </p:nvSpPr>
        <p:spPr>
          <a:xfrm>
            <a:off x="6866381" y="1603058"/>
            <a:ext cx="1978660" cy="384334"/>
          </a:xfrm>
          <a:custGeom>
            <a:avLst/>
            <a:gdLst/>
            <a:ahLst/>
            <a:cxnLst/>
            <a:rect l="l" t="t" r="r" b="b"/>
            <a:pathLst>
              <a:path w="1978659" h="512444">
                <a:moveTo>
                  <a:pt x="1892808" y="0"/>
                </a:moveTo>
                <a:lnTo>
                  <a:pt x="85344" y="0"/>
                </a:lnTo>
                <a:lnTo>
                  <a:pt x="52131" y="6709"/>
                </a:lnTo>
                <a:lnTo>
                  <a:pt x="25003" y="25003"/>
                </a:lnTo>
                <a:lnTo>
                  <a:pt x="6709" y="52131"/>
                </a:lnTo>
                <a:lnTo>
                  <a:pt x="0" y="85343"/>
                </a:lnTo>
                <a:lnTo>
                  <a:pt x="0" y="426719"/>
                </a:lnTo>
                <a:lnTo>
                  <a:pt x="6709" y="459932"/>
                </a:lnTo>
                <a:lnTo>
                  <a:pt x="25003" y="487060"/>
                </a:lnTo>
                <a:lnTo>
                  <a:pt x="52131" y="505354"/>
                </a:lnTo>
                <a:lnTo>
                  <a:pt x="85344" y="512063"/>
                </a:lnTo>
                <a:lnTo>
                  <a:pt x="1892808" y="512063"/>
                </a:lnTo>
                <a:lnTo>
                  <a:pt x="1926020" y="505354"/>
                </a:lnTo>
                <a:lnTo>
                  <a:pt x="1953148" y="487060"/>
                </a:lnTo>
                <a:lnTo>
                  <a:pt x="1971442" y="459932"/>
                </a:lnTo>
                <a:lnTo>
                  <a:pt x="1978152" y="426719"/>
                </a:lnTo>
                <a:lnTo>
                  <a:pt x="1978152" y="85343"/>
                </a:lnTo>
                <a:lnTo>
                  <a:pt x="1971442" y="52131"/>
                </a:lnTo>
                <a:lnTo>
                  <a:pt x="1953148" y="25003"/>
                </a:lnTo>
                <a:lnTo>
                  <a:pt x="1926020" y="6709"/>
                </a:lnTo>
                <a:lnTo>
                  <a:pt x="1892808" y="0"/>
                </a:lnTo>
                <a:close/>
              </a:path>
            </a:pathLst>
          </a:custGeom>
          <a:solidFill>
            <a:srgbClr val="174669"/>
          </a:solidFill>
        </p:spPr>
        <p:txBody>
          <a:bodyPr wrap="square" lIns="0" tIns="0" rIns="0" bIns="0" rtlCol="0"/>
          <a:lstStyle/>
          <a:p>
            <a:endParaRPr/>
          </a:p>
        </p:txBody>
      </p:sp>
      <p:sp>
        <p:nvSpPr>
          <p:cNvPr id="29" name="object 29"/>
          <p:cNvSpPr/>
          <p:nvPr/>
        </p:nvSpPr>
        <p:spPr>
          <a:xfrm>
            <a:off x="6866381" y="1603058"/>
            <a:ext cx="1978660" cy="384334"/>
          </a:xfrm>
          <a:custGeom>
            <a:avLst/>
            <a:gdLst/>
            <a:ahLst/>
            <a:cxnLst/>
            <a:rect l="l" t="t" r="r" b="b"/>
            <a:pathLst>
              <a:path w="1978659" h="512444">
                <a:moveTo>
                  <a:pt x="0" y="85343"/>
                </a:moveTo>
                <a:lnTo>
                  <a:pt x="6709" y="52131"/>
                </a:lnTo>
                <a:lnTo>
                  <a:pt x="25003" y="25003"/>
                </a:lnTo>
                <a:lnTo>
                  <a:pt x="52131" y="6709"/>
                </a:lnTo>
                <a:lnTo>
                  <a:pt x="85344" y="0"/>
                </a:lnTo>
                <a:lnTo>
                  <a:pt x="1892808" y="0"/>
                </a:lnTo>
                <a:lnTo>
                  <a:pt x="1926020" y="6709"/>
                </a:lnTo>
                <a:lnTo>
                  <a:pt x="1953148" y="25003"/>
                </a:lnTo>
                <a:lnTo>
                  <a:pt x="1971442" y="52131"/>
                </a:lnTo>
                <a:lnTo>
                  <a:pt x="1978152" y="85343"/>
                </a:lnTo>
                <a:lnTo>
                  <a:pt x="1978152" y="426719"/>
                </a:lnTo>
                <a:lnTo>
                  <a:pt x="1971442" y="459932"/>
                </a:lnTo>
                <a:lnTo>
                  <a:pt x="1953148" y="487060"/>
                </a:lnTo>
                <a:lnTo>
                  <a:pt x="1926020" y="505354"/>
                </a:lnTo>
                <a:lnTo>
                  <a:pt x="1892808" y="512063"/>
                </a:lnTo>
                <a:lnTo>
                  <a:pt x="85344" y="512063"/>
                </a:lnTo>
                <a:lnTo>
                  <a:pt x="52131" y="505354"/>
                </a:lnTo>
                <a:lnTo>
                  <a:pt x="25003" y="487060"/>
                </a:lnTo>
                <a:lnTo>
                  <a:pt x="6709" y="459932"/>
                </a:lnTo>
                <a:lnTo>
                  <a:pt x="0" y="426719"/>
                </a:lnTo>
                <a:lnTo>
                  <a:pt x="0" y="85343"/>
                </a:lnTo>
                <a:close/>
              </a:path>
            </a:pathLst>
          </a:custGeom>
          <a:ln w="19812">
            <a:solidFill>
              <a:srgbClr val="2B9FDE"/>
            </a:solidFill>
          </a:ln>
        </p:spPr>
        <p:txBody>
          <a:bodyPr wrap="square" lIns="0" tIns="0" rIns="0" bIns="0" rtlCol="0"/>
          <a:lstStyle/>
          <a:p>
            <a:endParaRPr/>
          </a:p>
        </p:txBody>
      </p:sp>
      <p:sp>
        <p:nvSpPr>
          <p:cNvPr id="30" name="object 30"/>
          <p:cNvSpPr txBox="1"/>
          <p:nvPr/>
        </p:nvSpPr>
        <p:spPr>
          <a:xfrm>
            <a:off x="6879643" y="1696498"/>
            <a:ext cx="1951989" cy="228909"/>
          </a:xfrm>
          <a:prstGeom prst="rect">
            <a:avLst/>
          </a:prstGeom>
        </p:spPr>
        <p:txBody>
          <a:bodyPr vert="horz" wrap="square" lIns="0" tIns="13335" rIns="0" bIns="0" rtlCol="0">
            <a:spAutoFit/>
          </a:bodyPr>
          <a:lstStyle/>
          <a:p>
            <a:pPr marL="189865">
              <a:lnSpc>
                <a:spcPct val="100000"/>
              </a:lnSpc>
              <a:spcBef>
                <a:spcPts val="105"/>
              </a:spcBef>
            </a:pPr>
            <a:r>
              <a:rPr sz="1400" b="1" spc="-5" dirty="0">
                <a:solidFill>
                  <a:srgbClr val="C5DAEB"/>
                </a:solidFill>
                <a:latin typeface="Calibri"/>
                <a:cs typeface="Calibri"/>
              </a:rPr>
              <a:t>remote git</a:t>
            </a:r>
            <a:r>
              <a:rPr sz="1400" b="1" spc="-55" dirty="0">
                <a:solidFill>
                  <a:srgbClr val="C5DAEB"/>
                </a:solidFill>
                <a:latin typeface="Calibri"/>
                <a:cs typeface="Calibri"/>
              </a:rPr>
              <a:t> </a:t>
            </a:r>
            <a:r>
              <a:rPr sz="1400" b="1" spc="-5" dirty="0">
                <a:solidFill>
                  <a:srgbClr val="C5DAEB"/>
                </a:solidFill>
                <a:latin typeface="Calibri"/>
                <a:cs typeface="Calibri"/>
              </a:rPr>
              <a:t>repository</a:t>
            </a:r>
            <a:endParaRPr sz="1400">
              <a:latin typeface="Calibri"/>
              <a:cs typeface="Calibri"/>
            </a:endParaRPr>
          </a:p>
        </p:txBody>
      </p:sp>
      <p:sp>
        <p:nvSpPr>
          <p:cNvPr id="31" name="object 31"/>
          <p:cNvSpPr/>
          <p:nvPr/>
        </p:nvSpPr>
        <p:spPr>
          <a:xfrm>
            <a:off x="5591555" y="3339846"/>
            <a:ext cx="2199640" cy="241459"/>
          </a:xfrm>
          <a:custGeom>
            <a:avLst/>
            <a:gdLst/>
            <a:ahLst/>
            <a:cxnLst/>
            <a:rect l="l" t="t" r="r" b="b"/>
            <a:pathLst>
              <a:path w="2199640" h="321945">
                <a:moveTo>
                  <a:pt x="2116709" y="0"/>
                </a:moveTo>
                <a:lnTo>
                  <a:pt x="0" y="0"/>
                </a:lnTo>
                <a:lnTo>
                  <a:pt x="0" y="321564"/>
                </a:lnTo>
                <a:lnTo>
                  <a:pt x="2116709" y="321564"/>
                </a:lnTo>
                <a:lnTo>
                  <a:pt x="2199132" y="160782"/>
                </a:lnTo>
                <a:lnTo>
                  <a:pt x="2116709" y="0"/>
                </a:lnTo>
                <a:close/>
              </a:path>
            </a:pathLst>
          </a:custGeom>
          <a:solidFill>
            <a:srgbClr val="B45F05"/>
          </a:solidFill>
        </p:spPr>
        <p:txBody>
          <a:bodyPr wrap="square" lIns="0" tIns="0" rIns="0" bIns="0" rtlCol="0"/>
          <a:lstStyle/>
          <a:p>
            <a:endParaRPr/>
          </a:p>
        </p:txBody>
      </p:sp>
      <p:graphicFrame>
        <p:nvGraphicFramePr>
          <p:cNvPr id="32" name="object 32"/>
          <p:cNvGraphicFramePr>
            <a:graphicFrameLocks noGrp="1"/>
          </p:cNvGraphicFramePr>
          <p:nvPr/>
        </p:nvGraphicFramePr>
        <p:xfrm>
          <a:off x="4669229" y="1595628"/>
          <a:ext cx="1979930" cy="2329719"/>
        </p:xfrm>
        <a:graphic>
          <a:graphicData uri="http://schemas.openxmlformats.org/drawingml/2006/table">
            <a:tbl>
              <a:tblPr firstRow="1" bandRow="1">
                <a:tableStyleId>{2D5ABB26-0587-4C30-8999-92F81FD0307C}</a:tableStyleId>
              </a:tblPr>
              <a:tblGrid>
                <a:gridCol w="909955">
                  <a:extLst>
                    <a:ext uri="{9D8B030D-6E8A-4147-A177-3AD203B41FA5}">
                      <a16:colId xmlns:a16="http://schemas.microsoft.com/office/drawing/2014/main" val="20000"/>
                    </a:ext>
                  </a:extLst>
                </a:gridCol>
                <a:gridCol w="1069975">
                  <a:extLst>
                    <a:ext uri="{9D8B030D-6E8A-4147-A177-3AD203B41FA5}">
                      <a16:colId xmlns:a16="http://schemas.microsoft.com/office/drawing/2014/main" val="20001"/>
                    </a:ext>
                  </a:extLst>
                </a:gridCol>
              </a:tblGrid>
              <a:tr h="384047">
                <a:tc gridSpan="2">
                  <a:txBody>
                    <a:bodyPr/>
                    <a:lstStyle/>
                    <a:p>
                      <a:pPr marL="490855">
                        <a:lnSpc>
                          <a:spcPct val="100000"/>
                        </a:lnSpc>
                        <a:spcBef>
                          <a:spcPts val="1085"/>
                        </a:spcBef>
                      </a:pPr>
                      <a:r>
                        <a:rPr sz="1100" b="1" spc="-5" dirty="0">
                          <a:solidFill>
                            <a:srgbClr val="C5DAEB"/>
                          </a:solidFill>
                          <a:latin typeface="Calibri"/>
                          <a:cs typeface="Calibri"/>
                        </a:rPr>
                        <a:t>git repository</a:t>
                      </a:r>
                      <a:endParaRPr sz="1100">
                        <a:latin typeface="Calibri"/>
                        <a:cs typeface="Calibri"/>
                      </a:endParaRPr>
                    </a:p>
                  </a:txBody>
                  <a:tcPr marL="0" marR="0" marT="103346" marB="0">
                    <a:lnL w="28575">
                      <a:solidFill>
                        <a:srgbClr val="2B9FDE"/>
                      </a:solidFill>
                      <a:prstDash val="solid"/>
                    </a:lnL>
                    <a:lnR w="28575">
                      <a:solidFill>
                        <a:srgbClr val="2B9FDE"/>
                      </a:solidFill>
                      <a:prstDash val="solid"/>
                    </a:lnR>
                    <a:lnT w="28575">
                      <a:solidFill>
                        <a:srgbClr val="2B9FDE"/>
                      </a:solidFill>
                      <a:prstDash val="solid"/>
                    </a:lnT>
                    <a:lnB w="28575">
                      <a:solidFill>
                        <a:srgbClr val="2B9FDE"/>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1945672">
                <a:tc>
                  <a:txBody>
                    <a:bodyPr/>
                    <a:lstStyle/>
                    <a:p>
                      <a:pPr>
                        <a:lnSpc>
                          <a:spcPct val="100000"/>
                        </a:lnSpc>
                        <a:spcBef>
                          <a:spcPts val="45"/>
                        </a:spcBef>
                      </a:pPr>
                      <a:endParaRPr sz="900">
                        <a:latin typeface="Times New Roman"/>
                        <a:cs typeface="Times New Roman"/>
                      </a:endParaRPr>
                    </a:p>
                    <a:p>
                      <a:pPr>
                        <a:lnSpc>
                          <a:spcPct val="100000"/>
                        </a:lnSpc>
                      </a:pPr>
                      <a:r>
                        <a:rPr sz="1100" b="1" spc="5" dirty="0">
                          <a:solidFill>
                            <a:srgbClr val="174669"/>
                          </a:solidFill>
                          <a:latin typeface="Consolas"/>
                          <a:cs typeface="Consolas"/>
                        </a:rPr>
                        <a:t>-staged</a:t>
                      </a:r>
                      <a:endParaRPr sz="1100">
                        <a:latin typeface="Consolas"/>
                        <a:cs typeface="Consolas"/>
                      </a:endParaRPr>
                    </a:p>
                  </a:txBody>
                  <a:tcPr marL="0" marR="0" marT="4286" marB="0">
                    <a:lnR w="28575">
                      <a:solidFill>
                        <a:srgbClr val="2C9DDE"/>
                      </a:solidFill>
                      <a:prstDash val="solid"/>
                    </a:lnR>
                    <a:lnT w="28575">
                      <a:solidFill>
                        <a:srgbClr val="2B9FDE"/>
                      </a:solidFill>
                      <a:prstDash val="solid"/>
                    </a:lnT>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0"/>
                        </a:spcBef>
                      </a:pPr>
                      <a:endParaRPr sz="1100">
                        <a:latin typeface="Times New Roman"/>
                        <a:cs typeface="Times New Roman"/>
                      </a:endParaRPr>
                    </a:p>
                    <a:p>
                      <a:pPr marL="91440">
                        <a:lnSpc>
                          <a:spcPct val="100000"/>
                        </a:lnSpc>
                        <a:spcBef>
                          <a:spcPts val="5"/>
                        </a:spcBef>
                      </a:pPr>
                      <a:r>
                        <a:rPr sz="1100" b="1" dirty="0">
                          <a:solidFill>
                            <a:srgbClr val="C5DAEB"/>
                          </a:solidFill>
                          <a:latin typeface="Consolas"/>
                          <a:cs typeface="Consolas"/>
                        </a:rPr>
                        <a:t>git</a:t>
                      </a:r>
                      <a:r>
                        <a:rPr sz="1100" b="1" spc="-25" dirty="0">
                          <a:solidFill>
                            <a:srgbClr val="C5DAEB"/>
                          </a:solidFill>
                          <a:latin typeface="Consolas"/>
                          <a:cs typeface="Consolas"/>
                        </a:rPr>
                        <a:t> </a:t>
                      </a:r>
                      <a:r>
                        <a:rPr sz="1100" b="1" dirty="0">
                          <a:solidFill>
                            <a:srgbClr val="C5DAEB"/>
                          </a:solidFill>
                          <a:latin typeface="Consolas"/>
                          <a:cs typeface="Consolas"/>
                        </a:rPr>
                        <a:t>push</a:t>
                      </a:r>
                      <a:endParaRPr sz="1100">
                        <a:latin typeface="Consolas"/>
                        <a:cs typeface="Consolas"/>
                      </a:endParaRPr>
                    </a:p>
                  </a:txBody>
                  <a:tcPr marL="0" marR="0" marT="0" marB="0">
                    <a:lnL w="28575">
                      <a:solidFill>
                        <a:srgbClr val="2C9DDE"/>
                      </a:solidFill>
                      <a:prstDash val="solid"/>
                    </a:lnL>
                    <a:lnT w="28575">
                      <a:solidFill>
                        <a:srgbClr val="2B9FDE"/>
                      </a:solidFill>
                      <a:prstDash val="solid"/>
                    </a:lnT>
                  </a:tcPr>
                </a:tc>
                <a:extLst>
                  <a:ext uri="{0D108BD9-81ED-4DB2-BD59-A6C34878D82A}">
                    <a16:rowId xmlns:a16="http://schemas.microsoft.com/office/drawing/2014/main" val="10001"/>
                  </a:ext>
                </a:extLst>
              </a:tr>
            </a:tbl>
          </a:graphicData>
        </a:graphic>
      </p:graphicFrame>
      <p:sp>
        <p:nvSpPr>
          <p:cNvPr id="33" name="object 33"/>
          <p:cNvSpPr/>
          <p:nvPr/>
        </p:nvSpPr>
        <p:spPr>
          <a:xfrm>
            <a:off x="1298447" y="3630168"/>
            <a:ext cx="6492240" cy="241459"/>
          </a:xfrm>
          <a:custGeom>
            <a:avLst/>
            <a:gdLst/>
            <a:ahLst/>
            <a:cxnLst/>
            <a:rect l="l" t="t" r="r" b="b"/>
            <a:pathLst>
              <a:path w="6492240" h="321945">
                <a:moveTo>
                  <a:pt x="6492240" y="0"/>
                </a:moveTo>
                <a:lnTo>
                  <a:pt x="76073" y="0"/>
                </a:lnTo>
                <a:lnTo>
                  <a:pt x="0" y="160781"/>
                </a:lnTo>
                <a:lnTo>
                  <a:pt x="76073" y="321563"/>
                </a:lnTo>
                <a:lnTo>
                  <a:pt x="6492240" y="321563"/>
                </a:lnTo>
                <a:lnTo>
                  <a:pt x="6492240" y="0"/>
                </a:lnTo>
                <a:close/>
              </a:path>
            </a:pathLst>
          </a:custGeom>
          <a:solidFill>
            <a:srgbClr val="BE9000"/>
          </a:solidFill>
        </p:spPr>
        <p:txBody>
          <a:bodyPr wrap="square" lIns="0" tIns="0" rIns="0" bIns="0" rtlCol="0"/>
          <a:lstStyle/>
          <a:p>
            <a:endParaRPr/>
          </a:p>
        </p:txBody>
      </p:sp>
      <p:sp>
        <p:nvSpPr>
          <p:cNvPr id="34" name="object 34"/>
          <p:cNvSpPr txBox="1"/>
          <p:nvPr/>
        </p:nvSpPr>
        <p:spPr>
          <a:xfrm>
            <a:off x="1454023" y="3122962"/>
            <a:ext cx="1600835" cy="959237"/>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C5DAEB"/>
                </a:solidFill>
                <a:latin typeface="Consolas"/>
                <a:cs typeface="Consolas"/>
              </a:rPr>
              <a:t>git reset</a:t>
            </a:r>
            <a:r>
              <a:rPr sz="1400" b="1" spc="-60" dirty="0">
                <a:solidFill>
                  <a:srgbClr val="C5DAEB"/>
                </a:solidFill>
                <a:latin typeface="Consolas"/>
                <a:cs typeface="Consolas"/>
              </a:rPr>
              <a:t> </a:t>
            </a:r>
            <a:r>
              <a:rPr sz="1400" b="1" spc="5" dirty="0">
                <a:solidFill>
                  <a:srgbClr val="C5DAEB"/>
                </a:solidFill>
                <a:latin typeface="Consolas"/>
                <a:cs typeface="Consolas"/>
              </a:rPr>
              <a:t>--hard</a:t>
            </a:r>
            <a:endParaRPr sz="1400">
              <a:latin typeface="Consolas"/>
              <a:cs typeface="Consolas"/>
            </a:endParaRPr>
          </a:p>
          <a:p>
            <a:pPr>
              <a:lnSpc>
                <a:spcPct val="100000"/>
              </a:lnSpc>
            </a:pPr>
            <a:endParaRPr sz="1400">
              <a:latin typeface="Times New Roman"/>
              <a:cs typeface="Times New Roman"/>
            </a:endParaRPr>
          </a:p>
          <a:p>
            <a:pPr>
              <a:lnSpc>
                <a:spcPct val="100000"/>
              </a:lnSpc>
              <a:spcBef>
                <a:spcPts val="45"/>
              </a:spcBef>
            </a:pPr>
            <a:endParaRPr sz="1950">
              <a:latin typeface="Times New Roman"/>
              <a:cs typeface="Times New Roman"/>
            </a:endParaRPr>
          </a:p>
          <a:p>
            <a:pPr marL="12700">
              <a:lnSpc>
                <a:spcPct val="100000"/>
              </a:lnSpc>
            </a:pPr>
            <a:r>
              <a:rPr sz="1400" b="1" dirty="0">
                <a:solidFill>
                  <a:srgbClr val="C5DAEB"/>
                </a:solidFill>
                <a:latin typeface="Consolas"/>
                <a:cs typeface="Consolas"/>
              </a:rPr>
              <a:t>git pull</a:t>
            </a:r>
            <a:endParaRPr sz="1400">
              <a:latin typeface="Consolas"/>
              <a:cs typeface="Consolas"/>
            </a:endParaRPr>
          </a:p>
        </p:txBody>
      </p:sp>
      <p:sp>
        <p:nvSpPr>
          <p:cNvPr id="35" name="object 35"/>
          <p:cNvSpPr/>
          <p:nvPr/>
        </p:nvSpPr>
        <p:spPr>
          <a:xfrm>
            <a:off x="7791450" y="2012251"/>
            <a:ext cx="0" cy="1927384"/>
          </a:xfrm>
          <a:custGeom>
            <a:avLst/>
            <a:gdLst/>
            <a:ahLst/>
            <a:cxnLst/>
            <a:rect l="l" t="t" r="r" b="b"/>
            <a:pathLst>
              <a:path h="2569845">
                <a:moveTo>
                  <a:pt x="0" y="0"/>
                </a:moveTo>
                <a:lnTo>
                  <a:pt x="0" y="2569845"/>
                </a:lnTo>
              </a:path>
            </a:pathLst>
          </a:custGeom>
          <a:ln w="19812">
            <a:solidFill>
              <a:srgbClr val="2C9DDE"/>
            </a:solidFill>
            <a:prstDash val="sysDash"/>
          </a:ln>
        </p:spPr>
        <p:txBody>
          <a:bodyPr wrap="square" lIns="0" tIns="0" rIns="0" bIns="0" rtlCol="0"/>
          <a:lstStyle/>
          <a:p>
            <a:endParaRPr/>
          </a:p>
        </p:txBody>
      </p:sp>
      <p:sp>
        <p:nvSpPr>
          <p:cNvPr id="36" name="object 36"/>
          <p:cNvSpPr/>
          <p:nvPr/>
        </p:nvSpPr>
        <p:spPr>
          <a:xfrm>
            <a:off x="5591555" y="3920490"/>
            <a:ext cx="2199640" cy="241459"/>
          </a:xfrm>
          <a:custGeom>
            <a:avLst/>
            <a:gdLst/>
            <a:ahLst/>
            <a:cxnLst/>
            <a:rect l="l" t="t" r="r" b="b"/>
            <a:pathLst>
              <a:path w="2199640" h="321945">
                <a:moveTo>
                  <a:pt x="2199132" y="0"/>
                </a:moveTo>
                <a:lnTo>
                  <a:pt x="76073" y="0"/>
                </a:lnTo>
                <a:lnTo>
                  <a:pt x="0" y="160781"/>
                </a:lnTo>
                <a:lnTo>
                  <a:pt x="76073" y="321563"/>
                </a:lnTo>
                <a:lnTo>
                  <a:pt x="2199132" y="321563"/>
                </a:lnTo>
                <a:lnTo>
                  <a:pt x="2199132" y="0"/>
                </a:lnTo>
                <a:close/>
              </a:path>
            </a:pathLst>
          </a:custGeom>
          <a:solidFill>
            <a:srgbClr val="D29F00"/>
          </a:solidFill>
        </p:spPr>
        <p:txBody>
          <a:bodyPr wrap="square" lIns="0" tIns="0" rIns="0" bIns="0" rtlCol="0"/>
          <a:lstStyle/>
          <a:p>
            <a:endParaRPr/>
          </a:p>
        </p:txBody>
      </p:sp>
      <p:sp>
        <p:nvSpPr>
          <p:cNvPr id="37" name="object 37"/>
          <p:cNvSpPr txBox="1"/>
          <p:nvPr/>
        </p:nvSpPr>
        <p:spPr>
          <a:xfrm>
            <a:off x="5747765" y="3943921"/>
            <a:ext cx="910590"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C5DAEB"/>
                </a:solidFill>
                <a:latin typeface="Consolas"/>
                <a:cs typeface="Consolas"/>
              </a:rPr>
              <a:t>git</a:t>
            </a:r>
            <a:r>
              <a:rPr sz="1400" b="1" spc="-60" dirty="0">
                <a:solidFill>
                  <a:srgbClr val="C5DAEB"/>
                </a:solidFill>
                <a:latin typeface="Consolas"/>
                <a:cs typeface="Consolas"/>
              </a:rPr>
              <a:t> </a:t>
            </a:r>
            <a:r>
              <a:rPr sz="1400" b="1" dirty="0">
                <a:solidFill>
                  <a:srgbClr val="C5DAEB"/>
                </a:solidFill>
                <a:latin typeface="Consolas"/>
                <a:cs typeface="Consolas"/>
              </a:rPr>
              <a:t>fetch</a:t>
            </a:r>
            <a:endParaRPr sz="1400">
              <a:latin typeface="Consolas"/>
              <a:cs typeface="Consolas"/>
            </a:endParaRPr>
          </a:p>
        </p:txBody>
      </p:sp>
    </p:spTree>
    <p:extLst>
      <p:ext uri="{BB962C8B-B14F-4D97-AF65-F5344CB8AC3E}">
        <p14:creationId xmlns:p14="http://schemas.microsoft.com/office/powerpoint/2010/main" val="26907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524000" y="133349"/>
            <a:ext cx="5791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dirty="0">
                <a:latin typeface="Century Gothic" panose="020B0502020202020204" pitchFamily="34" charset="0"/>
                <a:ea typeface="Tahoma" panose="020B0604030504040204" pitchFamily="34" charset="0"/>
                <a:cs typeface="Tahoma" panose="020B0604030504040204" pitchFamily="34" charset="0"/>
              </a:rPr>
              <a:t>Intégration</a:t>
            </a:r>
            <a:r>
              <a:rPr lang="en-US" sz="3600" dirty="0">
                <a:latin typeface="Century Gothic" panose="020B0502020202020204" pitchFamily="34" charset="0"/>
                <a:ea typeface="Tahoma" panose="020B0604030504040204" pitchFamily="34" charset="0"/>
                <a:cs typeface="Tahoma" panose="020B0604030504040204" pitchFamily="34" charset="0"/>
              </a:rPr>
              <a:t> continue</a:t>
            </a:r>
          </a:p>
        </p:txBody>
      </p:sp>
      <p:pic>
        <p:nvPicPr>
          <p:cNvPr id="1026" name="Picture 2" descr="https://qph.fs.quoracdn.net/main-qimg-95f3c10a88a65fb7d11ded65948918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42950"/>
            <a:ext cx="8305800" cy="3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625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Maven</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715"/>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
        <p:nvSpPr>
          <p:cNvPr id="4" name="object 3">
            <a:extLst>
              <a:ext uri="{FF2B5EF4-FFF2-40B4-BE49-F238E27FC236}">
                <a16:creationId xmlns:a16="http://schemas.microsoft.com/office/drawing/2014/main" id="{319DFFB1-D61A-422A-8320-EC265EF7116B}"/>
              </a:ext>
            </a:extLst>
          </p:cNvPr>
          <p:cNvSpPr txBox="1"/>
          <p:nvPr/>
        </p:nvSpPr>
        <p:spPr>
          <a:xfrm>
            <a:off x="762000" y="2038350"/>
            <a:ext cx="5257800" cy="1853328"/>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Concepts</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Pratique</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13031127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M</a:t>
            </a:r>
            <a:r>
              <a:rPr spc="-140" dirty="0">
                <a:solidFill>
                  <a:schemeClr val="tx1"/>
                </a:solidFill>
              </a:rPr>
              <a:t>a</a:t>
            </a:r>
            <a:r>
              <a:rPr spc="-100" dirty="0">
                <a:solidFill>
                  <a:schemeClr val="tx1"/>
                </a:solidFill>
              </a:rPr>
              <a:t>v</a:t>
            </a:r>
            <a:r>
              <a:rPr spc="-45" dirty="0">
                <a:solidFill>
                  <a:schemeClr val="tx1"/>
                </a:solidFill>
              </a:rPr>
              <a:t>e</a:t>
            </a:r>
            <a:r>
              <a:rPr dirty="0">
                <a:solidFill>
                  <a:schemeClr val="tx1"/>
                </a:solidFill>
              </a:rPr>
              <a:t>n</a:t>
            </a:r>
          </a:p>
        </p:txBody>
      </p:sp>
      <p:sp>
        <p:nvSpPr>
          <p:cNvPr id="5" name="object 5"/>
          <p:cNvSpPr txBox="1"/>
          <p:nvPr/>
        </p:nvSpPr>
        <p:spPr>
          <a:xfrm>
            <a:off x="810259" y="1355694"/>
            <a:ext cx="7468870" cy="3224088"/>
          </a:xfrm>
          <a:prstGeom prst="rect">
            <a:avLst/>
          </a:prstGeom>
        </p:spPr>
        <p:txBody>
          <a:bodyPr vert="horz" wrap="square" lIns="0" tIns="13335" rIns="0" bIns="0" rtlCol="0">
            <a:spAutoFit/>
          </a:bodyPr>
          <a:lstStyle/>
          <a:p>
            <a:pPr marL="12700">
              <a:lnSpc>
                <a:spcPts val="2160"/>
              </a:lnSpc>
              <a:spcBef>
                <a:spcPts val="105"/>
              </a:spcBef>
            </a:pPr>
            <a:r>
              <a:rPr sz="1600" spc="-5" dirty="0">
                <a:solidFill>
                  <a:srgbClr val="404040"/>
                </a:solidFill>
                <a:latin typeface="Calibri"/>
                <a:cs typeface="Calibri"/>
              </a:rPr>
              <a:t>Élément </a:t>
            </a:r>
            <a:r>
              <a:rPr sz="1600" spc="-10" dirty="0">
                <a:solidFill>
                  <a:srgbClr val="404040"/>
                </a:solidFill>
                <a:latin typeface="Calibri"/>
                <a:cs typeface="Calibri"/>
              </a:rPr>
              <a:t>central </a:t>
            </a:r>
            <a:r>
              <a:rPr sz="1600" dirty="0">
                <a:solidFill>
                  <a:srgbClr val="404040"/>
                </a:solidFill>
                <a:latin typeface="Calibri"/>
                <a:cs typeface="Calibri"/>
              </a:rPr>
              <a:t>dans la </a:t>
            </a:r>
            <a:r>
              <a:rPr sz="1600" spc="-5" dirty="0">
                <a:solidFill>
                  <a:srgbClr val="404040"/>
                </a:solidFill>
                <a:latin typeface="Calibri"/>
                <a:cs typeface="Calibri"/>
              </a:rPr>
              <a:t>gestion </a:t>
            </a:r>
            <a:r>
              <a:rPr sz="1600" spc="-10" dirty="0">
                <a:solidFill>
                  <a:srgbClr val="404040"/>
                </a:solidFill>
                <a:latin typeface="Calibri"/>
                <a:cs typeface="Calibri"/>
              </a:rPr>
              <a:t>d’une </a:t>
            </a:r>
            <a:r>
              <a:rPr sz="1600" spc="-5" dirty="0">
                <a:solidFill>
                  <a:srgbClr val="404040"/>
                </a:solidFill>
                <a:latin typeface="Calibri"/>
                <a:cs typeface="Calibri"/>
              </a:rPr>
              <a:t>infrastructure </a:t>
            </a:r>
            <a:r>
              <a:rPr sz="1600" dirty="0">
                <a:solidFill>
                  <a:srgbClr val="404040"/>
                </a:solidFill>
                <a:latin typeface="Calibri"/>
                <a:cs typeface="Calibri"/>
              </a:rPr>
              <a:t>de</a:t>
            </a:r>
            <a:r>
              <a:rPr sz="1600" spc="25" dirty="0">
                <a:solidFill>
                  <a:srgbClr val="404040"/>
                </a:solidFill>
                <a:latin typeface="Calibri"/>
                <a:cs typeface="Calibri"/>
              </a:rPr>
              <a:t> </a:t>
            </a:r>
            <a:r>
              <a:rPr sz="1600" spc="-10" dirty="0">
                <a:solidFill>
                  <a:srgbClr val="404040"/>
                </a:solidFill>
                <a:latin typeface="Calibri"/>
                <a:cs typeface="Calibri"/>
              </a:rPr>
              <a:t>projet</a:t>
            </a:r>
            <a:endParaRPr sz="1600" dirty="0">
              <a:latin typeface="Calibri"/>
              <a:cs typeface="Calibri"/>
            </a:endParaRPr>
          </a:p>
          <a:p>
            <a:pPr marL="12700">
              <a:lnSpc>
                <a:spcPts val="2160"/>
              </a:lnSpc>
            </a:pPr>
            <a:r>
              <a:rPr sz="1600" spc="-5" dirty="0">
                <a:solidFill>
                  <a:srgbClr val="404040"/>
                </a:solidFill>
                <a:latin typeface="Calibri"/>
                <a:cs typeface="Calibri"/>
              </a:rPr>
              <a:t>informatique, définition justifiée </a:t>
            </a:r>
            <a:r>
              <a:rPr sz="1600" dirty="0">
                <a:solidFill>
                  <a:srgbClr val="404040"/>
                </a:solidFill>
                <a:latin typeface="Calibri"/>
                <a:cs typeface="Calibri"/>
              </a:rPr>
              <a:t>par</a:t>
            </a:r>
            <a:r>
              <a:rPr sz="1600" spc="2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104139" marR="5080" indent="-92075">
              <a:lnSpc>
                <a:spcPts val="1920"/>
              </a:lnSpc>
              <a:spcBef>
                <a:spcPts val="1385"/>
              </a:spcBef>
              <a:buClr>
                <a:srgbClr val="D24717"/>
              </a:buClr>
              <a:buSzPct val="95000"/>
              <a:buFont typeface="Wingdings"/>
              <a:buChar char=""/>
              <a:tabLst>
                <a:tab pos="215900" algn="l"/>
              </a:tabLst>
            </a:pPr>
            <a:r>
              <a:rPr sz="1600" spc="-5" dirty="0">
                <a:solidFill>
                  <a:srgbClr val="404040"/>
                </a:solidFill>
                <a:latin typeface="Calibri"/>
                <a:cs typeface="Calibri"/>
              </a:rPr>
              <a:t>Son implication </a:t>
            </a:r>
            <a:r>
              <a:rPr sz="1600" dirty="0">
                <a:solidFill>
                  <a:srgbClr val="404040"/>
                </a:solidFill>
                <a:latin typeface="Calibri"/>
                <a:cs typeface="Calibri"/>
              </a:rPr>
              <a:t>dans la </a:t>
            </a:r>
            <a:r>
              <a:rPr sz="1600" spc="-5" dirty="0">
                <a:solidFill>
                  <a:srgbClr val="404040"/>
                </a:solidFill>
                <a:latin typeface="Calibri"/>
                <a:cs typeface="Calibri"/>
              </a:rPr>
              <a:t>construction du </a:t>
            </a:r>
            <a:r>
              <a:rPr sz="1600" spc="-10" dirty="0">
                <a:solidFill>
                  <a:srgbClr val="404040"/>
                </a:solidFill>
                <a:latin typeface="Calibri"/>
                <a:cs typeface="Calibri"/>
              </a:rPr>
              <a:t>livrable </a:t>
            </a:r>
            <a:r>
              <a:rPr sz="1600" spc="-5" dirty="0">
                <a:solidFill>
                  <a:srgbClr val="404040"/>
                </a:solidFill>
                <a:latin typeface="Calibri"/>
                <a:cs typeface="Calibri"/>
              </a:rPr>
              <a:t>final, </a:t>
            </a:r>
            <a:r>
              <a:rPr sz="1600" dirty="0">
                <a:solidFill>
                  <a:srgbClr val="404040"/>
                </a:solidFill>
                <a:latin typeface="Calibri"/>
                <a:cs typeface="Calibri"/>
              </a:rPr>
              <a:t>dans la </a:t>
            </a:r>
            <a:r>
              <a:rPr sz="1600" spc="-5" dirty="0">
                <a:solidFill>
                  <a:srgbClr val="404040"/>
                </a:solidFill>
                <a:latin typeface="Calibri"/>
                <a:cs typeface="Calibri"/>
              </a:rPr>
              <a:t>gestion  des bibliothèques </a:t>
            </a:r>
            <a:r>
              <a:rPr sz="1600" dirty="0">
                <a:solidFill>
                  <a:srgbClr val="404040"/>
                </a:solidFill>
                <a:latin typeface="Calibri"/>
                <a:cs typeface="Calibri"/>
              </a:rPr>
              <a:t>logicielles </a:t>
            </a:r>
            <a:r>
              <a:rPr sz="1600" spc="-5" dirty="0">
                <a:solidFill>
                  <a:srgbClr val="404040"/>
                </a:solidFill>
                <a:latin typeface="Calibri"/>
                <a:cs typeface="Calibri"/>
              </a:rPr>
              <a:t>de </a:t>
            </a:r>
            <a:r>
              <a:rPr sz="1600" dirty="0">
                <a:solidFill>
                  <a:srgbClr val="404040"/>
                </a:solidFill>
                <a:latin typeface="Calibri"/>
                <a:cs typeface="Calibri"/>
              </a:rPr>
              <a:t>dépendances, </a:t>
            </a:r>
            <a:r>
              <a:rPr sz="1600" spc="-5" dirty="0">
                <a:solidFill>
                  <a:srgbClr val="404040"/>
                </a:solidFill>
                <a:latin typeface="Calibri"/>
                <a:cs typeface="Calibri"/>
              </a:rPr>
              <a:t>essentielle </a:t>
            </a:r>
            <a:r>
              <a:rPr sz="1600" dirty="0">
                <a:solidFill>
                  <a:srgbClr val="404040"/>
                </a:solidFill>
                <a:latin typeface="Calibri"/>
                <a:cs typeface="Calibri"/>
              </a:rPr>
              <a:t>à la </a:t>
            </a:r>
            <a:r>
              <a:rPr sz="1600" spc="-5" dirty="0">
                <a:solidFill>
                  <a:srgbClr val="404040"/>
                </a:solidFill>
                <a:latin typeface="Calibri"/>
                <a:cs typeface="Calibri"/>
              </a:rPr>
              <a:t>pérennité  </a:t>
            </a:r>
            <a:r>
              <a:rPr sz="1600" spc="-15" dirty="0">
                <a:solidFill>
                  <a:srgbClr val="404040"/>
                </a:solidFill>
                <a:latin typeface="Calibri"/>
                <a:cs typeface="Calibri"/>
              </a:rPr>
              <a:t>d’un </a:t>
            </a:r>
            <a:r>
              <a:rPr sz="1600" spc="-5" dirty="0">
                <a:solidFill>
                  <a:srgbClr val="404040"/>
                </a:solidFill>
                <a:latin typeface="Calibri"/>
                <a:cs typeface="Calibri"/>
              </a:rPr>
              <a:t>logiciel, </a:t>
            </a:r>
            <a:r>
              <a:rPr sz="1600" spc="-10" dirty="0">
                <a:solidFill>
                  <a:srgbClr val="404040"/>
                </a:solidFill>
                <a:latin typeface="Calibri"/>
                <a:cs typeface="Calibri"/>
              </a:rPr>
              <a:t>et </a:t>
            </a:r>
            <a:r>
              <a:rPr sz="1600" dirty="0">
                <a:solidFill>
                  <a:srgbClr val="404040"/>
                </a:solidFill>
                <a:latin typeface="Calibri"/>
                <a:cs typeface="Calibri"/>
              </a:rPr>
              <a:t>dans la </a:t>
            </a:r>
            <a:r>
              <a:rPr sz="1600" spc="-10" dirty="0">
                <a:solidFill>
                  <a:srgbClr val="404040"/>
                </a:solidFill>
                <a:latin typeface="Calibri"/>
                <a:cs typeface="Calibri"/>
              </a:rPr>
              <a:t>génération </a:t>
            </a:r>
            <a:r>
              <a:rPr sz="1600" spc="-5" dirty="0">
                <a:solidFill>
                  <a:srgbClr val="404040"/>
                </a:solidFill>
                <a:latin typeface="Calibri"/>
                <a:cs typeface="Calibri"/>
              </a:rPr>
              <a:t>de </a:t>
            </a:r>
            <a:r>
              <a:rPr sz="1600" dirty="0">
                <a:solidFill>
                  <a:srgbClr val="404040"/>
                </a:solidFill>
                <a:latin typeface="Calibri"/>
                <a:cs typeface="Calibri"/>
              </a:rPr>
              <a:t>la </a:t>
            </a:r>
            <a:r>
              <a:rPr sz="1600" spc="-10" dirty="0">
                <a:solidFill>
                  <a:srgbClr val="404040"/>
                </a:solidFill>
                <a:latin typeface="Calibri"/>
                <a:cs typeface="Calibri"/>
              </a:rPr>
              <a:t>documentation </a:t>
            </a:r>
            <a:r>
              <a:rPr sz="1600" spc="-5" dirty="0">
                <a:solidFill>
                  <a:srgbClr val="404040"/>
                </a:solidFill>
                <a:latin typeface="Calibri"/>
                <a:cs typeface="Calibri"/>
              </a:rPr>
              <a:t>nécessaire </a:t>
            </a:r>
            <a:r>
              <a:rPr sz="1600" dirty="0">
                <a:solidFill>
                  <a:srgbClr val="404040"/>
                </a:solidFill>
                <a:latin typeface="Calibri"/>
                <a:cs typeface="Calibri"/>
              </a:rPr>
              <a:t>à la  </a:t>
            </a:r>
            <a:r>
              <a:rPr sz="1600" spc="-5" dirty="0">
                <a:solidFill>
                  <a:srgbClr val="404040"/>
                </a:solidFill>
                <a:latin typeface="Calibri"/>
                <a:cs typeface="Calibri"/>
              </a:rPr>
              <a:t>compréhension du</a:t>
            </a:r>
            <a:r>
              <a:rPr sz="1600" spc="-25" dirty="0">
                <a:solidFill>
                  <a:srgbClr val="404040"/>
                </a:solidFill>
                <a:latin typeface="Calibri"/>
                <a:cs typeface="Calibri"/>
              </a:rPr>
              <a:t> </a:t>
            </a:r>
            <a:r>
              <a:rPr sz="1600" spc="-10" dirty="0">
                <a:solidFill>
                  <a:srgbClr val="404040"/>
                </a:solidFill>
                <a:latin typeface="Calibri"/>
                <a:cs typeface="Calibri"/>
              </a:rPr>
              <a:t>projet.</a:t>
            </a:r>
            <a:endParaRPr sz="1600" dirty="0">
              <a:latin typeface="Calibri"/>
              <a:cs typeface="Calibri"/>
            </a:endParaRPr>
          </a:p>
          <a:p>
            <a:pPr marL="270510" indent="-258445">
              <a:lnSpc>
                <a:spcPts val="2160"/>
              </a:lnSpc>
              <a:spcBef>
                <a:spcPts val="930"/>
              </a:spcBef>
              <a:buClr>
                <a:srgbClr val="D24717"/>
              </a:buClr>
              <a:buSzPct val="95000"/>
              <a:buFont typeface="Wingdings"/>
              <a:buChar char=""/>
              <a:tabLst>
                <a:tab pos="271145" algn="l"/>
              </a:tabLst>
            </a:pPr>
            <a:r>
              <a:rPr sz="1600" dirty="0">
                <a:solidFill>
                  <a:srgbClr val="404040"/>
                </a:solidFill>
                <a:latin typeface="Calibri"/>
                <a:cs typeface="Calibri"/>
              </a:rPr>
              <a:t>Sa </a:t>
            </a:r>
            <a:r>
              <a:rPr sz="1600" spc="-5" dirty="0">
                <a:solidFill>
                  <a:srgbClr val="404040"/>
                </a:solidFill>
                <a:latin typeface="Calibri"/>
                <a:cs typeface="Calibri"/>
              </a:rPr>
              <a:t>capacité </a:t>
            </a:r>
            <a:r>
              <a:rPr sz="1600" dirty="0">
                <a:solidFill>
                  <a:srgbClr val="404040"/>
                </a:solidFill>
                <a:latin typeface="Calibri"/>
                <a:cs typeface="Calibri"/>
              </a:rPr>
              <a:t>à </a:t>
            </a:r>
            <a:r>
              <a:rPr sz="1600" spc="-5" dirty="0">
                <a:solidFill>
                  <a:srgbClr val="404040"/>
                </a:solidFill>
                <a:latin typeface="Calibri"/>
                <a:cs typeface="Calibri"/>
              </a:rPr>
              <a:t>publier </a:t>
            </a:r>
            <a:r>
              <a:rPr sz="1600" dirty="0">
                <a:solidFill>
                  <a:srgbClr val="404040"/>
                </a:solidFill>
                <a:latin typeface="Calibri"/>
                <a:cs typeface="Calibri"/>
              </a:rPr>
              <a:t>un </a:t>
            </a:r>
            <a:r>
              <a:rPr sz="1600" spc="-10" dirty="0">
                <a:solidFill>
                  <a:srgbClr val="404040"/>
                </a:solidFill>
                <a:latin typeface="Calibri"/>
                <a:cs typeface="Calibri"/>
              </a:rPr>
              <a:t>site </a:t>
            </a:r>
            <a:r>
              <a:rPr sz="1600" spc="-5" dirty="0">
                <a:solidFill>
                  <a:srgbClr val="404040"/>
                </a:solidFill>
                <a:latin typeface="Calibri"/>
                <a:cs typeface="Calibri"/>
              </a:rPr>
              <a:t>web </a:t>
            </a:r>
            <a:r>
              <a:rPr sz="1600" spc="-10" dirty="0">
                <a:solidFill>
                  <a:srgbClr val="404040"/>
                </a:solidFill>
                <a:latin typeface="Calibri"/>
                <a:cs typeface="Calibri"/>
              </a:rPr>
              <a:t>et </a:t>
            </a:r>
            <a:r>
              <a:rPr sz="1600" spc="-5" dirty="0">
                <a:solidFill>
                  <a:srgbClr val="404040"/>
                </a:solidFill>
                <a:latin typeface="Calibri"/>
                <a:cs typeface="Calibri"/>
              </a:rPr>
              <a:t>générer des rapports liés </a:t>
            </a:r>
            <a:r>
              <a:rPr sz="1600" dirty="0">
                <a:solidFill>
                  <a:srgbClr val="404040"/>
                </a:solidFill>
                <a:latin typeface="Calibri"/>
                <a:cs typeface="Calibri"/>
              </a:rPr>
              <a:t>à</a:t>
            </a:r>
            <a:r>
              <a:rPr sz="1600" spc="25" dirty="0">
                <a:solidFill>
                  <a:srgbClr val="404040"/>
                </a:solidFill>
                <a:latin typeface="Calibri"/>
                <a:cs typeface="Calibri"/>
              </a:rPr>
              <a:t> </a:t>
            </a:r>
            <a:r>
              <a:rPr sz="1600" dirty="0">
                <a:solidFill>
                  <a:srgbClr val="404040"/>
                </a:solidFill>
                <a:latin typeface="Calibri"/>
                <a:cs typeface="Calibri"/>
              </a:rPr>
              <a:t>la</a:t>
            </a:r>
            <a:endParaRPr sz="1600" dirty="0">
              <a:latin typeface="Calibri"/>
              <a:cs typeface="Calibri"/>
            </a:endParaRPr>
          </a:p>
          <a:p>
            <a:pPr marL="104139">
              <a:lnSpc>
                <a:spcPts val="2160"/>
              </a:lnSpc>
            </a:pPr>
            <a:r>
              <a:rPr sz="1600" spc="-10" dirty="0">
                <a:solidFill>
                  <a:srgbClr val="404040"/>
                </a:solidFill>
                <a:latin typeface="Calibri"/>
                <a:cs typeface="Calibri"/>
              </a:rPr>
              <a:t>mesure </a:t>
            </a:r>
            <a:r>
              <a:rPr sz="1600" spc="-5" dirty="0">
                <a:solidFill>
                  <a:srgbClr val="404040"/>
                </a:solidFill>
                <a:latin typeface="Calibri"/>
                <a:cs typeface="Calibri"/>
              </a:rPr>
              <a:t>de </a:t>
            </a:r>
            <a:r>
              <a:rPr sz="1600" dirty="0">
                <a:solidFill>
                  <a:srgbClr val="404040"/>
                </a:solidFill>
                <a:latin typeface="Calibri"/>
                <a:cs typeface="Calibri"/>
              </a:rPr>
              <a:t>la </a:t>
            </a:r>
            <a:r>
              <a:rPr sz="1600" spc="-5" dirty="0">
                <a:solidFill>
                  <a:srgbClr val="404040"/>
                </a:solidFill>
                <a:latin typeface="Calibri"/>
                <a:cs typeface="Calibri"/>
              </a:rPr>
              <a:t>qualité du</a:t>
            </a:r>
            <a:r>
              <a:rPr sz="1600" spc="10" dirty="0">
                <a:solidFill>
                  <a:srgbClr val="404040"/>
                </a:solidFill>
                <a:latin typeface="Calibri"/>
                <a:cs typeface="Calibri"/>
              </a:rPr>
              <a:t> </a:t>
            </a:r>
            <a:r>
              <a:rPr sz="1600" spc="-5" dirty="0">
                <a:solidFill>
                  <a:srgbClr val="404040"/>
                </a:solidFill>
                <a:latin typeface="Calibri"/>
                <a:cs typeface="Calibri"/>
              </a:rPr>
              <a:t>produit.</a:t>
            </a:r>
            <a:endParaRPr sz="1600" dirty="0">
              <a:latin typeface="Calibri"/>
              <a:cs typeface="Calibri"/>
            </a:endParaRPr>
          </a:p>
          <a:p>
            <a:pPr marL="104139" marR="309880" indent="-92075">
              <a:lnSpc>
                <a:spcPct val="80000"/>
              </a:lnSpc>
              <a:spcBef>
                <a:spcPts val="1405"/>
              </a:spcBef>
              <a:buClr>
                <a:srgbClr val="D24717"/>
              </a:buClr>
              <a:buSzPct val="95000"/>
              <a:buFont typeface="Wingdings"/>
              <a:buChar char=""/>
              <a:tabLst>
                <a:tab pos="271145" algn="l"/>
              </a:tabLst>
            </a:pPr>
            <a:r>
              <a:rPr sz="1600" spc="-5" dirty="0">
                <a:solidFill>
                  <a:srgbClr val="404040"/>
                </a:solidFill>
                <a:latin typeface="Calibri"/>
                <a:cs typeface="Calibri"/>
              </a:rPr>
              <a:t>Son </a:t>
            </a:r>
            <a:r>
              <a:rPr sz="1600" spc="-15" dirty="0">
                <a:solidFill>
                  <a:srgbClr val="404040"/>
                </a:solidFill>
                <a:latin typeface="Calibri"/>
                <a:cs typeface="Calibri"/>
              </a:rPr>
              <a:t>rôle </a:t>
            </a:r>
            <a:r>
              <a:rPr sz="1600" dirty="0">
                <a:solidFill>
                  <a:srgbClr val="404040"/>
                </a:solidFill>
                <a:latin typeface="Calibri"/>
                <a:cs typeface="Calibri"/>
              </a:rPr>
              <a:t>dans la </a:t>
            </a:r>
            <a:r>
              <a:rPr sz="1600" spc="-5" dirty="0">
                <a:solidFill>
                  <a:srgbClr val="404040"/>
                </a:solidFill>
                <a:latin typeface="Calibri"/>
                <a:cs typeface="Calibri"/>
              </a:rPr>
              <a:t>publication des </a:t>
            </a:r>
            <a:r>
              <a:rPr sz="1600" spc="-15" dirty="0">
                <a:solidFill>
                  <a:srgbClr val="404040"/>
                </a:solidFill>
                <a:latin typeface="Calibri"/>
                <a:cs typeface="Calibri"/>
              </a:rPr>
              <a:t>versions </a:t>
            </a:r>
            <a:r>
              <a:rPr sz="1600" spc="-5" dirty="0">
                <a:solidFill>
                  <a:srgbClr val="404040"/>
                </a:solidFill>
                <a:latin typeface="Calibri"/>
                <a:cs typeface="Calibri"/>
              </a:rPr>
              <a:t>de </a:t>
            </a:r>
            <a:r>
              <a:rPr sz="1600" spc="-10" dirty="0">
                <a:solidFill>
                  <a:srgbClr val="404040"/>
                </a:solidFill>
                <a:latin typeface="Calibri"/>
                <a:cs typeface="Calibri"/>
              </a:rPr>
              <a:t>livraison </a:t>
            </a:r>
            <a:r>
              <a:rPr sz="1600" spc="-5" dirty="0">
                <a:solidFill>
                  <a:srgbClr val="404040"/>
                </a:solidFill>
                <a:latin typeface="Calibri"/>
                <a:cs typeface="Calibri"/>
              </a:rPr>
              <a:t>sur les plates-  </a:t>
            </a:r>
            <a:r>
              <a:rPr sz="1600" spc="-10" dirty="0">
                <a:solidFill>
                  <a:srgbClr val="404040"/>
                </a:solidFill>
                <a:latin typeface="Calibri"/>
                <a:cs typeface="Calibri"/>
              </a:rPr>
              <a:t>formes</a:t>
            </a:r>
            <a:r>
              <a:rPr sz="1600" spc="-5" dirty="0">
                <a:solidFill>
                  <a:srgbClr val="404040"/>
                </a:solidFill>
                <a:latin typeface="Calibri"/>
                <a:cs typeface="Calibri"/>
              </a:rPr>
              <a:t> cibles.</a:t>
            </a:r>
            <a:endParaRPr sz="1600" dirty="0">
              <a:latin typeface="Calibri"/>
              <a:cs typeface="Calibri"/>
            </a:endParaRPr>
          </a:p>
          <a:p>
            <a:pPr marL="270510" indent="-258445">
              <a:lnSpc>
                <a:spcPts val="2160"/>
              </a:lnSpc>
              <a:spcBef>
                <a:spcPts val="925"/>
              </a:spcBef>
              <a:buClr>
                <a:srgbClr val="D24717"/>
              </a:buClr>
              <a:buSzPct val="95000"/>
              <a:buFont typeface="Wingdings"/>
              <a:buChar char=""/>
              <a:tabLst>
                <a:tab pos="271145" algn="l"/>
              </a:tabLst>
            </a:pPr>
            <a:r>
              <a:rPr sz="1600" dirty="0">
                <a:solidFill>
                  <a:srgbClr val="404040"/>
                </a:solidFill>
                <a:latin typeface="Calibri"/>
                <a:cs typeface="Calibri"/>
              </a:rPr>
              <a:t>Sa </a:t>
            </a:r>
            <a:r>
              <a:rPr sz="1600" spc="-5" dirty="0">
                <a:solidFill>
                  <a:srgbClr val="404040"/>
                </a:solidFill>
                <a:latin typeface="Calibri"/>
                <a:cs typeface="Calibri"/>
              </a:rPr>
              <a:t>modularité basée sur </a:t>
            </a:r>
            <a:r>
              <a:rPr sz="1600" dirty="0">
                <a:solidFill>
                  <a:srgbClr val="404040"/>
                </a:solidFill>
                <a:latin typeface="Calibri"/>
                <a:cs typeface="Calibri"/>
              </a:rPr>
              <a:t>la </a:t>
            </a:r>
            <a:r>
              <a:rPr sz="1600" spc="-5" dirty="0">
                <a:solidFill>
                  <a:srgbClr val="404040"/>
                </a:solidFill>
                <a:latin typeface="Calibri"/>
                <a:cs typeface="Calibri"/>
              </a:rPr>
              <a:t>notion </a:t>
            </a:r>
            <a:r>
              <a:rPr sz="1600" dirty="0">
                <a:solidFill>
                  <a:srgbClr val="404040"/>
                </a:solidFill>
                <a:latin typeface="Calibri"/>
                <a:cs typeface="Calibri"/>
              </a:rPr>
              <a:t>de </a:t>
            </a:r>
            <a:r>
              <a:rPr sz="1600" spc="-5" dirty="0">
                <a:solidFill>
                  <a:srgbClr val="404040"/>
                </a:solidFill>
                <a:latin typeface="Calibri"/>
                <a:cs typeface="Calibri"/>
              </a:rPr>
              <a:t>plugins, </a:t>
            </a:r>
            <a:r>
              <a:rPr sz="1600" spc="-10" dirty="0">
                <a:solidFill>
                  <a:srgbClr val="404040"/>
                </a:solidFill>
                <a:latin typeface="Calibri"/>
                <a:cs typeface="Calibri"/>
              </a:rPr>
              <a:t>facilitant </a:t>
            </a:r>
            <a:r>
              <a:rPr sz="1600" spc="-5" dirty="0">
                <a:solidFill>
                  <a:srgbClr val="404040"/>
                </a:solidFill>
                <a:latin typeface="Calibri"/>
                <a:cs typeface="Calibri"/>
              </a:rPr>
              <a:t>ainsi</a:t>
            </a:r>
            <a:r>
              <a:rPr sz="1600" spc="35" dirty="0">
                <a:solidFill>
                  <a:srgbClr val="404040"/>
                </a:solidFill>
                <a:latin typeface="Calibri"/>
                <a:cs typeface="Calibri"/>
              </a:rPr>
              <a:t> </a:t>
            </a:r>
            <a:r>
              <a:rPr sz="1600" spc="-20" dirty="0">
                <a:solidFill>
                  <a:srgbClr val="404040"/>
                </a:solidFill>
                <a:latin typeface="Calibri"/>
                <a:cs typeface="Calibri"/>
              </a:rPr>
              <a:t>l’ajout</a:t>
            </a:r>
            <a:endParaRPr sz="1600" dirty="0">
              <a:latin typeface="Calibri"/>
              <a:cs typeface="Calibri"/>
            </a:endParaRPr>
          </a:p>
          <a:p>
            <a:pPr marL="104139">
              <a:lnSpc>
                <a:spcPts val="2160"/>
              </a:lnSpc>
            </a:pPr>
            <a:r>
              <a:rPr sz="1600" spc="-20" dirty="0">
                <a:solidFill>
                  <a:srgbClr val="404040"/>
                </a:solidFill>
                <a:latin typeface="Calibri"/>
                <a:cs typeface="Calibri"/>
              </a:rPr>
              <a:t>d’outils </a:t>
            </a:r>
            <a:r>
              <a:rPr sz="1600" spc="-5" dirty="0">
                <a:solidFill>
                  <a:srgbClr val="404040"/>
                </a:solidFill>
                <a:latin typeface="Calibri"/>
                <a:cs typeface="Calibri"/>
              </a:rPr>
              <a:t>et </a:t>
            </a:r>
            <a:r>
              <a:rPr sz="1600" dirty="0">
                <a:solidFill>
                  <a:srgbClr val="404040"/>
                </a:solidFill>
                <a:latin typeface="Calibri"/>
                <a:cs typeface="Calibri"/>
              </a:rPr>
              <a:t>de </a:t>
            </a:r>
            <a:r>
              <a:rPr sz="1600" spc="-5" dirty="0">
                <a:solidFill>
                  <a:srgbClr val="404040"/>
                </a:solidFill>
                <a:latin typeface="Calibri"/>
                <a:cs typeface="Calibri"/>
              </a:rPr>
              <a:t>fonctionnalités </a:t>
            </a:r>
            <a:r>
              <a:rPr sz="1600" spc="-15" dirty="0">
                <a:solidFill>
                  <a:srgbClr val="404040"/>
                </a:solidFill>
                <a:latin typeface="Calibri"/>
                <a:cs typeface="Calibri"/>
              </a:rPr>
              <a:t>lors </a:t>
            </a:r>
            <a:r>
              <a:rPr sz="1600" spc="-5" dirty="0">
                <a:solidFill>
                  <a:srgbClr val="404040"/>
                </a:solidFill>
                <a:latin typeface="Calibri"/>
                <a:cs typeface="Calibri"/>
              </a:rPr>
              <a:t>du cycle de vie du</a:t>
            </a:r>
            <a:r>
              <a:rPr sz="1600" spc="10" dirty="0">
                <a:solidFill>
                  <a:srgbClr val="404040"/>
                </a:solidFill>
                <a:latin typeface="Calibri"/>
                <a:cs typeface="Calibri"/>
              </a:rPr>
              <a:t> </a:t>
            </a:r>
            <a:r>
              <a:rPr sz="1600" spc="-10" dirty="0">
                <a:solidFill>
                  <a:srgbClr val="404040"/>
                </a:solidFill>
                <a:latin typeface="Calibri"/>
                <a:cs typeface="Calibri"/>
              </a:rPr>
              <a:t>projet.</a:t>
            </a:r>
            <a:endParaRPr sz="1600" dirty="0">
              <a:latin typeface="Calibri"/>
              <a:cs typeface="Calibri"/>
            </a:endParaRPr>
          </a:p>
        </p:txBody>
      </p:sp>
    </p:spTree>
    <p:extLst>
      <p:ext uri="{BB962C8B-B14F-4D97-AF65-F5344CB8AC3E}">
        <p14:creationId xmlns:p14="http://schemas.microsoft.com/office/powerpoint/2010/main" val="2475193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t>M</a:t>
            </a:r>
            <a:r>
              <a:rPr spc="-140" dirty="0"/>
              <a:t>a</a:t>
            </a:r>
            <a:r>
              <a:rPr spc="-100" dirty="0"/>
              <a:t>v</a:t>
            </a:r>
            <a:r>
              <a:rPr spc="-45" dirty="0"/>
              <a:t>e</a:t>
            </a:r>
            <a:r>
              <a:rPr dirty="0"/>
              <a:t>n</a:t>
            </a:r>
          </a:p>
        </p:txBody>
      </p:sp>
      <p:sp>
        <p:nvSpPr>
          <p:cNvPr id="3" name="object 3"/>
          <p:cNvSpPr/>
          <p:nvPr/>
        </p:nvSpPr>
        <p:spPr>
          <a:xfrm>
            <a:off x="1371600" y="1581150"/>
            <a:ext cx="6263639" cy="30175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04496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M</a:t>
            </a:r>
            <a:r>
              <a:rPr spc="-140" dirty="0">
                <a:solidFill>
                  <a:schemeClr val="tx1"/>
                </a:solidFill>
              </a:rPr>
              <a:t>a</a:t>
            </a:r>
            <a:r>
              <a:rPr spc="-100" dirty="0">
                <a:solidFill>
                  <a:schemeClr val="tx1"/>
                </a:solidFill>
              </a:rPr>
              <a:t>v</a:t>
            </a:r>
            <a:r>
              <a:rPr spc="-45" dirty="0">
                <a:solidFill>
                  <a:schemeClr val="tx1"/>
                </a:solidFill>
              </a:rPr>
              <a:t>e</a:t>
            </a:r>
            <a:r>
              <a:rPr dirty="0">
                <a:solidFill>
                  <a:schemeClr val="tx1"/>
                </a:solidFill>
              </a:rPr>
              <a:t>n</a:t>
            </a:r>
          </a:p>
        </p:txBody>
      </p:sp>
      <p:sp>
        <p:nvSpPr>
          <p:cNvPr id="5" name="object 5"/>
          <p:cNvSpPr txBox="1"/>
          <p:nvPr/>
        </p:nvSpPr>
        <p:spPr>
          <a:xfrm>
            <a:off x="852933" y="1375790"/>
            <a:ext cx="7054215" cy="304571"/>
          </a:xfrm>
          <a:prstGeom prst="rect">
            <a:avLst/>
          </a:prstGeom>
        </p:spPr>
        <p:txBody>
          <a:bodyPr vert="horz" wrap="square" lIns="0" tIns="12065" rIns="0" bIns="0" rtlCol="0">
            <a:spAutoFit/>
          </a:bodyPr>
          <a:lstStyle/>
          <a:p>
            <a:pPr marL="257810" indent="-245745">
              <a:lnSpc>
                <a:spcPct val="100000"/>
              </a:lnSpc>
              <a:spcBef>
                <a:spcPts val="95"/>
              </a:spcBef>
              <a:buClr>
                <a:srgbClr val="D24717"/>
              </a:buClr>
              <a:buFont typeface="Wingdings"/>
              <a:buChar char=""/>
              <a:tabLst>
                <a:tab pos="258445" algn="l"/>
              </a:tabLst>
            </a:pPr>
            <a:r>
              <a:rPr sz="1900" spc="-25" dirty="0">
                <a:solidFill>
                  <a:srgbClr val="404040"/>
                </a:solidFill>
                <a:latin typeface="Calibri"/>
                <a:cs typeface="Calibri"/>
              </a:rPr>
              <a:t>Version </a:t>
            </a:r>
            <a:r>
              <a:rPr sz="1900" spc="-5" dirty="0">
                <a:solidFill>
                  <a:srgbClr val="404040"/>
                </a:solidFill>
                <a:latin typeface="Calibri"/>
                <a:cs typeface="Calibri"/>
              </a:rPr>
              <a:t>1.0 en 2004. </a:t>
            </a:r>
            <a:r>
              <a:rPr sz="1900" spc="-15" dirty="0">
                <a:solidFill>
                  <a:srgbClr val="404040"/>
                </a:solidFill>
                <a:latin typeface="Calibri"/>
                <a:cs typeface="Calibri"/>
              </a:rPr>
              <a:t>(Ref </a:t>
            </a:r>
            <a:r>
              <a:rPr sz="1900" spc="-5" dirty="0">
                <a:solidFill>
                  <a:srgbClr val="404040"/>
                </a:solidFill>
                <a:latin typeface="Calibri"/>
                <a:cs typeface="Calibri"/>
              </a:rPr>
              <a:t>:</a:t>
            </a:r>
            <a:r>
              <a:rPr sz="1900" spc="-5" dirty="0">
                <a:solidFill>
                  <a:srgbClr val="CC9900"/>
                </a:solidFill>
                <a:latin typeface="Calibri"/>
                <a:cs typeface="Calibri"/>
              </a:rPr>
              <a:t> </a:t>
            </a:r>
            <a:r>
              <a:rPr sz="1900" u="heavy" spc="-10" dirty="0">
                <a:solidFill>
                  <a:srgbClr val="CC9900"/>
                </a:solidFill>
                <a:uFill>
                  <a:solidFill>
                    <a:srgbClr val="CC9900"/>
                  </a:solidFill>
                </a:uFill>
                <a:latin typeface="Calibri"/>
                <a:cs typeface="Calibri"/>
                <a:hlinkClick r:id="rId2"/>
              </a:rPr>
              <a:t>https://maven.apache.org</a:t>
            </a:r>
            <a:r>
              <a:rPr sz="1900" spc="-10" dirty="0">
                <a:solidFill>
                  <a:srgbClr val="404040"/>
                </a:solidFill>
                <a:latin typeface="Calibri"/>
                <a:cs typeface="Calibri"/>
              </a:rPr>
              <a:t>). </a:t>
            </a:r>
            <a:r>
              <a:rPr sz="1900" spc="-5" dirty="0">
                <a:solidFill>
                  <a:srgbClr val="404040"/>
                </a:solidFill>
                <a:latin typeface="Calibri"/>
                <a:cs typeface="Calibri"/>
              </a:rPr>
              <a:t>Oct 2018 :</a:t>
            </a:r>
            <a:r>
              <a:rPr sz="1900" spc="135" dirty="0">
                <a:solidFill>
                  <a:srgbClr val="404040"/>
                </a:solidFill>
                <a:latin typeface="Calibri"/>
                <a:cs typeface="Calibri"/>
              </a:rPr>
              <a:t> </a:t>
            </a:r>
            <a:r>
              <a:rPr sz="1900" spc="-5" dirty="0">
                <a:solidFill>
                  <a:srgbClr val="404040"/>
                </a:solidFill>
                <a:latin typeface="Calibri"/>
                <a:cs typeface="Calibri"/>
              </a:rPr>
              <a:t>3.6</a:t>
            </a:r>
            <a:endParaRPr sz="1900">
              <a:latin typeface="Calibri"/>
              <a:cs typeface="Calibri"/>
            </a:endParaRPr>
          </a:p>
        </p:txBody>
      </p:sp>
      <p:sp>
        <p:nvSpPr>
          <p:cNvPr id="6" name="object 6"/>
          <p:cNvSpPr txBox="1"/>
          <p:nvPr/>
        </p:nvSpPr>
        <p:spPr>
          <a:xfrm>
            <a:off x="457200" y="3209550"/>
            <a:ext cx="8595867" cy="1620957"/>
          </a:xfrm>
          <a:prstGeom prst="rect">
            <a:avLst/>
          </a:prstGeom>
        </p:spPr>
        <p:txBody>
          <a:bodyPr vert="horz" wrap="square" lIns="0" tIns="68580" rIns="0" bIns="0" rtlCol="0">
            <a:spAutoFit/>
          </a:bodyPr>
          <a:lstStyle/>
          <a:p>
            <a:pPr marL="104139" marR="471170" indent="-91440">
              <a:lnSpc>
                <a:spcPts val="1820"/>
              </a:lnSpc>
              <a:spcBef>
                <a:spcPts val="540"/>
              </a:spcBef>
              <a:buClr>
                <a:srgbClr val="D24717"/>
              </a:buClr>
              <a:buFont typeface="Wingdings"/>
              <a:buChar char=""/>
              <a:tabLst>
                <a:tab pos="258445" algn="l"/>
              </a:tabLst>
            </a:pPr>
            <a:r>
              <a:rPr sz="1600" spc="-10" dirty="0">
                <a:solidFill>
                  <a:srgbClr val="404040"/>
                </a:solidFill>
                <a:latin typeface="Calibri"/>
                <a:cs typeface="Calibri"/>
              </a:rPr>
              <a:t>Apache </a:t>
            </a:r>
            <a:r>
              <a:rPr sz="1600" spc="-20" dirty="0">
                <a:solidFill>
                  <a:srgbClr val="404040"/>
                </a:solidFill>
                <a:latin typeface="Calibri"/>
                <a:cs typeface="Calibri"/>
              </a:rPr>
              <a:t>Maven </a:t>
            </a:r>
            <a:r>
              <a:rPr sz="1600" spc="-10" dirty="0">
                <a:solidFill>
                  <a:srgbClr val="404040"/>
                </a:solidFill>
                <a:latin typeface="Calibri"/>
                <a:cs typeface="Calibri"/>
              </a:rPr>
              <a:t>est </a:t>
            </a:r>
            <a:r>
              <a:rPr sz="1600" spc="-5" dirty="0">
                <a:solidFill>
                  <a:srgbClr val="404040"/>
                </a:solidFill>
                <a:latin typeface="Calibri"/>
                <a:cs typeface="Calibri"/>
              </a:rPr>
              <a:t>basé sur </a:t>
            </a:r>
            <a:r>
              <a:rPr sz="1600" spc="-10" dirty="0">
                <a:solidFill>
                  <a:srgbClr val="404040"/>
                </a:solidFill>
                <a:latin typeface="Calibri"/>
                <a:cs typeface="Calibri"/>
              </a:rPr>
              <a:t>une notion </a:t>
            </a:r>
            <a:r>
              <a:rPr sz="1600" spc="-15" dirty="0">
                <a:solidFill>
                  <a:srgbClr val="404040"/>
                </a:solidFill>
                <a:latin typeface="Calibri"/>
                <a:cs typeface="Calibri"/>
              </a:rPr>
              <a:t>fondamentale </a:t>
            </a:r>
            <a:r>
              <a:rPr sz="1600" spc="-5" dirty="0">
                <a:solidFill>
                  <a:srgbClr val="404040"/>
                </a:solidFill>
                <a:latin typeface="Calibri"/>
                <a:cs typeface="Calibri"/>
              </a:rPr>
              <a:t>: le POM </a:t>
            </a:r>
            <a:r>
              <a:rPr sz="1600" spc="-10" dirty="0">
                <a:solidFill>
                  <a:srgbClr val="404040"/>
                </a:solidFill>
                <a:latin typeface="Calibri"/>
                <a:cs typeface="Calibri"/>
              </a:rPr>
              <a:t>(Project  </a:t>
            </a:r>
            <a:r>
              <a:rPr sz="1600" spc="-5" dirty="0">
                <a:solidFill>
                  <a:srgbClr val="404040"/>
                </a:solidFill>
                <a:latin typeface="Calibri"/>
                <a:cs typeface="Calibri"/>
              </a:rPr>
              <a:t>Object</a:t>
            </a:r>
            <a:r>
              <a:rPr sz="1600" spc="-15" dirty="0">
                <a:solidFill>
                  <a:srgbClr val="404040"/>
                </a:solidFill>
                <a:latin typeface="Calibri"/>
                <a:cs typeface="Calibri"/>
              </a:rPr>
              <a:t> </a:t>
            </a:r>
            <a:r>
              <a:rPr sz="1600" spc="-5" dirty="0">
                <a:solidFill>
                  <a:srgbClr val="404040"/>
                </a:solidFill>
                <a:latin typeface="Calibri"/>
                <a:cs typeface="Calibri"/>
              </a:rPr>
              <a:t>Model).</a:t>
            </a:r>
            <a:endParaRPr sz="1600" dirty="0">
              <a:latin typeface="Calibri"/>
              <a:cs typeface="Calibri"/>
            </a:endParaRPr>
          </a:p>
          <a:p>
            <a:pPr marL="257810" indent="-245745">
              <a:lnSpc>
                <a:spcPts val="2055"/>
              </a:lnSpc>
              <a:spcBef>
                <a:spcPts val="965"/>
              </a:spcBef>
              <a:buClr>
                <a:srgbClr val="D24717"/>
              </a:buClr>
              <a:buFont typeface="Wingdings"/>
              <a:buChar char=""/>
              <a:tabLst>
                <a:tab pos="258445" algn="l"/>
              </a:tabLst>
            </a:pPr>
            <a:r>
              <a:rPr sz="1600" spc="-10" dirty="0">
                <a:solidFill>
                  <a:srgbClr val="404040"/>
                </a:solidFill>
                <a:latin typeface="Calibri"/>
                <a:cs typeface="Calibri"/>
              </a:rPr>
              <a:t>Écrit </a:t>
            </a:r>
            <a:r>
              <a:rPr sz="1600" spc="-5" dirty="0">
                <a:solidFill>
                  <a:srgbClr val="404040"/>
                </a:solidFill>
                <a:latin typeface="Calibri"/>
                <a:cs typeface="Calibri"/>
              </a:rPr>
              <a:t>essentiellement en XML </a:t>
            </a:r>
            <a:r>
              <a:rPr sz="1600" spc="-10" dirty="0">
                <a:solidFill>
                  <a:srgbClr val="404040"/>
                </a:solidFill>
                <a:latin typeface="Calibri"/>
                <a:cs typeface="Calibri"/>
              </a:rPr>
              <a:t>(Extensible Markup Language), </a:t>
            </a:r>
            <a:r>
              <a:rPr sz="1600" spc="-5" dirty="0">
                <a:solidFill>
                  <a:srgbClr val="404040"/>
                </a:solidFill>
                <a:latin typeface="Calibri"/>
                <a:cs typeface="Calibri"/>
              </a:rPr>
              <a:t>le fichier</a:t>
            </a:r>
            <a:r>
              <a:rPr sz="1600" spc="215" dirty="0">
                <a:solidFill>
                  <a:srgbClr val="404040"/>
                </a:solidFill>
                <a:latin typeface="Calibri"/>
                <a:cs typeface="Calibri"/>
              </a:rPr>
              <a:t> </a:t>
            </a:r>
            <a:r>
              <a:rPr sz="1600" spc="-5" dirty="0">
                <a:solidFill>
                  <a:srgbClr val="404040"/>
                </a:solidFill>
                <a:latin typeface="Calibri"/>
                <a:cs typeface="Calibri"/>
              </a:rPr>
              <a:t>POM</a:t>
            </a:r>
            <a:endParaRPr sz="1600" dirty="0">
              <a:latin typeface="Calibri"/>
              <a:cs typeface="Calibri"/>
            </a:endParaRPr>
          </a:p>
          <a:p>
            <a:pPr marL="104139">
              <a:lnSpc>
                <a:spcPts val="2055"/>
              </a:lnSpc>
            </a:pPr>
            <a:r>
              <a:rPr sz="1600" spc="-10" dirty="0">
                <a:solidFill>
                  <a:srgbClr val="404040"/>
                </a:solidFill>
                <a:latin typeface="Calibri"/>
                <a:cs typeface="Calibri"/>
              </a:rPr>
              <a:t>est </a:t>
            </a:r>
            <a:r>
              <a:rPr sz="1600" spc="-15" dirty="0">
                <a:solidFill>
                  <a:srgbClr val="404040"/>
                </a:solidFill>
                <a:latin typeface="Calibri"/>
                <a:cs typeface="Calibri"/>
              </a:rPr>
              <a:t>l’unique </a:t>
            </a:r>
            <a:r>
              <a:rPr sz="1600" spc="-10" dirty="0">
                <a:solidFill>
                  <a:srgbClr val="404040"/>
                </a:solidFill>
                <a:latin typeface="Calibri"/>
                <a:cs typeface="Calibri"/>
              </a:rPr>
              <a:t>descripteur </a:t>
            </a:r>
            <a:r>
              <a:rPr sz="1600" spc="-5" dirty="0">
                <a:solidFill>
                  <a:srgbClr val="404040"/>
                </a:solidFill>
                <a:latin typeface="Calibri"/>
                <a:cs typeface="Calibri"/>
              </a:rPr>
              <a:t>du</a:t>
            </a:r>
            <a:r>
              <a:rPr sz="1600" spc="70" dirty="0">
                <a:solidFill>
                  <a:srgbClr val="404040"/>
                </a:solidFill>
                <a:latin typeface="Calibri"/>
                <a:cs typeface="Calibri"/>
              </a:rPr>
              <a:t> </a:t>
            </a:r>
            <a:r>
              <a:rPr sz="1600" spc="-15" dirty="0">
                <a:solidFill>
                  <a:srgbClr val="404040"/>
                </a:solidFill>
                <a:latin typeface="Calibri"/>
                <a:cs typeface="Calibri"/>
              </a:rPr>
              <a:t>projet.</a:t>
            </a:r>
            <a:endParaRPr sz="1600" dirty="0">
              <a:latin typeface="Calibri"/>
              <a:cs typeface="Calibri"/>
            </a:endParaRPr>
          </a:p>
          <a:p>
            <a:pPr marL="257810" indent="-245745">
              <a:lnSpc>
                <a:spcPts val="2050"/>
              </a:lnSpc>
              <a:spcBef>
                <a:spcPts val="940"/>
              </a:spcBef>
              <a:buClr>
                <a:srgbClr val="D24717"/>
              </a:buClr>
              <a:buFont typeface="Wingdings"/>
              <a:buChar char=""/>
              <a:tabLst>
                <a:tab pos="258445" algn="l"/>
              </a:tabLst>
            </a:pPr>
            <a:r>
              <a:rPr sz="1600" spc="-5" dirty="0">
                <a:solidFill>
                  <a:srgbClr val="404040"/>
                </a:solidFill>
                <a:latin typeface="Calibri"/>
                <a:cs typeface="Calibri"/>
              </a:rPr>
              <a:t>Il </a:t>
            </a:r>
            <a:r>
              <a:rPr sz="1600" spc="-10" dirty="0">
                <a:solidFill>
                  <a:srgbClr val="404040"/>
                </a:solidFill>
                <a:latin typeface="Calibri"/>
                <a:cs typeface="Calibri"/>
              </a:rPr>
              <a:t>est </a:t>
            </a:r>
            <a:r>
              <a:rPr sz="1600" spc="-5" dirty="0">
                <a:solidFill>
                  <a:srgbClr val="404040"/>
                </a:solidFill>
                <a:latin typeface="Calibri"/>
                <a:cs typeface="Calibri"/>
              </a:rPr>
              <a:t>le seul </a:t>
            </a:r>
            <a:r>
              <a:rPr sz="1600" spc="-20" dirty="0">
                <a:solidFill>
                  <a:srgbClr val="404040"/>
                </a:solidFill>
                <a:latin typeface="Calibri"/>
                <a:cs typeface="Calibri"/>
              </a:rPr>
              <a:t>garant </a:t>
            </a:r>
            <a:r>
              <a:rPr sz="1600" spc="-5" dirty="0">
                <a:solidFill>
                  <a:srgbClr val="404040"/>
                </a:solidFill>
                <a:latin typeface="Calibri"/>
                <a:cs typeface="Calibri"/>
              </a:rPr>
              <a:t>de l’identification </a:t>
            </a:r>
            <a:r>
              <a:rPr sz="1600" spc="-20" dirty="0">
                <a:solidFill>
                  <a:srgbClr val="404040"/>
                </a:solidFill>
                <a:latin typeface="Calibri"/>
                <a:cs typeface="Calibri"/>
              </a:rPr>
              <a:t>d’un </a:t>
            </a:r>
            <a:r>
              <a:rPr sz="1600" spc="-15" dirty="0">
                <a:solidFill>
                  <a:srgbClr val="404040"/>
                </a:solidFill>
                <a:latin typeface="Calibri"/>
                <a:cs typeface="Calibri"/>
              </a:rPr>
              <a:t>projet </a:t>
            </a:r>
            <a:r>
              <a:rPr sz="1600" spc="-20" dirty="0">
                <a:solidFill>
                  <a:srgbClr val="404040"/>
                </a:solidFill>
                <a:latin typeface="Calibri"/>
                <a:cs typeface="Calibri"/>
              </a:rPr>
              <a:t>Java </a:t>
            </a:r>
            <a:r>
              <a:rPr sz="1600" spc="-10" dirty="0">
                <a:solidFill>
                  <a:srgbClr val="404040"/>
                </a:solidFill>
                <a:latin typeface="Calibri"/>
                <a:cs typeface="Calibri"/>
              </a:rPr>
              <a:t>comme </a:t>
            </a:r>
            <a:r>
              <a:rPr sz="1600" spc="-15" dirty="0">
                <a:solidFill>
                  <a:srgbClr val="404040"/>
                </a:solidFill>
                <a:latin typeface="Calibri"/>
                <a:cs typeface="Calibri"/>
              </a:rPr>
              <a:t>projet</a:t>
            </a:r>
            <a:r>
              <a:rPr sz="1600" spc="175" dirty="0">
                <a:solidFill>
                  <a:srgbClr val="404040"/>
                </a:solidFill>
                <a:latin typeface="Calibri"/>
                <a:cs typeface="Calibri"/>
              </a:rPr>
              <a:t> </a:t>
            </a:r>
            <a:r>
              <a:rPr sz="1600" spc="-5" dirty="0">
                <a:solidFill>
                  <a:srgbClr val="404040"/>
                </a:solidFill>
                <a:latin typeface="Calibri"/>
                <a:cs typeface="Calibri"/>
              </a:rPr>
              <a:t>Apache</a:t>
            </a:r>
            <a:endParaRPr sz="1600" dirty="0">
              <a:latin typeface="Calibri"/>
              <a:cs typeface="Calibri"/>
            </a:endParaRPr>
          </a:p>
          <a:p>
            <a:pPr marL="104139">
              <a:lnSpc>
                <a:spcPts val="2050"/>
              </a:lnSpc>
            </a:pPr>
            <a:r>
              <a:rPr sz="1600" spc="-15" dirty="0">
                <a:solidFill>
                  <a:srgbClr val="404040"/>
                </a:solidFill>
                <a:latin typeface="Calibri"/>
                <a:cs typeface="Calibri"/>
              </a:rPr>
              <a:t>Maven.</a:t>
            </a:r>
            <a:endParaRPr sz="1600" dirty="0">
              <a:latin typeface="Calibri"/>
              <a:cs typeface="Calibri"/>
            </a:endParaRPr>
          </a:p>
        </p:txBody>
      </p:sp>
      <p:sp>
        <p:nvSpPr>
          <p:cNvPr id="7" name="object 7"/>
          <p:cNvSpPr/>
          <p:nvPr/>
        </p:nvSpPr>
        <p:spPr>
          <a:xfrm>
            <a:off x="2764535" y="1732787"/>
            <a:ext cx="3322320" cy="140703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18876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M</a:t>
            </a:r>
            <a:r>
              <a:rPr spc="-140" dirty="0">
                <a:solidFill>
                  <a:schemeClr val="tx1"/>
                </a:solidFill>
              </a:rPr>
              <a:t>a</a:t>
            </a:r>
            <a:r>
              <a:rPr spc="-100" dirty="0">
                <a:solidFill>
                  <a:schemeClr val="tx1"/>
                </a:solidFill>
              </a:rPr>
              <a:t>v</a:t>
            </a:r>
            <a:r>
              <a:rPr spc="-45" dirty="0">
                <a:solidFill>
                  <a:schemeClr val="tx1"/>
                </a:solidFill>
              </a:rPr>
              <a:t>e</a:t>
            </a:r>
            <a:r>
              <a:rPr dirty="0">
                <a:solidFill>
                  <a:schemeClr val="tx1"/>
                </a:solidFill>
              </a:rPr>
              <a:t>n</a:t>
            </a:r>
          </a:p>
        </p:txBody>
      </p:sp>
      <p:sp>
        <p:nvSpPr>
          <p:cNvPr id="5" name="object 5"/>
          <p:cNvSpPr txBox="1"/>
          <p:nvPr/>
        </p:nvSpPr>
        <p:spPr>
          <a:xfrm>
            <a:off x="852933" y="1280046"/>
            <a:ext cx="7693659" cy="2857834"/>
          </a:xfrm>
          <a:prstGeom prst="rect">
            <a:avLst/>
          </a:prstGeom>
        </p:spPr>
        <p:txBody>
          <a:bodyPr vert="horz" wrap="square" lIns="0" tIns="160655" rIns="0" bIns="0" rtlCol="0">
            <a:spAutoFit/>
          </a:bodyPr>
          <a:lstStyle/>
          <a:p>
            <a:pPr marL="12700">
              <a:lnSpc>
                <a:spcPct val="100000"/>
              </a:lnSpc>
              <a:spcBef>
                <a:spcPts val="1265"/>
              </a:spcBef>
            </a:pPr>
            <a:r>
              <a:rPr sz="2000" b="1" spc="-15" dirty="0">
                <a:solidFill>
                  <a:srgbClr val="404040"/>
                </a:solidFill>
                <a:latin typeface="Calibri"/>
                <a:cs typeface="Calibri"/>
              </a:rPr>
              <a:t>Maven </a:t>
            </a:r>
            <a:r>
              <a:rPr sz="2000" b="1" dirty="0">
                <a:solidFill>
                  <a:srgbClr val="404040"/>
                </a:solidFill>
                <a:latin typeface="Calibri"/>
                <a:cs typeface="Calibri"/>
              </a:rPr>
              <a:t>: </a:t>
            </a:r>
            <a:r>
              <a:rPr sz="2000" b="1" spc="-5" dirty="0">
                <a:solidFill>
                  <a:srgbClr val="404040"/>
                </a:solidFill>
                <a:latin typeface="Calibri"/>
                <a:cs typeface="Calibri"/>
              </a:rPr>
              <a:t>incontournable </a:t>
            </a:r>
            <a:r>
              <a:rPr sz="2000" b="1" dirty="0">
                <a:solidFill>
                  <a:srgbClr val="404040"/>
                </a:solidFill>
                <a:latin typeface="Calibri"/>
                <a:cs typeface="Calibri"/>
              </a:rPr>
              <a:t>sur </a:t>
            </a:r>
            <a:r>
              <a:rPr sz="2000" b="1" spc="-5" dirty="0">
                <a:solidFill>
                  <a:srgbClr val="404040"/>
                </a:solidFill>
                <a:latin typeface="Calibri"/>
                <a:cs typeface="Calibri"/>
              </a:rPr>
              <a:t>tout nouveau projet </a:t>
            </a:r>
            <a:r>
              <a:rPr sz="2000" b="1" spc="-15" dirty="0">
                <a:solidFill>
                  <a:srgbClr val="404040"/>
                </a:solidFill>
                <a:latin typeface="Calibri"/>
                <a:cs typeface="Calibri"/>
              </a:rPr>
              <a:t>Java</a:t>
            </a:r>
            <a:r>
              <a:rPr sz="2000" b="1" spc="-80"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a:p>
            <a:pPr marL="104139" marR="5080" indent="-91440">
              <a:lnSpc>
                <a:spcPts val="2160"/>
              </a:lnSpc>
              <a:spcBef>
                <a:spcPts val="1435"/>
              </a:spcBef>
              <a:buClr>
                <a:srgbClr val="D24717"/>
              </a:buClr>
              <a:buFont typeface="Wingdings"/>
              <a:buChar char=""/>
              <a:tabLst>
                <a:tab pos="270510" algn="l"/>
              </a:tabLst>
            </a:pPr>
            <a:r>
              <a:rPr sz="2000" spc="-15" dirty="0">
                <a:solidFill>
                  <a:srgbClr val="404040"/>
                </a:solidFill>
                <a:latin typeface="Calibri"/>
                <a:cs typeface="Calibri"/>
              </a:rPr>
              <a:t>Avantages </a:t>
            </a:r>
            <a:r>
              <a:rPr sz="2000" dirty="0">
                <a:solidFill>
                  <a:srgbClr val="404040"/>
                </a:solidFill>
                <a:latin typeface="Calibri"/>
                <a:cs typeface="Calibri"/>
              </a:rPr>
              <a:t>: </a:t>
            </a:r>
            <a:r>
              <a:rPr sz="2000" spc="-5" dirty="0">
                <a:solidFill>
                  <a:srgbClr val="404040"/>
                </a:solidFill>
                <a:latin typeface="Calibri"/>
                <a:cs typeface="Calibri"/>
              </a:rPr>
              <a:t>sa modularité </a:t>
            </a:r>
            <a:r>
              <a:rPr sz="2000" spc="-20" dirty="0">
                <a:solidFill>
                  <a:srgbClr val="404040"/>
                </a:solidFill>
                <a:latin typeface="Calibri"/>
                <a:cs typeface="Calibri"/>
              </a:rPr>
              <a:t>avec </a:t>
            </a:r>
            <a:r>
              <a:rPr sz="2000" spc="-5" dirty="0">
                <a:solidFill>
                  <a:srgbClr val="404040"/>
                </a:solidFill>
                <a:latin typeface="Calibri"/>
                <a:cs typeface="Calibri"/>
              </a:rPr>
              <a:t>les plugins, son </a:t>
            </a:r>
            <a:r>
              <a:rPr sz="2000" spc="-10" dirty="0">
                <a:solidFill>
                  <a:srgbClr val="404040"/>
                </a:solidFill>
                <a:latin typeface="Calibri"/>
                <a:cs typeface="Calibri"/>
              </a:rPr>
              <a:t>expérience </a:t>
            </a:r>
            <a:r>
              <a:rPr sz="2000" spc="-5" dirty="0">
                <a:solidFill>
                  <a:srgbClr val="404040"/>
                </a:solidFill>
                <a:latin typeface="Calibri"/>
                <a:cs typeface="Calibri"/>
              </a:rPr>
              <a:t>acquise  </a:t>
            </a:r>
            <a:r>
              <a:rPr sz="2000" dirty="0">
                <a:solidFill>
                  <a:srgbClr val="404040"/>
                </a:solidFill>
                <a:latin typeface="Calibri"/>
                <a:cs typeface="Calibri"/>
              </a:rPr>
              <a:t>depuis 10 ans </a:t>
            </a:r>
            <a:r>
              <a:rPr sz="2000" spc="-5" dirty="0">
                <a:solidFill>
                  <a:srgbClr val="404040"/>
                </a:solidFill>
                <a:latin typeface="Calibri"/>
                <a:cs typeface="Calibri"/>
              </a:rPr>
              <a:t>sur </a:t>
            </a:r>
            <a:r>
              <a:rPr sz="2000" dirty="0">
                <a:solidFill>
                  <a:srgbClr val="404040"/>
                </a:solidFill>
                <a:latin typeface="Calibri"/>
                <a:cs typeface="Calibri"/>
              </a:rPr>
              <a:t>de </a:t>
            </a:r>
            <a:r>
              <a:rPr sz="2000" spc="-5" dirty="0">
                <a:solidFill>
                  <a:srgbClr val="404040"/>
                </a:solidFill>
                <a:latin typeface="Calibri"/>
                <a:cs typeface="Calibri"/>
              </a:rPr>
              <a:t>nombreux </a:t>
            </a:r>
            <a:r>
              <a:rPr sz="2000" spc="-10" dirty="0">
                <a:solidFill>
                  <a:srgbClr val="404040"/>
                </a:solidFill>
                <a:latin typeface="Calibri"/>
                <a:cs typeface="Calibri"/>
              </a:rPr>
              <a:t>projets et </a:t>
            </a:r>
            <a:r>
              <a:rPr sz="2000" spc="-5" dirty="0">
                <a:solidFill>
                  <a:srgbClr val="404040"/>
                </a:solidFill>
                <a:latin typeface="Calibri"/>
                <a:cs typeface="Calibri"/>
              </a:rPr>
              <a:t>réactivité de sa communauté. </a:t>
            </a:r>
            <a:r>
              <a:rPr sz="2000" dirty="0">
                <a:solidFill>
                  <a:srgbClr val="404040"/>
                </a:solidFill>
                <a:latin typeface="Calibri"/>
                <a:cs typeface="Calibri"/>
              </a:rPr>
              <a:t>Il  </a:t>
            </a:r>
            <a:r>
              <a:rPr sz="2000" spc="-10" dirty="0">
                <a:solidFill>
                  <a:srgbClr val="404040"/>
                </a:solidFill>
                <a:latin typeface="Calibri"/>
                <a:cs typeface="Calibri"/>
              </a:rPr>
              <a:t>est </a:t>
            </a:r>
            <a:r>
              <a:rPr sz="2000" dirty="0">
                <a:solidFill>
                  <a:srgbClr val="404040"/>
                </a:solidFill>
                <a:latin typeface="Calibri"/>
                <a:cs typeface="Calibri"/>
              </a:rPr>
              <a:t>capable </a:t>
            </a:r>
            <a:r>
              <a:rPr sz="2000" spc="-5" dirty="0">
                <a:solidFill>
                  <a:srgbClr val="404040"/>
                </a:solidFill>
                <a:latin typeface="Calibri"/>
                <a:cs typeface="Calibri"/>
              </a:rPr>
              <a:t>de répondre </a:t>
            </a:r>
            <a:r>
              <a:rPr sz="2000" dirty="0">
                <a:solidFill>
                  <a:srgbClr val="404040"/>
                </a:solidFill>
                <a:latin typeface="Calibri"/>
                <a:cs typeface="Calibri"/>
              </a:rPr>
              <a:t>aux </a:t>
            </a:r>
            <a:r>
              <a:rPr sz="2000" spc="-5" dirty="0">
                <a:solidFill>
                  <a:srgbClr val="404040"/>
                </a:solidFill>
                <a:latin typeface="Calibri"/>
                <a:cs typeface="Calibri"/>
              </a:rPr>
              <a:t>besoins </a:t>
            </a:r>
            <a:r>
              <a:rPr sz="2000" dirty="0">
                <a:solidFill>
                  <a:srgbClr val="404040"/>
                </a:solidFill>
                <a:latin typeface="Calibri"/>
                <a:cs typeface="Calibri"/>
              </a:rPr>
              <a:t>les </a:t>
            </a:r>
            <a:r>
              <a:rPr sz="2000" spc="-5" dirty="0">
                <a:solidFill>
                  <a:srgbClr val="404040"/>
                </a:solidFill>
                <a:latin typeface="Calibri"/>
                <a:cs typeface="Calibri"/>
              </a:rPr>
              <a:t>plus</a:t>
            </a:r>
            <a:r>
              <a:rPr sz="2000" spc="-25" dirty="0">
                <a:solidFill>
                  <a:srgbClr val="404040"/>
                </a:solidFill>
                <a:latin typeface="Calibri"/>
                <a:cs typeface="Calibri"/>
              </a:rPr>
              <a:t> </a:t>
            </a:r>
            <a:r>
              <a:rPr sz="2000" spc="-10" dirty="0">
                <a:solidFill>
                  <a:srgbClr val="404040"/>
                </a:solidFill>
                <a:latin typeface="Calibri"/>
                <a:cs typeface="Calibri"/>
              </a:rPr>
              <a:t>complexes.</a:t>
            </a:r>
            <a:endParaRPr sz="2000">
              <a:latin typeface="Calibri"/>
              <a:cs typeface="Calibri"/>
            </a:endParaRPr>
          </a:p>
          <a:p>
            <a:pPr marL="269875" indent="-257810">
              <a:lnSpc>
                <a:spcPts val="2280"/>
              </a:lnSpc>
              <a:spcBef>
                <a:spcPts val="1120"/>
              </a:spcBef>
              <a:buClr>
                <a:srgbClr val="D24717"/>
              </a:buClr>
              <a:buFont typeface="Wingdings"/>
              <a:buChar char=""/>
              <a:tabLst>
                <a:tab pos="270510" algn="l"/>
              </a:tabLst>
            </a:pPr>
            <a:r>
              <a:rPr sz="2000" dirty="0">
                <a:solidFill>
                  <a:srgbClr val="404040"/>
                </a:solidFill>
                <a:latin typeface="Calibri"/>
                <a:cs typeface="Calibri"/>
              </a:rPr>
              <a:t>Apache </a:t>
            </a:r>
            <a:r>
              <a:rPr sz="2000" spc="-10" dirty="0">
                <a:solidFill>
                  <a:srgbClr val="404040"/>
                </a:solidFill>
                <a:latin typeface="Calibri"/>
                <a:cs typeface="Calibri"/>
              </a:rPr>
              <a:t>Maven est </a:t>
            </a:r>
            <a:r>
              <a:rPr sz="2000" spc="-5" dirty="0">
                <a:solidFill>
                  <a:srgbClr val="404040"/>
                </a:solidFill>
                <a:latin typeface="Calibri"/>
                <a:cs typeface="Calibri"/>
              </a:rPr>
              <a:t>donc </a:t>
            </a:r>
            <a:r>
              <a:rPr sz="2000" dirty="0">
                <a:solidFill>
                  <a:srgbClr val="404040"/>
                </a:solidFill>
                <a:latin typeface="Calibri"/>
                <a:cs typeface="Calibri"/>
              </a:rPr>
              <a:t>un </a:t>
            </a:r>
            <a:r>
              <a:rPr sz="2000" spc="-10" dirty="0">
                <a:solidFill>
                  <a:srgbClr val="404040"/>
                </a:solidFill>
                <a:latin typeface="Calibri"/>
                <a:cs typeface="Calibri"/>
              </a:rPr>
              <a:t>atout </a:t>
            </a:r>
            <a:r>
              <a:rPr sz="2000" dirty="0">
                <a:solidFill>
                  <a:srgbClr val="404040"/>
                </a:solidFill>
                <a:latin typeface="Calibri"/>
                <a:cs typeface="Calibri"/>
              </a:rPr>
              <a:t>non </a:t>
            </a:r>
            <a:r>
              <a:rPr sz="2000" spc="-5" dirty="0">
                <a:solidFill>
                  <a:srgbClr val="404040"/>
                </a:solidFill>
                <a:latin typeface="Calibri"/>
                <a:cs typeface="Calibri"/>
              </a:rPr>
              <a:t>négligeable pour </a:t>
            </a:r>
            <a:r>
              <a:rPr sz="2000" dirty="0">
                <a:solidFill>
                  <a:srgbClr val="404040"/>
                </a:solidFill>
                <a:latin typeface="Calibri"/>
                <a:cs typeface="Calibri"/>
              </a:rPr>
              <a:t>un</a:t>
            </a:r>
            <a:r>
              <a:rPr sz="2000" spc="-70"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a:p>
            <a:pPr marL="104139">
              <a:lnSpc>
                <a:spcPts val="2280"/>
              </a:lnSpc>
            </a:pPr>
            <a:r>
              <a:rPr sz="2000" spc="-10" dirty="0">
                <a:solidFill>
                  <a:srgbClr val="404040"/>
                </a:solidFill>
                <a:latin typeface="Calibri"/>
                <a:cs typeface="Calibri"/>
              </a:rPr>
              <a:t>informatique </a:t>
            </a:r>
            <a:r>
              <a:rPr sz="2000" spc="-5" dirty="0">
                <a:solidFill>
                  <a:srgbClr val="404040"/>
                </a:solidFill>
                <a:latin typeface="Calibri"/>
                <a:cs typeface="Calibri"/>
              </a:rPr>
              <a:t>si</a:t>
            </a:r>
            <a:r>
              <a:rPr sz="2000" spc="1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448309" lvl="1" indent="-235585">
              <a:lnSpc>
                <a:spcPct val="100000"/>
              </a:lnSpc>
              <a:spcBef>
                <a:spcPts val="200"/>
              </a:spcBef>
              <a:buClr>
                <a:srgbClr val="D24717"/>
              </a:buClr>
              <a:buFont typeface="Wingdings"/>
              <a:buChar char=""/>
              <a:tabLst>
                <a:tab pos="448945" algn="l"/>
              </a:tabLst>
            </a:pPr>
            <a:r>
              <a:rPr sz="1800" spc="-5" dirty="0">
                <a:solidFill>
                  <a:srgbClr val="404040"/>
                </a:solidFill>
                <a:latin typeface="Calibri"/>
                <a:cs typeface="Calibri"/>
              </a:rPr>
              <a:t>il </a:t>
            </a:r>
            <a:r>
              <a:rPr sz="1800" spc="-10" dirty="0">
                <a:solidFill>
                  <a:srgbClr val="404040"/>
                </a:solidFill>
                <a:latin typeface="Calibri"/>
                <a:cs typeface="Calibri"/>
              </a:rPr>
              <a:t>est</a:t>
            </a:r>
            <a:r>
              <a:rPr sz="1800" spc="15" dirty="0">
                <a:solidFill>
                  <a:srgbClr val="404040"/>
                </a:solidFill>
                <a:latin typeface="Calibri"/>
                <a:cs typeface="Calibri"/>
              </a:rPr>
              <a:t> </a:t>
            </a:r>
            <a:r>
              <a:rPr sz="1800" spc="-5" dirty="0">
                <a:solidFill>
                  <a:srgbClr val="404040"/>
                </a:solidFill>
                <a:latin typeface="Calibri"/>
                <a:cs typeface="Calibri"/>
              </a:rPr>
              <a:t>maîtrisé</a:t>
            </a:r>
            <a:endParaRPr sz="180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800" spc="-5" dirty="0">
                <a:solidFill>
                  <a:srgbClr val="404040"/>
                </a:solidFill>
                <a:latin typeface="Calibri"/>
                <a:cs typeface="Calibri"/>
              </a:rPr>
              <a:t>et utilisé </a:t>
            </a:r>
            <a:r>
              <a:rPr sz="1800" dirty="0">
                <a:solidFill>
                  <a:srgbClr val="404040"/>
                </a:solidFill>
                <a:latin typeface="Calibri"/>
                <a:cs typeface="Calibri"/>
              </a:rPr>
              <a:t>dans un </a:t>
            </a:r>
            <a:r>
              <a:rPr sz="1800" spc="-15" dirty="0">
                <a:solidFill>
                  <a:srgbClr val="404040"/>
                </a:solidFill>
                <a:latin typeface="Calibri"/>
                <a:cs typeface="Calibri"/>
              </a:rPr>
              <a:t>contexte </a:t>
            </a:r>
            <a:r>
              <a:rPr sz="1800" dirty="0">
                <a:solidFill>
                  <a:srgbClr val="404040"/>
                </a:solidFill>
                <a:latin typeface="Calibri"/>
                <a:cs typeface="Calibri"/>
              </a:rPr>
              <a:t>en </a:t>
            </a:r>
            <a:r>
              <a:rPr sz="1800" spc="-5" dirty="0">
                <a:solidFill>
                  <a:srgbClr val="404040"/>
                </a:solidFill>
                <a:latin typeface="Calibri"/>
                <a:cs typeface="Calibri"/>
              </a:rPr>
              <a:t>adéquation </a:t>
            </a:r>
            <a:r>
              <a:rPr sz="1800" spc="-10" dirty="0">
                <a:solidFill>
                  <a:srgbClr val="404040"/>
                </a:solidFill>
                <a:latin typeface="Calibri"/>
                <a:cs typeface="Calibri"/>
              </a:rPr>
              <a:t>avec </a:t>
            </a:r>
            <a:r>
              <a:rPr sz="1800" dirty="0">
                <a:solidFill>
                  <a:srgbClr val="404040"/>
                </a:solidFill>
                <a:latin typeface="Calibri"/>
                <a:cs typeface="Calibri"/>
              </a:rPr>
              <a:t>ses</a:t>
            </a:r>
            <a:r>
              <a:rPr sz="1800" spc="100" dirty="0">
                <a:solidFill>
                  <a:srgbClr val="404040"/>
                </a:solidFill>
                <a:latin typeface="Calibri"/>
                <a:cs typeface="Calibri"/>
              </a:rPr>
              <a:t> </a:t>
            </a:r>
            <a:r>
              <a:rPr sz="1800" spc="-5" dirty="0">
                <a:solidFill>
                  <a:srgbClr val="404040"/>
                </a:solidFill>
                <a:latin typeface="Calibri"/>
                <a:cs typeface="Calibri"/>
              </a:rPr>
              <a:t>recommandations.</a:t>
            </a:r>
            <a:endParaRPr sz="1800">
              <a:latin typeface="Calibri"/>
              <a:cs typeface="Calibri"/>
            </a:endParaRPr>
          </a:p>
        </p:txBody>
      </p:sp>
    </p:spTree>
    <p:extLst>
      <p:ext uri="{BB962C8B-B14F-4D97-AF65-F5344CB8AC3E}">
        <p14:creationId xmlns:p14="http://schemas.microsoft.com/office/powerpoint/2010/main" val="19753859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M</a:t>
            </a:r>
            <a:r>
              <a:rPr spc="-140" dirty="0">
                <a:solidFill>
                  <a:schemeClr val="tx1"/>
                </a:solidFill>
              </a:rPr>
              <a:t>a</a:t>
            </a:r>
            <a:r>
              <a:rPr spc="-100" dirty="0">
                <a:solidFill>
                  <a:schemeClr val="tx1"/>
                </a:solidFill>
              </a:rPr>
              <a:t>v</a:t>
            </a:r>
            <a:r>
              <a:rPr spc="-45" dirty="0">
                <a:solidFill>
                  <a:schemeClr val="tx1"/>
                </a:solidFill>
              </a:rPr>
              <a:t>e</a:t>
            </a:r>
            <a:r>
              <a:rPr dirty="0">
                <a:solidFill>
                  <a:schemeClr val="tx1"/>
                </a:solidFill>
              </a:rPr>
              <a:t>n</a:t>
            </a:r>
          </a:p>
        </p:txBody>
      </p:sp>
      <p:sp>
        <p:nvSpPr>
          <p:cNvPr id="5" name="object 5"/>
          <p:cNvSpPr txBox="1"/>
          <p:nvPr/>
        </p:nvSpPr>
        <p:spPr>
          <a:xfrm>
            <a:off x="852932" y="1390650"/>
            <a:ext cx="7816850" cy="3215624"/>
          </a:xfrm>
          <a:prstGeom prst="rect">
            <a:avLst/>
          </a:prstGeom>
        </p:spPr>
        <p:txBody>
          <a:bodyPr vert="horz" wrap="square" lIns="0" tIns="47625" rIns="0" bIns="0" rtlCol="0">
            <a:spAutoFit/>
          </a:bodyPr>
          <a:lstStyle/>
          <a:p>
            <a:pPr marL="104139" marR="616585" indent="-91440">
              <a:lnSpc>
                <a:spcPts val="2160"/>
              </a:lnSpc>
              <a:spcBef>
                <a:spcPts val="375"/>
              </a:spcBef>
              <a:buClr>
                <a:srgbClr val="D24717"/>
              </a:buClr>
              <a:buFont typeface="Wingdings"/>
              <a:buChar char=""/>
              <a:tabLst>
                <a:tab pos="270510" algn="l"/>
              </a:tabLst>
            </a:pPr>
            <a:r>
              <a:rPr sz="2000" spc="-5" dirty="0">
                <a:solidFill>
                  <a:srgbClr val="404040"/>
                </a:solidFill>
                <a:latin typeface="Calibri"/>
                <a:cs typeface="Calibri"/>
              </a:rPr>
              <a:t>Choix </a:t>
            </a:r>
            <a:r>
              <a:rPr sz="2000" spc="-10" dirty="0">
                <a:solidFill>
                  <a:srgbClr val="404040"/>
                </a:solidFill>
                <a:latin typeface="Calibri"/>
                <a:cs typeface="Calibri"/>
              </a:rPr>
              <a:t>réalisé </a:t>
            </a:r>
            <a:r>
              <a:rPr sz="2000" dirty="0">
                <a:solidFill>
                  <a:srgbClr val="404040"/>
                </a:solidFill>
                <a:latin typeface="Calibri"/>
                <a:cs typeface="Calibri"/>
              </a:rPr>
              <a:t>en connaissance </a:t>
            </a:r>
            <a:r>
              <a:rPr sz="2000" spc="-5" dirty="0">
                <a:solidFill>
                  <a:srgbClr val="404040"/>
                </a:solidFill>
                <a:latin typeface="Calibri"/>
                <a:cs typeface="Calibri"/>
              </a:rPr>
              <a:t>de </a:t>
            </a:r>
            <a:r>
              <a:rPr sz="2000" dirty="0">
                <a:solidFill>
                  <a:srgbClr val="404040"/>
                </a:solidFill>
                <a:latin typeface="Calibri"/>
                <a:cs typeface="Calibri"/>
              </a:rPr>
              <a:t>causes </a:t>
            </a:r>
            <a:r>
              <a:rPr sz="2000" spc="-5" dirty="0">
                <a:solidFill>
                  <a:srgbClr val="404040"/>
                </a:solidFill>
                <a:latin typeface="Calibri"/>
                <a:cs typeface="Calibri"/>
              </a:rPr>
              <a:t>sur les impacts </a:t>
            </a:r>
            <a:r>
              <a:rPr sz="2000" dirty="0">
                <a:solidFill>
                  <a:srgbClr val="404040"/>
                </a:solidFill>
                <a:latin typeface="Calibri"/>
                <a:cs typeface="Calibri"/>
              </a:rPr>
              <a:t>au </a:t>
            </a:r>
            <a:r>
              <a:rPr sz="2000" spc="-5" dirty="0">
                <a:solidFill>
                  <a:srgbClr val="404040"/>
                </a:solidFill>
                <a:latin typeface="Calibri"/>
                <a:cs typeface="Calibri"/>
              </a:rPr>
              <a:t>sein de  </a:t>
            </a:r>
            <a:r>
              <a:rPr sz="2000" spc="-15" dirty="0">
                <a:solidFill>
                  <a:srgbClr val="404040"/>
                </a:solidFill>
                <a:latin typeface="Calibri"/>
                <a:cs typeface="Calibri"/>
              </a:rPr>
              <a:t>l’architecture </a:t>
            </a:r>
            <a:r>
              <a:rPr sz="2000" dirty="0">
                <a:solidFill>
                  <a:srgbClr val="404040"/>
                </a:solidFill>
                <a:latin typeface="Calibri"/>
                <a:cs typeface="Calibri"/>
              </a:rPr>
              <a:t>de </a:t>
            </a:r>
            <a:r>
              <a:rPr sz="2000" spc="-10" dirty="0">
                <a:solidFill>
                  <a:srgbClr val="404040"/>
                </a:solidFill>
                <a:latin typeface="Calibri"/>
                <a:cs typeface="Calibri"/>
              </a:rPr>
              <a:t>vos projets. </a:t>
            </a:r>
            <a:r>
              <a:rPr sz="2000" spc="-5" dirty="0">
                <a:solidFill>
                  <a:srgbClr val="404040"/>
                </a:solidFill>
                <a:latin typeface="Calibri"/>
                <a:cs typeface="Calibri"/>
              </a:rPr>
              <a:t>Si </a:t>
            </a:r>
            <a:r>
              <a:rPr sz="2000" spc="-25" dirty="0">
                <a:solidFill>
                  <a:srgbClr val="404040"/>
                </a:solidFill>
                <a:latin typeface="Calibri"/>
                <a:cs typeface="Calibri"/>
              </a:rPr>
              <a:t>l’étude </a:t>
            </a:r>
            <a:r>
              <a:rPr sz="2000" spc="5" dirty="0">
                <a:solidFill>
                  <a:srgbClr val="404040"/>
                </a:solidFill>
                <a:latin typeface="Calibri"/>
                <a:cs typeface="Calibri"/>
              </a:rPr>
              <a:t>de </a:t>
            </a:r>
            <a:r>
              <a:rPr sz="2000" spc="-20" dirty="0">
                <a:solidFill>
                  <a:srgbClr val="404040"/>
                </a:solidFill>
                <a:latin typeface="Calibri"/>
                <a:cs typeface="Calibri"/>
              </a:rPr>
              <a:t>l’environnement </a:t>
            </a:r>
            <a:r>
              <a:rPr sz="2000" dirty="0">
                <a:solidFill>
                  <a:srgbClr val="404040"/>
                </a:solidFill>
                <a:latin typeface="Calibri"/>
                <a:cs typeface="Calibri"/>
              </a:rPr>
              <a:t>technique  </a:t>
            </a:r>
            <a:r>
              <a:rPr sz="2000" spc="-10" dirty="0">
                <a:solidFill>
                  <a:srgbClr val="404040"/>
                </a:solidFill>
                <a:latin typeface="Calibri"/>
                <a:cs typeface="Calibri"/>
              </a:rPr>
              <a:t>montre </a:t>
            </a:r>
            <a:r>
              <a:rPr sz="2000" dirty="0">
                <a:solidFill>
                  <a:srgbClr val="404040"/>
                </a:solidFill>
                <a:latin typeface="Calibri"/>
                <a:cs typeface="Calibri"/>
              </a:rPr>
              <a:t>que, pour </a:t>
            </a:r>
            <a:r>
              <a:rPr sz="2000" spc="-5" dirty="0">
                <a:solidFill>
                  <a:srgbClr val="404040"/>
                </a:solidFill>
                <a:latin typeface="Calibri"/>
                <a:cs typeface="Calibri"/>
              </a:rPr>
              <a:t>des </a:t>
            </a:r>
            <a:r>
              <a:rPr sz="2000" spc="-10" dirty="0">
                <a:solidFill>
                  <a:srgbClr val="404040"/>
                </a:solidFill>
                <a:latin typeface="Calibri"/>
                <a:cs typeface="Calibri"/>
              </a:rPr>
              <a:t>raisons propres </a:t>
            </a:r>
            <a:r>
              <a:rPr sz="2000" dirty="0">
                <a:solidFill>
                  <a:srgbClr val="404040"/>
                </a:solidFill>
                <a:latin typeface="Calibri"/>
                <a:cs typeface="Calibri"/>
              </a:rPr>
              <a:t>aux </a:t>
            </a:r>
            <a:r>
              <a:rPr sz="2000" spc="-10" dirty="0">
                <a:solidFill>
                  <a:srgbClr val="404040"/>
                </a:solidFill>
                <a:latin typeface="Calibri"/>
                <a:cs typeface="Calibri"/>
              </a:rPr>
              <a:t>projets, </a:t>
            </a:r>
            <a:r>
              <a:rPr sz="2000" dirty="0">
                <a:solidFill>
                  <a:srgbClr val="404040"/>
                </a:solidFill>
                <a:latin typeface="Calibri"/>
                <a:cs typeface="Calibri"/>
              </a:rPr>
              <a:t>les</a:t>
            </a:r>
            <a:r>
              <a:rPr sz="2000" spc="10" dirty="0">
                <a:solidFill>
                  <a:srgbClr val="404040"/>
                </a:solidFill>
                <a:latin typeface="Calibri"/>
                <a:cs typeface="Calibri"/>
              </a:rPr>
              <a:t> </a:t>
            </a:r>
            <a:r>
              <a:rPr sz="2000" spc="-10" dirty="0">
                <a:solidFill>
                  <a:srgbClr val="404040"/>
                </a:solidFill>
                <a:latin typeface="Calibri"/>
                <a:cs typeface="Calibri"/>
              </a:rPr>
              <a:t>conventions</a:t>
            </a:r>
            <a:endParaRPr sz="2000">
              <a:latin typeface="Calibri"/>
              <a:cs typeface="Calibri"/>
            </a:endParaRPr>
          </a:p>
          <a:p>
            <a:pPr marL="104139">
              <a:lnSpc>
                <a:spcPts val="2010"/>
              </a:lnSpc>
            </a:pPr>
            <a:r>
              <a:rPr sz="2000" spc="-5" dirty="0">
                <a:solidFill>
                  <a:srgbClr val="404040"/>
                </a:solidFill>
                <a:latin typeface="Calibri"/>
                <a:cs typeface="Calibri"/>
              </a:rPr>
              <a:t>imposées par </a:t>
            </a:r>
            <a:r>
              <a:rPr sz="2000" spc="-15" dirty="0">
                <a:solidFill>
                  <a:srgbClr val="404040"/>
                </a:solidFill>
                <a:latin typeface="Calibri"/>
                <a:cs typeface="Calibri"/>
              </a:rPr>
              <a:t>Maven </a:t>
            </a:r>
            <a:r>
              <a:rPr sz="2000" dirty="0">
                <a:solidFill>
                  <a:srgbClr val="404040"/>
                </a:solidFill>
                <a:latin typeface="Calibri"/>
                <a:cs typeface="Calibri"/>
              </a:rPr>
              <a:t>ne </a:t>
            </a:r>
            <a:r>
              <a:rPr sz="2000" spc="-10" dirty="0">
                <a:solidFill>
                  <a:srgbClr val="404040"/>
                </a:solidFill>
                <a:latin typeface="Calibri"/>
                <a:cs typeface="Calibri"/>
              </a:rPr>
              <a:t>pourront être </a:t>
            </a:r>
            <a:r>
              <a:rPr sz="2000" spc="-5" dirty="0">
                <a:solidFill>
                  <a:srgbClr val="404040"/>
                </a:solidFill>
                <a:latin typeface="Calibri"/>
                <a:cs typeface="Calibri"/>
              </a:rPr>
              <a:t>respectées, </a:t>
            </a:r>
            <a:r>
              <a:rPr sz="2000" dirty="0">
                <a:solidFill>
                  <a:srgbClr val="404040"/>
                </a:solidFill>
                <a:latin typeface="Calibri"/>
                <a:cs typeface="Calibri"/>
              </a:rPr>
              <a:t>la </a:t>
            </a:r>
            <a:r>
              <a:rPr sz="2000" spc="-5" dirty="0">
                <a:solidFill>
                  <a:srgbClr val="404040"/>
                </a:solidFill>
                <a:latin typeface="Calibri"/>
                <a:cs typeface="Calibri"/>
              </a:rPr>
              <a:t>meilleure solution</a:t>
            </a:r>
            <a:r>
              <a:rPr sz="2000" spc="90" dirty="0">
                <a:solidFill>
                  <a:srgbClr val="404040"/>
                </a:solidFill>
                <a:latin typeface="Calibri"/>
                <a:cs typeface="Calibri"/>
              </a:rPr>
              <a:t> </a:t>
            </a:r>
            <a:r>
              <a:rPr sz="2000" spc="-10" dirty="0">
                <a:solidFill>
                  <a:srgbClr val="404040"/>
                </a:solidFill>
                <a:latin typeface="Calibri"/>
                <a:cs typeface="Calibri"/>
              </a:rPr>
              <a:t>est</a:t>
            </a:r>
            <a:endParaRPr sz="2000">
              <a:latin typeface="Calibri"/>
              <a:cs typeface="Calibri"/>
            </a:endParaRPr>
          </a:p>
          <a:p>
            <a:pPr marL="104139">
              <a:lnSpc>
                <a:spcPts val="2280"/>
              </a:lnSpc>
            </a:pPr>
            <a:r>
              <a:rPr sz="2000" spc="-5" dirty="0">
                <a:solidFill>
                  <a:srgbClr val="404040"/>
                </a:solidFill>
                <a:latin typeface="Calibri"/>
                <a:cs typeface="Calibri"/>
              </a:rPr>
              <a:t>de ne </a:t>
            </a:r>
            <a:r>
              <a:rPr sz="2000" dirty="0">
                <a:solidFill>
                  <a:srgbClr val="404040"/>
                </a:solidFill>
                <a:latin typeface="Calibri"/>
                <a:cs typeface="Calibri"/>
              </a:rPr>
              <a:t>pas</a:t>
            </a:r>
            <a:r>
              <a:rPr sz="2000" spc="-25" dirty="0">
                <a:solidFill>
                  <a:srgbClr val="404040"/>
                </a:solidFill>
                <a:latin typeface="Calibri"/>
                <a:cs typeface="Calibri"/>
              </a:rPr>
              <a:t> </a:t>
            </a:r>
            <a:r>
              <a:rPr sz="2000" spc="-30" dirty="0">
                <a:solidFill>
                  <a:srgbClr val="404040"/>
                </a:solidFill>
                <a:latin typeface="Calibri"/>
                <a:cs typeface="Calibri"/>
              </a:rPr>
              <a:t>l’utiliser.</a:t>
            </a:r>
            <a:endParaRPr sz="2000">
              <a:latin typeface="Calibri"/>
              <a:cs typeface="Calibri"/>
            </a:endParaRPr>
          </a:p>
          <a:p>
            <a:pPr marL="269875" indent="-257810">
              <a:lnSpc>
                <a:spcPts val="2280"/>
              </a:lnSpc>
              <a:spcBef>
                <a:spcPts val="1165"/>
              </a:spcBef>
              <a:buClr>
                <a:srgbClr val="D24717"/>
              </a:buClr>
              <a:buFont typeface="Wingdings"/>
              <a:buChar char=""/>
              <a:tabLst>
                <a:tab pos="270510" algn="l"/>
              </a:tabLst>
            </a:pPr>
            <a:r>
              <a:rPr sz="2000" spc="-15" dirty="0">
                <a:solidFill>
                  <a:srgbClr val="404040"/>
                </a:solidFill>
                <a:latin typeface="Calibri"/>
                <a:cs typeface="Calibri"/>
              </a:rPr>
              <a:t>Résultat </a:t>
            </a:r>
            <a:r>
              <a:rPr sz="2000" dirty="0">
                <a:solidFill>
                  <a:srgbClr val="404040"/>
                </a:solidFill>
                <a:latin typeface="Calibri"/>
                <a:cs typeface="Calibri"/>
              </a:rPr>
              <a:t>de </a:t>
            </a:r>
            <a:r>
              <a:rPr sz="2000" spc="-10" dirty="0">
                <a:solidFill>
                  <a:srgbClr val="404040"/>
                </a:solidFill>
                <a:latin typeface="Calibri"/>
                <a:cs typeface="Calibri"/>
              </a:rPr>
              <a:t>projets montés </a:t>
            </a:r>
            <a:r>
              <a:rPr sz="2000" spc="-5" dirty="0">
                <a:solidFill>
                  <a:srgbClr val="404040"/>
                </a:solidFill>
                <a:latin typeface="Calibri"/>
                <a:cs typeface="Calibri"/>
              </a:rPr>
              <a:t>sans </a:t>
            </a:r>
            <a:r>
              <a:rPr sz="2000" spc="-10" dirty="0">
                <a:solidFill>
                  <a:srgbClr val="404040"/>
                </a:solidFill>
                <a:latin typeface="Calibri"/>
                <a:cs typeface="Calibri"/>
              </a:rPr>
              <a:t>respecter </a:t>
            </a:r>
            <a:r>
              <a:rPr sz="2000" spc="-15" dirty="0">
                <a:solidFill>
                  <a:srgbClr val="404040"/>
                </a:solidFill>
                <a:latin typeface="Calibri"/>
                <a:cs typeface="Calibri"/>
              </a:rPr>
              <a:t>cette </a:t>
            </a:r>
            <a:r>
              <a:rPr sz="2000" spc="-5" dirty="0">
                <a:solidFill>
                  <a:srgbClr val="404040"/>
                </a:solidFill>
                <a:latin typeface="Calibri"/>
                <a:cs typeface="Calibri"/>
              </a:rPr>
              <a:t>règle </a:t>
            </a:r>
            <a:r>
              <a:rPr sz="2000" spc="-10" dirty="0">
                <a:solidFill>
                  <a:srgbClr val="404040"/>
                </a:solidFill>
                <a:latin typeface="Calibri"/>
                <a:cs typeface="Calibri"/>
              </a:rPr>
              <a:t>primordiale </a:t>
            </a:r>
            <a:r>
              <a:rPr sz="2000" dirty="0">
                <a:solidFill>
                  <a:srgbClr val="404040"/>
                </a:solidFill>
                <a:latin typeface="Calibri"/>
                <a:cs typeface="Calibri"/>
              </a:rPr>
              <a:t>:</a:t>
            </a:r>
            <a:r>
              <a:rPr sz="2000" spc="175" dirty="0">
                <a:solidFill>
                  <a:srgbClr val="404040"/>
                </a:solidFill>
                <a:latin typeface="Calibri"/>
                <a:cs typeface="Calibri"/>
              </a:rPr>
              <a:t> </a:t>
            </a:r>
            <a:r>
              <a:rPr sz="2000" spc="-25" dirty="0">
                <a:solidFill>
                  <a:srgbClr val="404040"/>
                </a:solidFill>
                <a:latin typeface="Calibri"/>
                <a:cs typeface="Calibri"/>
              </a:rPr>
              <a:t>effet</a:t>
            </a:r>
            <a:endParaRPr sz="2000">
              <a:latin typeface="Calibri"/>
              <a:cs typeface="Calibri"/>
            </a:endParaRPr>
          </a:p>
          <a:p>
            <a:pPr marL="104139">
              <a:lnSpc>
                <a:spcPts val="2280"/>
              </a:lnSpc>
            </a:pPr>
            <a:r>
              <a:rPr sz="2000" spc="-20" dirty="0">
                <a:solidFill>
                  <a:srgbClr val="404040"/>
                </a:solidFill>
                <a:latin typeface="Calibri"/>
                <a:cs typeface="Calibri"/>
              </a:rPr>
              <a:t>inverse </a:t>
            </a:r>
            <a:r>
              <a:rPr sz="2000" spc="-5" dirty="0">
                <a:solidFill>
                  <a:srgbClr val="404040"/>
                </a:solidFill>
                <a:latin typeface="Calibri"/>
                <a:cs typeface="Calibri"/>
              </a:rPr>
              <a:t>de </a:t>
            </a:r>
            <a:r>
              <a:rPr sz="2000" dirty="0">
                <a:solidFill>
                  <a:srgbClr val="404040"/>
                </a:solidFill>
                <a:latin typeface="Calibri"/>
                <a:cs typeface="Calibri"/>
              </a:rPr>
              <a:t>celui </a:t>
            </a:r>
            <a:r>
              <a:rPr sz="2000" spc="-5" dirty="0">
                <a:solidFill>
                  <a:srgbClr val="404040"/>
                </a:solidFill>
                <a:latin typeface="Calibri"/>
                <a:cs typeface="Calibri"/>
              </a:rPr>
              <a:t>recherché par</a:t>
            </a:r>
            <a:r>
              <a:rPr sz="2000" spc="25" dirty="0">
                <a:solidFill>
                  <a:srgbClr val="404040"/>
                </a:solidFill>
                <a:latin typeface="Calibri"/>
                <a:cs typeface="Calibri"/>
              </a:rPr>
              <a:t> </a:t>
            </a:r>
            <a:r>
              <a:rPr sz="2000" spc="-10" dirty="0">
                <a:solidFill>
                  <a:srgbClr val="404040"/>
                </a:solidFill>
                <a:latin typeface="Calibri"/>
                <a:cs typeface="Calibri"/>
              </a:rPr>
              <a:t>Maven.</a:t>
            </a:r>
            <a:endParaRPr sz="2000">
              <a:latin typeface="Calibri"/>
              <a:cs typeface="Calibri"/>
            </a:endParaRPr>
          </a:p>
          <a:p>
            <a:pPr marL="104139" marR="568960" indent="-91440" algn="just">
              <a:lnSpc>
                <a:spcPts val="2160"/>
              </a:lnSpc>
              <a:spcBef>
                <a:spcPts val="1425"/>
              </a:spcBef>
              <a:buClr>
                <a:srgbClr val="D24717"/>
              </a:buClr>
              <a:buFont typeface="Wingdings"/>
              <a:buChar char=""/>
              <a:tabLst>
                <a:tab pos="270510" algn="l"/>
              </a:tabLst>
            </a:pPr>
            <a:r>
              <a:rPr sz="2000" dirty="0">
                <a:solidFill>
                  <a:srgbClr val="404040"/>
                </a:solidFill>
                <a:latin typeface="Calibri"/>
                <a:cs typeface="Calibri"/>
              </a:rPr>
              <a:t>Même </a:t>
            </a:r>
            <a:r>
              <a:rPr sz="2000" spc="-15" dirty="0">
                <a:solidFill>
                  <a:srgbClr val="404040"/>
                </a:solidFill>
                <a:latin typeface="Calibri"/>
                <a:cs typeface="Calibri"/>
              </a:rPr>
              <a:t>réflexion </a:t>
            </a:r>
            <a:r>
              <a:rPr sz="2000" spc="-5" dirty="0">
                <a:solidFill>
                  <a:srgbClr val="404040"/>
                </a:solidFill>
                <a:latin typeface="Calibri"/>
                <a:cs typeface="Calibri"/>
              </a:rPr>
              <a:t>concernant </a:t>
            </a:r>
            <a:r>
              <a:rPr sz="2000" dirty="0">
                <a:solidFill>
                  <a:srgbClr val="404040"/>
                </a:solidFill>
                <a:latin typeface="Calibri"/>
                <a:cs typeface="Calibri"/>
              </a:rPr>
              <a:t>la </a:t>
            </a:r>
            <a:r>
              <a:rPr sz="2000" spc="-10" dirty="0">
                <a:solidFill>
                  <a:srgbClr val="404040"/>
                </a:solidFill>
                <a:latin typeface="Calibri"/>
                <a:cs typeface="Calibri"/>
              </a:rPr>
              <a:t>migration </a:t>
            </a:r>
            <a:r>
              <a:rPr sz="2000" spc="-15" dirty="0">
                <a:solidFill>
                  <a:srgbClr val="404040"/>
                </a:solidFill>
                <a:latin typeface="Calibri"/>
                <a:cs typeface="Calibri"/>
              </a:rPr>
              <a:t>d’un </a:t>
            </a:r>
            <a:r>
              <a:rPr sz="2000" spc="-10" dirty="0">
                <a:solidFill>
                  <a:srgbClr val="404040"/>
                </a:solidFill>
                <a:latin typeface="Calibri"/>
                <a:cs typeface="Calibri"/>
              </a:rPr>
              <a:t>projet </a:t>
            </a:r>
            <a:r>
              <a:rPr sz="2000" spc="-20" dirty="0">
                <a:solidFill>
                  <a:srgbClr val="404040"/>
                </a:solidFill>
                <a:latin typeface="Calibri"/>
                <a:cs typeface="Calibri"/>
              </a:rPr>
              <a:t>vers </a:t>
            </a:r>
            <a:r>
              <a:rPr sz="2000" dirty="0">
                <a:solidFill>
                  <a:srgbClr val="404040"/>
                </a:solidFill>
                <a:latin typeface="Calibri"/>
                <a:cs typeface="Calibri"/>
              </a:rPr>
              <a:t>la </a:t>
            </a:r>
            <a:r>
              <a:rPr sz="2000" spc="-5" dirty="0">
                <a:solidFill>
                  <a:srgbClr val="404040"/>
                </a:solidFill>
                <a:latin typeface="Calibri"/>
                <a:cs typeface="Calibri"/>
              </a:rPr>
              <a:t>solution  </a:t>
            </a:r>
            <a:r>
              <a:rPr sz="2000" dirty="0">
                <a:solidFill>
                  <a:srgbClr val="404040"/>
                </a:solidFill>
                <a:latin typeface="Calibri"/>
                <a:cs typeface="Calibri"/>
              </a:rPr>
              <a:t>Apache </a:t>
            </a:r>
            <a:r>
              <a:rPr sz="2000" spc="-15" dirty="0">
                <a:solidFill>
                  <a:srgbClr val="404040"/>
                </a:solidFill>
                <a:latin typeface="Calibri"/>
                <a:cs typeface="Calibri"/>
              </a:rPr>
              <a:t>Maven </a:t>
            </a:r>
            <a:r>
              <a:rPr sz="2000" dirty="0">
                <a:solidFill>
                  <a:srgbClr val="404040"/>
                </a:solidFill>
                <a:latin typeface="Calibri"/>
                <a:cs typeface="Calibri"/>
              </a:rPr>
              <a:t>(le </a:t>
            </a:r>
            <a:r>
              <a:rPr sz="2000" spc="-10" dirty="0">
                <a:solidFill>
                  <a:srgbClr val="404040"/>
                </a:solidFill>
                <a:latin typeface="Calibri"/>
                <a:cs typeface="Calibri"/>
              </a:rPr>
              <a:t>processus </a:t>
            </a:r>
            <a:r>
              <a:rPr sz="2000" spc="-5" dirty="0">
                <a:solidFill>
                  <a:srgbClr val="404040"/>
                </a:solidFill>
                <a:latin typeface="Calibri"/>
                <a:cs typeface="Calibri"/>
              </a:rPr>
              <a:t>de </a:t>
            </a:r>
            <a:r>
              <a:rPr sz="2000" spc="-10" dirty="0">
                <a:solidFill>
                  <a:srgbClr val="404040"/>
                </a:solidFill>
                <a:latin typeface="Calibri"/>
                <a:cs typeface="Calibri"/>
              </a:rPr>
              <a:t>migration </a:t>
            </a:r>
            <a:r>
              <a:rPr sz="2000" spc="-5" dirty="0">
                <a:solidFill>
                  <a:srgbClr val="404040"/>
                </a:solidFill>
                <a:latin typeface="Calibri"/>
                <a:cs typeface="Calibri"/>
              </a:rPr>
              <a:t>doit </a:t>
            </a:r>
            <a:r>
              <a:rPr sz="2000" spc="-10" dirty="0">
                <a:solidFill>
                  <a:srgbClr val="404040"/>
                </a:solidFill>
                <a:latin typeface="Calibri"/>
                <a:cs typeface="Calibri"/>
              </a:rPr>
              <a:t>être réalisé </a:t>
            </a:r>
            <a:r>
              <a:rPr sz="2000" spc="-5" dirty="0">
                <a:solidFill>
                  <a:srgbClr val="404040"/>
                </a:solidFill>
                <a:latin typeface="Calibri"/>
                <a:cs typeface="Calibri"/>
              </a:rPr>
              <a:t>par étapes  successives).</a:t>
            </a:r>
            <a:endParaRPr sz="2000">
              <a:latin typeface="Calibri"/>
              <a:cs typeface="Calibri"/>
            </a:endParaRPr>
          </a:p>
        </p:txBody>
      </p:sp>
    </p:spTree>
    <p:extLst>
      <p:ext uri="{BB962C8B-B14F-4D97-AF65-F5344CB8AC3E}">
        <p14:creationId xmlns:p14="http://schemas.microsoft.com/office/powerpoint/2010/main" val="30397225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Maven</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715"/>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
        <p:nvSpPr>
          <p:cNvPr id="4" name="object 3">
            <a:extLst>
              <a:ext uri="{FF2B5EF4-FFF2-40B4-BE49-F238E27FC236}">
                <a16:creationId xmlns:a16="http://schemas.microsoft.com/office/drawing/2014/main" id="{319DFFB1-D61A-422A-8320-EC265EF7116B}"/>
              </a:ext>
            </a:extLst>
          </p:cNvPr>
          <p:cNvSpPr txBox="1"/>
          <p:nvPr/>
        </p:nvSpPr>
        <p:spPr>
          <a:xfrm>
            <a:off x="762000" y="2038350"/>
            <a:ext cx="5257800" cy="2136482"/>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2400" b="1" dirty="0">
                <a:solidFill>
                  <a:schemeClr val="bg1"/>
                </a:solidFill>
                <a:latin typeface="Century Gothic" panose="020B0502020202020204" pitchFamily="34" charset="0"/>
                <a:cs typeface="Tahoma"/>
              </a:rPr>
              <a:t>Concepts</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Pratique</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52662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41165"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Maven </a:t>
            </a:r>
            <a:r>
              <a:rPr dirty="0">
                <a:solidFill>
                  <a:schemeClr val="tx1"/>
                </a:solidFill>
              </a:rPr>
              <a:t>:</a:t>
            </a:r>
            <a:r>
              <a:rPr spc="-180" dirty="0">
                <a:solidFill>
                  <a:schemeClr val="tx1"/>
                </a:solidFill>
              </a:rPr>
              <a:t> </a:t>
            </a:r>
            <a:r>
              <a:rPr spc="-55" dirty="0">
                <a:solidFill>
                  <a:schemeClr val="tx1"/>
                </a:solidFill>
              </a:rPr>
              <a:t>concepts</a:t>
            </a:r>
          </a:p>
        </p:txBody>
      </p:sp>
      <p:sp>
        <p:nvSpPr>
          <p:cNvPr id="5" name="object 5"/>
          <p:cNvSpPr txBox="1"/>
          <p:nvPr/>
        </p:nvSpPr>
        <p:spPr>
          <a:xfrm>
            <a:off x="852932" y="1369808"/>
            <a:ext cx="7710170" cy="2936701"/>
          </a:xfrm>
          <a:prstGeom prst="rect">
            <a:avLst/>
          </a:prstGeom>
        </p:spPr>
        <p:txBody>
          <a:bodyPr vert="horz" wrap="square" lIns="0" tIns="40640" rIns="0" bIns="0" rtlCol="0">
            <a:spAutoFit/>
          </a:bodyPr>
          <a:lstStyle/>
          <a:p>
            <a:pPr marL="269875" indent="-257810">
              <a:lnSpc>
                <a:spcPct val="100000"/>
              </a:lnSpc>
              <a:spcBef>
                <a:spcPts val="320"/>
              </a:spcBef>
              <a:buClr>
                <a:srgbClr val="D24717"/>
              </a:buClr>
              <a:buFont typeface="Wingdings"/>
              <a:buChar char=""/>
              <a:tabLst>
                <a:tab pos="270510" algn="l"/>
              </a:tabLst>
            </a:pPr>
            <a:r>
              <a:rPr sz="1400" spc="-5" dirty="0">
                <a:solidFill>
                  <a:srgbClr val="404040"/>
                </a:solidFill>
                <a:latin typeface="Calibri"/>
                <a:cs typeface="Calibri"/>
              </a:rPr>
              <a:t>Privilégier </a:t>
            </a:r>
            <a:r>
              <a:rPr sz="1400" dirty="0">
                <a:solidFill>
                  <a:srgbClr val="404040"/>
                </a:solidFill>
                <a:latin typeface="Calibri"/>
                <a:cs typeface="Calibri"/>
              </a:rPr>
              <a:t>la </a:t>
            </a:r>
            <a:r>
              <a:rPr sz="1400" spc="-10" dirty="0">
                <a:solidFill>
                  <a:srgbClr val="404040"/>
                </a:solidFill>
                <a:latin typeface="Calibri"/>
                <a:cs typeface="Calibri"/>
              </a:rPr>
              <a:t>standardisation </a:t>
            </a:r>
            <a:r>
              <a:rPr sz="1400" dirty="0">
                <a:solidFill>
                  <a:srgbClr val="404040"/>
                </a:solidFill>
                <a:latin typeface="Calibri"/>
                <a:cs typeface="Calibri"/>
              </a:rPr>
              <a:t>à la </a:t>
            </a:r>
            <a:r>
              <a:rPr sz="1400" spc="-10" dirty="0">
                <a:solidFill>
                  <a:srgbClr val="404040"/>
                </a:solidFill>
                <a:latin typeface="Calibri"/>
                <a:cs typeface="Calibri"/>
              </a:rPr>
              <a:t>liberté </a:t>
            </a:r>
            <a:r>
              <a:rPr sz="1400" spc="-5" dirty="0">
                <a:solidFill>
                  <a:srgbClr val="404040"/>
                </a:solidFill>
                <a:latin typeface="Calibri"/>
                <a:cs typeface="Calibri"/>
              </a:rPr>
              <a:t>(</a:t>
            </a:r>
            <a:r>
              <a:rPr sz="1400" i="1" spc="-5" dirty="0">
                <a:solidFill>
                  <a:srgbClr val="404040"/>
                </a:solidFill>
                <a:latin typeface="Calibri"/>
                <a:cs typeface="Calibri"/>
              </a:rPr>
              <a:t>Convention over</a:t>
            </a:r>
            <a:r>
              <a:rPr sz="1400" i="1" spc="140" dirty="0">
                <a:solidFill>
                  <a:srgbClr val="404040"/>
                </a:solidFill>
                <a:latin typeface="Calibri"/>
                <a:cs typeface="Calibri"/>
              </a:rPr>
              <a:t> </a:t>
            </a:r>
            <a:r>
              <a:rPr sz="1400" i="1" spc="-5" dirty="0">
                <a:solidFill>
                  <a:srgbClr val="404040"/>
                </a:solidFill>
                <a:latin typeface="Calibri"/>
                <a:cs typeface="Calibri"/>
              </a:rPr>
              <a:t>Configuration</a:t>
            </a:r>
            <a:r>
              <a:rPr sz="1400" spc="-5" dirty="0">
                <a:solidFill>
                  <a:srgbClr val="404040"/>
                </a:solidFill>
                <a:latin typeface="Calibri"/>
                <a:cs typeface="Calibri"/>
              </a:rPr>
              <a:t>)</a:t>
            </a:r>
            <a:endParaRPr sz="1400" dirty="0">
              <a:latin typeface="Calibri"/>
              <a:cs typeface="Calibri"/>
            </a:endParaRPr>
          </a:p>
          <a:p>
            <a:pPr marL="448309" lvl="1" indent="-235585">
              <a:lnSpc>
                <a:spcPct val="100000"/>
              </a:lnSpc>
              <a:spcBef>
                <a:spcPts val="200"/>
              </a:spcBef>
              <a:buClr>
                <a:srgbClr val="D24717"/>
              </a:buClr>
              <a:buFont typeface="Wingdings"/>
              <a:buChar char=""/>
              <a:tabLst>
                <a:tab pos="448945" algn="l"/>
              </a:tabLst>
            </a:pPr>
            <a:r>
              <a:rPr sz="1200" spc="-10" dirty="0">
                <a:solidFill>
                  <a:srgbClr val="404040"/>
                </a:solidFill>
                <a:latin typeface="Calibri"/>
                <a:cs typeface="Calibri"/>
              </a:rPr>
              <a:t>Structure standard </a:t>
            </a:r>
            <a:r>
              <a:rPr sz="1200" dirty="0">
                <a:solidFill>
                  <a:srgbClr val="404040"/>
                </a:solidFill>
                <a:latin typeface="Calibri"/>
                <a:cs typeface="Calibri"/>
              </a:rPr>
              <a:t>des </a:t>
            </a:r>
            <a:r>
              <a:rPr sz="1200" spc="-10" dirty="0">
                <a:solidFill>
                  <a:srgbClr val="404040"/>
                </a:solidFill>
                <a:latin typeface="Calibri"/>
                <a:cs typeface="Calibri"/>
              </a:rPr>
              <a:t>répertoires </a:t>
            </a:r>
            <a:r>
              <a:rPr sz="1200" spc="-5" dirty="0">
                <a:solidFill>
                  <a:srgbClr val="404040"/>
                </a:solidFill>
                <a:latin typeface="Calibri"/>
                <a:cs typeface="Calibri"/>
              </a:rPr>
              <a:t>d'une</a:t>
            </a:r>
            <a:r>
              <a:rPr sz="1200" spc="85" dirty="0">
                <a:solidFill>
                  <a:srgbClr val="404040"/>
                </a:solidFill>
                <a:latin typeface="Calibri"/>
                <a:cs typeface="Calibri"/>
              </a:rPr>
              <a:t> </a:t>
            </a:r>
            <a:r>
              <a:rPr sz="1200" spc="-5" dirty="0">
                <a:solidFill>
                  <a:srgbClr val="404040"/>
                </a:solidFill>
                <a:latin typeface="Calibri"/>
                <a:cs typeface="Calibri"/>
              </a:rPr>
              <a:t>application</a:t>
            </a:r>
            <a:endParaRPr sz="1200" dirty="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200" spc="-10" dirty="0">
                <a:solidFill>
                  <a:srgbClr val="404040"/>
                </a:solidFill>
                <a:latin typeface="Calibri"/>
                <a:cs typeface="Calibri"/>
              </a:rPr>
              <a:t>Cycle </a:t>
            </a:r>
            <a:r>
              <a:rPr sz="1200" dirty="0">
                <a:solidFill>
                  <a:srgbClr val="404040"/>
                </a:solidFill>
                <a:latin typeface="Calibri"/>
                <a:cs typeface="Calibri"/>
              </a:rPr>
              <a:t>de </a:t>
            </a:r>
            <a:r>
              <a:rPr sz="1200" spc="-5" dirty="0">
                <a:solidFill>
                  <a:srgbClr val="404040"/>
                </a:solidFill>
                <a:latin typeface="Calibri"/>
                <a:cs typeface="Calibri"/>
              </a:rPr>
              <a:t>développement </a:t>
            </a:r>
            <a:r>
              <a:rPr sz="1200" spc="-10" dirty="0">
                <a:solidFill>
                  <a:srgbClr val="404040"/>
                </a:solidFill>
                <a:latin typeface="Calibri"/>
                <a:cs typeface="Calibri"/>
              </a:rPr>
              <a:t>standard </a:t>
            </a:r>
            <a:r>
              <a:rPr sz="1200" dirty="0">
                <a:solidFill>
                  <a:srgbClr val="404040"/>
                </a:solidFill>
                <a:latin typeface="Calibri"/>
                <a:cs typeface="Calibri"/>
              </a:rPr>
              <a:t>d'une</a:t>
            </a:r>
            <a:r>
              <a:rPr sz="1200" spc="70" dirty="0">
                <a:solidFill>
                  <a:srgbClr val="404040"/>
                </a:solidFill>
                <a:latin typeface="Calibri"/>
                <a:cs typeface="Calibri"/>
              </a:rPr>
              <a:t> </a:t>
            </a:r>
            <a:r>
              <a:rPr sz="1200" spc="-5" dirty="0">
                <a:solidFill>
                  <a:srgbClr val="404040"/>
                </a:solidFill>
                <a:latin typeface="Calibri"/>
                <a:cs typeface="Calibri"/>
              </a:rPr>
              <a:t>application</a:t>
            </a:r>
            <a:endParaRPr sz="1200" dirty="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200" spc="-10" dirty="0">
                <a:solidFill>
                  <a:srgbClr val="404040"/>
                </a:solidFill>
                <a:latin typeface="Calibri"/>
                <a:cs typeface="Calibri"/>
              </a:rPr>
              <a:t>Maven </a:t>
            </a:r>
            <a:r>
              <a:rPr sz="1200" dirty="0">
                <a:solidFill>
                  <a:srgbClr val="404040"/>
                </a:solidFill>
                <a:latin typeface="Calibri"/>
                <a:cs typeface="Calibri"/>
              </a:rPr>
              <a:t>se </a:t>
            </a:r>
            <a:r>
              <a:rPr sz="1200" spc="-5" dirty="0">
                <a:solidFill>
                  <a:srgbClr val="404040"/>
                </a:solidFill>
                <a:latin typeface="Calibri"/>
                <a:cs typeface="Calibri"/>
              </a:rPr>
              <a:t>débrouille souvent tout </a:t>
            </a:r>
            <a:r>
              <a:rPr sz="1200" dirty="0">
                <a:solidFill>
                  <a:srgbClr val="404040"/>
                </a:solidFill>
                <a:latin typeface="Calibri"/>
                <a:cs typeface="Calibri"/>
              </a:rPr>
              <a:t>seul</a:t>
            </a:r>
            <a:r>
              <a:rPr sz="1200" spc="25"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marL="269875" indent="-257810">
              <a:lnSpc>
                <a:spcPct val="100000"/>
              </a:lnSpc>
              <a:spcBef>
                <a:spcPts val="1350"/>
              </a:spcBef>
              <a:buClr>
                <a:srgbClr val="D24717"/>
              </a:buClr>
              <a:buFont typeface="Wingdings"/>
              <a:buChar char=""/>
              <a:tabLst>
                <a:tab pos="270510" algn="l"/>
              </a:tabLst>
            </a:pPr>
            <a:r>
              <a:rPr sz="1400" spc="-10" dirty="0">
                <a:solidFill>
                  <a:srgbClr val="404040"/>
                </a:solidFill>
                <a:latin typeface="Calibri"/>
                <a:cs typeface="Calibri"/>
              </a:rPr>
              <a:t>Factoriser </a:t>
            </a:r>
            <a:r>
              <a:rPr sz="1400" spc="-5" dirty="0">
                <a:solidFill>
                  <a:srgbClr val="404040"/>
                </a:solidFill>
                <a:latin typeface="Calibri"/>
                <a:cs typeface="Calibri"/>
              </a:rPr>
              <a:t>les</a:t>
            </a:r>
            <a:r>
              <a:rPr sz="1400" spc="30" dirty="0">
                <a:solidFill>
                  <a:srgbClr val="404040"/>
                </a:solidFill>
                <a:latin typeface="Calibri"/>
                <a:cs typeface="Calibri"/>
              </a:rPr>
              <a:t> </a:t>
            </a:r>
            <a:r>
              <a:rPr sz="1400" spc="-15" dirty="0">
                <a:solidFill>
                  <a:srgbClr val="404040"/>
                </a:solidFill>
                <a:latin typeface="Calibri"/>
                <a:cs typeface="Calibri"/>
              </a:rPr>
              <a:t>efforts</a:t>
            </a:r>
            <a:endParaRPr sz="1400" dirty="0">
              <a:latin typeface="Calibri"/>
              <a:cs typeface="Calibri"/>
            </a:endParaRPr>
          </a:p>
          <a:p>
            <a:pPr marL="448309" lvl="1" indent="-235585">
              <a:lnSpc>
                <a:spcPct val="100000"/>
              </a:lnSpc>
              <a:spcBef>
                <a:spcPts val="190"/>
              </a:spcBef>
              <a:buClr>
                <a:srgbClr val="D24717"/>
              </a:buClr>
              <a:buFont typeface="Wingdings"/>
              <a:buChar char=""/>
              <a:tabLst>
                <a:tab pos="448945" algn="l"/>
              </a:tabLst>
            </a:pPr>
            <a:r>
              <a:rPr sz="1200" dirty="0">
                <a:solidFill>
                  <a:srgbClr val="404040"/>
                </a:solidFill>
                <a:latin typeface="Calibri"/>
                <a:cs typeface="Calibri"/>
              </a:rPr>
              <a:t>Un </a:t>
            </a:r>
            <a:r>
              <a:rPr sz="1200" spc="-5" dirty="0">
                <a:solidFill>
                  <a:srgbClr val="404040"/>
                </a:solidFill>
                <a:latin typeface="Calibri"/>
                <a:cs typeface="Calibri"/>
              </a:rPr>
              <a:t>dépôt global regroupant les ressources/bibliothèques</a:t>
            </a:r>
            <a:r>
              <a:rPr sz="1200" spc="70" dirty="0">
                <a:solidFill>
                  <a:srgbClr val="404040"/>
                </a:solidFill>
                <a:latin typeface="Calibri"/>
                <a:cs typeface="Calibri"/>
              </a:rPr>
              <a:t> </a:t>
            </a:r>
            <a:r>
              <a:rPr sz="1200" spc="-5" dirty="0">
                <a:solidFill>
                  <a:srgbClr val="404040"/>
                </a:solidFill>
                <a:latin typeface="Calibri"/>
                <a:cs typeface="Calibri"/>
              </a:rPr>
              <a:t>communes</a:t>
            </a:r>
            <a:endParaRPr sz="1200" dirty="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200" spc="-5" dirty="0">
                <a:solidFill>
                  <a:srgbClr val="404040"/>
                </a:solidFill>
                <a:latin typeface="Calibri"/>
                <a:cs typeface="Calibri"/>
              </a:rPr>
              <a:t>Des dépôts</a:t>
            </a:r>
            <a:r>
              <a:rPr sz="1200" spc="20" dirty="0">
                <a:solidFill>
                  <a:srgbClr val="404040"/>
                </a:solidFill>
                <a:latin typeface="Calibri"/>
                <a:cs typeface="Calibri"/>
              </a:rPr>
              <a:t> </a:t>
            </a:r>
            <a:r>
              <a:rPr sz="1200" spc="-5" dirty="0">
                <a:solidFill>
                  <a:srgbClr val="404040"/>
                </a:solidFill>
                <a:latin typeface="Calibri"/>
                <a:cs typeface="Calibri"/>
              </a:rPr>
              <a:t>locaux</a:t>
            </a:r>
            <a:endParaRPr sz="1200" dirty="0">
              <a:latin typeface="Calibri"/>
              <a:cs typeface="Calibri"/>
            </a:endParaRPr>
          </a:p>
          <a:p>
            <a:pPr marL="448309" lvl="1" indent="-235585">
              <a:lnSpc>
                <a:spcPct val="100000"/>
              </a:lnSpc>
              <a:spcBef>
                <a:spcPts val="384"/>
              </a:spcBef>
              <a:buClr>
                <a:srgbClr val="D24717"/>
              </a:buClr>
              <a:buFont typeface="Wingdings"/>
              <a:buChar char=""/>
              <a:tabLst>
                <a:tab pos="448945" algn="l"/>
              </a:tabLst>
            </a:pPr>
            <a:r>
              <a:rPr sz="1200" dirty="0">
                <a:solidFill>
                  <a:srgbClr val="404040"/>
                </a:solidFill>
                <a:latin typeface="Calibri"/>
                <a:cs typeface="Calibri"/>
              </a:rPr>
              <a:t>Un </a:t>
            </a:r>
            <a:r>
              <a:rPr sz="1200" spc="-5" dirty="0">
                <a:solidFill>
                  <a:srgbClr val="404040"/>
                </a:solidFill>
                <a:latin typeface="Calibri"/>
                <a:cs typeface="Calibri"/>
              </a:rPr>
              <a:t>dépôt personnel</a:t>
            </a:r>
            <a:r>
              <a:rPr sz="1200" spc="30" dirty="0">
                <a:solidFill>
                  <a:srgbClr val="404040"/>
                </a:solidFill>
                <a:latin typeface="Calibri"/>
                <a:cs typeface="Calibri"/>
              </a:rPr>
              <a:t> </a:t>
            </a:r>
            <a:r>
              <a:rPr sz="1200" spc="-5" dirty="0">
                <a:solidFill>
                  <a:srgbClr val="404040"/>
                </a:solidFill>
                <a:latin typeface="Calibri"/>
                <a:cs typeface="Calibri"/>
              </a:rPr>
              <a:t>(~/.m2)</a:t>
            </a:r>
            <a:endParaRPr sz="1200" dirty="0">
              <a:latin typeface="Calibri"/>
              <a:cs typeface="Calibri"/>
            </a:endParaRPr>
          </a:p>
          <a:p>
            <a:pPr marL="269875" indent="-257810">
              <a:lnSpc>
                <a:spcPct val="100000"/>
              </a:lnSpc>
              <a:spcBef>
                <a:spcPts val="1345"/>
              </a:spcBef>
              <a:buClr>
                <a:srgbClr val="D24717"/>
              </a:buClr>
              <a:buFont typeface="Wingdings"/>
              <a:buChar char=""/>
              <a:tabLst>
                <a:tab pos="270510" algn="l"/>
              </a:tabLst>
            </a:pPr>
            <a:r>
              <a:rPr sz="1400" spc="-5" dirty="0">
                <a:solidFill>
                  <a:srgbClr val="404040"/>
                </a:solidFill>
                <a:latin typeface="Calibri"/>
                <a:cs typeface="Calibri"/>
              </a:rPr>
              <a:t>Multiplier les</a:t>
            </a:r>
            <a:r>
              <a:rPr sz="1400" spc="35" dirty="0">
                <a:solidFill>
                  <a:srgbClr val="404040"/>
                </a:solidFill>
                <a:latin typeface="Calibri"/>
                <a:cs typeface="Calibri"/>
              </a:rPr>
              <a:t> </a:t>
            </a:r>
            <a:r>
              <a:rPr sz="1400" spc="-10" dirty="0">
                <a:solidFill>
                  <a:srgbClr val="404040"/>
                </a:solidFill>
                <a:latin typeface="Calibri"/>
                <a:cs typeface="Calibri"/>
              </a:rPr>
              <a:t>possibilités</a:t>
            </a:r>
            <a:endParaRPr sz="1400" dirty="0">
              <a:latin typeface="Calibri"/>
              <a:cs typeface="Calibri"/>
            </a:endParaRPr>
          </a:p>
          <a:p>
            <a:pPr marL="448309" lvl="1" indent="-235585">
              <a:lnSpc>
                <a:spcPct val="100000"/>
              </a:lnSpc>
              <a:spcBef>
                <a:spcPts val="204"/>
              </a:spcBef>
              <a:buClr>
                <a:srgbClr val="D24717"/>
              </a:buClr>
              <a:buFont typeface="Wingdings"/>
              <a:buChar char=""/>
              <a:tabLst>
                <a:tab pos="448945" algn="l"/>
              </a:tabLst>
            </a:pPr>
            <a:r>
              <a:rPr sz="1200" dirty="0">
                <a:solidFill>
                  <a:srgbClr val="404040"/>
                </a:solidFill>
                <a:latin typeface="Calibri"/>
                <a:cs typeface="Calibri"/>
              </a:rPr>
              <a:t>Une </a:t>
            </a:r>
            <a:r>
              <a:rPr sz="1200" spc="-5" dirty="0">
                <a:solidFill>
                  <a:srgbClr val="404040"/>
                </a:solidFill>
                <a:latin typeface="Calibri"/>
                <a:cs typeface="Calibri"/>
              </a:rPr>
              <a:t>application</a:t>
            </a:r>
            <a:r>
              <a:rPr sz="1200" spc="40" dirty="0">
                <a:solidFill>
                  <a:srgbClr val="404040"/>
                </a:solidFill>
                <a:latin typeface="Calibri"/>
                <a:cs typeface="Calibri"/>
              </a:rPr>
              <a:t> </a:t>
            </a:r>
            <a:r>
              <a:rPr sz="1200" spc="-5" dirty="0">
                <a:solidFill>
                  <a:srgbClr val="404040"/>
                </a:solidFill>
                <a:latin typeface="Calibri"/>
                <a:cs typeface="Calibri"/>
              </a:rPr>
              <a:t>légère</a:t>
            </a:r>
            <a:endParaRPr sz="1200" dirty="0">
              <a:latin typeface="Calibri"/>
              <a:cs typeface="Calibri"/>
            </a:endParaRPr>
          </a:p>
          <a:p>
            <a:pPr marL="448309" lvl="1" indent="-235585">
              <a:lnSpc>
                <a:spcPct val="100000"/>
              </a:lnSpc>
              <a:spcBef>
                <a:spcPts val="384"/>
              </a:spcBef>
              <a:buClr>
                <a:srgbClr val="D24717"/>
              </a:buClr>
              <a:buFont typeface="Wingdings"/>
              <a:buChar char=""/>
              <a:tabLst>
                <a:tab pos="448945" algn="l"/>
              </a:tabLst>
            </a:pPr>
            <a:r>
              <a:rPr sz="1200" spc="-5" dirty="0">
                <a:solidFill>
                  <a:srgbClr val="404040"/>
                </a:solidFill>
                <a:latin typeface="Calibri"/>
                <a:cs typeface="Calibri"/>
              </a:rPr>
              <a:t>De nombreux </a:t>
            </a:r>
            <a:r>
              <a:rPr sz="1200" dirty="0">
                <a:solidFill>
                  <a:srgbClr val="404040"/>
                </a:solidFill>
                <a:latin typeface="Calibri"/>
                <a:cs typeface="Calibri"/>
              </a:rPr>
              <a:t>plugins, </a:t>
            </a:r>
            <a:r>
              <a:rPr sz="1200" spc="-5" dirty="0">
                <a:solidFill>
                  <a:srgbClr val="404040"/>
                </a:solidFill>
                <a:latin typeface="Calibri"/>
                <a:cs typeface="Calibri"/>
              </a:rPr>
              <a:t>chargés automatiquement </a:t>
            </a:r>
            <a:r>
              <a:rPr sz="1200" dirty="0">
                <a:solidFill>
                  <a:srgbClr val="404040"/>
                </a:solidFill>
                <a:latin typeface="Calibri"/>
                <a:cs typeface="Calibri"/>
              </a:rPr>
              <a:t>au</a:t>
            </a:r>
            <a:r>
              <a:rPr sz="1200" spc="55" dirty="0">
                <a:solidFill>
                  <a:srgbClr val="404040"/>
                </a:solidFill>
                <a:latin typeface="Calibri"/>
                <a:cs typeface="Calibri"/>
              </a:rPr>
              <a:t> </a:t>
            </a:r>
            <a:r>
              <a:rPr sz="1200" spc="-5" dirty="0">
                <a:solidFill>
                  <a:srgbClr val="404040"/>
                </a:solidFill>
                <a:latin typeface="Calibri"/>
                <a:cs typeface="Calibri"/>
              </a:rPr>
              <a:t>besoin</a:t>
            </a:r>
            <a:endParaRPr sz="1200" dirty="0">
              <a:latin typeface="Calibri"/>
              <a:cs typeface="Calibri"/>
            </a:endParaRPr>
          </a:p>
        </p:txBody>
      </p:sp>
    </p:spTree>
    <p:extLst>
      <p:ext uri="{BB962C8B-B14F-4D97-AF65-F5344CB8AC3E}">
        <p14:creationId xmlns:p14="http://schemas.microsoft.com/office/powerpoint/2010/main" val="1416077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993255" cy="568166"/>
          </a:xfrm>
          <a:prstGeom prst="rect">
            <a:avLst/>
          </a:prstGeom>
        </p:spPr>
        <p:txBody>
          <a:bodyPr vert="horz" wrap="square" lIns="0" tIns="12700" rIns="0" bIns="0" rtlCol="0">
            <a:spAutoFit/>
          </a:bodyPr>
          <a:lstStyle/>
          <a:p>
            <a:pPr marL="12700">
              <a:lnSpc>
                <a:spcPct val="100000"/>
              </a:lnSpc>
              <a:spcBef>
                <a:spcPts val="100"/>
              </a:spcBef>
            </a:pPr>
            <a:r>
              <a:rPr spc="-45" dirty="0"/>
              <a:t>Plugin </a:t>
            </a:r>
            <a:r>
              <a:rPr spc="-70" dirty="0"/>
              <a:t>surefire </a:t>
            </a:r>
            <a:r>
              <a:rPr spc="-55" dirty="0"/>
              <a:t>(rapport</a:t>
            </a:r>
            <a:r>
              <a:rPr spc="-265" dirty="0"/>
              <a:t> </a:t>
            </a:r>
            <a:r>
              <a:rPr spc="-60" dirty="0"/>
              <a:t>tests)</a:t>
            </a:r>
          </a:p>
        </p:txBody>
      </p:sp>
      <p:sp>
        <p:nvSpPr>
          <p:cNvPr id="5" name="object 5"/>
          <p:cNvSpPr txBox="1"/>
          <p:nvPr/>
        </p:nvSpPr>
        <p:spPr>
          <a:xfrm>
            <a:off x="810259" y="1263928"/>
            <a:ext cx="7760970" cy="3252172"/>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Maven</a:t>
            </a:r>
            <a:endParaRPr sz="2000">
              <a:latin typeface="Calibri"/>
              <a:cs typeface="Calibri"/>
            </a:endParaRPr>
          </a:p>
          <a:p>
            <a:pPr marL="104139" marR="96520" indent="-92075" algn="just">
              <a:lnSpc>
                <a:spcPts val="2160"/>
              </a:lnSpc>
              <a:spcBef>
                <a:spcPts val="1435"/>
              </a:spcBef>
              <a:buClr>
                <a:srgbClr val="D24717"/>
              </a:buClr>
              <a:buFont typeface="Wingdings"/>
              <a:buChar char=""/>
              <a:tabLst>
                <a:tab pos="271145" algn="l"/>
              </a:tabLst>
            </a:pPr>
            <a:r>
              <a:rPr sz="2000" dirty="0">
                <a:solidFill>
                  <a:srgbClr val="404040"/>
                </a:solidFill>
                <a:latin typeface="Calibri"/>
                <a:cs typeface="Calibri"/>
              </a:rPr>
              <a:t>Apache </a:t>
            </a:r>
            <a:r>
              <a:rPr sz="2000" spc="-15" dirty="0">
                <a:solidFill>
                  <a:srgbClr val="404040"/>
                </a:solidFill>
                <a:latin typeface="Calibri"/>
                <a:cs typeface="Calibri"/>
              </a:rPr>
              <a:t>Maven </a:t>
            </a:r>
            <a:r>
              <a:rPr sz="2000" spc="-10" dirty="0">
                <a:solidFill>
                  <a:srgbClr val="404040"/>
                </a:solidFill>
                <a:latin typeface="Calibri"/>
                <a:cs typeface="Calibri"/>
              </a:rPr>
              <a:t>est </a:t>
            </a:r>
            <a:r>
              <a:rPr sz="2000" spc="-5" dirty="0">
                <a:solidFill>
                  <a:srgbClr val="404040"/>
                </a:solidFill>
                <a:latin typeface="Calibri"/>
                <a:cs typeface="Calibri"/>
              </a:rPr>
              <a:t>principalement </a:t>
            </a:r>
            <a:r>
              <a:rPr sz="2000" spc="-10" dirty="0">
                <a:solidFill>
                  <a:srgbClr val="404040"/>
                </a:solidFill>
                <a:latin typeface="Calibri"/>
                <a:cs typeface="Calibri"/>
              </a:rPr>
              <a:t>géré </a:t>
            </a:r>
            <a:r>
              <a:rPr sz="2000" spc="-5" dirty="0">
                <a:solidFill>
                  <a:srgbClr val="404040"/>
                </a:solidFill>
                <a:latin typeface="Calibri"/>
                <a:cs typeface="Calibri"/>
              </a:rPr>
              <a:t>par les plugins, puisque </a:t>
            </a:r>
            <a:r>
              <a:rPr sz="2000" spc="-10" dirty="0">
                <a:solidFill>
                  <a:srgbClr val="404040"/>
                </a:solidFill>
                <a:latin typeface="Calibri"/>
                <a:cs typeface="Calibri"/>
              </a:rPr>
              <a:t>tous </a:t>
            </a:r>
            <a:r>
              <a:rPr sz="2000" dirty="0">
                <a:solidFill>
                  <a:srgbClr val="404040"/>
                </a:solidFill>
                <a:latin typeface="Calibri"/>
                <a:cs typeface="Calibri"/>
              </a:rPr>
              <a:t>les  </a:t>
            </a:r>
            <a:r>
              <a:rPr sz="2000" spc="-10" dirty="0">
                <a:solidFill>
                  <a:srgbClr val="404040"/>
                </a:solidFill>
                <a:latin typeface="Calibri"/>
                <a:cs typeface="Calibri"/>
              </a:rPr>
              <a:t>traitements </a:t>
            </a:r>
            <a:r>
              <a:rPr sz="2000" spc="-5" dirty="0">
                <a:solidFill>
                  <a:srgbClr val="404040"/>
                </a:solidFill>
                <a:latin typeface="Calibri"/>
                <a:cs typeface="Calibri"/>
              </a:rPr>
              <a:t>réalisés </a:t>
            </a:r>
            <a:r>
              <a:rPr sz="2000" dirty="0">
                <a:solidFill>
                  <a:srgbClr val="404040"/>
                </a:solidFill>
                <a:latin typeface="Calibri"/>
                <a:cs typeface="Calibri"/>
              </a:rPr>
              <a:t>au </a:t>
            </a:r>
            <a:r>
              <a:rPr sz="2000" spc="-5" dirty="0">
                <a:solidFill>
                  <a:srgbClr val="404040"/>
                </a:solidFill>
                <a:latin typeface="Calibri"/>
                <a:cs typeface="Calibri"/>
              </a:rPr>
              <a:t>sein </a:t>
            </a:r>
            <a:r>
              <a:rPr sz="2000" spc="-15" dirty="0">
                <a:solidFill>
                  <a:srgbClr val="404040"/>
                </a:solidFill>
                <a:latin typeface="Calibri"/>
                <a:cs typeface="Calibri"/>
              </a:rPr>
              <a:t>d’un </a:t>
            </a:r>
            <a:r>
              <a:rPr sz="2000" spc="-10" dirty="0">
                <a:solidFill>
                  <a:srgbClr val="404040"/>
                </a:solidFill>
                <a:latin typeface="Calibri"/>
                <a:cs typeface="Calibri"/>
              </a:rPr>
              <a:t>projet lors </a:t>
            </a:r>
            <a:r>
              <a:rPr sz="2000" spc="-15" dirty="0">
                <a:solidFill>
                  <a:srgbClr val="404040"/>
                </a:solidFill>
                <a:latin typeface="Calibri"/>
                <a:cs typeface="Calibri"/>
              </a:rPr>
              <a:t>d’un </a:t>
            </a:r>
            <a:r>
              <a:rPr sz="2000" spc="-5" dirty="0">
                <a:solidFill>
                  <a:srgbClr val="404040"/>
                </a:solidFill>
                <a:latin typeface="Calibri"/>
                <a:cs typeface="Calibri"/>
              </a:rPr>
              <a:t>cycle de </a:t>
            </a:r>
            <a:r>
              <a:rPr sz="2000" dirty="0">
                <a:solidFill>
                  <a:srgbClr val="404040"/>
                </a:solidFill>
                <a:latin typeface="Calibri"/>
                <a:cs typeface="Calibri"/>
              </a:rPr>
              <a:t>vie </a:t>
            </a:r>
            <a:r>
              <a:rPr sz="2000" spc="-10" dirty="0">
                <a:solidFill>
                  <a:srgbClr val="404040"/>
                </a:solidFill>
                <a:latin typeface="Calibri"/>
                <a:cs typeface="Calibri"/>
              </a:rPr>
              <a:t>sont </a:t>
            </a:r>
            <a:r>
              <a:rPr sz="2000" dirty="0">
                <a:solidFill>
                  <a:srgbClr val="404040"/>
                </a:solidFill>
                <a:latin typeface="Calibri"/>
                <a:cs typeface="Calibri"/>
              </a:rPr>
              <a:t>liés aux  </a:t>
            </a:r>
            <a:r>
              <a:rPr sz="2000" spc="-5" dirty="0">
                <a:solidFill>
                  <a:srgbClr val="404040"/>
                </a:solidFill>
                <a:latin typeface="Calibri"/>
                <a:cs typeface="Calibri"/>
              </a:rPr>
              <a:t>goals ou </a:t>
            </a:r>
            <a:r>
              <a:rPr sz="2000" dirty="0">
                <a:solidFill>
                  <a:srgbClr val="404040"/>
                </a:solidFill>
                <a:latin typeface="Calibri"/>
                <a:cs typeface="Calibri"/>
              </a:rPr>
              <a:t>Mojos </a:t>
            </a:r>
            <a:r>
              <a:rPr sz="2000" spc="-10" dirty="0">
                <a:solidFill>
                  <a:srgbClr val="404040"/>
                </a:solidFill>
                <a:latin typeface="Calibri"/>
                <a:cs typeface="Calibri"/>
              </a:rPr>
              <a:t>(Maven </a:t>
            </a:r>
            <a:r>
              <a:rPr sz="2000" spc="-5" dirty="0">
                <a:solidFill>
                  <a:srgbClr val="404040"/>
                </a:solidFill>
                <a:latin typeface="Calibri"/>
                <a:cs typeface="Calibri"/>
              </a:rPr>
              <a:t>old </a:t>
            </a:r>
            <a:r>
              <a:rPr sz="2000" spc="-20" dirty="0">
                <a:solidFill>
                  <a:srgbClr val="404040"/>
                </a:solidFill>
                <a:latin typeface="Calibri"/>
                <a:cs typeface="Calibri"/>
              </a:rPr>
              <a:t>Java </a:t>
            </a:r>
            <a:r>
              <a:rPr sz="2000" dirty="0">
                <a:solidFill>
                  <a:srgbClr val="404040"/>
                </a:solidFill>
                <a:latin typeface="Calibri"/>
                <a:cs typeface="Calibri"/>
              </a:rPr>
              <a:t>Object) </a:t>
            </a:r>
            <a:r>
              <a:rPr sz="2000" spc="-5" dirty="0">
                <a:solidFill>
                  <a:srgbClr val="404040"/>
                </a:solidFill>
                <a:latin typeface="Calibri"/>
                <a:cs typeface="Calibri"/>
              </a:rPr>
              <a:t>issus de plugins.</a:t>
            </a:r>
            <a:endParaRPr sz="2000">
              <a:latin typeface="Calibri"/>
              <a:cs typeface="Calibri"/>
            </a:endParaRPr>
          </a:p>
          <a:p>
            <a:pPr marL="270510" indent="-258445" algn="just">
              <a:lnSpc>
                <a:spcPts val="2280"/>
              </a:lnSpc>
              <a:spcBef>
                <a:spcPts val="1120"/>
              </a:spcBef>
              <a:buClr>
                <a:srgbClr val="D24717"/>
              </a:buClr>
              <a:buFont typeface="Wingdings"/>
              <a:buChar char=""/>
              <a:tabLst>
                <a:tab pos="271145" algn="l"/>
              </a:tabLst>
            </a:pPr>
            <a:r>
              <a:rPr sz="2000" spc="-10" dirty="0">
                <a:solidFill>
                  <a:srgbClr val="404040"/>
                </a:solidFill>
                <a:latin typeface="Calibri"/>
                <a:cs typeface="Calibri"/>
              </a:rPr>
              <a:t>Mojo, </a:t>
            </a:r>
            <a:r>
              <a:rPr sz="2000" dirty="0">
                <a:solidFill>
                  <a:srgbClr val="404040"/>
                </a:solidFill>
                <a:latin typeface="Calibri"/>
                <a:cs typeface="Calibri"/>
              </a:rPr>
              <a:t>pour </a:t>
            </a:r>
            <a:r>
              <a:rPr sz="2000" spc="-15" dirty="0">
                <a:solidFill>
                  <a:srgbClr val="404040"/>
                </a:solidFill>
                <a:latin typeface="Calibri"/>
                <a:cs typeface="Calibri"/>
              </a:rPr>
              <a:t>Maven </a:t>
            </a:r>
            <a:r>
              <a:rPr sz="2000" spc="-5" dirty="0">
                <a:solidFill>
                  <a:srgbClr val="404040"/>
                </a:solidFill>
                <a:latin typeface="Calibri"/>
                <a:cs typeface="Calibri"/>
              </a:rPr>
              <a:t>old </a:t>
            </a:r>
            <a:r>
              <a:rPr sz="2000" spc="-20" dirty="0">
                <a:solidFill>
                  <a:srgbClr val="404040"/>
                </a:solidFill>
                <a:latin typeface="Calibri"/>
                <a:cs typeface="Calibri"/>
              </a:rPr>
              <a:t>Java </a:t>
            </a:r>
            <a:r>
              <a:rPr sz="2000" dirty="0">
                <a:solidFill>
                  <a:srgbClr val="404040"/>
                </a:solidFill>
                <a:latin typeface="Calibri"/>
                <a:cs typeface="Calibri"/>
              </a:rPr>
              <a:t>Object, </a:t>
            </a:r>
            <a:r>
              <a:rPr sz="2000" spc="-10" dirty="0">
                <a:solidFill>
                  <a:srgbClr val="404040"/>
                </a:solidFill>
                <a:latin typeface="Calibri"/>
                <a:cs typeface="Calibri"/>
              </a:rPr>
              <a:t>est </a:t>
            </a:r>
            <a:r>
              <a:rPr sz="2000" dirty="0">
                <a:solidFill>
                  <a:srgbClr val="404040"/>
                </a:solidFill>
                <a:latin typeface="Calibri"/>
                <a:cs typeface="Calibri"/>
              </a:rPr>
              <a:t>le nom donné à un </a:t>
            </a:r>
            <a:r>
              <a:rPr sz="2000" spc="-5" dirty="0">
                <a:solidFill>
                  <a:srgbClr val="404040"/>
                </a:solidFill>
                <a:latin typeface="Calibri"/>
                <a:cs typeface="Calibri"/>
              </a:rPr>
              <a:t>goal défini</a:t>
            </a:r>
            <a:r>
              <a:rPr sz="2000" spc="-70" dirty="0">
                <a:solidFill>
                  <a:srgbClr val="404040"/>
                </a:solidFill>
                <a:latin typeface="Calibri"/>
                <a:cs typeface="Calibri"/>
              </a:rPr>
              <a:t> </a:t>
            </a:r>
            <a:r>
              <a:rPr sz="2000" spc="-5" dirty="0">
                <a:solidFill>
                  <a:srgbClr val="404040"/>
                </a:solidFill>
                <a:latin typeface="Calibri"/>
                <a:cs typeface="Calibri"/>
              </a:rPr>
              <a:t>par</a:t>
            </a:r>
            <a:endParaRPr sz="2000">
              <a:latin typeface="Calibri"/>
              <a:cs typeface="Calibri"/>
            </a:endParaRPr>
          </a:p>
          <a:p>
            <a:pPr marL="104139" algn="just">
              <a:lnSpc>
                <a:spcPts val="2280"/>
              </a:lnSpc>
            </a:pPr>
            <a:r>
              <a:rPr sz="2000" dirty="0">
                <a:solidFill>
                  <a:srgbClr val="404040"/>
                </a:solidFill>
                <a:latin typeface="Calibri"/>
                <a:cs typeface="Calibri"/>
              </a:rPr>
              <a:t>un</a:t>
            </a:r>
            <a:r>
              <a:rPr sz="2000" spc="-25" dirty="0">
                <a:solidFill>
                  <a:srgbClr val="404040"/>
                </a:solidFill>
                <a:latin typeface="Calibri"/>
                <a:cs typeface="Calibri"/>
              </a:rPr>
              <a:t> </a:t>
            </a:r>
            <a:r>
              <a:rPr sz="2000" spc="-5" dirty="0">
                <a:solidFill>
                  <a:srgbClr val="404040"/>
                </a:solidFill>
                <a:latin typeface="Calibri"/>
                <a:cs typeface="Calibri"/>
              </a:rPr>
              <a:t>plugin.</a:t>
            </a:r>
            <a:endParaRPr sz="2000">
              <a:latin typeface="Calibri"/>
              <a:cs typeface="Calibri"/>
            </a:endParaRPr>
          </a:p>
          <a:p>
            <a:pPr marL="104139" marR="318135" indent="-92075" algn="just">
              <a:lnSpc>
                <a:spcPts val="2160"/>
              </a:lnSpc>
              <a:spcBef>
                <a:spcPts val="1440"/>
              </a:spcBef>
              <a:buClr>
                <a:srgbClr val="D24717"/>
              </a:buClr>
              <a:buFont typeface="Wingdings"/>
              <a:buChar char=""/>
              <a:tabLst>
                <a:tab pos="271145" algn="l"/>
              </a:tabLst>
            </a:pPr>
            <a:r>
              <a:rPr sz="2000" spc="-5" dirty="0">
                <a:solidFill>
                  <a:srgbClr val="404040"/>
                </a:solidFill>
                <a:latin typeface="Calibri"/>
                <a:cs typeface="Calibri"/>
              </a:rPr>
              <a:t>Ce terme </a:t>
            </a:r>
            <a:r>
              <a:rPr sz="2000" spc="-10" dirty="0">
                <a:solidFill>
                  <a:srgbClr val="404040"/>
                </a:solidFill>
                <a:latin typeface="Calibri"/>
                <a:cs typeface="Calibri"/>
              </a:rPr>
              <a:t>regroupe </a:t>
            </a:r>
            <a:r>
              <a:rPr sz="2000" dirty="0">
                <a:solidFill>
                  <a:srgbClr val="404040"/>
                </a:solidFill>
                <a:latin typeface="Calibri"/>
                <a:cs typeface="Calibri"/>
              </a:rPr>
              <a:t>la </a:t>
            </a:r>
            <a:r>
              <a:rPr sz="2000" spc="-5" dirty="0">
                <a:solidFill>
                  <a:srgbClr val="404040"/>
                </a:solidFill>
                <a:latin typeface="Calibri"/>
                <a:cs typeface="Calibri"/>
              </a:rPr>
              <a:t>classe </a:t>
            </a:r>
            <a:r>
              <a:rPr sz="2000" spc="-20" dirty="0">
                <a:solidFill>
                  <a:srgbClr val="404040"/>
                </a:solidFill>
                <a:latin typeface="Calibri"/>
                <a:cs typeface="Calibri"/>
              </a:rPr>
              <a:t>Java </a:t>
            </a:r>
            <a:r>
              <a:rPr sz="2000" spc="-5" dirty="0">
                <a:solidFill>
                  <a:srgbClr val="404040"/>
                </a:solidFill>
                <a:latin typeface="Calibri"/>
                <a:cs typeface="Calibri"/>
              </a:rPr>
              <a:t>annotée </a:t>
            </a:r>
            <a:r>
              <a:rPr sz="2000" spc="-20" dirty="0">
                <a:solidFill>
                  <a:srgbClr val="404040"/>
                </a:solidFill>
                <a:latin typeface="Calibri"/>
                <a:cs typeface="Calibri"/>
              </a:rPr>
              <a:t>avec </a:t>
            </a:r>
            <a:r>
              <a:rPr sz="2000" dirty="0">
                <a:solidFill>
                  <a:srgbClr val="404040"/>
                </a:solidFill>
                <a:latin typeface="Calibri"/>
                <a:cs typeface="Calibri"/>
              </a:rPr>
              <a:t>les </a:t>
            </a:r>
            <a:r>
              <a:rPr sz="2000" spc="-5" dirty="0">
                <a:solidFill>
                  <a:srgbClr val="404040"/>
                </a:solidFill>
                <a:latin typeface="Calibri"/>
                <a:cs typeface="Calibri"/>
              </a:rPr>
              <a:t>métadonnées de </a:t>
            </a:r>
            <a:r>
              <a:rPr sz="2000" dirty="0">
                <a:solidFill>
                  <a:srgbClr val="404040"/>
                </a:solidFill>
                <a:latin typeface="Calibri"/>
                <a:cs typeface="Calibri"/>
              </a:rPr>
              <a:t>la  cible </a:t>
            </a:r>
            <a:r>
              <a:rPr sz="2000" spc="-5" dirty="0">
                <a:solidFill>
                  <a:srgbClr val="404040"/>
                </a:solidFill>
                <a:latin typeface="Calibri"/>
                <a:cs typeface="Calibri"/>
              </a:rPr>
              <a:t>(nom, </a:t>
            </a:r>
            <a:r>
              <a:rPr sz="2000" spc="-10" dirty="0">
                <a:solidFill>
                  <a:srgbClr val="404040"/>
                </a:solidFill>
                <a:latin typeface="Calibri"/>
                <a:cs typeface="Calibri"/>
              </a:rPr>
              <a:t>paramètres attendus) </a:t>
            </a:r>
            <a:r>
              <a:rPr sz="2000" dirty="0">
                <a:solidFill>
                  <a:srgbClr val="404040"/>
                </a:solidFill>
                <a:latin typeface="Calibri"/>
                <a:cs typeface="Calibri"/>
              </a:rPr>
              <a:t>ainsi que la </a:t>
            </a:r>
            <a:r>
              <a:rPr sz="2000" spc="-10" dirty="0">
                <a:solidFill>
                  <a:srgbClr val="404040"/>
                </a:solidFill>
                <a:latin typeface="Calibri"/>
                <a:cs typeface="Calibri"/>
              </a:rPr>
              <a:t>configuration </a:t>
            </a:r>
            <a:r>
              <a:rPr sz="2000" dirty="0">
                <a:solidFill>
                  <a:srgbClr val="404040"/>
                </a:solidFill>
                <a:latin typeface="Calibri"/>
                <a:cs typeface="Calibri"/>
              </a:rPr>
              <a:t>qui </a:t>
            </a:r>
            <a:r>
              <a:rPr sz="2000" spc="-5" dirty="0">
                <a:solidFill>
                  <a:srgbClr val="404040"/>
                </a:solidFill>
                <a:latin typeface="Calibri"/>
                <a:cs typeface="Calibri"/>
              </a:rPr>
              <a:t>associe  </a:t>
            </a:r>
            <a:r>
              <a:rPr sz="2000" spc="-15" dirty="0">
                <a:solidFill>
                  <a:srgbClr val="404040"/>
                </a:solidFill>
                <a:latin typeface="Calibri"/>
                <a:cs typeface="Calibri"/>
              </a:rPr>
              <a:t>cette </a:t>
            </a:r>
            <a:r>
              <a:rPr sz="2000" dirty="0">
                <a:solidFill>
                  <a:srgbClr val="404040"/>
                </a:solidFill>
                <a:latin typeface="Calibri"/>
                <a:cs typeface="Calibri"/>
              </a:rPr>
              <a:t>cible à une phase </a:t>
            </a:r>
            <a:r>
              <a:rPr sz="2000" spc="-15" dirty="0">
                <a:solidFill>
                  <a:srgbClr val="404040"/>
                </a:solidFill>
                <a:latin typeface="Calibri"/>
                <a:cs typeface="Calibri"/>
              </a:rPr>
              <a:t>d’un </a:t>
            </a:r>
            <a:r>
              <a:rPr sz="2000" spc="-5" dirty="0">
                <a:solidFill>
                  <a:srgbClr val="404040"/>
                </a:solidFill>
                <a:latin typeface="Calibri"/>
                <a:cs typeface="Calibri"/>
              </a:rPr>
              <a:t>cycle de</a:t>
            </a:r>
            <a:r>
              <a:rPr sz="2000" spc="-20" dirty="0">
                <a:solidFill>
                  <a:srgbClr val="404040"/>
                </a:solidFill>
                <a:latin typeface="Calibri"/>
                <a:cs typeface="Calibri"/>
              </a:rPr>
              <a:t> </a:t>
            </a:r>
            <a:r>
              <a:rPr sz="2000" spc="-5" dirty="0">
                <a:solidFill>
                  <a:srgbClr val="404040"/>
                </a:solidFill>
                <a:latin typeface="Calibri"/>
                <a:cs typeface="Calibri"/>
              </a:rPr>
              <a:t>vie.</a:t>
            </a:r>
            <a:endParaRPr sz="2000">
              <a:latin typeface="Calibri"/>
              <a:cs typeface="Calibri"/>
            </a:endParaRPr>
          </a:p>
        </p:txBody>
      </p:sp>
    </p:spTree>
    <p:extLst>
      <p:ext uri="{BB962C8B-B14F-4D97-AF65-F5344CB8AC3E}">
        <p14:creationId xmlns:p14="http://schemas.microsoft.com/office/powerpoint/2010/main" val="33483995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497579"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Plugins</a:t>
            </a:r>
            <a:r>
              <a:rPr spc="-150" dirty="0">
                <a:solidFill>
                  <a:schemeClr val="tx1"/>
                </a:solidFill>
              </a:rPr>
              <a:t> </a:t>
            </a:r>
            <a:r>
              <a:rPr spc="-70" dirty="0">
                <a:solidFill>
                  <a:schemeClr val="tx1"/>
                </a:solidFill>
              </a:rPr>
              <a:t>Maven</a:t>
            </a:r>
          </a:p>
        </p:txBody>
      </p:sp>
      <p:sp>
        <p:nvSpPr>
          <p:cNvPr id="5" name="object 5"/>
          <p:cNvSpPr txBox="1"/>
          <p:nvPr/>
        </p:nvSpPr>
        <p:spPr>
          <a:xfrm>
            <a:off x="852932" y="1280045"/>
            <a:ext cx="7569834" cy="2883482"/>
          </a:xfrm>
          <a:prstGeom prst="rect">
            <a:avLst/>
          </a:prstGeom>
        </p:spPr>
        <p:txBody>
          <a:bodyPr vert="horz" wrap="square" lIns="0" tIns="160655" rIns="0" bIns="0" rtlCol="0">
            <a:spAutoFit/>
          </a:bodyPr>
          <a:lstStyle/>
          <a:p>
            <a:pPr marL="12700">
              <a:lnSpc>
                <a:spcPct val="100000"/>
              </a:lnSpc>
              <a:spcBef>
                <a:spcPts val="1265"/>
              </a:spcBef>
            </a:pPr>
            <a:r>
              <a:rPr sz="2000" spc="-5" dirty="0">
                <a:solidFill>
                  <a:srgbClr val="404040"/>
                </a:solidFill>
                <a:latin typeface="Calibri"/>
                <a:cs typeface="Calibri"/>
              </a:rPr>
              <a:t>Le </a:t>
            </a:r>
            <a:r>
              <a:rPr sz="2000" spc="-10" dirty="0">
                <a:solidFill>
                  <a:srgbClr val="404040"/>
                </a:solidFill>
                <a:latin typeface="Calibri"/>
                <a:cs typeface="Calibri"/>
              </a:rPr>
              <a:t>site </a:t>
            </a:r>
            <a:r>
              <a:rPr sz="2000" spc="-30" dirty="0">
                <a:solidFill>
                  <a:srgbClr val="404040"/>
                </a:solidFill>
                <a:latin typeface="Calibri"/>
                <a:cs typeface="Calibri"/>
              </a:rPr>
              <a:t>d’Apache </a:t>
            </a:r>
            <a:r>
              <a:rPr sz="2000" spc="-15" dirty="0">
                <a:solidFill>
                  <a:srgbClr val="404040"/>
                </a:solidFill>
                <a:latin typeface="Calibri"/>
                <a:cs typeface="Calibri"/>
              </a:rPr>
              <a:t>Maven </a:t>
            </a:r>
            <a:r>
              <a:rPr sz="2000" spc="-10" dirty="0">
                <a:solidFill>
                  <a:srgbClr val="404040"/>
                </a:solidFill>
                <a:latin typeface="Calibri"/>
                <a:cs typeface="Calibri"/>
              </a:rPr>
              <a:t>propose </a:t>
            </a:r>
            <a:r>
              <a:rPr sz="2000" dirty="0">
                <a:solidFill>
                  <a:srgbClr val="404040"/>
                </a:solidFill>
                <a:latin typeface="Calibri"/>
                <a:cs typeface="Calibri"/>
              </a:rPr>
              <a:t>les </a:t>
            </a:r>
            <a:r>
              <a:rPr sz="2000" spc="-5" dirty="0">
                <a:solidFill>
                  <a:srgbClr val="404040"/>
                </a:solidFill>
                <a:latin typeface="Calibri"/>
                <a:cs typeface="Calibri"/>
              </a:rPr>
              <a:t>principaux</a:t>
            </a:r>
            <a:r>
              <a:rPr sz="2000" spc="25" dirty="0">
                <a:solidFill>
                  <a:srgbClr val="404040"/>
                </a:solidFill>
                <a:latin typeface="Calibri"/>
                <a:cs typeface="Calibri"/>
              </a:rPr>
              <a:t> </a:t>
            </a:r>
            <a:r>
              <a:rPr sz="2000" spc="-5" dirty="0">
                <a:solidFill>
                  <a:srgbClr val="404040"/>
                </a:solidFill>
                <a:latin typeface="Calibri"/>
                <a:cs typeface="Calibri"/>
              </a:rPr>
              <a:t>plugins.</a:t>
            </a:r>
            <a:endParaRPr sz="2000">
              <a:latin typeface="Calibri"/>
              <a:cs typeface="Calibri"/>
            </a:endParaRPr>
          </a:p>
          <a:p>
            <a:pPr marL="12700">
              <a:lnSpc>
                <a:spcPts val="2280"/>
              </a:lnSpc>
              <a:spcBef>
                <a:spcPts val="1165"/>
              </a:spcBef>
            </a:pPr>
            <a:r>
              <a:rPr sz="2000" spc="-15" dirty="0">
                <a:solidFill>
                  <a:srgbClr val="404040"/>
                </a:solidFill>
                <a:latin typeface="Calibri"/>
                <a:cs typeface="Calibri"/>
              </a:rPr>
              <a:t>Pour </a:t>
            </a:r>
            <a:r>
              <a:rPr sz="2000" dirty="0">
                <a:solidFill>
                  <a:srgbClr val="404040"/>
                </a:solidFill>
                <a:latin typeface="Calibri"/>
                <a:cs typeface="Calibri"/>
              </a:rPr>
              <a:t>accéder à </a:t>
            </a:r>
            <a:r>
              <a:rPr sz="2000" spc="-20" dirty="0">
                <a:solidFill>
                  <a:srgbClr val="404040"/>
                </a:solidFill>
                <a:latin typeface="Calibri"/>
                <a:cs typeface="Calibri"/>
              </a:rPr>
              <a:t>d’autres </a:t>
            </a:r>
            <a:r>
              <a:rPr sz="2000" spc="-5" dirty="0">
                <a:solidFill>
                  <a:srgbClr val="404040"/>
                </a:solidFill>
                <a:latin typeface="Calibri"/>
                <a:cs typeface="Calibri"/>
              </a:rPr>
              <a:t>plugins </a:t>
            </a:r>
            <a:r>
              <a:rPr sz="2000" spc="-10" dirty="0">
                <a:solidFill>
                  <a:srgbClr val="404040"/>
                </a:solidFill>
                <a:latin typeface="Calibri"/>
                <a:cs typeface="Calibri"/>
              </a:rPr>
              <a:t>très intéressants </a:t>
            </a:r>
            <a:r>
              <a:rPr sz="2000" dirty="0">
                <a:solidFill>
                  <a:srgbClr val="404040"/>
                </a:solidFill>
                <a:latin typeface="Calibri"/>
                <a:cs typeface="Calibri"/>
              </a:rPr>
              <a:t>qui </a:t>
            </a:r>
            <a:r>
              <a:rPr sz="2000" spc="-5" dirty="0">
                <a:solidFill>
                  <a:srgbClr val="404040"/>
                </a:solidFill>
                <a:latin typeface="Calibri"/>
                <a:cs typeface="Calibri"/>
              </a:rPr>
              <a:t>ne </a:t>
            </a:r>
            <a:r>
              <a:rPr sz="2000" spc="-10" dirty="0">
                <a:solidFill>
                  <a:srgbClr val="404040"/>
                </a:solidFill>
                <a:latin typeface="Calibri"/>
                <a:cs typeface="Calibri"/>
              </a:rPr>
              <a:t>sont </a:t>
            </a:r>
            <a:r>
              <a:rPr sz="2000" dirty="0">
                <a:solidFill>
                  <a:srgbClr val="404040"/>
                </a:solidFill>
                <a:latin typeface="Calibri"/>
                <a:cs typeface="Calibri"/>
              </a:rPr>
              <a:t>pas</a:t>
            </a:r>
            <a:r>
              <a:rPr sz="2000" spc="135" dirty="0">
                <a:solidFill>
                  <a:srgbClr val="404040"/>
                </a:solidFill>
                <a:latin typeface="Calibri"/>
                <a:cs typeface="Calibri"/>
              </a:rPr>
              <a:t> </a:t>
            </a:r>
            <a:r>
              <a:rPr sz="2000" spc="-10" dirty="0">
                <a:solidFill>
                  <a:srgbClr val="404040"/>
                </a:solidFill>
                <a:latin typeface="Calibri"/>
                <a:cs typeface="Calibri"/>
              </a:rPr>
              <a:t>présents</a:t>
            </a:r>
            <a:endParaRPr sz="2000">
              <a:latin typeface="Calibri"/>
              <a:cs typeface="Calibri"/>
            </a:endParaRPr>
          </a:p>
          <a:p>
            <a:pPr marL="12700">
              <a:lnSpc>
                <a:spcPts val="2280"/>
              </a:lnSpc>
            </a:pPr>
            <a:r>
              <a:rPr sz="2000" spc="-5" dirty="0">
                <a:solidFill>
                  <a:srgbClr val="404040"/>
                </a:solidFill>
                <a:latin typeface="Calibri"/>
                <a:cs typeface="Calibri"/>
              </a:rPr>
              <a:t>sur </a:t>
            </a:r>
            <a:r>
              <a:rPr sz="2000" dirty="0">
                <a:solidFill>
                  <a:srgbClr val="404040"/>
                </a:solidFill>
                <a:latin typeface="Calibri"/>
                <a:cs typeface="Calibri"/>
              </a:rPr>
              <a:t>le </a:t>
            </a:r>
            <a:r>
              <a:rPr sz="2000" spc="-10" dirty="0">
                <a:solidFill>
                  <a:srgbClr val="404040"/>
                </a:solidFill>
                <a:latin typeface="Calibri"/>
                <a:cs typeface="Calibri"/>
              </a:rPr>
              <a:t>site officiel</a:t>
            </a:r>
            <a:r>
              <a:rPr sz="2000" spc="4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a:lnSpc>
                <a:spcPct val="100000"/>
              </a:lnSpc>
            </a:pPr>
            <a:endParaRPr sz="2000">
              <a:latin typeface="Times New Roman"/>
              <a:cs typeface="Times New Roman"/>
            </a:endParaRPr>
          </a:p>
          <a:p>
            <a:pPr marL="448309" indent="-235585">
              <a:lnSpc>
                <a:spcPct val="100000"/>
              </a:lnSpc>
              <a:spcBef>
                <a:spcPts val="1450"/>
              </a:spcBef>
              <a:buClr>
                <a:srgbClr val="D24717"/>
              </a:buClr>
              <a:buFont typeface="Wingdings"/>
              <a:buChar char=""/>
              <a:tabLst>
                <a:tab pos="448945" algn="l"/>
              </a:tabLst>
            </a:pPr>
            <a:r>
              <a:rPr sz="1800" spc="-5" dirty="0">
                <a:solidFill>
                  <a:srgbClr val="404040"/>
                </a:solidFill>
                <a:latin typeface="Calibri"/>
                <a:cs typeface="Calibri"/>
              </a:rPr>
              <a:t>Les plugins de </a:t>
            </a:r>
            <a:r>
              <a:rPr sz="1800" spc="-20" dirty="0">
                <a:solidFill>
                  <a:srgbClr val="404040"/>
                </a:solidFill>
                <a:latin typeface="Calibri"/>
                <a:cs typeface="Calibri"/>
              </a:rPr>
              <a:t>l’équipe </a:t>
            </a:r>
            <a:r>
              <a:rPr sz="1800" dirty="0">
                <a:solidFill>
                  <a:srgbClr val="404040"/>
                </a:solidFill>
                <a:latin typeface="Calibri"/>
                <a:cs typeface="Calibri"/>
              </a:rPr>
              <a:t>Apache </a:t>
            </a:r>
            <a:r>
              <a:rPr sz="1800" spc="-10" dirty="0">
                <a:solidFill>
                  <a:srgbClr val="404040"/>
                </a:solidFill>
                <a:latin typeface="Calibri"/>
                <a:cs typeface="Calibri"/>
              </a:rPr>
              <a:t>Maven </a:t>
            </a:r>
            <a:r>
              <a:rPr sz="1800" dirty="0">
                <a:solidFill>
                  <a:srgbClr val="404040"/>
                </a:solidFill>
                <a:latin typeface="Calibri"/>
                <a:cs typeface="Calibri"/>
              </a:rPr>
              <a:t>:</a:t>
            </a:r>
            <a:r>
              <a:rPr sz="1800" spc="170" dirty="0">
                <a:solidFill>
                  <a:srgbClr val="404040"/>
                </a:solidFill>
                <a:latin typeface="Calibri"/>
                <a:cs typeface="Calibri"/>
              </a:rPr>
              <a:t> </a:t>
            </a:r>
            <a:r>
              <a:rPr sz="1800" spc="-5" dirty="0">
                <a:solidFill>
                  <a:srgbClr val="404040"/>
                </a:solidFill>
                <a:latin typeface="Calibri"/>
                <a:cs typeface="Calibri"/>
                <a:hlinkClick r:id="rId2"/>
              </a:rPr>
              <a:t>http://maven.apache.org/plugins</a:t>
            </a:r>
            <a:endParaRPr sz="1800">
              <a:latin typeface="Calibri"/>
              <a:cs typeface="Calibri"/>
            </a:endParaRPr>
          </a:p>
          <a:p>
            <a:pPr marL="448309" indent="-235585">
              <a:lnSpc>
                <a:spcPct val="100000"/>
              </a:lnSpc>
              <a:spcBef>
                <a:spcPts val="390"/>
              </a:spcBef>
              <a:buClr>
                <a:srgbClr val="D24717"/>
              </a:buClr>
              <a:buFont typeface="Wingdings"/>
              <a:buChar char=""/>
              <a:tabLst>
                <a:tab pos="448945" algn="l"/>
              </a:tabLst>
            </a:pPr>
            <a:r>
              <a:rPr sz="1800" dirty="0">
                <a:solidFill>
                  <a:srgbClr val="404040"/>
                </a:solidFill>
                <a:latin typeface="Calibri"/>
                <a:cs typeface="Calibri"/>
              </a:rPr>
              <a:t>Les </a:t>
            </a:r>
            <a:r>
              <a:rPr sz="1800" spc="-5" dirty="0">
                <a:solidFill>
                  <a:srgbClr val="404040"/>
                </a:solidFill>
                <a:latin typeface="Calibri"/>
                <a:cs typeface="Calibri"/>
              </a:rPr>
              <a:t>plugins </a:t>
            </a:r>
            <a:r>
              <a:rPr sz="1800" dirty="0">
                <a:solidFill>
                  <a:srgbClr val="404040"/>
                </a:solidFill>
                <a:latin typeface="Calibri"/>
                <a:cs typeface="Calibri"/>
              </a:rPr>
              <a:t>du </a:t>
            </a:r>
            <a:r>
              <a:rPr sz="1800" spc="-10" dirty="0">
                <a:solidFill>
                  <a:srgbClr val="404040"/>
                </a:solidFill>
                <a:latin typeface="Calibri"/>
                <a:cs typeface="Calibri"/>
              </a:rPr>
              <a:t>projet </a:t>
            </a:r>
            <a:r>
              <a:rPr sz="1800" dirty="0">
                <a:solidFill>
                  <a:srgbClr val="404040"/>
                </a:solidFill>
                <a:latin typeface="Calibri"/>
                <a:cs typeface="Calibri"/>
              </a:rPr>
              <a:t>Mojo :</a:t>
            </a:r>
            <a:r>
              <a:rPr sz="1800" spc="35" dirty="0">
                <a:solidFill>
                  <a:srgbClr val="404040"/>
                </a:solidFill>
                <a:latin typeface="Calibri"/>
                <a:cs typeface="Calibri"/>
              </a:rPr>
              <a:t> </a:t>
            </a:r>
            <a:r>
              <a:rPr sz="1800" spc="-10" dirty="0">
                <a:solidFill>
                  <a:srgbClr val="404040"/>
                </a:solidFill>
                <a:latin typeface="Calibri"/>
                <a:cs typeface="Calibri"/>
              </a:rPr>
              <a:t>http</a:t>
            </a:r>
            <a:r>
              <a:rPr sz="1800" spc="-10" dirty="0">
                <a:solidFill>
                  <a:srgbClr val="404040"/>
                </a:solidFill>
                <a:latin typeface="Calibri"/>
                <a:cs typeface="Calibri"/>
                <a:hlinkClick r:id="rId3"/>
              </a:rPr>
              <a:t>s://w</a:t>
            </a:r>
            <a:r>
              <a:rPr sz="1800" spc="-10" dirty="0">
                <a:solidFill>
                  <a:srgbClr val="404040"/>
                </a:solidFill>
                <a:latin typeface="Calibri"/>
                <a:cs typeface="Calibri"/>
              </a:rPr>
              <a:t>ww</a:t>
            </a:r>
            <a:r>
              <a:rPr sz="1800" spc="-10" dirty="0">
                <a:solidFill>
                  <a:srgbClr val="404040"/>
                </a:solidFill>
                <a:latin typeface="Calibri"/>
                <a:cs typeface="Calibri"/>
                <a:hlinkClick r:id="rId3"/>
              </a:rPr>
              <a:t>.mojohaus.or</a:t>
            </a:r>
            <a:r>
              <a:rPr sz="1800" spc="-10" dirty="0">
                <a:solidFill>
                  <a:srgbClr val="404040"/>
                </a:solidFill>
                <a:latin typeface="Calibri"/>
                <a:cs typeface="Calibri"/>
              </a:rPr>
              <a:t>g/</a:t>
            </a:r>
            <a:endParaRPr sz="1800">
              <a:latin typeface="Calibri"/>
              <a:cs typeface="Calibri"/>
            </a:endParaRPr>
          </a:p>
          <a:p>
            <a:pPr marL="396240" marR="1826895" indent="-182880">
              <a:lnSpc>
                <a:spcPts val="1939"/>
              </a:lnSpc>
              <a:spcBef>
                <a:spcPts val="630"/>
              </a:spcBef>
              <a:buClr>
                <a:srgbClr val="D24717"/>
              </a:buClr>
              <a:buFont typeface="Wingdings"/>
              <a:buChar char=""/>
              <a:tabLst>
                <a:tab pos="448945" algn="l"/>
              </a:tabLst>
            </a:pPr>
            <a:r>
              <a:rPr sz="1800" dirty="0">
                <a:solidFill>
                  <a:srgbClr val="404040"/>
                </a:solidFill>
                <a:latin typeface="Calibri"/>
                <a:cs typeface="Calibri"/>
              </a:rPr>
              <a:t>Les </a:t>
            </a:r>
            <a:r>
              <a:rPr sz="1800" spc="-5" dirty="0">
                <a:solidFill>
                  <a:srgbClr val="404040"/>
                </a:solidFill>
                <a:latin typeface="Calibri"/>
                <a:cs typeface="Calibri"/>
              </a:rPr>
              <a:t>plugins présents </a:t>
            </a:r>
            <a:r>
              <a:rPr sz="1800" dirty="0">
                <a:solidFill>
                  <a:srgbClr val="404040"/>
                </a:solidFill>
                <a:latin typeface="Calibri"/>
                <a:cs typeface="Calibri"/>
              </a:rPr>
              <a:t>sur </a:t>
            </a:r>
            <a:r>
              <a:rPr sz="1800" spc="-5" dirty="0">
                <a:solidFill>
                  <a:srgbClr val="404040"/>
                </a:solidFill>
                <a:latin typeface="Calibri"/>
                <a:cs typeface="Calibri"/>
              </a:rPr>
              <a:t>le </a:t>
            </a:r>
            <a:r>
              <a:rPr sz="1800" spc="-10" dirty="0">
                <a:solidFill>
                  <a:srgbClr val="404040"/>
                </a:solidFill>
                <a:latin typeface="Calibri"/>
                <a:cs typeface="Calibri"/>
              </a:rPr>
              <a:t>site </a:t>
            </a:r>
            <a:r>
              <a:rPr sz="1800" dirty="0">
                <a:solidFill>
                  <a:srgbClr val="404040"/>
                </a:solidFill>
                <a:latin typeface="Calibri"/>
                <a:cs typeface="Calibri"/>
              </a:rPr>
              <a:t>de </a:t>
            </a:r>
            <a:r>
              <a:rPr sz="1800" spc="-5" dirty="0">
                <a:solidFill>
                  <a:srgbClr val="404040"/>
                </a:solidFill>
                <a:latin typeface="Calibri"/>
                <a:cs typeface="Calibri"/>
              </a:rPr>
              <a:t>Google dédié </a:t>
            </a:r>
            <a:r>
              <a:rPr sz="1800" dirty="0">
                <a:solidFill>
                  <a:srgbClr val="404040"/>
                </a:solidFill>
                <a:latin typeface="Calibri"/>
                <a:cs typeface="Calibri"/>
              </a:rPr>
              <a:t>au </a:t>
            </a:r>
            <a:r>
              <a:rPr sz="1800" spc="-5" dirty="0">
                <a:solidFill>
                  <a:srgbClr val="404040"/>
                </a:solidFill>
                <a:latin typeface="Calibri"/>
                <a:cs typeface="Calibri"/>
              </a:rPr>
              <a:t>code </a:t>
            </a:r>
            <a:r>
              <a:rPr sz="1800" dirty="0">
                <a:solidFill>
                  <a:srgbClr val="404040"/>
                </a:solidFill>
                <a:latin typeface="Calibri"/>
                <a:cs typeface="Calibri"/>
              </a:rPr>
              <a:t>:  </a:t>
            </a:r>
            <a:r>
              <a:rPr sz="1800" spc="-5" dirty="0">
                <a:solidFill>
                  <a:srgbClr val="404040"/>
                </a:solidFill>
                <a:latin typeface="Calibri"/>
                <a:cs typeface="Calibri"/>
              </a:rPr>
              <a:t>https://code.google.com</a:t>
            </a:r>
            <a:endParaRPr sz="1800">
              <a:latin typeface="Calibri"/>
              <a:cs typeface="Calibri"/>
            </a:endParaRPr>
          </a:p>
        </p:txBody>
      </p:sp>
    </p:spTree>
    <p:extLst>
      <p:ext uri="{BB962C8B-B14F-4D97-AF65-F5344CB8AC3E}">
        <p14:creationId xmlns:p14="http://schemas.microsoft.com/office/powerpoint/2010/main" val="57511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524000" y="133349"/>
            <a:ext cx="5791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gn="ctr">
              <a:lnSpc>
                <a:spcPts val="3125"/>
              </a:lnSpc>
              <a:spcBef>
                <a:spcPct val="0"/>
              </a:spcBef>
              <a:buClr>
                <a:srgbClr val="000000"/>
              </a:buClr>
              <a:buNone/>
            </a:pPr>
            <a:r>
              <a:rPr lang="en-US" sz="3600">
                <a:latin typeface="Century Gothic" panose="020B0502020202020204" pitchFamily="34" charset="0"/>
                <a:ea typeface="Tahoma" panose="020B0604030504040204" pitchFamily="34" charset="0"/>
                <a:cs typeface="Tahoma" panose="020B0604030504040204" pitchFamily="34" charset="0"/>
              </a:rPr>
              <a:t>Exemple</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p:nvPr/>
        </p:nvSpPr>
        <p:spPr>
          <a:xfrm>
            <a:off x="1082039" y="1544192"/>
            <a:ext cx="6979920" cy="294551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756673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57085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maven-compiler-plugin</a:t>
            </a:r>
          </a:p>
        </p:txBody>
      </p:sp>
      <p:sp>
        <p:nvSpPr>
          <p:cNvPr id="5" name="object 5"/>
          <p:cNvSpPr txBox="1"/>
          <p:nvPr/>
        </p:nvSpPr>
        <p:spPr>
          <a:xfrm>
            <a:off x="852932" y="1400938"/>
            <a:ext cx="7777480" cy="3319627"/>
          </a:xfrm>
          <a:prstGeom prst="rect">
            <a:avLst/>
          </a:prstGeom>
        </p:spPr>
        <p:txBody>
          <a:bodyPr vert="horz" wrap="square" lIns="0" tIns="34290" rIns="0" bIns="0" rtlCol="0">
            <a:spAutoFit/>
          </a:bodyPr>
          <a:lstStyle/>
          <a:p>
            <a:pPr marL="12700" marR="5080" indent="39370" algn="just">
              <a:lnSpc>
                <a:spcPct val="90100"/>
              </a:lnSpc>
              <a:spcBef>
                <a:spcPts val="270"/>
              </a:spcBef>
            </a:pPr>
            <a:r>
              <a:rPr sz="1400" spc="-5" dirty="0">
                <a:solidFill>
                  <a:srgbClr val="404040"/>
                </a:solidFill>
                <a:latin typeface="Calibri"/>
                <a:cs typeface="Calibri"/>
              </a:rPr>
              <a:t>Le plugin </a:t>
            </a:r>
            <a:r>
              <a:rPr sz="1400" dirty="0">
                <a:solidFill>
                  <a:srgbClr val="404040"/>
                </a:solidFill>
                <a:latin typeface="Calibri"/>
                <a:cs typeface="Calibri"/>
              </a:rPr>
              <a:t>le </a:t>
            </a:r>
            <a:r>
              <a:rPr sz="1400" spc="-5" dirty="0">
                <a:solidFill>
                  <a:srgbClr val="404040"/>
                </a:solidFill>
                <a:latin typeface="Calibri"/>
                <a:cs typeface="Calibri"/>
              </a:rPr>
              <a:t>plus important de </a:t>
            </a:r>
            <a:r>
              <a:rPr sz="1400" spc="-10" dirty="0">
                <a:solidFill>
                  <a:srgbClr val="404040"/>
                </a:solidFill>
                <a:latin typeface="Calibri"/>
                <a:cs typeface="Calibri"/>
              </a:rPr>
              <a:t>maven (souvent </a:t>
            </a:r>
            <a:r>
              <a:rPr sz="1400" dirty="0">
                <a:solidFill>
                  <a:srgbClr val="404040"/>
                </a:solidFill>
                <a:latin typeface="Calibri"/>
                <a:cs typeface="Calibri"/>
              </a:rPr>
              <a:t>utilisé </a:t>
            </a:r>
            <a:r>
              <a:rPr sz="1400" spc="-5" dirty="0">
                <a:solidFill>
                  <a:srgbClr val="404040"/>
                </a:solidFill>
                <a:latin typeface="Calibri"/>
                <a:cs typeface="Calibri"/>
              </a:rPr>
              <a:t>sans </a:t>
            </a:r>
            <a:r>
              <a:rPr sz="1400" dirty="0">
                <a:solidFill>
                  <a:srgbClr val="404040"/>
                </a:solidFill>
                <a:latin typeface="Calibri"/>
                <a:cs typeface="Calibri"/>
              </a:rPr>
              <a:t>le </a:t>
            </a:r>
            <a:r>
              <a:rPr sz="1400" spc="-5" dirty="0">
                <a:solidFill>
                  <a:srgbClr val="404040"/>
                </a:solidFill>
                <a:latin typeface="Calibri"/>
                <a:cs typeface="Calibri"/>
              </a:rPr>
              <a:t>savoir). Ce plugin compile </a:t>
            </a:r>
            <a:r>
              <a:rPr sz="1400" dirty="0">
                <a:solidFill>
                  <a:srgbClr val="404040"/>
                </a:solidFill>
                <a:latin typeface="Calibri"/>
                <a:cs typeface="Calibri"/>
              </a:rPr>
              <a:t>le </a:t>
            </a:r>
            <a:r>
              <a:rPr sz="1400" spc="-10" dirty="0">
                <a:solidFill>
                  <a:srgbClr val="404040"/>
                </a:solidFill>
                <a:latin typeface="Calibri"/>
                <a:cs typeface="Calibri"/>
              </a:rPr>
              <a:t>code </a:t>
            </a:r>
            <a:r>
              <a:rPr sz="1400" spc="-15" dirty="0">
                <a:solidFill>
                  <a:srgbClr val="404040"/>
                </a:solidFill>
                <a:latin typeface="Calibri"/>
                <a:cs typeface="Calibri"/>
              </a:rPr>
              <a:t>Java </a:t>
            </a:r>
            <a:r>
              <a:rPr sz="1400" dirty="0">
                <a:solidFill>
                  <a:srgbClr val="404040"/>
                </a:solidFill>
                <a:latin typeface="Calibri"/>
                <a:cs typeface="Calibri"/>
              </a:rPr>
              <a:t>à </a:t>
            </a:r>
            <a:r>
              <a:rPr sz="1400" spc="-5" dirty="0">
                <a:solidFill>
                  <a:srgbClr val="404040"/>
                </a:solidFill>
                <a:latin typeface="Calibri"/>
                <a:cs typeface="Calibri"/>
              </a:rPr>
              <a:t>partir  de </a:t>
            </a:r>
            <a:r>
              <a:rPr sz="1400" spc="-10" dirty="0">
                <a:solidFill>
                  <a:srgbClr val="404040"/>
                </a:solidFill>
                <a:latin typeface="Calibri"/>
                <a:cs typeface="Calibri"/>
              </a:rPr>
              <a:t>l’emplacement standard Maven </a:t>
            </a:r>
            <a:r>
              <a:rPr sz="1400" spc="-5" dirty="0">
                <a:solidFill>
                  <a:srgbClr val="404040"/>
                </a:solidFill>
                <a:latin typeface="Calibri"/>
                <a:cs typeface="Calibri"/>
              </a:rPr>
              <a:t>spécifie par </a:t>
            </a:r>
            <a:r>
              <a:rPr sz="1400" spc="-10" dirty="0">
                <a:solidFill>
                  <a:srgbClr val="404040"/>
                </a:solidFill>
                <a:latin typeface="Calibri"/>
                <a:cs typeface="Calibri"/>
              </a:rPr>
              <a:t>exemple/src/main/java et /src/main/resources </a:t>
            </a:r>
            <a:r>
              <a:rPr sz="1400" spc="-5" dirty="0">
                <a:solidFill>
                  <a:srgbClr val="404040"/>
                </a:solidFill>
                <a:latin typeface="Calibri"/>
                <a:cs typeface="Calibri"/>
              </a:rPr>
              <a:t>(ici pour </a:t>
            </a:r>
            <a:r>
              <a:rPr sz="1400" spc="-10" dirty="0">
                <a:solidFill>
                  <a:srgbClr val="404040"/>
                </a:solidFill>
                <a:latin typeface="Calibri"/>
                <a:cs typeface="Calibri"/>
              </a:rPr>
              <a:t>être  </a:t>
            </a:r>
            <a:r>
              <a:rPr sz="1400" dirty="0">
                <a:solidFill>
                  <a:srgbClr val="404040"/>
                </a:solidFill>
                <a:latin typeface="Calibri"/>
                <a:cs typeface="Calibri"/>
              </a:rPr>
              <a:t>en </a:t>
            </a:r>
            <a:r>
              <a:rPr sz="1400" spc="-5" dirty="0">
                <a:solidFill>
                  <a:srgbClr val="404040"/>
                </a:solidFill>
                <a:latin typeface="Calibri"/>
                <a:cs typeface="Calibri"/>
              </a:rPr>
              <a:t>version</a:t>
            </a:r>
            <a:r>
              <a:rPr sz="1400" spc="-25" dirty="0">
                <a:solidFill>
                  <a:srgbClr val="404040"/>
                </a:solidFill>
                <a:latin typeface="Calibri"/>
                <a:cs typeface="Calibri"/>
              </a:rPr>
              <a:t> </a:t>
            </a:r>
            <a:r>
              <a:rPr sz="1400" spc="-5" dirty="0">
                <a:solidFill>
                  <a:srgbClr val="404040"/>
                </a:solidFill>
                <a:latin typeface="Calibri"/>
                <a:cs typeface="Calibri"/>
              </a:rPr>
              <a:t>7).</a:t>
            </a:r>
            <a:endParaRPr sz="1400">
              <a:latin typeface="Calibri"/>
              <a:cs typeface="Calibri"/>
            </a:endParaRPr>
          </a:p>
          <a:p>
            <a:pPr>
              <a:lnSpc>
                <a:spcPct val="100000"/>
              </a:lnSpc>
              <a:spcBef>
                <a:spcPts val="20"/>
              </a:spcBef>
            </a:pPr>
            <a:endParaRPr sz="1150">
              <a:latin typeface="Times New Roman"/>
              <a:cs typeface="Times New Roman"/>
            </a:endParaRPr>
          </a:p>
          <a:p>
            <a:pPr marL="904240">
              <a:lnSpc>
                <a:spcPts val="1595"/>
              </a:lnSpc>
            </a:pPr>
            <a:r>
              <a:rPr sz="1400" spc="-5" dirty="0">
                <a:solidFill>
                  <a:srgbClr val="404040"/>
                </a:solidFill>
                <a:latin typeface="Calibri"/>
                <a:cs typeface="Calibri"/>
              </a:rPr>
              <a:t>&lt;build&gt;</a:t>
            </a:r>
            <a:endParaRPr sz="1400">
              <a:latin typeface="Calibri"/>
              <a:cs typeface="Calibri"/>
            </a:endParaRPr>
          </a:p>
          <a:p>
            <a:pPr marL="1062990">
              <a:lnSpc>
                <a:spcPts val="1510"/>
              </a:lnSpc>
            </a:pPr>
            <a:r>
              <a:rPr sz="1400" spc="-5" dirty="0">
                <a:solidFill>
                  <a:srgbClr val="404040"/>
                </a:solidFill>
                <a:latin typeface="Calibri"/>
                <a:cs typeface="Calibri"/>
              </a:rPr>
              <a:t>&lt;sourceDirectory&gt;src&lt;/sourceDirectory&gt;</a:t>
            </a:r>
            <a:endParaRPr sz="1400">
              <a:latin typeface="Calibri"/>
              <a:cs typeface="Calibri"/>
            </a:endParaRPr>
          </a:p>
          <a:p>
            <a:pPr marL="1062990">
              <a:lnSpc>
                <a:spcPts val="1510"/>
              </a:lnSpc>
            </a:pPr>
            <a:r>
              <a:rPr sz="1400" spc="-5" dirty="0">
                <a:solidFill>
                  <a:srgbClr val="404040"/>
                </a:solidFill>
                <a:latin typeface="Calibri"/>
                <a:cs typeface="Calibri"/>
              </a:rPr>
              <a:t>&lt;plugins&gt;</a:t>
            </a:r>
            <a:endParaRPr sz="1400">
              <a:latin typeface="Calibri"/>
              <a:cs typeface="Calibri"/>
            </a:endParaRPr>
          </a:p>
          <a:p>
            <a:pPr marL="1221105">
              <a:lnSpc>
                <a:spcPts val="1510"/>
              </a:lnSpc>
            </a:pPr>
            <a:r>
              <a:rPr sz="1400" spc="-5" dirty="0">
                <a:solidFill>
                  <a:srgbClr val="404040"/>
                </a:solidFill>
                <a:latin typeface="Calibri"/>
                <a:cs typeface="Calibri"/>
              </a:rPr>
              <a:t>&lt;plugin&gt;</a:t>
            </a:r>
            <a:endParaRPr sz="1400">
              <a:latin typeface="Calibri"/>
              <a:cs typeface="Calibri"/>
            </a:endParaRPr>
          </a:p>
          <a:p>
            <a:pPr marL="1379855">
              <a:lnSpc>
                <a:spcPts val="1510"/>
              </a:lnSpc>
            </a:pPr>
            <a:r>
              <a:rPr sz="1400" spc="-5" dirty="0">
                <a:solidFill>
                  <a:srgbClr val="404040"/>
                </a:solidFill>
                <a:latin typeface="Calibri"/>
                <a:cs typeface="Calibri"/>
              </a:rPr>
              <a:t>&lt;artifactId&gt;maven-compiler-plugin&lt;/artifactId&gt;</a:t>
            </a:r>
            <a:endParaRPr sz="1400">
              <a:latin typeface="Calibri"/>
              <a:cs typeface="Calibri"/>
            </a:endParaRPr>
          </a:p>
          <a:p>
            <a:pPr marL="1379855">
              <a:lnSpc>
                <a:spcPts val="1515"/>
              </a:lnSpc>
            </a:pPr>
            <a:r>
              <a:rPr sz="1400" spc="-5" dirty="0">
                <a:solidFill>
                  <a:srgbClr val="404040"/>
                </a:solidFill>
                <a:latin typeface="Calibri"/>
                <a:cs typeface="Calibri"/>
              </a:rPr>
              <a:t>&lt;version&gt;3.1&lt;/version&gt;</a:t>
            </a:r>
            <a:endParaRPr sz="1400">
              <a:latin typeface="Calibri"/>
              <a:cs typeface="Calibri"/>
            </a:endParaRPr>
          </a:p>
          <a:p>
            <a:pPr marL="1379855">
              <a:lnSpc>
                <a:spcPts val="1515"/>
              </a:lnSpc>
            </a:pPr>
            <a:r>
              <a:rPr sz="1400" spc="-10" dirty="0">
                <a:solidFill>
                  <a:srgbClr val="404040"/>
                </a:solidFill>
                <a:latin typeface="Calibri"/>
                <a:cs typeface="Calibri"/>
              </a:rPr>
              <a:t>&lt;configuration&gt;</a:t>
            </a:r>
            <a:endParaRPr sz="1400">
              <a:latin typeface="Calibri"/>
              <a:cs typeface="Calibri"/>
            </a:endParaRPr>
          </a:p>
          <a:p>
            <a:pPr marL="1539875">
              <a:lnSpc>
                <a:spcPts val="1510"/>
              </a:lnSpc>
            </a:pPr>
            <a:r>
              <a:rPr sz="1400" spc="-10" dirty="0">
                <a:solidFill>
                  <a:srgbClr val="404040"/>
                </a:solidFill>
                <a:latin typeface="Calibri"/>
                <a:cs typeface="Calibri"/>
              </a:rPr>
              <a:t>&lt;source&gt;1.7&lt;/source&gt;</a:t>
            </a:r>
            <a:endParaRPr sz="1400">
              <a:latin typeface="Calibri"/>
              <a:cs typeface="Calibri"/>
            </a:endParaRPr>
          </a:p>
          <a:p>
            <a:pPr marL="1539875">
              <a:lnSpc>
                <a:spcPts val="1510"/>
              </a:lnSpc>
            </a:pPr>
            <a:r>
              <a:rPr sz="1400" spc="-10" dirty="0">
                <a:solidFill>
                  <a:srgbClr val="404040"/>
                </a:solidFill>
                <a:latin typeface="Calibri"/>
                <a:cs typeface="Calibri"/>
              </a:rPr>
              <a:t>&lt;target&gt;1.7&lt;/target&gt;</a:t>
            </a:r>
            <a:endParaRPr sz="1400">
              <a:latin typeface="Calibri"/>
              <a:cs typeface="Calibri"/>
            </a:endParaRPr>
          </a:p>
          <a:p>
            <a:pPr marL="1379855">
              <a:lnSpc>
                <a:spcPts val="1510"/>
              </a:lnSpc>
            </a:pPr>
            <a:r>
              <a:rPr sz="1400" spc="-10" dirty="0">
                <a:solidFill>
                  <a:srgbClr val="404040"/>
                </a:solidFill>
                <a:latin typeface="Calibri"/>
                <a:cs typeface="Calibri"/>
              </a:rPr>
              <a:t>&lt;/configuration&gt;</a:t>
            </a:r>
            <a:endParaRPr sz="1400">
              <a:latin typeface="Calibri"/>
              <a:cs typeface="Calibri"/>
            </a:endParaRPr>
          </a:p>
          <a:p>
            <a:pPr marL="1221105">
              <a:lnSpc>
                <a:spcPts val="1510"/>
              </a:lnSpc>
            </a:pPr>
            <a:r>
              <a:rPr sz="1400" spc="-5" dirty="0">
                <a:solidFill>
                  <a:srgbClr val="404040"/>
                </a:solidFill>
                <a:latin typeface="Calibri"/>
                <a:cs typeface="Calibri"/>
              </a:rPr>
              <a:t>&lt;/plugin&gt;</a:t>
            </a:r>
            <a:endParaRPr sz="1400">
              <a:latin typeface="Calibri"/>
              <a:cs typeface="Calibri"/>
            </a:endParaRPr>
          </a:p>
          <a:p>
            <a:pPr marL="1062990">
              <a:lnSpc>
                <a:spcPts val="1510"/>
              </a:lnSpc>
            </a:pPr>
            <a:r>
              <a:rPr sz="1400" spc="-5" dirty="0">
                <a:solidFill>
                  <a:srgbClr val="404040"/>
                </a:solidFill>
                <a:latin typeface="Calibri"/>
                <a:cs typeface="Calibri"/>
              </a:rPr>
              <a:t>&lt;/plugins&gt;</a:t>
            </a:r>
            <a:endParaRPr sz="1400">
              <a:latin typeface="Calibri"/>
              <a:cs typeface="Calibri"/>
            </a:endParaRPr>
          </a:p>
          <a:p>
            <a:pPr marL="904240">
              <a:lnSpc>
                <a:spcPts val="1595"/>
              </a:lnSpc>
            </a:pPr>
            <a:r>
              <a:rPr sz="1400" spc="-5" dirty="0">
                <a:solidFill>
                  <a:srgbClr val="404040"/>
                </a:solidFill>
                <a:latin typeface="Calibri"/>
                <a:cs typeface="Calibri"/>
              </a:rPr>
              <a:t>&lt;/build&gt;</a:t>
            </a:r>
            <a:endParaRPr sz="1400">
              <a:latin typeface="Calibri"/>
              <a:cs typeface="Calibri"/>
            </a:endParaRPr>
          </a:p>
        </p:txBody>
      </p:sp>
    </p:spTree>
    <p:extLst>
      <p:ext uri="{BB962C8B-B14F-4D97-AF65-F5344CB8AC3E}">
        <p14:creationId xmlns:p14="http://schemas.microsoft.com/office/powerpoint/2010/main" val="1179322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497579"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Plugins</a:t>
            </a:r>
            <a:r>
              <a:rPr spc="-150" dirty="0">
                <a:solidFill>
                  <a:schemeClr val="tx1"/>
                </a:solidFill>
              </a:rPr>
              <a:t> </a:t>
            </a:r>
            <a:r>
              <a:rPr spc="-70" dirty="0">
                <a:solidFill>
                  <a:schemeClr val="tx1"/>
                </a:solidFill>
              </a:rPr>
              <a:t>Maven</a:t>
            </a: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240</a:t>
            </a:r>
            <a:endParaRPr sz="1050">
              <a:latin typeface="Calibri"/>
              <a:cs typeface="Calibri"/>
            </a:endParaRPr>
          </a:p>
        </p:txBody>
      </p:sp>
      <p:sp>
        <p:nvSpPr>
          <p:cNvPr id="5" name="object 5"/>
          <p:cNvSpPr txBox="1"/>
          <p:nvPr/>
        </p:nvSpPr>
        <p:spPr>
          <a:xfrm>
            <a:off x="840422" y="1292664"/>
            <a:ext cx="7736840" cy="310918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404040"/>
                </a:solidFill>
                <a:latin typeface="Calibri"/>
                <a:cs typeface="Calibri"/>
              </a:rPr>
              <a:t>Autres plugins </a:t>
            </a:r>
            <a:r>
              <a:rPr spc="-10" dirty="0">
                <a:solidFill>
                  <a:srgbClr val="404040"/>
                </a:solidFill>
                <a:latin typeface="Calibri"/>
                <a:cs typeface="Calibri"/>
              </a:rPr>
              <a:t>importants</a:t>
            </a:r>
            <a:r>
              <a:rPr spc="5" dirty="0">
                <a:solidFill>
                  <a:srgbClr val="404040"/>
                </a:solidFill>
                <a:latin typeface="Calibri"/>
                <a:cs typeface="Calibri"/>
              </a:rPr>
              <a:t> </a:t>
            </a:r>
            <a:r>
              <a:rPr dirty="0">
                <a:solidFill>
                  <a:srgbClr val="404040"/>
                </a:solidFill>
                <a:latin typeface="Calibri"/>
                <a:cs typeface="Calibri"/>
              </a:rPr>
              <a:t>:</a:t>
            </a:r>
            <a:endParaRPr dirty="0">
              <a:latin typeface="Calibri"/>
              <a:cs typeface="Calibri"/>
            </a:endParaRPr>
          </a:p>
          <a:p>
            <a:pPr marL="448309" indent="-235585">
              <a:lnSpc>
                <a:spcPct val="100000"/>
              </a:lnSpc>
              <a:spcBef>
                <a:spcPts val="1450"/>
              </a:spcBef>
              <a:buClr>
                <a:srgbClr val="D24717"/>
              </a:buClr>
              <a:buFont typeface="Wingdings"/>
              <a:buChar char=""/>
              <a:tabLst>
                <a:tab pos="448945" algn="l"/>
              </a:tabLst>
            </a:pPr>
            <a:r>
              <a:rPr sz="1600" spc="-10" dirty="0">
                <a:solidFill>
                  <a:srgbClr val="404040"/>
                </a:solidFill>
                <a:latin typeface="Calibri"/>
                <a:cs typeface="Calibri"/>
              </a:rPr>
              <a:t>maven-surefire-plugin (tests</a:t>
            </a:r>
            <a:r>
              <a:rPr sz="1600" dirty="0">
                <a:solidFill>
                  <a:srgbClr val="404040"/>
                </a:solidFill>
                <a:latin typeface="Calibri"/>
                <a:cs typeface="Calibri"/>
              </a:rPr>
              <a:t> </a:t>
            </a:r>
            <a:r>
              <a:rPr sz="1600" spc="-10" dirty="0">
                <a:solidFill>
                  <a:srgbClr val="404040"/>
                </a:solidFill>
                <a:latin typeface="Calibri"/>
                <a:cs typeface="Calibri"/>
              </a:rPr>
              <a:t>unitaires)</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5" dirty="0">
                <a:solidFill>
                  <a:srgbClr val="404040"/>
                </a:solidFill>
                <a:latin typeface="Calibri"/>
                <a:cs typeface="Calibri"/>
              </a:rPr>
              <a:t>maven-assembly-plugin </a:t>
            </a:r>
            <a:r>
              <a:rPr sz="1600" spc="-10" dirty="0">
                <a:solidFill>
                  <a:srgbClr val="404040"/>
                </a:solidFill>
                <a:latin typeface="Calibri"/>
                <a:cs typeface="Calibri"/>
              </a:rPr>
              <a:t>(création </a:t>
            </a:r>
            <a:r>
              <a:rPr sz="1600" spc="-5" dirty="0">
                <a:solidFill>
                  <a:srgbClr val="404040"/>
                </a:solidFill>
                <a:latin typeface="Calibri"/>
                <a:cs typeface="Calibri"/>
              </a:rPr>
              <a:t>de </a:t>
            </a:r>
            <a:r>
              <a:rPr sz="1600" dirty="0">
                <a:solidFill>
                  <a:srgbClr val="404040"/>
                </a:solidFill>
                <a:latin typeface="Calibri"/>
                <a:cs typeface="Calibri"/>
              </a:rPr>
              <a:t>la </a:t>
            </a:r>
            <a:r>
              <a:rPr sz="1600" spc="-10" dirty="0">
                <a:solidFill>
                  <a:srgbClr val="404040"/>
                </a:solidFill>
                <a:latin typeface="Calibri"/>
                <a:cs typeface="Calibri"/>
              </a:rPr>
              <a:t>distribution </a:t>
            </a:r>
            <a:r>
              <a:rPr sz="1600" spc="-5" dirty="0">
                <a:solidFill>
                  <a:srgbClr val="404040"/>
                </a:solidFill>
                <a:latin typeface="Calibri"/>
                <a:cs typeface="Calibri"/>
              </a:rPr>
              <a:t>du </a:t>
            </a:r>
            <a:r>
              <a:rPr sz="1600" spc="-10" dirty="0">
                <a:solidFill>
                  <a:srgbClr val="404040"/>
                </a:solidFill>
                <a:latin typeface="Calibri"/>
                <a:cs typeface="Calibri"/>
              </a:rPr>
              <a:t>projet </a:t>
            </a:r>
            <a:r>
              <a:rPr sz="1600" dirty="0">
                <a:solidFill>
                  <a:srgbClr val="404040"/>
                </a:solidFill>
                <a:latin typeface="Calibri"/>
                <a:cs typeface="Calibri"/>
              </a:rPr>
              <a:t>en</a:t>
            </a:r>
            <a:r>
              <a:rPr sz="1600" spc="120" dirty="0">
                <a:solidFill>
                  <a:srgbClr val="404040"/>
                </a:solidFill>
                <a:latin typeface="Calibri"/>
                <a:cs typeface="Calibri"/>
              </a:rPr>
              <a:t> </a:t>
            </a:r>
            <a:r>
              <a:rPr sz="1600" spc="-10" dirty="0">
                <a:solidFill>
                  <a:srgbClr val="404040"/>
                </a:solidFill>
                <a:latin typeface="Calibri"/>
                <a:cs typeface="Calibri"/>
              </a:rPr>
              <a:t>zip/tar)</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10" dirty="0">
                <a:solidFill>
                  <a:srgbClr val="404040"/>
                </a:solidFill>
                <a:latin typeface="Calibri"/>
                <a:cs typeface="Calibri"/>
              </a:rPr>
              <a:t>maven-jetty-plugin </a:t>
            </a:r>
            <a:r>
              <a:rPr sz="1600" spc="-15" dirty="0">
                <a:solidFill>
                  <a:srgbClr val="404040"/>
                </a:solidFill>
                <a:latin typeface="Calibri"/>
                <a:cs typeface="Calibri"/>
              </a:rPr>
              <a:t>(faire </a:t>
            </a:r>
            <a:r>
              <a:rPr sz="1600" spc="-10" dirty="0">
                <a:solidFill>
                  <a:srgbClr val="404040"/>
                </a:solidFill>
                <a:latin typeface="Calibri"/>
                <a:cs typeface="Calibri"/>
              </a:rPr>
              <a:t>tourner </a:t>
            </a:r>
            <a:r>
              <a:rPr sz="1600" dirty="0">
                <a:solidFill>
                  <a:srgbClr val="404040"/>
                </a:solidFill>
                <a:latin typeface="Calibri"/>
                <a:cs typeface="Calibri"/>
              </a:rPr>
              <a:t>en serveur</a:t>
            </a:r>
            <a:r>
              <a:rPr sz="1600" spc="50" dirty="0">
                <a:solidFill>
                  <a:srgbClr val="404040"/>
                </a:solidFill>
                <a:latin typeface="Calibri"/>
                <a:cs typeface="Calibri"/>
              </a:rPr>
              <a:t> </a:t>
            </a:r>
            <a:r>
              <a:rPr sz="1600" spc="-10" dirty="0">
                <a:solidFill>
                  <a:srgbClr val="404040"/>
                </a:solidFill>
                <a:latin typeface="Calibri"/>
                <a:cs typeface="Calibri"/>
              </a:rPr>
              <a:t>local)</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5" dirty="0">
                <a:solidFill>
                  <a:srgbClr val="404040"/>
                </a:solidFill>
                <a:latin typeface="Calibri"/>
                <a:cs typeface="Calibri"/>
              </a:rPr>
              <a:t>maven-dependency-plugin (gestion </a:t>
            </a:r>
            <a:r>
              <a:rPr sz="1600" dirty="0">
                <a:solidFill>
                  <a:srgbClr val="404040"/>
                </a:solidFill>
                <a:latin typeface="Calibri"/>
                <a:cs typeface="Calibri"/>
              </a:rPr>
              <a:t>des</a:t>
            </a:r>
            <a:r>
              <a:rPr sz="1600" spc="35" dirty="0">
                <a:solidFill>
                  <a:srgbClr val="404040"/>
                </a:solidFill>
                <a:latin typeface="Calibri"/>
                <a:cs typeface="Calibri"/>
              </a:rPr>
              <a:t> </a:t>
            </a:r>
            <a:r>
              <a:rPr sz="1600" dirty="0">
                <a:solidFill>
                  <a:srgbClr val="404040"/>
                </a:solidFill>
                <a:latin typeface="Calibri"/>
                <a:cs typeface="Calibri"/>
              </a:rPr>
              <a:t>dépendances)</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5" dirty="0">
                <a:solidFill>
                  <a:srgbClr val="404040"/>
                </a:solidFill>
                <a:latin typeface="Calibri"/>
                <a:cs typeface="Calibri"/>
              </a:rPr>
              <a:t>maven-jar-plugin </a:t>
            </a:r>
            <a:r>
              <a:rPr sz="1600" spc="-10" dirty="0">
                <a:solidFill>
                  <a:srgbClr val="404040"/>
                </a:solidFill>
                <a:latin typeface="Calibri"/>
                <a:cs typeface="Calibri"/>
              </a:rPr>
              <a:t>(compilation </a:t>
            </a:r>
            <a:r>
              <a:rPr sz="1600" spc="-5" dirty="0">
                <a:solidFill>
                  <a:srgbClr val="404040"/>
                </a:solidFill>
                <a:latin typeface="Calibri"/>
                <a:cs typeface="Calibri"/>
              </a:rPr>
              <a:t>des classes dans fichier</a:t>
            </a:r>
            <a:r>
              <a:rPr sz="1600" spc="50" dirty="0">
                <a:solidFill>
                  <a:srgbClr val="404040"/>
                </a:solidFill>
                <a:latin typeface="Calibri"/>
                <a:cs typeface="Calibri"/>
              </a:rPr>
              <a:t> </a:t>
            </a:r>
            <a:r>
              <a:rPr sz="1600" spc="-10" dirty="0">
                <a:solidFill>
                  <a:srgbClr val="404040"/>
                </a:solidFill>
                <a:latin typeface="Calibri"/>
                <a:cs typeface="Calibri"/>
              </a:rPr>
              <a:t>JAR)</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10" dirty="0">
                <a:solidFill>
                  <a:srgbClr val="404040"/>
                </a:solidFill>
                <a:latin typeface="Calibri"/>
                <a:cs typeface="Calibri"/>
              </a:rPr>
              <a:t>maven-war-plugin (création </a:t>
            </a:r>
            <a:r>
              <a:rPr sz="1600" spc="-5" dirty="0">
                <a:solidFill>
                  <a:srgbClr val="404040"/>
                </a:solidFill>
                <a:latin typeface="Calibri"/>
                <a:cs typeface="Calibri"/>
              </a:rPr>
              <a:t>fichier </a:t>
            </a:r>
            <a:r>
              <a:rPr sz="1600" spc="-25" dirty="0">
                <a:solidFill>
                  <a:srgbClr val="404040"/>
                </a:solidFill>
                <a:latin typeface="Calibri"/>
                <a:cs typeface="Calibri"/>
              </a:rPr>
              <a:t>Web </a:t>
            </a:r>
            <a:r>
              <a:rPr sz="1600" spc="-10" dirty="0">
                <a:solidFill>
                  <a:srgbClr val="404040"/>
                </a:solidFill>
                <a:latin typeface="Calibri"/>
                <a:cs typeface="Calibri"/>
              </a:rPr>
              <a:t>Archive</a:t>
            </a:r>
            <a:r>
              <a:rPr sz="1600" spc="100" dirty="0">
                <a:solidFill>
                  <a:srgbClr val="404040"/>
                </a:solidFill>
                <a:latin typeface="Calibri"/>
                <a:cs typeface="Calibri"/>
              </a:rPr>
              <a:t> </a:t>
            </a:r>
            <a:r>
              <a:rPr sz="1600" spc="-20" dirty="0">
                <a:solidFill>
                  <a:srgbClr val="404040"/>
                </a:solidFill>
                <a:latin typeface="Calibri"/>
                <a:cs typeface="Calibri"/>
              </a:rPr>
              <a:t>(WAR))</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5" dirty="0">
                <a:solidFill>
                  <a:srgbClr val="404040"/>
                </a:solidFill>
                <a:latin typeface="Calibri"/>
                <a:cs typeface="Calibri"/>
              </a:rPr>
              <a:t>maven-deploy-plugin (upload des </a:t>
            </a:r>
            <a:r>
              <a:rPr sz="1600" spc="-10" dirty="0">
                <a:solidFill>
                  <a:srgbClr val="404040"/>
                </a:solidFill>
                <a:latin typeface="Calibri"/>
                <a:cs typeface="Calibri"/>
              </a:rPr>
              <a:t>fichiers projet </a:t>
            </a:r>
            <a:r>
              <a:rPr sz="1600" spc="-5" dirty="0">
                <a:solidFill>
                  <a:srgbClr val="404040"/>
                </a:solidFill>
                <a:latin typeface="Calibri"/>
                <a:cs typeface="Calibri"/>
              </a:rPr>
              <a:t>dans un dépôt</a:t>
            </a:r>
            <a:r>
              <a:rPr sz="1600" spc="100" dirty="0">
                <a:solidFill>
                  <a:srgbClr val="404040"/>
                </a:solidFill>
                <a:latin typeface="Calibri"/>
                <a:cs typeface="Calibri"/>
              </a:rPr>
              <a:t> </a:t>
            </a:r>
            <a:r>
              <a:rPr sz="1600" spc="-10" dirty="0">
                <a:solidFill>
                  <a:srgbClr val="404040"/>
                </a:solidFill>
                <a:latin typeface="Calibri"/>
                <a:cs typeface="Calibri"/>
              </a:rPr>
              <a:t>distant)</a:t>
            </a:r>
            <a:endParaRPr sz="1600" dirty="0">
              <a:latin typeface="Calibri"/>
              <a:cs typeface="Calibri"/>
            </a:endParaRPr>
          </a:p>
          <a:p>
            <a:pPr marL="448309" indent="-235585">
              <a:lnSpc>
                <a:spcPct val="100000"/>
              </a:lnSpc>
              <a:spcBef>
                <a:spcPts val="384"/>
              </a:spcBef>
              <a:buClr>
                <a:srgbClr val="D24717"/>
              </a:buClr>
              <a:buFont typeface="Wingdings"/>
              <a:buChar char=""/>
              <a:tabLst>
                <a:tab pos="448945" algn="l"/>
              </a:tabLst>
            </a:pPr>
            <a:r>
              <a:rPr sz="1600" spc="-10" dirty="0">
                <a:solidFill>
                  <a:srgbClr val="404040"/>
                </a:solidFill>
                <a:latin typeface="Calibri"/>
                <a:cs typeface="Calibri"/>
              </a:rPr>
              <a:t>maven-resource-plugin (copie </a:t>
            </a:r>
            <a:r>
              <a:rPr sz="1600" spc="-5" dirty="0">
                <a:solidFill>
                  <a:srgbClr val="404040"/>
                </a:solidFill>
                <a:latin typeface="Calibri"/>
                <a:cs typeface="Calibri"/>
              </a:rPr>
              <a:t>des </a:t>
            </a:r>
            <a:r>
              <a:rPr sz="1600" spc="-10" dirty="0">
                <a:solidFill>
                  <a:srgbClr val="404040"/>
                </a:solidFill>
                <a:latin typeface="Calibri"/>
                <a:cs typeface="Calibri"/>
              </a:rPr>
              <a:t>ressources </a:t>
            </a:r>
            <a:r>
              <a:rPr sz="1600" spc="-5" dirty="0">
                <a:solidFill>
                  <a:srgbClr val="404040"/>
                </a:solidFill>
                <a:latin typeface="Calibri"/>
                <a:cs typeface="Calibri"/>
              </a:rPr>
              <a:t>du </a:t>
            </a:r>
            <a:r>
              <a:rPr sz="1600" spc="-10" dirty="0">
                <a:solidFill>
                  <a:srgbClr val="404040"/>
                </a:solidFill>
                <a:latin typeface="Calibri"/>
                <a:cs typeface="Calibri"/>
              </a:rPr>
              <a:t>projet </a:t>
            </a:r>
            <a:r>
              <a:rPr sz="1600" spc="-5" dirty="0">
                <a:solidFill>
                  <a:srgbClr val="404040"/>
                </a:solidFill>
                <a:latin typeface="Calibri"/>
                <a:cs typeface="Calibri"/>
              </a:rPr>
              <a:t>dans </a:t>
            </a:r>
            <a:r>
              <a:rPr sz="1600" dirty="0">
                <a:solidFill>
                  <a:srgbClr val="404040"/>
                </a:solidFill>
                <a:latin typeface="Calibri"/>
                <a:cs typeface="Calibri"/>
              </a:rPr>
              <a:t>le </a:t>
            </a:r>
            <a:r>
              <a:rPr sz="1600" spc="-5" dirty="0">
                <a:solidFill>
                  <a:srgbClr val="404040"/>
                </a:solidFill>
                <a:latin typeface="Calibri"/>
                <a:cs typeface="Calibri"/>
              </a:rPr>
              <a:t>dossier</a:t>
            </a:r>
            <a:r>
              <a:rPr sz="1600" spc="155" dirty="0">
                <a:solidFill>
                  <a:srgbClr val="404040"/>
                </a:solidFill>
                <a:latin typeface="Calibri"/>
                <a:cs typeface="Calibri"/>
              </a:rPr>
              <a:t> </a:t>
            </a:r>
            <a:r>
              <a:rPr sz="1600" spc="-5" dirty="0">
                <a:solidFill>
                  <a:srgbClr val="404040"/>
                </a:solidFill>
                <a:latin typeface="Calibri"/>
                <a:cs typeface="Calibri"/>
              </a:rPr>
              <a:t>output)</a:t>
            </a:r>
            <a:endParaRPr sz="1600" dirty="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600" spc="-5" dirty="0">
                <a:solidFill>
                  <a:srgbClr val="404040"/>
                </a:solidFill>
                <a:latin typeface="Calibri"/>
                <a:cs typeface="Calibri"/>
              </a:rPr>
              <a:t>spring-boot-maven-plugin </a:t>
            </a:r>
            <a:r>
              <a:rPr sz="1600" spc="-10" dirty="0">
                <a:solidFill>
                  <a:srgbClr val="404040"/>
                </a:solidFill>
                <a:latin typeface="Calibri"/>
                <a:cs typeface="Calibri"/>
              </a:rPr>
              <a:t>(Construction </a:t>
            </a:r>
            <a:r>
              <a:rPr sz="1600" dirty="0">
                <a:solidFill>
                  <a:srgbClr val="404040"/>
                </a:solidFill>
                <a:latin typeface="Calibri"/>
                <a:cs typeface="Calibri"/>
              </a:rPr>
              <a:t>appli </a:t>
            </a:r>
            <a:r>
              <a:rPr sz="1600" spc="-5" dirty="0">
                <a:solidFill>
                  <a:srgbClr val="404040"/>
                </a:solidFill>
                <a:latin typeface="Calibri"/>
                <a:cs typeface="Calibri"/>
              </a:rPr>
              <a:t>web </a:t>
            </a:r>
            <a:r>
              <a:rPr sz="1600" spc="-15" dirty="0">
                <a:solidFill>
                  <a:srgbClr val="404040"/>
                </a:solidFill>
                <a:latin typeface="Calibri"/>
                <a:cs typeface="Calibri"/>
              </a:rPr>
              <a:t>java </a:t>
            </a:r>
            <a:r>
              <a:rPr sz="1600" spc="-10" dirty="0">
                <a:solidFill>
                  <a:srgbClr val="404040"/>
                </a:solidFill>
                <a:latin typeface="Calibri"/>
                <a:cs typeface="Calibri"/>
              </a:rPr>
              <a:t>avec</a:t>
            </a:r>
            <a:r>
              <a:rPr sz="1600" spc="60" dirty="0">
                <a:solidFill>
                  <a:srgbClr val="404040"/>
                </a:solidFill>
                <a:latin typeface="Calibri"/>
                <a:cs typeface="Calibri"/>
              </a:rPr>
              <a:t> </a:t>
            </a:r>
            <a:r>
              <a:rPr sz="1600" spc="-5" dirty="0">
                <a:solidFill>
                  <a:srgbClr val="404040"/>
                </a:solidFill>
                <a:latin typeface="Calibri"/>
                <a:cs typeface="Calibri"/>
              </a:rPr>
              <a:t>Spring)</a:t>
            </a:r>
            <a:endParaRPr sz="1600" dirty="0">
              <a:latin typeface="Calibri"/>
              <a:cs typeface="Calibri"/>
            </a:endParaRPr>
          </a:p>
        </p:txBody>
      </p:sp>
      <p:sp>
        <p:nvSpPr>
          <p:cNvPr id="6" name="object 6"/>
          <p:cNvSpPr txBox="1"/>
          <p:nvPr/>
        </p:nvSpPr>
        <p:spPr>
          <a:xfrm>
            <a:off x="1054100" y="4412285"/>
            <a:ext cx="7309484"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rgbClr val="CC9900"/>
                </a:solidFill>
                <a:uFill>
                  <a:solidFill>
                    <a:srgbClr val="CC9900"/>
                  </a:solidFill>
                </a:uFill>
                <a:latin typeface="Calibri"/>
                <a:cs typeface="Calibri"/>
                <a:hlinkClick r:id="rId2"/>
              </a:rPr>
              <a:t>https://javarevisited.blogspot.com/2016/08/top-10-maven-plugins-every-java-developer-know.html#axzz5E2uHdG3w</a:t>
            </a:r>
            <a:endParaRPr sz="1200">
              <a:latin typeface="Calibri"/>
              <a:cs typeface="Calibri"/>
            </a:endParaRPr>
          </a:p>
        </p:txBody>
      </p:sp>
    </p:spTree>
    <p:extLst>
      <p:ext uri="{BB962C8B-B14F-4D97-AF65-F5344CB8AC3E}">
        <p14:creationId xmlns:p14="http://schemas.microsoft.com/office/powerpoint/2010/main" val="47994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828925" cy="568166"/>
          </a:xfrm>
          <a:prstGeom prst="rect">
            <a:avLst/>
          </a:prstGeom>
        </p:spPr>
        <p:txBody>
          <a:bodyPr vert="horz" wrap="square" lIns="0" tIns="12700" rIns="0" bIns="0" rtlCol="0">
            <a:spAutoFit/>
          </a:bodyPr>
          <a:lstStyle/>
          <a:p>
            <a:pPr marL="12700">
              <a:lnSpc>
                <a:spcPct val="100000"/>
              </a:lnSpc>
              <a:spcBef>
                <a:spcPts val="100"/>
              </a:spcBef>
            </a:pPr>
            <a:r>
              <a:rPr spc="-240" dirty="0">
                <a:solidFill>
                  <a:schemeClr val="tx1"/>
                </a:solidFill>
              </a:rPr>
              <a:t>V</a:t>
            </a:r>
            <a:r>
              <a:rPr spc="-50" dirty="0">
                <a:solidFill>
                  <a:schemeClr val="tx1"/>
                </a:solidFill>
              </a:rPr>
              <a:t>o</a:t>
            </a:r>
            <a:r>
              <a:rPr spc="-100" dirty="0">
                <a:solidFill>
                  <a:schemeClr val="tx1"/>
                </a:solidFill>
              </a:rPr>
              <a:t>c</a:t>
            </a:r>
            <a:r>
              <a:rPr spc="-55" dirty="0">
                <a:solidFill>
                  <a:schemeClr val="tx1"/>
                </a:solidFill>
              </a:rPr>
              <a:t>a</a:t>
            </a:r>
            <a:r>
              <a:rPr spc="-50" dirty="0">
                <a:solidFill>
                  <a:schemeClr val="tx1"/>
                </a:solidFill>
              </a:rPr>
              <a:t>bu</a:t>
            </a:r>
            <a:r>
              <a:rPr spc="-55" dirty="0">
                <a:solidFill>
                  <a:schemeClr val="tx1"/>
                </a:solidFill>
              </a:rPr>
              <a:t>lai</a:t>
            </a:r>
            <a:r>
              <a:rPr spc="-120" dirty="0">
                <a:solidFill>
                  <a:schemeClr val="tx1"/>
                </a:solidFill>
              </a:rPr>
              <a:t>r</a:t>
            </a:r>
            <a:r>
              <a:rPr dirty="0">
                <a:solidFill>
                  <a:schemeClr val="tx1"/>
                </a:solidFill>
              </a:rPr>
              <a:t>e</a:t>
            </a:r>
          </a:p>
        </p:txBody>
      </p:sp>
      <p:sp>
        <p:nvSpPr>
          <p:cNvPr id="5" name="object 5"/>
          <p:cNvSpPr txBox="1"/>
          <p:nvPr/>
        </p:nvSpPr>
        <p:spPr>
          <a:xfrm>
            <a:off x="852932" y="1280045"/>
            <a:ext cx="7804150" cy="3509935"/>
          </a:xfrm>
          <a:prstGeom prst="rect">
            <a:avLst/>
          </a:prstGeom>
        </p:spPr>
        <p:txBody>
          <a:bodyPr vert="horz" wrap="square" lIns="0" tIns="160655" rIns="0" bIns="0" rtlCol="0">
            <a:spAutoFit/>
          </a:bodyPr>
          <a:lstStyle/>
          <a:p>
            <a:pPr marL="12700">
              <a:lnSpc>
                <a:spcPct val="100000"/>
              </a:lnSpc>
              <a:spcBef>
                <a:spcPts val="1265"/>
              </a:spcBef>
            </a:pPr>
            <a:r>
              <a:rPr sz="1600" b="1" spc="-5" dirty="0">
                <a:solidFill>
                  <a:srgbClr val="404040"/>
                </a:solidFill>
                <a:latin typeface="Calibri"/>
                <a:cs typeface="Calibri"/>
              </a:rPr>
              <a:t>Plugin </a:t>
            </a:r>
            <a:r>
              <a:rPr sz="1600" dirty="0">
                <a:solidFill>
                  <a:srgbClr val="404040"/>
                </a:solidFill>
                <a:latin typeface="Calibri"/>
                <a:cs typeface="Calibri"/>
              </a:rPr>
              <a:t>: </a:t>
            </a:r>
            <a:r>
              <a:rPr sz="1600" spc="-5" dirty="0">
                <a:solidFill>
                  <a:srgbClr val="404040"/>
                </a:solidFill>
                <a:latin typeface="Calibri"/>
                <a:cs typeface="Calibri"/>
              </a:rPr>
              <a:t>Extension de l'application </a:t>
            </a:r>
            <a:r>
              <a:rPr sz="1600" dirty="0">
                <a:solidFill>
                  <a:srgbClr val="404040"/>
                </a:solidFill>
                <a:latin typeface="Calibri"/>
                <a:cs typeface="Calibri"/>
              </a:rPr>
              <a:t>de </a:t>
            </a:r>
            <a:r>
              <a:rPr sz="1600" spc="-5" dirty="0">
                <a:solidFill>
                  <a:srgbClr val="404040"/>
                </a:solidFill>
                <a:latin typeface="Calibri"/>
                <a:cs typeface="Calibri"/>
              </a:rPr>
              <a:t>base, </a:t>
            </a:r>
            <a:r>
              <a:rPr sz="1600" spc="-10" dirty="0">
                <a:solidFill>
                  <a:srgbClr val="404040"/>
                </a:solidFill>
                <a:latin typeface="Calibri"/>
                <a:cs typeface="Calibri"/>
              </a:rPr>
              <a:t>proposant </a:t>
            </a:r>
            <a:r>
              <a:rPr sz="1600" spc="-5" dirty="0">
                <a:solidFill>
                  <a:srgbClr val="404040"/>
                </a:solidFill>
                <a:latin typeface="Calibri"/>
                <a:cs typeface="Calibri"/>
              </a:rPr>
              <a:t>un ensemble de</a:t>
            </a:r>
            <a:r>
              <a:rPr sz="1600" spc="55" dirty="0">
                <a:solidFill>
                  <a:srgbClr val="404040"/>
                </a:solidFill>
                <a:latin typeface="Calibri"/>
                <a:cs typeface="Calibri"/>
              </a:rPr>
              <a:t> </a:t>
            </a:r>
            <a:r>
              <a:rPr sz="1600" dirty="0">
                <a:solidFill>
                  <a:srgbClr val="404040"/>
                </a:solidFill>
                <a:latin typeface="Calibri"/>
                <a:cs typeface="Calibri"/>
              </a:rPr>
              <a:t>buts</a:t>
            </a:r>
            <a:endParaRPr sz="1600" dirty="0">
              <a:latin typeface="Calibri"/>
              <a:cs typeface="Calibri"/>
            </a:endParaRPr>
          </a:p>
          <a:p>
            <a:pPr marL="12700" marR="142240">
              <a:lnSpc>
                <a:spcPts val="2160"/>
              </a:lnSpc>
              <a:spcBef>
                <a:spcPts val="1435"/>
              </a:spcBef>
            </a:pPr>
            <a:r>
              <a:rPr sz="1600" b="1" dirty="0">
                <a:solidFill>
                  <a:srgbClr val="404040"/>
                </a:solidFill>
                <a:latin typeface="Calibri"/>
                <a:cs typeface="Calibri"/>
              </a:rPr>
              <a:t>But </a:t>
            </a:r>
            <a:r>
              <a:rPr sz="1600" spc="-5" dirty="0">
                <a:solidFill>
                  <a:srgbClr val="404040"/>
                </a:solidFill>
                <a:latin typeface="Calibri"/>
                <a:cs typeface="Calibri"/>
              </a:rPr>
              <a:t>(</a:t>
            </a:r>
            <a:r>
              <a:rPr sz="1600" b="1" spc="-5" dirty="0">
                <a:solidFill>
                  <a:srgbClr val="404040"/>
                </a:solidFill>
                <a:latin typeface="Calibri"/>
                <a:cs typeface="Calibri"/>
              </a:rPr>
              <a:t>Goal</a:t>
            </a:r>
            <a:r>
              <a:rPr sz="1600" spc="-5" dirty="0">
                <a:solidFill>
                  <a:srgbClr val="404040"/>
                </a:solidFill>
                <a:latin typeface="Calibri"/>
                <a:cs typeface="Calibri"/>
              </a:rPr>
              <a:t>) </a:t>
            </a:r>
            <a:r>
              <a:rPr sz="1600" dirty="0">
                <a:solidFill>
                  <a:srgbClr val="404040"/>
                </a:solidFill>
                <a:latin typeface="Calibri"/>
                <a:cs typeface="Calibri"/>
              </a:rPr>
              <a:t>: </a:t>
            </a:r>
            <a:r>
              <a:rPr sz="1600" spc="-30" dirty="0">
                <a:solidFill>
                  <a:srgbClr val="404040"/>
                </a:solidFill>
                <a:latin typeface="Calibri"/>
                <a:cs typeface="Calibri"/>
              </a:rPr>
              <a:t>Tâche </a:t>
            </a:r>
            <a:r>
              <a:rPr sz="1600" spc="-10" dirty="0">
                <a:solidFill>
                  <a:srgbClr val="404040"/>
                </a:solidFill>
                <a:latin typeface="Calibri"/>
                <a:cs typeface="Calibri"/>
              </a:rPr>
              <a:t>proposée </a:t>
            </a:r>
            <a:r>
              <a:rPr sz="1600" spc="-5" dirty="0">
                <a:solidFill>
                  <a:srgbClr val="404040"/>
                </a:solidFill>
                <a:latin typeface="Calibri"/>
                <a:cs typeface="Calibri"/>
              </a:rPr>
              <a:t>par un plugin </a:t>
            </a:r>
            <a:r>
              <a:rPr sz="1600" spc="-10" dirty="0">
                <a:solidFill>
                  <a:srgbClr val="404040"/>
                </a:solidFill>
                <a:latin typeface="Calibri"/>
                <a:cs typeface="Calibri"/>
              </a:rPr>
              <a:t>permettant </a:t>
            </a:r>
            <a:r>
              <a:rPr sz="1600" spc="-5" dirty="0">
                <a:solidFill>
                  <a:srgbClr val="404040"/>
                </a:solidFill>
                <a:latin typeface="Calibri"/>
                <a:cs typeface="Calibri"/>
              </a:rPr>
              <a:t>de </a:t>
            </a:r>
            <a:r>
              <a:rPr sz="1600" dirty="0">
                <a:solidFill>
                  <a:srgbClr val="404040"/>
                </a:solidFill>
                <a:latin typeface="Calibri"/>
                <a:cs typeface="Calibri"/>
              </a:rPr>
              <a:t>lancer </a:t>
            </a:r>
            <a:r>
              <a:rPr sz="1600" spc="-5" dirty="0">
                <a:solidFill>
                  <a:srgbClr val="404040"/>
                </a:solidFill>
                <a:latin typeface="Calibri"/>
                <a:cs typeface="Calibri"/>
              </a:rPr>
              <a:t>un certain  </a:t>
            </a:r>
            <a:r>
              <a:rPr sz="1600" spc="-10" dirty="0">
                <a:solidFill>
                  <a:srgbClr val="404040"/>
                </a:solidFill>
                <a:latin typeface="Calibri"/>
                <a:cs typeface="Calibri"/>
              </a:rPr>
              <a:t>nombre </a:t>
            </a:r>
            <a:r>
              <a:rPr sz="1600" dirty="0">
                <a:solidFill>
                  <a:srgbClr val="404040"/>
                </a:solidFill>
                <a:latin typeface="Calibri"/>
                <a:cs typeface="Calibri"/>
              </a:rPr>
              <a:t>d'action </a:t>
            </a:r>
            <a:r>
              <a:rPr sz="1600" spc="-10" dirty="0">
                <a:solidFill>
                  <a:srgbClr val="404040"/>
                </a:solidFill>
                <a:latin typeface="Calibri"/>
                <a:cs typeface="Calibri"/>
              </a:rPr>
              <a:t>lorsqu'il est invoqué </a:t>
            </a:r>
            <a:r>
              <a:rPr sz="1600" spc="-5" dirty="0">
                <a:solidFill>
                  <a:srgbClr val="404040"/>
                </a:solidFill>
                <a:latin typeface="Calibri"/>
                <a:cs typeface="Calibri"/>
              </a:rPr>
              <a:t>par </a:t>
            </a:r>
            <a:r>
              <a:rPr sz="1600" spc="-15" dirty="0">
                <a:solidFill>
                  <a:srgbClr val="404040"/>
                </a:solidFill>
                <a:latin typeface="Calibri"/>
                <a:cs typeface="Calibri"/>
              </a:rPr>
              <a:t>mvn</a:t>
            </a:r>
            <a:r>
              <a:rPr sz="1600" spc="5" dirty="0">
                <a:solidFill>
                  <a:srgbClr val="404040"/>
                </a:solidFill>
                <a:latin typeface="Calibri"/>
                <a:cs typeface="Calibri"/>
              </a:rPr>
              <a:t> </a:t>
            </a:r>
            <a:r>
              <a:rPr sz="1600" dirty="0">
                <a:solidFill>
                  <a:srgbClr val="404040"/>
                </a:solidFill>
                <a:latin typeface="Calibri"/>
                <a:cs typeface="Calibri"/>
              </a:rPr>
              <a:t>plugin:but.</a:t>
            </a:r>
            <a:endParaRPr sz="1600" dirty="0">
              <a:latin typeface="Calibri"/>
              <a:cs typeface="Calibri"/>
            </a:endParaRPr>
          </a:p>
          <a:p>
            <a:pPr marL="12700">
              <a:lnSpc>
                <a:spcPct val="100000"/>
              </a:lnSpc>
              <a:spcBef>
                <a:spcPts val="1120"/>
              </a:spcBef>
            </a:pPr>
            <a:r>
              <a:rPr sz="1600" spc="-15" dirty="0">
                <a:solidFill>
                  <a:srgbClr val="404040"/>
                </a:solidFill>
                <a:latin typeface="Calibri"/>
                <a:cs typeface="Calibri"/>
              </a:rPr>
              <a:t>Paramétré </a:t>
            </a:r>
            <a:r>
              <a:rPr sz="1600" spc="-5" dirty="0">
                <a:solidFill>
                  <a:srgbClr val="404040"/>
                </a:solidFill>
                <a:latin typeface="Calibri"/>
                <a:cs typeface="Calibri"/>
              </a:rPr>
              <a:t>par</a:t>
            </a:r>
            <a:r>
              <a:rPr sz="1600" spc="45" dirty="0">
                <a:solidFill>
                  <a:srgbClr val="404040"/>
                </a:solidFill>
                <a:latin typeface="Calibri"/>
                <a:cs typeface="Calibri"/>
              </a:rPr>
              <a:t> </a:t>
            </a:r>
            <a:r>
              <a:rPr sz="1600" spc="-10" dirty="0">
                <a:solidFill>
                  <a:srgbClr val="404040"/>
                </a:solidFill>
                <a:latin typeface="Calibri"/>
                <a:cs typeface="Calibri"/>
              </a:rPr>
              <a:t>-Dparam=valeur</a:t>
            </a:r>
            <a:endParaRPr sz="1600" dirty="0">
              <a:latin typeface="Calibri"/>
              <a:cs typeface="Calibri"/>
            </a:endParaRPr>
          </a:p>
          <a:p>
            <a:pPr marL="12700">
              <a:lnSpc>
                <a:spcPts val="2280"/>
              </a:lnSpc>
              <a:spcBef>
                <a:spcPts val="1165"/>
              </a:spcBef>
            </a:pPr>
            <a:r>
              <a:rPr sz="1600" b="1" spc="-5" dirty="0">
                <a:solidFill>
                  <a:srgbClr val="404040"/>
                </a:solidFill>
                <a:latin typeface="Calibri"/>
                <a:cs typeface="Calibri"/>
              </a:rPr>
              <a:t>Phase </a:t>
            </a:r>
            <a:r>
              <a:rPr sz="1600" spc="-10" dirty="0">
                <a:solidFill>
                  <a:srgbClr val="404040"/>
                </a:solidFill>
                <a:latin typeface="Calibri"/>
                <a:cs typeface="Calibri"/>
              </a:rPr>
              <a:t>(Maven Lifecycle </a:t>
            </a:r>
            <a:r>
              <a:rPr sz="1600" dirty="0">
                <a:solidFill>
                  <a:srgbClr val="404040"/>
                </a:solidFill>
                <a:latin typeface="Calibri"/>
                <a:cs typeface="Calibri"/>
              </a:rPr>
              <a:t>Phase) : Phase du </a:t>
            </a:r>
            <a:r>
              <a:rPr sz="1600" spc="-5" dirty="0">
                <a:solidFill>
                  <a:srgbClr val="404040"/>
                </a:solidFill>
                <a:latin typeface="Calibri"/>
                <a:cs typeface="Calibri"/>
              </a:rPr>
              <a:t>cycle </a:t>
            </a:r>
            <a:r>
              <a:rPr sz="1600" dirty="0">
                <a:solidFill>
                  <a:srgbClr val="404040"/>
                </a:solidFill>
                <a:latin typeface="Calibri"/>
                <a:cs typeface="Calibri"/>
              </a:rPr>
              <a:t>de </a:t>
            </a:r>
            <a:r>
              <a:rPr sz="1600" spc="-10" dirty="0">
                <a:solidFill>
                  <a:srgbClr val="404040"/>
                </a:solidFill>
                <a:latin typeface="Calibri"/>
                <a:cs typeface="Calibri"/>
              </a:rPr>
              <a:t>développement</a:t>
            </a:r>
            <a:r>
              <a:rPr sz="1600" spc="25" dirty="0">
                <a:solidFill>
                  <a:srgbClr val="404040"/>
                </a:solidFill>
                <a:latin typeface="Calibri"/>
                <a:cs typeface="Calibri"/>
              </a:rPr>
              <a:t> </a:t>
            </a:r>
            <a:r>
              <a:rPr sz="1600" spc="-5" dirty="0">
                <a:solidFill>
                  <a:srgbClr val="404040"/>
                </a:solidFill>
                <a:latin typeface="Calibri"/>
                <a:cs typeface="Calibri"/>
              </a:rPr>
              <a:t>d'un</a:t>
            </a:r>
            <a:endParaRPr sz="1600" dirty="0">
              <a:latin typeface="Calibri"/>
              <a:cs typeface="Calibri"/>
            </a:endParaRPr>
          </a:p>
          <a:p>
            <a:pPr marL="12700">
              <a:lnSpc>
                <a:spcPts val="2280"/>
              </a:lnSpc>
            </a:pPr>
            <a:r>
              <a:rPr sz="1600" spc="-5" dirty="0">
                <a:solidFill>
                  <a:srgbClr val="404040"/>
                </a:solidFill>
                <a:latin typeface="Calibri"/>
                <a:cs typeface="Calibri"/>
              </a:rPr>
              <a:t>logiciel, </a:t>
            </a:r>
            <a:r>
              <a:rPr sz="1600" spc="-10" dirty="0">
                <a:solidFill>
                  <a:srgbClr val="404040"/>
                </a:solidFill>
                <a:latin typeface="Calibri"/>
                <a:cs typeface="Calibri"/>
              </a:rPr>
              <a:t>généralement </a:t>
            </a:r>
            <a:r>
              <a:rPr sz="1600" dirty="0">
                <a:solidFill>
                  <a:srgbClr val="404040"/>
                </a:solidFill>
                <a:latin typeface="Calibri"/>
                <a:cs typeface="Calibri"/>
              </a:rPr>
              <a:t>associée à des </a:t>
            </a:r>
            <a:r>
              <a:rPr sz="1600" spc="-5" dirty="0">
                <a:solidFill>
                  <a:srgbClr val="404040"/>
                </a:solidFill>
                <a:latin typeface="Calibri"/>
                <a:cs typeface="Calibri"/>
              </a:rPr>
              <a:t>buts </a:t>
            </a:r>
            <a:r>
              <a:rPr sz="1600" spc="-10" dirty="0">
                <a:solidFill>
                  <a:srgbClr val="404040"/>
                </a:solidFill>
                <a:latin typeface="Calibri"/>
                <a:cs typeface="Calibri"/>
              </a:rPr>
              <a:t>et </a:t>
            </a:r>
            <a:r>
              <a:rPr sz="1600" spc="-15" dirty="0">
                <a:solidFill>
                  <a:srgbClr val="404040"/>
                </a:solidFill>
                <a:latin typeface="Calibri"/>
                <a:cs typeface="Calibri"/>
              </a:rPr>
              <a:t>exécutée </a:t>
            </a:r>
            <a:r>
              <a:rPr sz="1600" spc="-5" dirty="0">
                <a:solidFill>
                  <a:srgbClr val="404040"/>
                </a:solidFill>
                <a:latin typeface="Calibri"/>
                <a:cs typeface="Calibri"/>
              </a:rPr>
              <a:t>par </a:t>
            </a:r>
            <a:r>
              <a:rPr sz="1600" spc="-15" dirty="0">
                <a:solidFill>
                  <a:srgbClr val="404040"/>
                </a:solidFill>
                <a:latin typeface="Calibri"/>
                <a:cs typeface="Calibri"/>
              </a:rPr>
              <a:t>mvn</a:t>
            </a:r>
            <a:r>
              <a:rPr sz="1600" spc="95" dirty="0">
                <a:solidFill>
                  <a:srgbClr val="404040"/>
                </a:solidFill>
                <a:latin typeface="Calibri"/>
                <a:cs typeface="Calibri"/>
              </a:rPr>
              <a:t> </a:t>
            </a:r>
            <a:r>
              <a:rPr sz="1600" dirty="0">
                <a:solidFill>
                  <a:srgbClr val="404040"/>
                </a:solidFill>
                <a:latin typeface="Calibri"/>
                <a:cs typeface="Calibri"/>
              </a:rPr>
              <a:t>phase</a:t>
            </a:r>
            <a:endParaRPr sz="1600" dirty="0">
              <a:latin typeface="Calibri"/>
              <a:cs typeface="Calibri"/>
            </a:endParaRPr>
          </a:p>
          <a:p>
            <a:pPr marL="12700">
              <a:lnSpc>
                <a:spcPct val="100000"/>
              </a:lnSpc>
              <a:spcBef>
                <a:spcPts val="1165"/>
              </a:spcBef>
            </a:pPr>
            <a:r>
              <a:rPr sz="1600" b="1" spc="-10" dirty="0">
                <a:solidFill>
                  <a:srgbClr val="404040"/>
                </a:solidFill>
                <a:latin typeface="Calibri"/>
                <a:cs typeface="Calibri"/>
              </a:rPr>
              <a:t>Artefact </a:t>
            </a:r>
            <a:r>
              <a:rPr sz="1600" spc="-5" dirty="0">
                <a:solidFill>
                  <a:srgbClr val="404040"/>
                </a:solidFill>
                <a:latin typeface="Calibri"/>
                <a:cs typeface="Calibri"/>
              </a:rPr>
              <a:t>(Artifact) </a:t>
            </a:r>
            <a:r>
              <a:rPr sz="1600" dirty="0">
                <a:solidFill>
                  <a:srgbClr val="404040"/>
                </a:solidFill>
                <a:latin typeface="Calibri"/>
                <a:cs typeface="Calibri"/>
              </a:rPr>
              <a:t>: </a:t>
            </a:r>
            <a:r>
              <a:rPr sz="1600" spc="-5" dirty="0">
                <a:solidFill>
                  <a:srgbClr val="404040"/>
                </a:solidFill>
                <a:latin typeface="Calibri"/>
                <a:cs typeface="Calibri"/>
              </a:rPr>
              <a:t>Application </a:t>
            </a:r>
            <a:r>
              <a:rPr sz="1600" spc="-10" dirty="0">
                <a:solidFill>
                  <a:srgbClr val="404040"/>
                </a:solidFill>
                <a:latin typeface="Calibri"/>
                <a:cs typeface="Calibri"/>
              </a:rPr>
              <a:t>dont </a:t>
            </a:r>
            <a:r>
              <a:rPr sz="1600" dirty="0">
                <a:solidFill>
                  <a:srgbClr val="404040"/>
                </a:solidFill>
                <a:latin typeface="Calibri"/>
                <a:cs typeface="Calibri"/>
              </a:rPr>
              <a:t>le </a:t>
            </a:r>
            <a:r>
              <a:rPr sz="1600" spc="-10" dirty="0">
                <a:solidFill>
                  <a:srgbClr val="404040"/>
                </a:solidFill>
                <a:latin typeface="Calibri"/>
                <a:cs typeface="Calibri"/>
              </a:rPr>
              <a:t>développement est géré </a:t>
            </a:r>
            <a:r>
              <a:rPr sz="1600" spc="-5" dirty="0">
                <a:solidFill>
                  <a:srgbClr val="404040"/>
                </a:solidFill>
                <a:latin typeface="Calibri"/>
                <a:cs typeface="Calibri"/>
              </a:rPr>
              <a:t>via</a:t>
            </a:r>
            <a:r>
              <a:rPr sz="1600" spc="105" dirty="0">
                <a:solidFill>
                  <a:srgbClr val="404040"/>
                </a:solidFill>
                <a:latin typeface="Calibri"/>
                <a:cs typeface="Calibri"/>
              </a:rPr>
              <a:t> </a:t>
            </a:r>
            <a:r>
              <a:rPr sz="1600" spc="-10" dirty="0">
                <a:solidFill>
                  <a:srgbClr val="404040"/>
                </a:solidFill>
                <a:latin typeface="Calibri"/>
                <a:cs typeface="Calibri"/>
              </a:rPr>
              <a:t>Maven</a:t>
            </a:r>
            <a:endParaRPr sz="1600" dirty="0">
              <a:latin typeface="Calibri"/>
              <a:cs typeface="Calibri"/>
            </a:endParaRPr>
          </a:p>
          <a:p>
            <a:pPr marL="12700" marR="414655">
              <a:lnSpc>
                <a:spcPts val="2160"/>
              </a:lnSpc>
              <a:spcBef>
                <a:spcPts val="1425"/>
              </a:spcBef>
            </a:pPr>
            <a:r>
              <a:rPr sz="1600" b="1" dirty="0">
                <a:solidFill>
                  <a:srgbClr val="404040"/>
                </a:solidFill>
                <a:latin typeface="Calibri"/>
                <a:cs typeface="Calibri"/>
              </a:rPr>
              <a:t>POM </a:t>
            </a:r>
            <a:r>
              <a:rPr sz="1600" spc="-10" dirty="0">
                <a:solidFill>
                  <a:srgbClr val="404040"/>
                </a:solidFill>
                <a:latin typeface="Calibri"/>
                <a:cs typeface="Calibri"/>
              </a:rPr>
              <a:t>(Project </a:t>
            </a:r>
            <a:r>
              <a:rPr sz="1600" spc="-5" dirty="0">
                <a:solidFill>
                  <a:srgbClr val="404040"/>
                </a:solidFill>
                <a:latin typeface="Calibri"/>
                <a:cs typeface="Calibri"/>
              </a:rPr>
              <a:t>Object </a:t>
            </a:r>
            <a:r>
              <a:rPr sz="1600" dirty="0">
                <a:solidFill>
                  <a:srgbClr val="404040"/>
                </a:solidFill>
                <a:latin typeface="Calibri"/>
                <a:cs typeface="Calibri"/>
              </a:rPr>
              <a:t>Model) : Fichier </a:t>
            </a:r>
            <a:r>
              <a:rPr sz="1600" spc="-5" dirty="0">
                <a:solidFill>
                  <a:srgbClr val="404040"/>
                </a:solidFill>
                <a:latin typeface="Calibri"/>
                <a:cs typeface="Calibri"/>
              </a:rPr>
              <a:t>xml </a:t>
            </a:r>
            <a:r>
              <a:rPr sz="1600" spc="-10" dirty="0">
                <a:solidFill>
                  <a:srgbClr val="404040"/>
                </a:solidFill>
                <a:latin typeface="Calibri"/>
                <a:cs typeface="Calibri"/>
              </a:rPr>
              <a:t>décrivant </a:t>
            </a:r>
            <a:r>
              <a:rPr sz="1600" dirty="0">
                <a:solidFill>
                  <a:srgbClr val="404040"/>
                </a:solidFill>
                <a:latin typeface="Calibri"/>
                <a:cs typeface="Calibri"/>
              </a:rPr>
              <a:t>les </a:t>
            </a:r>
            <a:r>
              <a:rPr sz="1600" spc="-5" dirty="0">
                <a:solidFill>
                  <a:srgbClr val="404040"/>
                </a:solidFill>
                <a:latin typeface="Calibri"/>
                <a:cs typeface="Calibri"/>
              </a:rPr>
              <a:t>spécificités du  </a:t>
            </a:r>
            <a:r>
              <a:rPr sz="1600" spc="-10" dirty="0">
                <a:solidFill>
                  <a:srgbClr val="404040"/>
                </a:solidFill>
                <a:latin typeface="Calibri"/>
                <a:cs typeface="Calibri"/>
              </a:rPr>
              <a:t>projets </a:t>
            </a:r>
            <a:r>
              <a:rPr sz="1600" spc="-5" dirty="0">
                <a:solidFill>
                  <a:srgbClr val="404040"/>
                </a:solidFill>
                <a:latin typeface="Calibri"/>
                <a:cs typeface="Calibri"/>
              </a:rPr>
              <a:t>(par rapport </a:t>
            </a:r>
            <a:r>
              <a:rPr sz="1600" dirty="0">
                <a:solidFill>
                  <a:srgbClr val="404040"/>
                </a:solidFill>
                <a:latin typeface="Calibri"/>
                <a:cs typeface="Calibri"/>
              </a:rPr>
              <a:t>à </a:t>
            </a:r>
            <a:r>
              <a:rPr sz="1600" spc="-5" dirty="0">
                <a:solidFill>
                  <a:srgbClr val="404040"/>
                </a:solidFill>
                <a:latin typeface="Calibri"/>
                <a:cs typeface="Calibri"/>
              </a:rPr>
              <a:t>Build.xml, décrit </a:t>
            </a:r>
            <a:r>
              <a:rPr sz="1600" dirty="0">
                <a:solidFill>
                  <a:srgbClr val="404040"/>
                </a:solidFill>
                <a:latin typeface="Calibri"/>
                <a:cs typeface="Calibri"/>
              </a:rPr>
              <a:t>non </a:t>
            </a:r>
            <a:r>
              <a:rPr sz="1600" spc="-5" dirty="0">
                <a:solidFill>
                  <a:srgbClr val="404040"/>
                </a:solidFill>
                <a:latin typeface="Calibri"/>
                <a:cs typeface="Calibri"/>
              </a:rPr>
              <a:t>pas </a:t>
            </a:r>
            <a:r>
              <a:rPr sz="1600" spc="-10" dirty="0">
                <a:solidFill>
                  <a:srgbClr val="404040"/>
                </a:solidFill>
                <a:latin typeface="Calibri"/>
                <a:cs typeface="Calibri"/>
              </a:rPr>
              <a:t>tout, </a:t>
            </a:r>
            <a:r>
              <a:rPr sz="1600" spc="-5" dirty="0">
                <a:solidFill>
                  <a:srgbClr val="404040"/>
                </a:solidFill>
                <a:latin typeface="Calibri"/>
                <a:cs typeface="Calibri"/>
              </a:rPr>
              <a:t>mais </a:t>
            </a:r>
            <a:r>
              <a:rPr sz="1600" spc="-15" dirty="0">
                <a:solidFill>
                  <a:srgbClr val="404040"/>
                </a:solidFill>
                <a:latin typeface="Calibri"/>
                <a:cs typeface="Calibri"/>
              </a:rPr>
              <a:t>juste </a:t>
            </a:r>
            <a:r>
              <a:rPr sz="1600" spc="-5" dirty="0">
                <a:solidFill>
                  <a:srgbClr val="404040"/>
                </a:solidFill>
                <a:latin typeface="Calibri"/>
                <a:cs typeface="Calibri"/>
              </a:rPr>
              <a:t>le </a:t>
            </a:r>
            <a:r>
              <a:rPr sz="1600" dirty="0">
                <a:solidFill>
                  <a:srgbClr val="404040"/>
                </a:solidFill>
                <a:latin typeface="Calibri"/>
                <a:cs typeface="Calibri"/>
              </a:rPr>
              <a:t>« </a:t>
            </a:r>
            <a:r>
              <a:rPr sz="1600" spc="-5" dirty="0">
                <a:solidFill>
                  <a:srgbClr val="404040"/>
                </a:solidFill>
                <a:latin typeface="Calibri"/>
                <a:cs typeface="Calibri"/>
              </a:rPr>
              <a:t>non  </a:t>
            </a:r>
            <a:r>
              <a:rPr sz="1600" spc="-10" dirty="0">
                <a:solidFill>
                  <a:srgbClr val="404040"/>
                </a:solidFill>
                <a:latin typeface="Calibri"/>
                <a:cs typeface="Calibri"/>
              </a:rPr>
              <a:t>standard </a:t>
            </a:r>
            <a:r>
              <a:rPr sz="1600" spc="-5" dirty="0">
                <a:solidFill>
                  <a:srgbClr val="404040"/>
                </a:solidFill>
                <a:latin typeface="Calibri"/>
                <a:cs typeface="Calibri"/>
              </a:rPr>
              <a:t>»)</a:t>
            </a:r>
            <a:endParaRPr sz="1600" dirty="0">
              <a:latin typeface="Calibri"/>
              <a:cs typeface="Calibri"/>
            </a:endParaRPr>
          </a:p>
        </p:txBody>
      </p:sp>
    </p:spTree>
    <p:extLst>
      <p:ext uri="{BB962C8B-B14F-4D97-AF65-F5344CB8AC3E}">
        <p14:creationId xmlns:p14="http://schemas.microsoft.com/office/powerpoint/2010/main" val="30775995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23761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P</a:t>
            </a:r>
            <a:r>
              <a:rPr spc="-45" dirty="0">
                <a:solidFill>
                  <a:schemeClr val="tx1"/>
                </a:solidFill>
              </a:rPr>
              <a:t>O</a:t>
            </a:r>
            <a:r>
              <a:rPr dirty="0">
                <a:solidFill>
                  <a:schemeClr val="tx1"/>
                </a:solidFill>
              </a:rPr>
              <a:t>M</a:t>
            </a:r>
          </a:p>
        </p:txBody>
      </p:sp>
      <p:sp>
        <p:nvSpPr>
          <p:cNvPr id="5" name="object 5"/>
          <p:cNvSpPr txBox="1"/>
          <p:nvPr/>
        </p:nvSpPr>
        <p:spPr>
          <a:xfrm>
            <a:off x="852933" y="1390650"/>
            <a:ext cx="7587615" cy="3558025"/>
          </a:xfrm>
          <a:prstGeom prst="rect">
            <a:avLst/>
          </a:prstGeom>
        </p:spPr>
        <p:txBody>
          <a:bodyPr vert="horz" wrap="square" lIns="0" tIns="13335" rIns="0" bIns="0" rtlCol="0">
            <a:spAutoFit/>
          </a:bodyPr>
          <a:lstStyle/>
          <a:p>
            <a:pPr marL="268605" indent="-256540">
              <a:lnSpc>
                <a:spcPts val="2280"/>
              </a:lnSpc>
              <a:spcBef>
                <a:spcPts val="105"/>
              </a:spcBef>
              <a:buClr>
                <a:srgbClr val="D24717"/>
              </a:buClr>
              <a:buFont typeface="Wingdings"/>
              <a:buChar char=""/>
              <a:tabLst>
                <a:tab pos="269240" algn="l"/>
              </a:tabLst>
            </a:pPr>
            <a:r>
              <a:rPr sz="2000" spc="-10" dirty="0">
                <a:solidFill>
                  <a:srgbClr val="404040"/>
                </a:solidFill>
                <a:latin typeface="Calibri"/>
                <a:cs typeface="Calibri"/>
              </a:rPr>
              <a:t>Project </a:t>
            </a:r>
            <a:r>
              <a:rPr sz="2000" spc="-5" dirty="0">
                <a:solidFill>
                  <a:srgbClr val="404040"/>
                </a:solidFill>
                <a:latin typeface="Calibri"/>
                <a:cs typeface="Calibri"/>
              </a:rPr>
              <a:t>Object </a:t>
            </a:r>
            <a:r>
              <a:rPr sz="2000" dirty="0">
                <a:solidFill>
                  <a:srgbClr val="404040"/>
                </a:solidFill>
                <a:latin typeface="Calibri"/>
                <a:cs typeface="Calibri"/>
              </a:rPr>
              <a:t>Model (POM) </a:t>
            </a:r>
            <a:r>
              <a:rPr sz="2000" spc="-5" dirty="0">
                <a:solidFill>
                  <a:srgbClr val="404040"/>
                </a:solidFill>
                <a:latin typeface="Calibri"/>
                <a:cs typeface="Calibri"/>
              </a:rPr>
              <a:t>ou </a:t>
            </a:r>
            <a:r>
              <a:rPr sz="2000" dirty="0">
                <a:solidFill>
                  <a:srgbClr val="404040"/>
                </a:solidFill>
                <a:latin typeface="Calibri"/>
                <a:cs typeface="Calibri"/>
              </a:rPr>
              <a:t>Modèle </a:t>
            </a:r>
            <a:r>
              <a:rPr sz="2000" spc="-5" dirty="0">
                <a:solidFill>
                  <a:srgbClr val="404040"/>
                </a:solidFill>
                <a:latin typeface="Calibri"/>
                <a:cs typeface="Calibri"/>
              </a:rPr>
              <a:t>Objet de </a:t>
            </a:r>
            <a:r>
              <a:rPr sz="2000" spc="-10" dirty="0">
                <a:solidFill>
                  <a:srgbClr val="404040"/>
                </a:solidFill>
                <a:latin typeface="Calibri"/>
                <a:cs typeface="Calibri"/>
              </a:rPr>
              <a:t>Projet est </a:t>
            </a:r>
            <a:r>
              <a:rPr sz="2000" spc="-5" dirty="0">
                <a:solidFill>
                  <a:srgbClr val="404040"/>
                </a:solidFill>
                <a:latin typeface="Calibri"/>
                <a:cs typeface="Calibri"/>
              </a:rPr>
              <a:t>un</a:t>
            </a:r>
            <a:r>
              <a:rPr sz="2000" spc="30" dirty="0">
                <a:solidFill>
                  <a:srgbClr val="404040"/>
                </a:solidFill>
                <a:latin typeface="Calibri"/>
                <a:cs typeface="Calibri"/>
              </a:rPr>
              <a:t> </a:t>
            </a:r>
            <a:r>
              <a:rPr sz="2000" spc="-5" dirty="0">
                <a:solidFill>
                  <a:srgbClr val="404040"/>
                </a:solidFill>
                <a:latin typeface="Calibri"/>
                <a:cs typeface="Calibri"/>
              </a:rPr>
              <a:t>concept</a:t>
            </a:r>
            <a:endParaRPr sz="2000">
              <a:latin typeface="Calibri"/>
              <a:cs typeface="Calibri"/>
            </a:endParaRPr>
          </a:p>
          <a:p>
            <a:pPr marL="104139">
              <a:lnSpc>
                <a:spcPts val="2280"/>
              </a:lnSpc>
            </a:pPr>
            <a:r>
              <a:rPr sz="2000" dirty="0">
                <a:solidFill>
                  <a:srgbClr val="404040"/>
                </a:solidFill>
                <a:latin typeface="Calibri"/>
                <a:cs typeface="Calibri"/>
              </a:rPr>
              <a:t>de </a:t>
            </a:r>
            <a:r>
              <a:rPr sz="2000" spc="-5" dirty="0">
                <a:solidFill>
                  <a:srgbClr val="404040"/>
                </a:solidFill>
                <a:latin typeface="Calibri"/>
                <a:cs typeface="Calibri"/>
              </a:rPr>
              <a:t>base et </a:t>
            </a:r>
            <a:r>
              <a:rPr sz="2000" spc="-10" dirty="0">
                <a:solidFill>
                  <a:srgbClr val="404040"/>
                </a:solidFill>
                <a:latin typeface="Calibri"/>
                <a:cs typeface="Calibri"/>
              </a:rPr>
              <a:t>abstrait </a:t>
            </a:r>
            <a:r>
              <a:rPr sz="2000" spc="-5" dirty="0">
                <a:solidFill>
                  <a:srgbClr val="404040"/>
                </a:solidFill>
                <a:latin typeface="Calibri"/>
                <a:cs typeface="Calibri"/>
              </a:rPr>
              <a:t>qui </a:t>
            </a:r>
            <a:r>
              <a:rPr sz="2000" dirty="0">
                <a:solidFill>
                  <a:srgbClr val="404040"/>
                </a:solidFill>
                <a:latin typeface="Calibri"/>
                <a:cs typeface="Calibri"/>
              </a:rPr>
              <a:t>indique à </a:t>
            </a:r>
            <a:r>
              <a:rPr sz="2000" spc="-10" dirty="0">
                <a:solidFill>
                  <a:srgbClr val="404040"/>
                </a:solidFill>
                <a:latin typeface="Calibri"/>
                <a:cs typeface="Calibri"/>
              </a:rPr>
              <a:t>Maven </a:t>
            </a:r>
            <a:r>
              <a:rPr sz="2000" dirty="0">
                <a:solidFill>
                  <a:srgbClr val="404040"/>
                </a:solidFill>
                <a:latin typeface="Calibri"/>
                <a:cs typeface="Calibri"/>
              </a:rPr>
              <a:t>ce qu’il </a:t>
            </a:r>
            <a:r>
              <a:rPr sz="2000" spc="-10" dirty="0">
                <a:solidFill>
                  <a:srgbClr val="404040"/>
                </a:solidFill>
                <a:latin typeface="Calibri"/>
                <a:cs typeface="Calibri"/>
              </a:rPr>
              <a:t>faut</a:t>
            </a:r>
            <a:r>
              <a:rPr sz="2000" spc="-30" dirty="0">
                <a:solidFill>
                  <a:srgbClr val="404040"/>
                </a:solidFill>
                <a:latin typeface="Calibri"/>
                <a:cs typeface="Calibri"/>
              </a:rPr>
              <a:t> </a:t>
            </a:r>
            <a:r>
              <a:rPr sz="2000" spc="-15" dirty="0">
                <a:solidFill>
                  <a:srgbClr val="404040"/>
                </a:solidFill>
                <a:latin typeface="Calibri"/>
                <a:cs typeface="Calibri"/>
              </a:rPr>
              <a:t>faire.</a:t>
            </a:r>
            <a:endParaRPr sz="2000">
              <a:latin typeface="Calibri"/>
              <a:cs typeface="Calibri"/>
            </a:endParaRPr>
          </a:p>
          <a:p>
            <a:pPr marL="104139" marR="240665" indent="-91440">
              <a:lnSpc>
                <a:spcPts val="2160"/>
              </a:lnSpc>
              <a:spcBef>
                <a:spcPts val="1435"/>
              </a:spcBef>
              <a:buClr>
                <a:srgbClr val="D24717"/>
              </a:buClr>
              <a:buFont typeface="Wingdings"/>
              <a:buChar char=""/>
              <a:tabLst>
                <a:tab pos="269240" algn="l"/>
              </a:tabLst>
            </a:pPr>
            <a:r>
              <a:rPr sz="2000" dirty="0">
                <a:solidFill>
                  <a:srgbClr val="404040"/>
                </a:solidFill>
                <a:latin typeface="Calibri"/>
                <a:cs typeface="Calibri"/>
              </a:rPr>
              <a:t>POM </a:t>
            </a:r>
            <a:r>
              <a:rPr sz="2000" spc="-10" dirty="0">
                <a:solidFill>
                  <a:srgbClr val="404040"/>
                </a:solidFill>
                <a:latin typeface="Calibri"/>
                <a:cs typeface="Calibri"/>
              </a:rPr>
              <a:t>est </a:t>
            </a:r>
            <a:r>
              <a:rPr sz="2000" spc="-5" dirty="0">
                <a:solidFill>
                  <a:srgbClr val="404040"/>
                </a:solidFill>
                <a:latin typeface="Calibri"/>
                <a:cs typeface="Calibri"/>
              </a:rPr>
              <a:t>concrétisé par un fichier </a:t>
            </a:r>
            <a:r>
              <a:rPr sz="2000" dirty="0">
                <a:solidFill>
                  <a:srgbClr val="404040"/>
                </a:solidFill>
                <a:latin typeface="Calibri"/>
                <a:cs typeface="Calibri"/>
              </a:rPr>
              <a:t>XML </a:t>
            </a:r>
            <a:r>
              <a:rPr sz="2000" spc="-5" dirty="0">
                <a:solidFill>
                  <a:srgbClr val="404040"/>
                </a:solidFill>
                <a:latin typeface="Calibri"/>
                <a:cs typeface="Calibri"/>
              </a:rPr>
              <a:t>nommé pom.xml </a:t>
            </a:r>
            <a:r>
              <a:rPr sz="2000" dirty="0">
                <a:solidFill>
                  <a:srgbClr val="404040"/>
                </a:solidFill>
                <a:latin typeface="Calibri"/>
                <a:cs typeface="Calibri"/>
              </a:rPr>
              <a:t>qui </a:t>
            </a:r>
            <a:r>
              <a:rPr sz="2000" spc="-10" dirty="0">
                <a:solidFill>
                  <a:srgbClr val="404040"/>
                </a:solidFill>
                <a:latin typeface="Calibri"/>
                <a:cs typeface="Calibri"/>
              </a:rPr>
              <a:t>contient  toutes </a:t>
            </a:r>
            <a:r>
              <a:rPr sz="2000" spc="-5" dirty="0">
                <a:solidFill>
                  <a:srgbClr val="404040"/>
                </a:solidFill>
                <a:latin typeface="Calibri"/>
                <a:cs typeface="Calibri"/>
              </a:rPr>
              <a:t>les </a:t>
            </a:r>
            <a:r>
              <a:rPr sz="2000" spc="-10" dirty="0">
                <a:solidFill>
                  <a:srgbClr val="404040"/>
                </a:solidFill>
                <a:latin typeface="Calibri"/>
                <a:cs typeface="Calibri"/>
              </a:rPr>
              <a:t>informations </a:t>
            </a:r>
            <a:r>
              <a:rPr sz="2000" dirty="0">
                <a:solidFill>
                  <a:srgbClr val="404040"/>
                </a:solidFill>
                <a:latin typeface="Calibri"/>
                <a:cs typeface="Calibri"/>
              </a:rPr>
              <a:t>que </a:t>
            </a:r>
            <a:r>
              <a:rPr sz="2000" spc="-15" dirty="0">
                <a:solidFill>
                  <a:srgbClr val="404040"/>
                </a:solidFill>
                <a:latin typeface="Calibri"/>
                <a:cs typeface="Calibri"/>
              </a:rPr>
              <a:t>Maven </a:t>
            </a:r>
            <a:r>
              <a:rPr sz="2000" dirty="0">
                <a:solidFill>
                  <a:srgbClr val="404040"/>
                </a:solidFill>
                <a:latin typeface="Calibri"/>
                <a:cs typeface="Calibri"/>
              </a:rPr>
              <a:t>a </a:t>
            </a:r>
            <a:r>
              <a:rPr sz="2000" spc="-5" dirty="0">
                <a:solidFill>
                  <a:srgbClr val="404040"/>
                </a:solidFill>
                <a:latin typeface="Calibri"/>
                <a:cs typeface="Calibri"/>
              </a:rPr>
              <a:t>besoin concernant un</a:t>
            </a:r>
            <a:r>
              <a:rPr sz="2000" spc="55"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a:p>
            <a:pPr marL="268605" indent="-256540">
              <a:lnSpc>
                <a:spcPct val="100000"/>
              </a:lnSpc>
              <a:spcBef>
                <a:spcPts val="1120"/>
              </a:spcBef>
              <a:buClr>
                <a:srgbClr val="D24717"/>
              </a:buClr>
              <a:buFont typeface="Wingdings"/>
              <a:buChar char=""/>
              <a:tabLst>
                <a:tab pos="269240" algn="l"/>
              </a:tabLst>
            </a:pPr>
            <a:r>
              <a:rPr sz="2000" dirty="0">
                <a:solidFill>
                  <a:srgbClr val="404040"/>
                </a:solidFill>
                <a:latin typeface="Calibri"/>
                <a:cs typeface="Calibri"/>
              </a:rPr>
              <a:t>POM se </a:t>
            </a:r>
            <a:r>
              <a:rPr sz="2000" spc="-5" dirty="0">
                <a:solidFill>
                  <a:srgbClr val="404040"/>
                </a:solidFill>
                <a:latin typeface="Calibri"/>
                <a:cs typeface="Calibri"/>
              </a:rPr>
              <a:t>divise </a:t>
            </a:r>
            <a:r>
              <a:rPr sz="2000" dirty="0">
                <a:solidFill>
                  <a:srgbClr val="404040"/>
                </a:solidFill>
                <a:latin typeface="Calibri"/>
                <a:cs typeface="Calibri"/>
              </a:rPr>
              <a:t>en 4 </a:t>
            </a:r>
            <a:r>
              <a:rPr sz="2000" spc="-5" dirty="0">
                <a:solidFill>
                  <a:srgbClr val="404040"/>
                </a:solidFill>
                <a:latin typeface="Calibri"/>
                <a:cs typeface="Calibri"/>
              </a:rPr>
              <a:t>grandes parties </a:t>
            </a:r>
            <a:r>
              <a:rPr sz="2000" dirty="0">
                <a:solidFill>
                  <a:srgbClr val="404040"/>
                </a:solidFill>
                <a:latin typeface="Calibri"/>
                <a:cs typeface="Calibri"/>
              </a:rPr>
              <a:t>de </a:t>
            </a:r>
            <a:r>
              <a:rPr sz="2000" spc="-5" dirty="0">
                <a:solidFill>
                  <a:srgbClr val="404040"/>
                </a:solidFill>
                <a:latin typeface="Calibri"/>
                <a:cs typeface="Calibri"/>
              </a:rPr>
              <a:t>description</a:t>
            </a:r>
            <a:r>
              <a:rPr sz="2000" spc="-1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a:lnSpc>
                <a:spcPct val="100000"/>
              </a:lnSpc>
              <a:spcBef>
                <a:spcPts val="30"/>
              </a:spcBef>
              <a:buClr>
                <a:srgbClr val="D24717"/>
              </a:buClr>
              <a:buFont typeface="Wingdings"/>
              <a:buChar char=""/>
            </a:pPr>
            <a:endParaRPr sz="3250">
              <a:latin typeface="Times New Roman"/>
              <a:cs typeface="Times New Roman"/>
            </a:endParaRPr>
          </a:p>
          <a:p>
            <a:pPr marL="448309" lvl="1" indent="-235585">
              <a:lnSpc>
                <a:spcPct val="100000"/>
              </a:lnSpc>
              <a:buClr>
                <a:srgbClr val="D24717"/>
              </a:buClr>
              <a:buFont typeface="Wingdings"/>
              <a:buChar char=""/>
              <a:tabLst>
                <a:tab pos="448945" algn="l"/>
              </a:tabLst>
            </a:pPr>
            <a:r>
              <a:rPr sz="1800" spc="-10" dirty="0">
                <a:solidFill>
                  <a:srgbClr val="404040"/>
                </a:solidFill>
                <a:latin typeface="Calibri"/>
                <a:cs typeface="Calibri"/>
              </a:rPr>
              <a:t>Informations </a:t>
            </a:r>
            <a:r>
              <a:rPr sz="1800" dirty="0">
                <a:solidFill>
                  <a:srgbClr val="404040"/>
                </a:solidFill>
                <a:latin typeface="Calibri"/>
                <a:cs typeface="Calibri"/>
              </a:rPr>
              <a:t>de</a:t>
            </a:r>
            <a:r>
              <a:rPr sz="1800" spc="10" dirty="0">
                <a:solidFill>
                  <a:srgbClr val="404040"/>
                </a:solidFill>
                <a:latin typeface="Calibri"/>
                <a:cs typeface="Calibri"/>
              </a:rPr>
              <a:t> </a:t>
            </a:r>
            <a:r>
              <a:rPr sz="1800" dirty="0">
                <a:solidFill>
                  <a:srgbClr val="404040"/>
                </a:solidFill>
                <a:latin typeface="Calibri"/>
                <a:cs typeface="Calibri"/>
              </a:rPr>
              <a:t>base</a:t>
            </a:r>
            <a:endParaRPr sz="180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800" spc="-10" dirty="0">
                <a:solidFill>
                  <a:srgbClr val="404040"/>
                </a:solidFill>
                <a:latin typeface="Calibri"/>
                <a:cs typeface="Calibri"/>
              </a:rPr>
              <a:t>Configuration </a:t>
            </a:r>
            <a:r>
              <a:rPr sz="1800" dirty="0">
                <a:solidFill>
                  <a:srgbClr val="404040"/>
                </a:solidFill>
                <a:latin typeface="Calibri"/>
                <a:cs typeface="Calibri"/>
              </a:rPr>
              <a:t>de la</a:t>
            </a:r>
            <a:r>
              <a:rPr sz="1800" spc="40" dirty="0">
                <a:solidFill>
                  <a:srgbClr val="404040"/>
                </a:solidFill>
                <a:latin typeface="Calibri"/>
                <a:cs typeface="Calibri"/>
              </a:rPr>
              <a:t> </a:t>
            </a:r>
            <a:r>
              <a:rPr sz="1800" spc="-5" dirty="0">
                <a:solidFill>
                  <a:srgbClr val="404040"/>
                </a:solidFill>
                <a:latin typeface="Calibri"/>
                <a:cs typeface="Calibri"/>
              </a:rPr>
              <a:t>production</a:t>
            </a:r>
            <a:endParaRPr sz="1800">
              <a:latin typeface="Calibri"/>
              <a:cs typeface="Calibri"/>
            </a:endParaRPr>
          </a:p>
          <a:p>
            <a:pPr marL="448309" lvl="1" indent="-235585">
              <a:lnSpc>
                <a:spcPct val="100000"/>
              </a:lnSpc>
              <a:spcBef>
                <a:spcPts val="384"/>
              </a:spcBef>
              <a:buClr>
                <a:srgbClr val="D24717"/>
              </a:buClr>
              <a:buFont typeface="Wingdings"/>
              <a:buChar char=""/>
              <a:tabLst>
                <a:tab pos="448945" algn="l"/>
              </a:tabLst>
            </a:pPr>
            <a:r>
              <a:rPr sz="1800" spc="-10" dirty="0">
                <a:solidFill>
                  <a:srgbClr val="404040"/>
                </a:solidFill>
                <a:latin typeface="Calibri"/>
                <a:cs typeface="Calibri"/>
              </a:rPr>
              <a:t>Méta </a:t>
            </a:r>
            <a:r>
              <a:rPr sz="1800" dirty="0">
                <a:solidFill>
                  <a:srgbClr val="404040"/>
                </a:solidFill>
                <a:latin typeface="Calibri"/>
                <a:cs typeface="Calibri"/>
              </a:rPr>
              <a:t>données </a:t>
            </a:r>
            <a:r>
              <a:rPr sz="1800" spc="-5" dirty="0">
                <a:solidFill>
                  <a:srgbClr val="404040"/>
                </a:solidFill>
                <a:latin typeface="Calibri"/>
                <a:cs typeface="Calibri"/>
              </a:rPr>
              <a:t>du</a:t>
            </a:r>
            <a:r>
              <a:rPr sz="1800" spc="40" dirty="0">
                <a:solidFill>
                  <a:srgbClr val="404040"/>
                </a:solidFill>
                <a:latin typeface="Calibri"/>
                <a:cs typeface="Calibri"/>
              </a:rPr>
              <a:t> </a:t>
            </a:r>
            <a:r>
              <a:rPr sz="1800" spc="-10" dirty="0">
                <a:solidFill>
                  <a:srgbClr val="404040"/>
                </a:solidFill>
                <a:latin typeface="Calibri"/>
                <a:cs typeface="Calibri"/>
              </a:rPr>
              <a:t>projet</a:t>
            </a:r>
            <a:endParaRPr sz="180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800" spc="-5" dirty="0">
                <a:solidFill>
                  <a:srgbClr val="404040"/>
                </a:solidFill>
                <a:latin typeface="Calibri"/>
                <a:cs typeface="Calibri"/>
              </a:rPr>
              <a:t>Environnement </a:t>
            </a:r>
            <a:r>
              <a:rPr sz="1800" dirty="0">
                <a:solidFill>
                  <a:srgbClr val="404040"/>
                </a:solidFill>
                <a:latin typeface="Calibri"/>
                <a:cs typeface="Calibri"/>
              </a:rPr>
              <a:t>de </a:t>
            </a:r>
            <a:r>
              <a:rPr sz="1800" spc="-5" dirty="0">
                <a:solidFill>
                  <a:srgbClr val="404040"/>
                </a:solidFill>
                <a:latin typeface="Calibri"/>
                <a:cs typeface="Calibri"/>
              </a:rPr>
              <a:t>la</a:t>
            </a:r>
            <a:r>
              <a:rPr sz="1800" spc="15" dirty="0">
                <a:solidFill>
                  <a:srgbClr val="404040"/>
                </a:solidFill>
                <a:latin typeface="Calibri"/>
                <a:cs typeface="Calibri"/>
              </a:rPr>
              <a:t> </a:t>
            </a:r>
            <a:r>
              <a:rPr sz="1800" spc="-5" dirty="0">
                <a:solidFill>
                  <a:srgbClr val="404040"/>
                </a:solidFill>
                <a:latin typeface="Calibri"/>
                <a:cs typeface="Calibri"/>
              </a:rPr>
              <a:t>production</a:t>
            </a:r>
            <a:endParaRPr sz="1800">
              <a:latin typeface="Calibri"/>
              <a:cs typeface="Calibri"/>
            </a:endParaRPr>
          </a:p>
        </p:txBody>
      </p:sp>
    </p:spTree>
    <p:extLst>
      <p:ext uri="{BB962C8B-B14F-4D97-AF65-F5344CB8AC3E}">
        <p14:creationId xmlns:p14="http://schemas.microsoft.com/office/powerpoint/2010/main" val="1448935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5" y="681286"/>
            <a:ext cx="1237615" cy="751488"/>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Calibri Light"/>
                <a:cs typeface="Calibri Light"/>
              </a:rPr>
              <a:t>P</a:t>
            </a:r>
            <a:r>
              <a:rPr sz="4800" b="0" spc="-45" dirty="0">
                <a:solidFill>
                  <a:srgbClr val="404040"/>
                </a:solidFill>
                <a:latin typeface="Calibri Light"/>
                <a:cs typeface="Calibri Light"/>
              </a:rPr>
              <a:t>O</a:t>
            </a:r>
            <a:r>
              <a:rPr sz="4800" b="0" dirty="0">
                <a:solidFill>
                  <a:srgbClr val="404040"/>
                </a:solidFill>
                <a:latin typeface="Calibri Light"/>
                <a:cs typeface="Calibri Light"/>
              </a:rPr>
              <a:t>M</a:t>
            </a:r>
            <a:endParaRPr sz="4800">
              <a:latin typeface="Calibri Light"/>
              <a:cs typeface="Calibri Light"/>
            </a:endParaRPr>
          </a:p>
        </p:txBody>
      </p:sp>
      <p:sp>
        <p:nvSpPr>
          <p:cNvPr id="3" name="object 3"/>
          <p:cNvSpPr/>
          <p:nvPr/>
        </p:nvSpPr>
        <p:spPr>
          <a:xfrm>
            <a:off x="1159764" y="1506473"/>
            <a:ext cx="6768083" cy="301980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58276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606675" cy="568166"/>
          </a:xfrm>
          <a:prstGeom prst="rect">
            <a:avLst/>
          </a:prstGeom>
        </p:spPr>
        <p:txBody>
          <a:bodyPr vert="horz" wrap="square" lIns="0" tIns="12700" rIns="0" bIns="0" rtlCol="0">
            <a:spAutoFit/>
          </a:bodyPr>
          <a:lstStyle/>
          <a:p>
            <a:pPr marL="12700">
              <a:lnSpc>
                <a:spcPct val="100000"/>
              </a:lnSpc>
              <a:spcBef>
                <a:spcPts val="100"/>
              </a:spcBef>
            </a:pPr>
            <a:r>
              <a:rPr spc="-35" dirty="0">
                <a:solidFill>
                  <a:schemeClr val="tx1"/>
                </a:solidFill>
              </a:rPr>
              <a:t>POM </a:t>
            </a:r>
            <a:r>
              <a:rPr dirty="0">
                <a:solidFill>
                  <a:schemeClr val="tx1"/>
                </a:solidFill>
              </a:rPr>
              <a:t>-</a:t>
            </a:r>
            <a:r>
              <a:rPr spc="-265" dirty="0">
                <a:solidFill>
                  <a:schemeClr val="tx1"/>
                </a:solidFill>
              </a:rPr>
              <a:t> </a:t>
            </a:r>
            <a:r>
              <a:rPr spc="-50" dirty="0">
                <a:solidFill>
                  <a:schemeClr val="tx1"/>
                </a:solidFill>
              </a:rPr>
              <a:t>XSD</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250</a:t>
            </a:r>
            <a:endParaRPr sz="1050">
              <a:latin typeface="Calibri"/>
              <a:cs typeface="Calibri"/>
            </a:endParaRPr>
          </a:p>
        </p:txBody>
      </p:sp>
      <p:sp>
        <p:nvSpPr>
          <p:cNvPr id="5" name="object 5"/>
          <p:cNvSpPr txBox="1"/>
          <p:nvPr/>
        </p:nvSpPr>
        <p:spPr>
          <a:xfrm>
            <a:off x="228600" y="1291705"/>
            <a:ext cx="8382000" cy="3929537"/>
          </a:xfrm>
          <a:prstGeom prst="rect">
            <a:avLst/>
          </a:prstGeom>
        </p:spPr>
        <p:txBody>
          <a:bodyPr vert="horz" wrap="square" lIns="0" tIns="102870" rIns="0" bIns="0" rtlCol="0">
            <a:spAutoFit/>
          </a:bodyPr>
          <a:lstStyle/>
          <a:p>
            <a:pPr marL="12700">
              <a:lnSpc>
                <a:spcPct val="100000"/>
              </a:lnSpc>
              <a:spcBef>
                <a:spcPts val="810"/>
              </a:spcBef>
            </a:pPr>
            <a:r>
              <a:rPr sz="1900" b="1" spc="-5" dirty="0">
                <a:solidFill>
                  <a:srgbClr val="404040"/>
                </a:solidFill>
                <a:latin typeface="Calibri"/>
                <a:cs typeface="Calibri"/>
              </a:rPr>
              <a:t>Le modèle de données</a:t>
            </a:r>
            <a:r>
              <a:rPr sz="1900" b="1" spc="45" dirty="0">
                <a:solidFill>
                  <a:srgbClr val="404040"/>
                </a:solidFill>
                <a:latin typeface="Calibri"/>
                <a:cs typeface="Calibri"/>
              </a:rPr>
              <a:t> </a:t>
            </a:r>
            <a:r>
              <a:rPr sz="1900" b="1" spc="-5" dirty="0">
                <a:solidFill>
                  <a:srgbClr val="404040"/>
                </a:solidFill>
                <a:latin typeface="Calibri"/>
                <a:cs typeface="Calibri"/>
              </a:rPr>
              <a:t>4.0.0</a:t>
            </a:r>
            <a:endParaRPr sz="1900" dirty="0">
              <a:latin typeface="Calibri"/>
              <a:cs typeface="Calibri"/>
            </a:endParaRPr>
          </a:p>
          <a:p>
            <a:pPr marL="104139" marR="6350" indent="-91440">
              <a:lnSpc>
                <a:spcPct val="70000"/>
              </a:lnSpc>
              <a:spcBef>
                <a:spcPts val="1395"/>
              </a:spcBef>
              <a:buClr>
                <a:srgbClr val="D24717"/>
              </a:buClr>
              <a:buFont typeface="Wingdings"/>
              <a:buChar char=""/>
              <a:tabLst>
                <a:tab pos="258445" algn="l"/>
              </a:tabLst>
            </a:pPr>
            <a:r>
              <a:rPr sz="1900" spc="-10" dirty="0">
                <a:solidFill>
                  <a:srgbClr val="404040"/>
                </a:solidFill>
                <a:latin typeface="Calibri"/>
                <a:cs typeface="Calibri"/>
              </a:rPr>
              <a:t>Chaque </a:t>
            </a:r>
            <a:r>
              <a:rPr sz="1900" spc="-15" dirty="0">
                <a:solidFill>
                  <a:srgbClr val="404040"/>
                </a:solidFill>
                <a:latin typeface="Calibri"/>
                <a:cs typeface="Calibri"/>
              </a:rPr>
              <a:t>projet </a:t>
            </a:r>
            <a:r>
              <a:rPr sz="1900" spc="-10" dirty="0">
                <a:solidFill>
                  <a:srgbClr val="404040"/>
                </a:solidFill>
                <a:latin typeface="Calibri"/>
                <a:cs typeface="Calibri"/>
              </a:rPr>
              <a:t>Apache </a:t>
            </a:r>
            <a:r>
              <a:rPr sz="1900" spc="-20" dirty="0">
                <a:solidFill>
                  <a:srgbClr val="404040"/>
                </a:solidFill>
                <a:latin typeface="Calibri"/>
                <a:cs typeface="Calibri"/>
              </a:rPr>
              <a:t>Maven </a:t>
            </a:r>
            <a:r>
              <a:rPr sz="1900" spc="-10" dirty="0">
                <a:solidFill>
                  <a:srgbClr val="404040"/>
                </a:solidFill>
                <a:latin typeface="Calibri"/>
                <a:cs typeface="Calibri"/>
              </a:rPr>
              <a:t>contient </a:t>
            </a:r>
            <a:r>
              <a:rPr sz="1900" spc="-5" dirty="0">
                <a:solidFill>
                  <a:srgbClr val="404040"/>
                </a:solidFill>
                <a:latin typeface="Calibri"/>
                <a:cs typeface="Calibri"/>
              </a:rPr>
              <a:t>son fichier </a:t>
            </a:r>
            <a:r>
              <a:rPr sz="1900" spc="-10" dirty="0">
                <a:solidFill>
                  <a:srgbClr val="404040"/>
                </a:solidFill>
                <a:latin typeface="Calibri"/>
                <a:cs typeface="Calibri"/>
              </a:rPr>
              <a:t>pom.xml. </a:t>
            </a:r>
            <a:r>
              <a:rPr sz="1900" spc="-5" dirty="0">
                <a:solidFill>
                  <a:srgbClr val="404040"/>
                </a:solidFill>
                <a:latin typeface="Calibri"/>
                <a:cs typeface="Calibri"/>
              </a:rPr>
              <a:t>Afin de </a:t>
            </a:r>
            <a:r>
              <a:rPr sz="1900" spc="-15" dirty="0">
                <a:solidFill>
                  <a:srgbClr val="404040"/>
                </a:solidFill>
                <a:latin typeface="Calibri"/>
                <a:cs typeface="Calibri"/>
              </a:rPr>
              <a:t>garantir  </a:t>
            </a:r>
            <a:r>
              <a:rPr sz="1900" spc="-5" dirty="0">
                <a:solidFill>
                  <a:srgbClr val="404040"/>
                </a:solidFill>
                <a:latin typeface="Calibri"/>
                <a:cs typeface="Calibri"/>
              </a:rPr>
              <a:t>la </a:t>
            </a:r>
            <a:r>
              <a:rPr sz="1900" spc="-10" dirty="0">
                <a:solidFill>
                  <a:srgbClr val="404040"/>
                </a:solidFill>
                <a:latin typeface="Calibri"/>
                <a:cs typeface="Calibri"/>
              </a:rPr>
              <a:t>cohérence et </a:t>
            </a:r>
            <a:r>
              <a:rPr sz="1900" spc="-5" dirty="0">
                <a:solidFill>
                  <a:srgbClr val="404040"/>
                </a:solidFill>
                <a:latin typeface="Calibri"/>
                <a:cs typeface="Calibri"/>
              </a:rPr>
              <a:t>la </a:t>
            </a:r>
            <a:r>
              <a:rPr sz="1900" spc="-10" dirty="0">
                <a:solidFill>
                  <a:srgbClr val="404040"/>
                </a:solidFill>
                <a:latin typeface="Calibri"/>
                <a:cs typeface="Calibri"/>
              </a:rPr>
              <a:t>validité des </a:t>
            </a:r>
            <a:r>
              <a:rPr sz="1900" spc="-15" dirty="0">
                <a:solidFill>
                  <a:srgbClr val="404040"/>
                </a:solidFill>
                <a:latin typeface="Calibri"/>
                <a:cs typeface="Calibri"/>
              </a:rPr>
              <a:t>informations </a:t>
            </a:r>
            <a:r>
              <a:rPr sz="1900" spc="-10" dirty="0">
                <a:solidFill>
                  <a:srgbClr val="404040"/>
                </a:solidFill>
                <a:latin typeface="Calibri"/>
                <a:cs typeface="Calibri"/>
              </a:rPr>
              <a:t>contenues dans tous </a:t>
            </a:r>
            <a:r>
              <a:rPr sz="1900" spc="-5" dirty="0">
                <a:solidFill>
                  <a:srgbClr val="404040"/>
                </a:solidFill>
                <a:latin typeface="Calibri"/>
                <a:cs typeface="Calibri"/>
              </a:rPr>
              <a:t>ces </a:t>
            </a:r>
            <a:r>
              <a:rPr sz="1900" spc="-10" dirty="0">
                <a:solidFill>
                  <a:srgbClr val="404040"/>
                </a:solidFill>
                <a:latin typeface="Calibri"/>
                <a:cs typeface="Calibri"/>
              </a:rPr>
              <a:t>fichiers, </a:t>
            </a:r>
            <a:r>
              <a:rPr sz="1900" spc="-5" dirty="0">
                <a:solidFill>
                  <a:srgbClr val="404040"/>
                </a:solidFill>
                <a:latin typeface="Calibri"/>
                <a:cs typeface="Calibri"/>
              </a:rPr>
              <a:t>le  </a:t>
            </a:r>
            <a:r>
              <a:rPr sz="1900" spc="-10" dirty="0">
                <a:solidFill>
                  <a:srgbClr val="404040"/>
                </a:solidFill>
                <a:latin typeface="Calibri"/>
                <a:cs typeface="Calibri"/>
              </a:rPr>
              <a:t>modèle </a:t>
            </a:r>
            <a:r>
              <a:rPr sz="1900" spc="-5" dirty="0">
                <a:solidFill>
                  <a:srgbClr val="404040"/>
                </a:solidFill>
                <a:latin typeface="Calibri"/>
                <a:cs typeface="Calibri"/>
              </a:rPr>
              <a:t>de </a:t>
            </a:r>
            <a:r>
              <a:rPr sz="1900" spc="-10" dirty="0">
                <a:solidFill>
                  <a:srgbClr val="404040"/>
                </a:solidFill>
                <a:latin typeface="Calibri"/>
                <a:cs typeface="Calibri"/>
              </a:rPr>
              <a:t>données </a:t>
            </a:r>
            <a:r>
              <a:rPr sz="1900" spc="-5" dirty="0">
                <a:solidFill>
                  <a:srgbClr val="404040"/>
                </a:solidFill>
                <a:latin typeface="Calibri"/>
                <a:cs typeface="Calibri"/>
              </a:rPr>
              <a:t>(POM) </a:t>
            </a:r>
            <a:r>
              <a:rPr sz="1900" spc="-10" dirty="0">
                <a:solidFill>
                  <a:srgbClr val="404040"/>
                </a:solidFill>
                <a:latin typeface="Calibri"/>
                <a:cs typeface="Calibri"/>
              </a:rPr>
              <a:t>est défini dans </a:t>
            </a:r>
            <a:r>
              <a:rPr sz="1900" spc="-5" dirty="0">
                <a:solidFill>
                  <a:srgbClr val="404040"/>
                </a:solidFill>
                <a:latin typeface="Calibri"/>
                <a:cs typeface="Calibri"/>
              </a:rPr>
              <a:t>un </a:t>
            </a:r>
            <a:r>
              <a:rPr sz="1900" spc="-10" dirty="0">
                <a:solidFill>
                  <a:srgbClr val="404040"/>
                </a:solidFill>
                <a:latin typeface="Calibri"/>
                <a:cs typeface="Calibri"/>
              </a:rPr>
              <a:t>fichier </a:t>
            </a:r>
            <a:r>
              <a:rPr sz="1900" spc="-15" dirty="0">
                <a:solidFill>
                  <a:srgbClr val="404040"/>
                </a:solidFill>
                <a:latin typeface="Calibri"/>
                <a:cs typeface="Calibri"/>
              </a:rPr>
              <a:t>XSD </a:t>
            </a:r>
            <a:r>
              <a:rPr sz="1900" spc="-10" dirty="0">
                <a:solidFill>
                  <a:srgbClr val="404040"/>
                </a:solidFill>
                <a:latin typeface="Calibri"/>
                <a:cs typeface="Calibri"/>
              </a:rPr>
              <a:t>(XML </a:t>
            </a:r>
            <a:r>
              <a:rPr sz="1900" spc="-5" dirty="0">
                <a:solidFill>
                  <a:srgbClr val="404040"/>
                </a:solidFill>
                <a:latin typeface="Calibri"/>
                <a:cs typeface="Calibri"/>
              </a:rPr>
              <a:t>Schema  </a:t>
            </a:r>
            <a:r>
              <a:rPr sz="1900" spc="-10" dirty="0">
                <a:solidFill>
                  <a:srgbClr val="404040"/>
                </a:solidFill>
                <a:latin typeface="Calibri"/>
                <a:cs typeface="Calibri"/>
              </a:rPr>
              <a:t>Document) que </a:t>
            </a:r>
            <a:r>
              <a:rPr sz="1900" spc="-5" dirty="0">
                <a:solidFill>
                  <a:srgbClr val="404040"/>
                </a:solidFill>
                <a:latin typeface="Calibri"/>
                <a:cs typeface="Calibri"/>
              </a:rPr>
              <a:t>chaque </a:t>
            </a:r>
            <a:r>
              <a:rPr sz="1900" spc="-10" dirty="0">
                <a:solidFill>
                  <a:srgbClr val="404040"/>
                </a:solidFill>
                <a:latin typeface="Calibri"/>
                <a:cs typeface="Calibri"/>
              </a:rPr>
              <a:t>pom.xml doit</a:t>
            </a:r>
            <a:r>
              <a:rPr sz="1900" spc="55" dirty="0">
                <a:solidFill>
                  <a:srgbClr val="404040"/>
                </a:solidFill>
                <a:latin typeface="Calibri"/>
                <a:cs typeface="Calibri"/>
              </a:rPr>
              <a:t> </a:t>
            </a:r>
            <a:r>
              <a:rPr sz="1900" spc="-30" dirty="0">
                <a:solidFill>
                  <a:srgbClr val="404040"/>
                </a:solidFill>
                <a:latin typeface="Calibri"/>
                <a:cs typeface="Calibri"/>
              </a:rPr>
              <a:t>référencer.</a:t>
            </a:r>
            <a:endParaRPr sz="1900" dirty="0">
              <a:latin typeface="Calibri"/>
              <a:cs typeface="Calibri"/>
            </a:endParaRPr>
          </a:p>
          <a:p>
            <a:pPr marL="12700">
              <a:lnSpc>
                <a:spcPct val="100000"/>
              </a:lnSpc>
              <a:spcBef>
                <a:spcPts val="720"/>
              </a:spcBef>
            </a:pPr>
            <a:r>
              <a:rPr sz="1900" b="1" spc="-20" dirty="0">
                <a:solidFill>
                  <a:srgbClr val="404040"/>
                </a:solidFill>
                <a:latin typeface="Calibri"/>
                <a:cs typeface="Calibri"/>
              </a:rPr>
              <a:t>Qu’est-ce </a:t>
            </a:r>
            <a:r>
              <a:rPr sz="1900" b="1" spc="-10" dirty="0">
                <a:solidFill>
                  <a:srgbClr val="404040"/>
                </a:solidFill>
                <a:latin typeface="Calibri"/>
                <a:cs typeface="Calibri"/>
              </a:rPr>
              <a:t>qu’un </a:t>
            </a:r>
            <a:r>
              <a:rPr sz="1900" b="1" spc="-15" dirty="0">
                <a:solidFill>
                  <a:srgbClr val="404040"/>
                </a:solidFill>
                <a:latin typeface="Calibri"/>
                <a:cs typeface="Calibri"/>
              </a:rPr>
              <a:t>XSD</a:t>
            </a:r>
            <a:r>
              <a:rPr sz="1900" b="1" spc="85" dirty="0">
                <a:solidFill>
                  <a:srgbClr val="404040"/>
                </a:solidFill>
                <a:latin typeface="Calibri"/>
                <a:cs typeface="Calibri"/>
              </a:rPr>
              <a:t> </a:t>
            </a:r>
            <a:r>
              <a:rPr sz="1900" b="1" spc="-5" dirty="0">
                <a:solidFill>
                  <a:srgbClr val="404040"/>
                </a:solidFill>
                <a:latin typeface="Calibri"/>
                <a:cs typeface="Calibri"/>
              </a:rPr>
              <a:t>?</a:t>
            </a:r>
            <a:endParaRPr sz="1900" dirty="0">
              <a:latin typeface="Calibri"/>
              <a:cs typeface="Calibri"/>
            </a:endParaRPr>
          </a:p>
          <a:p>
            <a:pPr marL="104139" marR="5080" indent="-91440">
              <a:lnSpc>
                <a:spcPct val="70000"/>
              </a:lnSpc>
              <a:spcBef>
                <a:spcPts val="1400"/>
              </a:spcBef>
              <a:buClr>
                <a:srgbClr val="D24717"/>
              </a:buClr>
              <a:buFont typeface="Wingdings"/>
              <a:buChar char=""/>
              <a:tabLst>
                <a:tab pos="258445" algn="l"/>
              </a:tabLst>
            </a:pPr>
            <a:r>
              <a:rPr sz="1900" spc="-10" dirty="0">
                <a:solidFill>
                  <a:srgbClr val="404040"/>
                </a:solidFill>
                <a:latin typeface="Calibri"/>
                <a:cs typeface="Calibri"/>
              </a:rPr>
              <a:t>Un </a:t>
            </a:r>
            <a:r>
              <a:rPr sz="1900" spc="-5" dirty="0">
                <a:solidFill>
                  <a:srgbClr val="404040"/>
                </a:solidFill>
                <a:latin typeface="Calibri"/>
                <a:cs typeface="Calibri"/>
              </a:rPr>
              <a:t>fichier </a:t>
            </a:r>
            <a:r>
              <a:rPr sz="1900" spc="-15" dirty="0">
                <a:solidFill>
                  <a:srgbClr val="404040"/>
                </a:solidFill>
                <a:latin typeface="Calibri"/>
                <a:cs typeface="Calibri"/>
              </a:rPr>
              <a:t>XSD </a:t>
            </a:r>
            <a:r>
              <a:rPr sz="1900" spc="-10" dirty="0">
                <a:solidFill>
                  <a:srgbClr val="404040"/>
                </a:solidFill>
                <a:latin typeface="Calibri"/>
                <a:cs typeface="Calibri"/>
              </a:rPr>
              <a:t>est </a:t>
            </a:r>
            <a:r>
              <a:rPr sz="1900" spc="-5" dirty="0">
                <a:solidFill>
                  <a:srgbClr val="404040"/>
                </a:solidFill>
                <a:latin typeface="Calibri"/>
                <a:cs typeface="Calibri"/>
              </a:rPr>
              <a:t>un fichier au </a:t>
            </a:r>
            <a:r>
              <a:rPr sz="1900" spc="-15" dirty="0">
                <a:solidFill>
                  <a:srgbClr val="404040"/>
                </a:solidFill>
                <a:latin typeface="Calibri"/>
                <a:cs typeface="Calibri"/>
              </a:rPr>
              <a:t>format </a:t>
            </a:r>
            <a:r>
              <a:rPr sz="1900" spc="-5" dirty="0">
                <a:solidFill>
                  <a:srgbClr val="404040"/>
                </a:solidFill>
                <a:latin typeface="Calibri"/>
                <a:cs typeface="Calibri"/>
              </a:rPr>
              <a:t>XML </a:t>
            </a:r>
            <a:r>
              <a:rPr sz="1900" spc="-10" dirty="0">
                <a:solidFill>
                  <a:srgbClr val="404040"/>
                </a:solidFill>
                <a:latin typeface="Calibri"/>
                <a:cs typeface="Calibri"/>
              </a:rPr>
              <a:t>chargé </a:t>
            </a:r>
            <a:r>
              <a:rPr sz="1900" spc="-5" dirty="0">
                <a:solidFill>
                  <a:srgbClr val="404040"/>
                </a:solidFill>
                <a:latin typeface="Calibri"/>
                <a:cs typeface="Calibri"/>
              </a:rPr>
              <a:t>de </a:t>
            </a:r>
            <a:r>
              <a:rPr sz="1900" spc="-10" dirty="0">
                <a:solidFill>
                  <a:srgbClr val="404040"/>
                </a:solidFill>
                <a:latin typeface="Calibri"/>
                <a:cs typeface="Calibri"/>
              </a:rPr>
              <a:t>définir </a:t>
            </a:r>
            <a:r>
              <a:rPr sz="1900" spc="-5" dirty="0">
                <a:solidFill>
                  <a:srgbClr val="404040"/>
                </a:solidFill>
                <a:latin typeface="Calibri"/>
                <a:cs typeface="Calibri"/>
              </a:rPr>
              <a:t>le </a:t>
            </a:r>
            <a:r>
              <a:rPr sz="1900" spc="-15" dirty="0">
                <a:solidFill>
                  <a:srgbClr val="404040"/>
                </a:solidFill>
                <a:latin typeface="Calibri"/>
                <a:cs typeface="Calibri"/>
              </a:rPr>
              <a:t>contrat qu’un  </a:t>
            </a:r>
            <a:r>
              <a:rPr sz="1900" spc="-10" dirty="0">
                <a:solidFill>
                  <a:srgbClr val="404040"/>
                </a:solidFill>
                <a:latin typeface="Calibri"/>
                <a:cs typeface="Calibri"/>
              </a:rPr>
              <a:t>document </a:t>
            </a:r>
            <a:r>
              <a:rPr sz="1900" spc="-5" dirty="0">
                <a:solidFill>
                  <a:srgbClr val="404040"/>
                </a:solidFill>
                <a:latin typeface="Calibri"/>
                <a:cs typeface="Calibri"/>
              </a:rPr>
              <a:t>XML, qui lui </a:t>
            </a:r>
            <a:r>
              <a:rPr sz="1900" spc="-15" dirty="0">
                <a:solidFill>
                  <a:srgbClr val="404040"/>
                </a:solidFill>
                <a:latin typeface="Calibri"/>
                <a:cs typeface="Calibri"/>
              </a:rPr>
              <a:t>fait référence, </a:t>
            </a:r>
            <a:r>
              <a:rPr sz="1900" spc="-10" dirty="0">
                <a:solidFill>
                  <a:srgbClr val="404040"/>
                </a:solidFill>
                <a:latin typeface="Calibri"/>
                <a:cs typeface="Calibri"/>
              </a:rPr>
              <a:t>doit suivre pour </a:t>
            </a:r>
            <a:r>
              <a:rPr sz="1900" spc="-15" dirty="0">
                <a:solidFill>
                  <a:srgbClr val="404040"/>
                </a:solidFill>
                <a:latin typeface="Calibri"/>
                <a:cs typeface="Calibri"/>
              </a:rPr>
              <a:t>être </a:t>
            </a:r>
            <a:r>
              <a:rPr sz="1900" spc="-10" dirty="0">
                <a:solidFill>
                  <a:srgbClr val="404040"/>
                </a:solidFill>
                <a:latin typeface="Calibri"/>
                <a:cs typeface="Calibri"/>
              </a:rPr>
              <a:t>valide. </a:t>
            </a:r>
            <a:r>
              <a:rPr sz="1900" spc="-5" dirty="0">
                <a:solidFill>
                  <a:srgbClr val="404040"/>
                </a:solidFill>
                <a:latin typeface="Calibri"/>
                <a:cs typeface="Calibri"/>
              </a:rPr>
              <a:t>Il </a:t>
            </a:r>
            <a:r>
              <a:rPr sz="1900" spc="-10" dirty="0">
                <a:solidFill>
                  <a:srgbClr val="404040"/>
                </a:solidFill>
                <a:latin typeface="Calibri"/>
                <a:cs typeface="Calibri"/>
              </a:rPr>
              <a:t>définit  </a:t>
            </a:r>
            <a:r>
              <a:rPr sz="1900" spc="-5" dirty="0">
                <a:solidFill>
                  <a:srgbClr val="404040"/>
                </a:solidFill>
                <a:latin typeface="Calibri"/>
                <a:cs typeface="Calibri"/>
              </a:rPr>
              <a:t>ainsi, à </a:t>
            </a:r>
            <a:r>
              <a:rPr sz="1900" spc="-30" dirty="0">
                <a:solidFill>
                  <a:srgbClr val="404040"/>
                </a:solidFill>
                <a:latin typeface="Calibri"/>
                <a:cs typeface="Calibri"/>
              </a:rPr>
              <a:t>l’aide </a:t>
            </a:r>
            <a:r>
              <a:rPr sz="1900" spc="-5" dirty="0">
                <a:solidFill>
                  <a:srgbClr val="404040"/>
                </a:solidFill>
                <a:latin typeface="Calibri"/>
                <a:cs typeface="Calibri"/>
              </a:rPr>
              <a:t>de types </a:t>
            </a:r>
            <a:r>
              <a:rPr sz="1900" spc="-10" dirty="0">
                <a:solidFill>
                  <a:srgbClr val="404040"/>
                </a:solidFill>
                <a:latin typeface="Calibri"/>
                <a:cs typeface="Calibri"/>
              </a:rPr>
              <a:t>simples </a:t>
            </a:r>
            <a:r>
              <a:rPr sz="1900" spc="-5" dirty="0">
                <a:solidFill>
                  <a:srgbClr val="404040"/>
                </a:solidFill>
                <a:latin typeface="Calibri"/>
                <a:cs typeface="Calibri"/>
              </a:rPr>
              <a:t>ou </a:t>
            </a:r>
            <a:r>
              <a:rPr sz="1900" spc="-15" dirty="0">
                <a:solidFill>
                  <a:srgbClr val="404040"/>
                </a:solidFill>
                <a:latin typeface="Calibri"/>
                <a:cs typeface="Calibri"/>
              </a:rPr>
              <a:t>complexes, </a:t>
            </a:r>
            <a:r>
              <a:rPr sz="1900" spc="-5" dirty="0">
                <a:solidFill>
                  <a:srgbClr val="404040"/>
                </a:solidFill>
                <a:latin typeface="Calibri"/>
                <a:cs typeface="Calibri"/>
              </a:rPr>
              <a:t>la </a:t>
            </a:r>
            <a:r>
              <a:rPr sz="1900" spc="-10" dirty="0">
                <a:solidFill>
                  <a:srgbClr val="404040"/>
                </a:solidFill>
                <a:latin typeface="Calibri"/>
                <a:cs typeface="Calibri"/>
              </a:rPr>
              <a:t>structure et </a:t>
            </a:r>
            <a:r>
              <a:rPr sz="1900" spc="-5" dirty="0">
                <a:solidFill>
                  <a:srgbClr val="404040"/>
                </a:solidFill>
                <a:latin typeface="Calibri"/>
                <a:cs typeface="Calibri"/>
              </a:rPr>
              <a:t>le type de </a:t>
            </a:r>
            <a:r>
              <a:rPr sz="1900" spc="-15" dirty="0">
                <a:solidFill>
                  <a:srgbClr val="404040"/>
                </a:solidFill>
                <a:latin typeface="Calibri"/>
                <a:cs typeface="Calibri"/>
              </a:rPr>
              <a:t>contenu  </a:t>
            </a:r>
            <a:r>
              <a:rPr sz="1900" spc="-5" dirty="0">
                <a:solidFill>
                  <a:srgbClr val="404040"/>
                </a:solidFill>
                <a:latin typeface="Calibri"/>
                <a:cs typeface="Calibri"/>
              </a:rPr>
              <a:t>à</a:t>
            </a:r>
            <a:r>
              <a:rPr sz="1900" spc="-10" dirty="0">
                <a:solidFill>
                  <a:srgbClr val="404040"/>
                </a:solidFill>
                <a:latin typeface="Calibri"/>
                <a:cs typeface="Calibri"/>
              </a:rPr>
              <a:t> </a:t>
            </a:r>
            <a:r>
              <a:rPr sz="1900" spc="-30" dirty="0">
                <a:solidFill>
                  <a:srgbClr val="404040"/>
                </a:solidFill>
                <a:latin typeface="Calibri"/>
                <a:cs typeface="Calibri"/>
              </a:rPr>
              <a:t>respecter.</a:t>
            </a:r>
            <a:endParaRPr sz="1900" dirty="0">
              <a:latin typeface="Calibri"/>
              <a:cs typeface="Calibri"/>
            </a:endParaRPr>
          </a:p>
          <a:p>
            <a:pPr marL="257810" indent="-245745">
              <a:lnSpc>
                <a:spcPts val="1939"/>
              </a:lnSpc>
              <a:spcBef>
                <a:spcPts val="710"/>
              </a:spcBef>
              <a:buClr>
                <a:srgbClr val="D24717"/>
              </a:buClr>
              <a:buFont typeface="Wingdings"/>
              <a:buChar char=""/>
              <a:tabLst>
                <a:tab pos="258445" algn="l"/>
              </a:tabLst>
            </a:pPr>
            <a:r>
              <a:rPr sz="1900" spc="-5" dirty="0">
                <a:solidFill>
                  <a:srgbClr val="404040"/>
                </a:solidFill>
                <a:latin typeface="Calibri"/>
                <a:cs typeface="Calibri"/>
              </a:rPr>
              <a:t>Le </a:t>
            </a:r>
            <a:r>
              <a:rPr sz="1900" spc="-15" dirty="0">
                <a:solidFill>
                  <a:srgbClr val="404040"/>
                </a:solidFill>
                <a:latin typeface="Calibri"/>
                <a:cs typeface="Calibri"/>
              </a:rPr>
              <a:t>XSD </a:t>
            </a:r>
            <a:r>
              <a:rPr sz="1900" spc="-10" dirty="0">
                <a:solidFill>
                  <a:srgbClr val="404040"/>
                </a:solidFill>
                <a:latin typeface="Calibri"/>
                <a:cs typeface="Calibri"/>
              </a:rPr>
              <a:t>pour </a:t>
            </a:r>
            <a:r>
              <a:rPr sz="1900" spc="-5" dirty="0">
                <a:solidFill>
                  <a:srgbClr val="404040"/>
                </a:solidFill>
                <a:latin typeface="Calibri"/>
                <a:cs typeface="Calibri"/>
              </a:rPr>
              <a:t>le POM, en </a:t>
            </a:r>
            <a:r>
              <a:rPr sz="1900" spc="-15" dirty="0">
                <a:solidFill>
                  <a:srgbClr val="404040"/>
                </a:solidFill>
                <a:latin typeface="Calibri"/>
                <a:cs typeface="Calibri"/>
              </a:rPr>
              <a:t>version </a:t>
            </a:r>
            <a:r>
              <a:rPr sz="1900" spc="-5" dirty="0">
                <a:solidFill>
                  <a:srgbClr val="404040"/>
                </a:solidFill>
                <a:latin typeface="Calibri"/>
                <a:cs typeface="Calibri"/>
              </a:rPr>
              <a:t>4.0.0, du </a:t>
            </a:r>
            <a:r>
              <a:rPr sz="1900" spc="-15" dirty="0">
                <a:solidFill>
                  <a:srgbClr val="404040"/>
                </a:solidFill>
                <a:latin typeface="Calibri"/>
                <a:cs typeface="Calibri"/>
              </a:rPr>
              <a:t>projet </a:t>
            </a:r>
            <a:r>
              <a:rPr sz="1900" spc="-20" dirty="0">
                <a:solidFill>
                  <a:srgbClr val="404040"/>
                </a:solidFill>
                <a:latin typeface="Calibri"/>
                <a:cs typeface="Calibri"/>
              </a:rPr>
              <a:t>Maven </a:t>
            </a:r>
            <a:r>
              <a:rPr sz="1900" spc="-10" dirty="0">
                <a:solidFill>
                  <a:srgbClr val="404040"/>
                </a:solidFill>
                <a:latin typeface="Calibri"/>
                <a:cs typeface="Calibri"/>
              </a:rPr>
              <a:t>est disponible</a:t>
            </a:r>
            <a:r>
              <a:rPr sz="1900" spc="225" dirty="0">
                <a:solidFill>
                  <a:srgbClr val="404040"/>
                </a:solidFill>
                <a:latin typeface="Calibri"/>
                <a:cs typeface="Calibri"/>
              </a:rPr>
              <a:t> </a:t>
            </a:r>
            <a:r>
              <a:rPr sz="1900" spc="-5" dirty="0">
                <a:solidFill>
                  <a:srgbClr val="404040"/>
                </a:solidFill>
                <a:latin typeface="Calibri"/>
                <a:cs typeface="Calibri"/>
              </a:rPr>
              <a:t>à</a:t>
            </a:r>
            <a:endParaRPr sz="1900" dirty="0">
              <a:latin typeface="Calibri"/>
              <a:cs typeface="Calibri"/>
            </a:endParaRPr>
          </a:p>
          <a:p>
            <a:pPr marL="104139">
              <a:lnSpc>
                <a:spcPts val="1939"/>
              </a:lnSpc>
            </a:pPr>
            <a:r>
              <a:rPr sz="1900" spc="-20" dirty="0">
                <a:solidFill>
                  <a:srgbClr val="404040"/>
                </a:solidFill>
                <a:latin typeface="Calibri"/>
                <a:cs typeface="Calibri"/>
              </a:rPr>
              <a:t>l’adresse </a:t>
            </a:r>
            <a:r>
              <a:rPr sz="1900" spc="-15" dirty="0">
                <a:solidFill>
                  <a:srgbClr val="404040"/>
                </a:solidFill>
                <a:latin typeface="Calibri"/>
                <a:cs typeface="Calibri"/>
              </a:rPr>
              <a:t>suivante </a:t>
            </a:r>
            <a:r>
              <a:rPr sz="1900" spc="-5" dirty="0">
                <a:solidFill>
                  <a:srgbClr val="404040"/>
                </a:solidFill>
                <a:latin typeface="Calibri"/>
                <a:cs typeface="Calibri"/>
              </a:rPr>
              <a:t>:</a:t>
            </a:r>
            <a:r>
              <a:rPr sz="1900" spc="50" dirty="0">
                <a:solidFill>
                  <a:srgbClr val="404040"/>
                </a:solidFill>
                <a:latin typeface="Calibri"/>
                <a:cs typeface="Calibri"/>
              </a:rPr>
              <a:t> </a:t>
            </a:r>
            <a:r>
              <a:rPr sz="1900" spc="-10" dirty="0">
                <a:solidFill>
                  <a:srgbClr val="404040"/>
                </a:solidFill>
                <a:latin typeface="Calibri"/>
                <a:cs typeface="Calibri"/>
                <a:hlinkClick r:id="rId2"/>
              </a:rPr>
              <a:t>http://maven.apache.org/POM/4.0.0.</a:t>
            </a:r>
            <a:endParaRPr sz="1900" dirty="0">
              <a:latin typeface="Calibri"/>
              <a:cs typeface="Calibri"/>
            </a:endParaRPr>
          </a:p>
          <a:p>
            <a:pPr marL="257810" indent="-245745">
              <a:lnSpc>
                <a:spcPts val="1939"/>
              </a:lnSpc>
              <a:spcBef>
                <a:spcPts val="720"/>
              </a:spcBef>
              <a:buClr>
                <a:srgbClr val="D24717"/>
              </a:buClr>
              <a:buFont typeface="Wingdings"/>
              <a:buChar char=""/>
              <a:tabLst>
                <a:tab pos="258445" algn="l"/>
              </a:tabLst>
            </a:pPr>
            <a:r>
              <a:rPr sz="1900" spc="-5" dirty="0">
                <a:solidFill>
                  <a:srgbClr val="404040"/>
                </a:solidFill>
                <a:latin typeface="Calibri"/>
                <a:cs typeface="Calibri"/>
              </a:rPr>
              <a:t>Le </a:t>
            </a:r>
            <a:r>
              <a:rPr sz="1900" spc="-15" dirty="0">
                <a:solidFill>
                  <a:srgbClr val="404040"/>
                </a:solidFill>
                <a:latin typeface="Calibri"/>
                <a:cs typeface="Calibri"/>
              </a:rPr>
              <a:t>contenu </a:t>
            </a:r>
            <a:r>
              <a:rPr sz="1900" spc="-10" dirty="0">
                <a:solidFill>
                  <a:srgbClr val="404040"/>
                </a:solidFill>
                <a:latin typeface="Calibri"/>
                <a:cs typeface="Calibri"/>
              </a:rPr>
              <a:t>ci-après </a:t>
            </a:r>
            <a:r>
              <a:rPr sz="1900" spc="-15" dirty="0">
                <a:solidFill>
                  <a:srgbClr val="404040"/>
                </a:solidFill>
                <a:latin typeface="Calibri"/>
                <a:cs typeface="Calibri"/>
              </a:rPr>
              <a:t>présente </a:t>
            </a:r>
            <a:r>
              <a:rPr sz="1900" spc="-5" dirty="0">
                <a:solidFill>
                  <a:srgbClr val="404040"/>
                </a:solidFill>
                <a:latin typeface="Calibri"/>
                <a:cs typeface="Calibri"/>
              </a:rPr>
              <a:t>un </a:t>
            </a:r>
            <a:r>
              <a:rPr sz="1900" spc="-15" dirty="0">
                <a:solidFill>
                  <a:srgbClr val="404040"/>
                </a:solidFill>
                <a:latin typeface="Calibri"/>
                <a:cs typeface="Calibri"/>
              </a:rPr>
              <a:t>extrait </a:t>
            </a:r>
            <a:r>
              <a:rPr sz="1900" spc="-5" dirty="0">
                <a:solidFill>
                  <a:srgbClr val="404040"/>
                </a:solidFill>
                <a:latin typeface="Calibri"/>
                <a:cs typeface="Calibri"/>
              </a:rPr>
              <a:t>de ce </a:t>
            </a:r>
            <a:r>
              <a:rPr sz="1900" spc="-15" dirty="0">
                <a:solidFill>
                  <a:srgbClr val="404040"/>
                </a:solidFill>
                <a:latin typeface="Calibri"/>
                <a:cs typeface="Calibri"/>
              </a:rPr>
              <a:t>XSD </a:t>
            </a:r>
            <a:r>
              <a:rPr sz="1900" spc="-20" dirty="0">
                <a:solidFill>
                  <a:srgbClr val="404040"/>
                </a:solidFill>
                <a:latin typeface="Calibri"/>
                <a:cs typeface="Calibri"/>
              </a:rPr>
              <a:t>avec </a:t>
            </a:r>
            <a:r>
              <a:rPr sz="1900" spc="-5" dirty="0">
                <a:solidFill>
                  <a:srgbClr val="404040"/>
                </a:solidFill>
                <a:latin typeface="Calibri"/>
                <a:cs typeface="Calibri"/>
              </a:rPr>
              <a:t>les éléments</a:t>
            </a:r>
            <a:r>
              <a:rPr sz="1900" spc="210" dirty="0">
                <a:solidFill>
                  <a:srgbClr val="404040"/>
                </a:solidFill>
                <a:latin typeface="Calibri"/>
                <a:cs typeface="Calibri"/>
              </a:rPr>
              <a:t> </a:t>
            </a:r>
            <a:r>
              <a:rPr sz="1900" spc="-10" dirty="0">
                <a:solidFill>
                  <a:srgbClr val="404040"/>
                </a:solidFill>
                <a:latin typeface="Calibri"/>
                <a:cs typeface="Calibri"/>
              </a:rPr>
              <a:t>de</a:t>
            </a:r>
            <a:endParaRPr sz="1900" dirty="0">
              <a:latin typeface="Calibri"/>
              <a:cs typeface="Calibri"/>
            </a:endParaRPr>
          </a:p>
          <a:p>
            <a:pPr marL="104139">
              <a:lnSpc>
                <a:spcPts val="1595"/>
              </a:lnSpc>
            </a:pPr>
            <a:r>
              <a:rPr sz="1900" spc="-10" dirty="0">
                <a:solidFill>
                  <a:srgbClr val="404040"/>
                </a:solidFill>
                <a:latin typeface="Calibri"/>
                <a:cs typeface="Calibri"/>
              </a:rPr>
              <a:t>premier niveau définissant </a:t>
            </a:r>
            <a:r>
              <a:rPr sz="1900" spc="-5" dirty="0">
                <a:solidFill>
                  <a:srgbClr val="404040"/>
                </a:solidFill>
                <a:latin typeface="Calibri"/>
                <a:cs typeface="Calibri"/>
              </a:rPr>
              <a:t>le type </a:t>
            </a:r>
            <a:r>
              <a:rPr sz="1900" spc="-20" dirty="0">
                <a:solidFill>
                  <a:srgbClr val="404040"/>
                </a:solidFill>
                <a:latin typeface="Calibri"/>
                <a:cs typeface="Calibri"/>
              </a:rPr>
              <a:t>complexe </a:t>
            </a:r>
            <a:r>
              <a:rPr sz="1900" spc="-5" dirty="0">
                <a:solidFill>
                  <a:srgbClr val="404040"/>
                </a:solidFill>
                <a:latin typeface="Calibri"/>
                <a:cs typeface="Calibri"/>
              </a:rPr>
              <a:t>Model de </a:t>
            </a:r>
            <a:r>
              <a:rPr sz="1900" spc="-20" dirty="0">
                <a:solidFill>
                  <a:srgbClr val="404040"/>
                </a:solidFill>
                <a:latin typeface="Calibri"/>
                <a:cs typeface="Calibri"/>
              </a:rPr>
              <a:t>l’élément</a:t>
            </a:r>
            <a:r>
              <a:rPr sz="1900" spc="130" dirty="0">
                <a:solidFill>
                  <a:srgbClr val="404040"/>
                </a:solidFill>
                <a:latin typeface="Calibri"/>
                <a:cs typeface="Calibri"/>
              </a:rPr>
              <a:t> </a:t>
            </a:r>
            <a:r>
              <a:rPr sz="1900" spc="-10" dirty="0">
                <a:solidFill>
                  <a:srgbClr val="404040"/>
                </a:solidFill>
                <a:latin typeface="Calibri"/>
                <a:cs typeface="Calibri"/>
              </a:rPr>
              <a:t>XML</a:t>
            </a:r>
            <a:endParaRPr sz="1900" dirty="0">
              <a:latin typeface="Calibri"/>
              <a:cs typeface="Calibri"/>
            </a:endParaRPr>
          </a:p>
          <a:p>
            <a:pPr marL="104139">
              <a:lnSpc>
                <a:spcPts val="1939"/>
              </a:lnSpc>
            </a:pPr>
            <a:r>
              <a:rPr sz="1900" spc="-10" dirty="0">
                <a:solidFill>
                  <a:srgbClr val="404040"/>
                </a:solidFill>
                <a:latin typeface="Calibri"/>
                <a:cs typeface="Calibri"/>
              </a:rPr>
              <a:t>&lt;project&gt;.</a:t>
            </a:r>
            <a:endParaRPr sz="1900" dirty="0">
              <a:latin typeface="Calibri"/>
              <a:cs typeface="Calibri"/>
            </a:endParaRPr>
          </a:p>
        </p:txBody>
      </p:sp>
    </p:spTree>
    <p:extLst>
      <p:ext uri="{BB962C8B-B14F-4D97-AF65-F5344CB8AC3E}">
        <p14:creationId xmlns:p14="http://schemas.microsoft.com/office/powerpoint/2010/main" val="38712662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285750"/>
            <a:ext cx="2606675" cy="568166"/>
          </a:xfrm>
          <a:prstGeom prst="rect">
            <a:avLst/>
          </a:prstGeom>
        </p:spPr>
        <p:txBody>
          <a:bodyPr vert="horz" wrap="square" lIns="0" tIns="12700" rIns="0" bIns="0" rtlCol="0">
            <a:spAutoFit/>
          </a:bodyPr>
          <a:lstStyle/>
          <a:p>
            <a:pPr marL="12700">
              <a:lnSpc>
                <a:spcPct val="100000"/>
              </a:lnSpc>
              <a:spcBef>
                <a:spcPts val="100"/>
              </a:spcBef>
            </a:pPr>
            <a:r>
              <a:rPr spc="-35" dirty="0">
                <a:solidFill>
                  <a:schemeClr val="tx1"/>
                </a:solidFill>
              </a:rPr>
              <a:t>POM </a:t>
            </a:r>
            <a:r>
              <a:rPr dirty="0">
                <a:solidFill>
                  <a:schemeClr val="tx1"/>
                </a:solidFill>
              </a:rPr>
              <a:t>-</a:t>
            </a:r>
            <a:r>
              <a:rPr spc="-265" dirty="0">
                <a:solidFill>
                  <a:schemeClr val="tx1"/>
                </a:solidFill>
              </a:rPr>
              <a:t> </a:t>
            </a:r>
            <a:r>
              <a:rPr spc="-50" dirty="0">
                <a:solidFill>
                  <a:schemeClr val="tx1"/>
                </a:solidFill>
              </a:rPr>
              <a:t>XSD</a:t>
            </a:r>
          </a:p>
        </p:txBody>
      </p:sp>
      <p:sp>
        <p:nvSpPr>
          <p:cNvPr id="5" name="object 5"/>
          <p:cNvSpPr txBox="1"/>
          <p:nvPr/>
        </p:nvSpPr>
        <p:spPr>
          <a:xfrm>
            <a:off x="609600" y="793672"/>
            <a:ext cx="6140450" cy="4038926"/>
          </a:xfrm>
          <a:prstGeom prst="rect">
            <a:avLst/>
          </a:prstGeom>
        </p:spPr>
        <p:txBody>
          <a:bodyPr vert="horz" wrap="square" lIns="0" tIns="12065" rIns="0" bIns="0" rtlCol="0">
            <a:spAutoFit/>
          </a:bodyPr>
          <a:lstStyle/>
          <a:p>
            <a:pPr marL="12700">
              <a:lnSpc>
                <a:spcPts val="2155"/>
              </a:lnSpc>
              <a:spcBef>
                <a:spcPts val="95"/>
              </a:spcBef>
            </a:pPr>
            <a:r>
              <a:rPr sz="1900" b="1" spc="-5" dirty="0">
                <a:solidFill>
                  <a:srgbClr val="404040"/>
                </a:solidFill>
                <a:latin typeface="Calibri"/>
                <a:cs typeface="Calibri"/>
              </a:rPr>
              <a:t>EXEMPLE</a:t>
            </a:r>
            <a:endParaRPr sz="1900" dirty="0">
              <a:latin typeface="Calibri"/>
              <a:cs typeface="Calibri"/>
            </a:endParaRPr>
          </a:p>
          <a:p>
            <a:pPr marL="12700">
              <a:lnSpc>
                <a:spcPts val="1925"/>
              </a:lnSpc>
            </a:pPr>
            <a:r>
              <a:rPr sz="1900" spc="-5" dirty="0">
                <a:solidFill>
                  <a:srgbClr val="404040"/>
                </a:solidFill>
                <a:latin typeface="Calibri"/>
                <a:cs typeface="Calibri"/>
              </a:rPr>
              <a:t>&lt;?xml </a:t>
            </a:r>
            <a:r>
              <a:rPr sz="1900" spc="-15" dirty="0">
                <a:solidFill>
                  <a:srgbClr val="404040"/>
                </a:solidFill>
                <a:latin typeface="Calibri"/>
                <a:cs typeface="Calibri"/>
              </a:rPr>
              <a:t>version="1.0"?&gt;</a:t>
            </a:r>
            <a:endParaRPr sz="1900" dirty="0">
              <a:latin typeface="Calibri"/>
              <a:cs typeface="Calibri"/>
            </a:endParaRPr>
          </a:p>
          <a:p>
            <a:pPr marL="12700" marR="5080">
              <a:lnSpc>
                <a:spcPts val="1820"/>
              </a:lnSpc>
              <a:spcBef>
                <a:spcPts val="215"/>
              </a:spcBef>
            </a:pPr>
            <a:r>
              <a:rPr sz="1900" spc="-10" dirty="0">
                <a:solidFill>
                  <a:srgbClr val="404040"/>
                </a:solidFill>
                <a:latin typeface="Calibri"/>
                <a:cs typeface="Calibri"/>
              </a:rPr>
              <a:t>&lt;xs:schema xmlns:x</a:t>
            </a:r>
            <a:r>
              <a:rPr sz="1900" spc="-10" dirty="0">
                <a:solidFill>
                  <a:srgbClr val="404040"/>
                </a:solidFill>
                <a:latin typeface="Calibri"/>
                <a:cs typeface="Calibri"/>
                <a:hlinkClick r:id="rId2"/>
              </a:rPr>
              <a:t>s="h</a:t>
            </a:r>
            <a:r>
              <a:rPr sz="1900" spc="-10" dirty="0">
                <a:solidFill>
                  <a:srgbClr val="404040"/>
                </a:solidFill>
                <a:latin typeface="Calibri"/>
                <a:cs typeface="Calibri"/>
              </a:rPr>
              <a:t>t</a:t>
            </a:r>
            <a:r>
              <a:rPr sz="1900" spc="-10" dirty="0">
                <a:solidFill>
                  <a:srgbClr val="404040"/>
                </a:solidFill>
                <a:latin typeface="Calibri"/>
                <a:cs typeface="Calibri"/>
                <a:hlinkClick r:id="rId2"/>
              </a:rPr>
              <a:t>tp://w</a:t>
            </a:r>
            <a:r>
              <a:rPr sz="1900" spc="-10" dirty="0">
                <a:solidFill>
                  <a:srgbClr val="404040"/>
                </a:solidFill>
                <a:latin typeface="Calibri"/>
                <a:cs typeface="Calibri"/>
              </a:rPr>
              <a:t>w</a:t>
            </a:r>
            <a:r>
              <a:rPr sz="1900" spc="-10" dirty="0">
                <a:solidFill>
                  <a:srgbClr val="404040"/>
                </a:solidFill>
                <a:latin typeface="Calibri"/>
                <a:cs typeface="Calibri"/>
                <a:hlinkClick r:id="rId2"/>
              </a:rPr>
              <a:t>w.w3.org/2001/XMLSchema" </a:t>
            </a:r>
            <a:r>
              <a:rPr sz="1900" spc="-10" dirty="0">
                <a:solidFill>
                  <a:srgbClr val="404040"/>
                </a:solidFill>
                <a:latin typeface="Calibri"/>
                <a:cs typeface="Calibri"/>
              </a:rPr>
              <a:t> elementFormDefault="qualified"  </a:t>
            </a:r>
            <a:r>
              <a:rPr sz="1900" spc="-5" dirty="0">
                <a:solidFill>
                  <a:srgbClr val="404040"/>
                </a:solidFill>
                <a:latin typeface="Calibri"/>
                <a:cs typeface="Calibri"/>
              </a:rPr>
              <a:t>targetNamespace</a:t>
            </a:r>
            <a:r>
              <a:rPr sz="1900" spc="-5" dirty="0">
                <a:solidFill>
                  <a:srgbClr val="404040"/>
                </a:solidFill>
                <a:latin typeface="Calibri"/>
                <a:cs typeface="Calibri"/>
                <a:hlinkClick r:id="rId3"/>
              </a:rPr>
              <a:t>="h</a:t>
            </a:r>
            <a:r>
              <a:rPr sz="1900" spc="-5" dirty="0">
                <a:solidFill>
                  <a:srgbClr val="404040"/>
                </a:solidFill>
                <a:latin typeface="Calibri"/>
                <a:cs typeface="Calibri"/>
              </a:rPr>
              <a:t>t</a:t>
            </a:r>
            <a:r>
              <a:rPr sz="1900" spc="-5" dirty="0">
                <a:solidFill>
                  <a:srgbClr val="404040"/>
                </a:solidFill>
                <a:latin typeface="Calibri"/>
                <a:cs typeface="Calibri"/>
                <a:hlinkClick r:id="rId3"/>
              </a:rPr>
              <a:t>tp://ma</a:t>
            </a:r>
            <a:r>
              <a:rPr sz="1900" spc="-5" dirty="0">
                <a:solidFill>
                  <a:srgbClr val="404040"/>
                </a:solidFill>
                <a:latin typeface="Calibri"/>
                <a:cs typeface="Calibri"/>
              </a:rPr>
              <a:t>v</a:t>
            </a:r>
            <a:r>
              <a:rPr sz="1900" spc="-5" dirty="0">
                <a:solidFill>
                  <a:srgbClr val="404040"/>
                </a:solidFill>
                <a:latin typeface="Calibri"/>
                <a:cs typeface="Calibri"/>
                <a:hlinkClick r:id="rId3"/>
              </a:rPr>
              <a:t>en.apache.org/POM/4.0.0" </a:t>
            </a:r>
            <a:r>
              <a:rPr sz="1900" spc="-5" dirty="0">
                <a:solidFill>
                  <a:srgbClr val="404040"/>
                </a:solidFill>
                <a:latin typeface="Calibri"/>
                <a:cs typeface="Calibri"/>
              </a:rPr>
              <a:t> xmlns</a:t>
            </a:r>
            <a:r>
              <a:rPr sz="1900" spc="-5" dirty="0">
                <a:solidFill>
                  <a:srgbClr val="404040"/>
                </a:solidFill>
                <a:latin typeface="Calibri"/>
                <a:cs typeface="Calibri"/>
                <a:hlinkClick r:id="rId3"/>
              </a:rPr>
              <a:t>="h</a:t>
            </a:r>
            <a:r>
              <a:rPr sz="1900" spc="-5" dirty="0">
                <a:solidFill>
                  <a:srgbClr val="404040"/>
                </a:solidFill>
                <a:latin typeface="Calibri"/>
                <a:cs typeface="Calibri"/>
              </a:rPr>
              <a:t>t</a:t>
            </a:r>
            <a:r>
              <a:rPr sz="1900" spc="-5" dirty="0">
                <a:solidFill>
                  <a:srgbClr val="404040"/>
                </a:solidFill>
                <a:latin typeface="Calibri"/>
                <a:cs typeface="Calibri"/>
                <a:hlinkClick r:id="rId3"/>
              </a:rPr>
              <a:t>tp://ma</a:t>
            </a:r>
            <a:r>
              <a:rPr sz="1900" spc="-5" dirty="0">
                <a:solidFill>
                  <a:srgbClr val="404040"/>
                </a:solidFill>
                <a:latin typeface="Calibri"/>
                <a:cs typeface="Calibri"/>
              </a:rPr>
              <a:t>v</a:t>
            </a:r>
            <a:r>
              <a:rPr sz="1900" spc="-5" dirty="0">
                <a:solidFill>
                  <a:srgbClr val="404040"/>
                </a:solidFill>
                <a:latin typeface="Calibri"/>
                <a:cs typeface="Calibri"/>
                <a:hlinkClick r:id="rId3"/>
              </a:rPr>
              <a:t>en.apache.org/POM/4.0.0"&gt;</a:t>
            </a:r>
            <a:endParaRPr sz="1900" dirty="0">
              <a:latin typeface="Calibri"/>
              <a:cs typeface="Calibri"/>
            </a:endParaRPr>
          </a:p>
          <a:p>
            <a:pPr marL="66040">
              <a:lnSpc>
                <a:spcPts val="1625"/>
              </a:lnSpc>
            </a:pPr>
            <a:r>
              <a:rPr sz="1900" spc="-10" dirty="0">
                <a:solidFill>
                  <a:srgbClr val="404040"/>
                </a:solidFill>
                <a:latin typeface="Calibri"/>
                <a:cs typeface="Calibri"/>
              </a:rPr>
              <a:t>&lt;xs:element name="project" type="Model"&gt;...</a:t>
            </a:r>
            <a:r>
              <a:rPr sz="1900" spc="170" dirty="0">
                <a:solidFill>
                  <a:srgbClr val="404040"/>
                </a:solidFill>
                <a:latin typeface="Calibri"/>
                <a:cs typeface="Calibri"/>
              </a:rPr>
              <a:t> </a:t>
            </a:r>
            <a:r>
              <a:rPr sz="1900" spc="-10" dirty="0">
                <a:solidFill>
                  <a:srgbClr val="404040"/>
                </a:solidFill>
                <a:latin typeface="Calibri"/>
                <a:cs typeface="Calibri"/>
              </a:rPr>
              <a:t>&lt;/xs:element&gt;</a:t>
            </a:r>
            <a:endParaRPr sz="1900" dirty="0">
              <a:latin typeface="Calibri"/>
              <a:cs typeface="Calibri"/>
            </a:endParaRPr>
          </a:p>
          <a:p>
            <a:pPr marL="66040">
              <a:lnSpc>
                <a:spcPts val="1825"/>
              </a:lnSpc>
            </a:pPr>
            <a:r>
              <a:rPr sz="1900" spc="-15" dirty="0">
                <a:solidFill>
                  <a:srgbClr val="404040"/>
                </a:solidFill>
                <a:latin typeface="Calibri"/>
                <a:cs typeface="Calibri"/>
              </a:rPr>
              <a:t>&lt;xs:complexType</a:t>
            </a:r>
            <a:r>
              <a:rPr sz="1900" spc="30" dirty="0">
                <a:solidFill>
                  <a:srgbClr val="404040"/>
                </a:solidFill>
                <a:latin typeface="Calibri"/>
                <a:cs typeface="Calibri"/>
              </a:rPr>
              <a:t> </a:t>
            </a:r>
            <a:r>
              <a:rPr sz="1900" spc="-5" dirty="0">
                <a:solidFill>
                  <a:srgbClr val="404040"/>
                </a:solidFill>
                <a:latin typeface="Calibri"/>
                <a:cs typeface="Calibri"/>
              </a:rPr>
              <a:t>name="Model"&gt;</a:t>
            </a:r>
            <a:endParaRPr sz="1900" dirty="0">
              <a:latin typeface="Calibri"/>
              <a:cs typeface="Calibri"/>
            </a:endParaRPr>
          </a:p>
          <a:p>
            <a:pPr marL="173990">
              <a:lnSpc>
                <a:spcPts val="1825"/>
              </a:lnSpc>
            </a:pPr>
            <a:r>
              <a:rPr sz="1900" spc="-10" dirty="0">
                <a:solidFill>
                  <a:srgbClr val="404040"/>
                </a:solidFill>
                <a:latin typeface="Calibri"/>
                <a:cs typeface="Calibri"/>
              </a:rPr>
              <a:t>&lt;xs:all&gt;</a:t>
            </a:r>
            <a:endParaRPr sz="1900" dirty="0">
              <a:latin typeface="Calibri"/>
              <a:cs typeface="Calibri"/>
            </a:endParaRPr>
          </a:p>
          <a:p>
            <a:pPr marL="281940">
              <a:lnSpc>
                <a:spcPts val="1825"/>
              </a:lnSpc>
            </a:pPr>
            <a:r>
              <a:rPr sz="1900" spc="-5" dirty="0">
                <a:solidFill>
                  <a:srgbClr val="404040"/>
                </a:solidFill>
                <a:latin typeface="Calibri"/>
                <a:cs typeface="Calibri"/>
              </a:rPr>
              <a:t>&lt;xs:element </a:t>
            </a:r>
            <a:r>
              <a:rPr sz="1900" spc="-10" dirty="0">
                <a:solidFill>
                  <a:srgbClr val="404040"/>
                </a:solidFill>
                <a:latin typeface="Calibri"/>
                <a:cs typeface="Calibri"/>
              </a:rPr>
              <a:t>name="parent"</a:t>
            </a:r>
            <a:r>
              <a:rPr sz="1900" spc="35" dirty="0">
                <a:solidFill>
                  <a:srgbClr val="404040"/>
                </a:solidFill>
                <a:latin typeface="Calibri"/>
                <a:cs typeface="Calibri"/>
              </a:rPr>
              <a:t> </a:t>
            </a:r>
            <a:r>
              <a:rPr sz="1900" spc="-10" dirty="0">
                <a:solidFill>
                  <a:srgbClr val="404040"/>
                </a:solidFill>
                <a:latin typeface="Calibri"/>
                <a:cs typeface="Calibri"/>
              </a:rPr>
              <a:t>type="Parent"&gt;</a:t>
            </a:r>
            <a:endParaRPr sz="1900" dirty="0">
              <a:latin typeface="Calibri"/>
              <a:cs typeface="Calibri"/>
            </a:endParaRPr>
          </a:p>
          <a:p>
            <a:pPr marL="281940">
              <a:lnSpc>
                <a:spcPts val="1825"/>
              </a:lnSpc>
            </a:pPr>
            <a:r>
              <a:rPr sz="1900" spc="-5" dirty="0">
                <a:solidFill>
                  <a:srgbClr val="404040"/>
                </a:solidFill>
                <a:latin typeface="Calibri"/>
                <a:cs typeface="Calibri"/>
              </a:rPr>
              <a:t>&lt;xs:element </a:t>
            </a:r>
            <a:r>
              <a:rPr sz="1900" spc="-15" dirty="0">
                <a:solidFill>
                  <a:srgbClr val="404040"/>
                </a:solidFill>
                <a:latin typeface="Calibri"/>
                <a:cs typeface="Calibri"/>
              </a:rPr>
              <a:t>name="modelVersion"</a:t>
            </a:r>
            <a:r>
              <a:rPr sz="1900" spc="55" dirty="0">
                <a:solidFill>
                  <a:srgbClr val="404040"/>
                </a:solidFill>
                <a:latin typeface="Calibri"/>
                <a:cs typeface="Calibri"/>
              </a:rPr>
              <a:t> </a:t>
            </a:r>
            <a:r>
              <a:rPr sz="1900" spc="-10" dirty="0">
                <a:solidFill>
                  <a:srgbClr val="404040"/>
                </a:solidFill>
                <a:latin typeface="Calibri"/>
                <a:cs typeface="Calibri"/>
              </a:rPr>
              <a:t>type="xs:string"&gt;</a:t>
            </a:r>
            <a:endParaRPr sz="1900" dirty="0">
              <a:latin typeface="Calibri"/>
              <a:cs typeface="Calibri"/>
            </a:endParaRPr>
          </a:p>
          <a:p>
            <a:pPr marL="281940">
              <a:lnSpc>
                <a:spcPts val="1825"/>
              </a:lnSpc>
            </a:pPr>
            <a:r>
              <a:rPr sz="1900" spc="-5" dirty="0">
                <a:solidFill>
                  <a:srgbClr val="404040"/>
                </a:solidFill>
                <a:latin typeface="Calibri"/>
                <a:cs typeface="Calibri"/>
              </a:rPr>
              <a:t>&lt;xs:element </a:t>
            </a:r>
            <a:r>
              <a:rPr sz="1900" spc="-10" dirty="0">
                <a:solidFill>
                  <a:srgbClr val="404040"/>
                </a:solidFill>
                <a:latin typeface="Calibri"/>
                <a:cs typeface="Calibri"/>
              </a:rPr>
              <a:t>name="groupId"</a:t>
            </a:r>
            <a:r>
              <a:rPr sz="1900" spc="60" dirty="0">
                <a:solidFill>
                  <a:srgbClr val="404040"/>
                </a:solidFill>
                <a:latin typeface="Calibri"/>
                <a:cs typeface="Calibri"/>
              </a:rPr>
              <a:t> </a:t>
            </a:r>
            <a:r>
              <a:rPr sz="1900" spc="-10" dirty="0">
                <a:solidFill>
                  <a:srgbClr val="404040"/>
                </a:solidFill>
                <a:latin typeface="Calibri"/>
                <a:cs typeface="Calibri"/>
              </a:rPr>
              <a:t>type="xs:string"&gt;</a:t>
            </a:r>
            <a:endParaRPr sz="1900" dirty="0">
              <a:latin typeface="Calibri"/>
              <a:cs typeface="Calibri"/>
            </a:endParaRPr>
          </a:p>
          <a:p>
            <a:pPr marL="281940">
              <a:lnSpc>
                <a:spcPts val="1825"/>
              </a:lnSpc>
            </a:pPr>
            <a:r>
              <a:rPr sz="1900" spc="-5" dirty="0">
                <a:solidFill>
                  <a:srgbClr val="404040"/>
                </a:solidFill>
                <a:latin typeface="Calibri"/>
                <a:cs typeface="Calibri"/>
              </a:rPr>
              <a:t>&lt;xs:element name="artifactId"</a:t>
            </a:r>
            <a:r>
              <a:rPr sz="1900" spc="20" dirty="0">
                <a:solidFill>
                  <a:srgbClr val="404040"/>
                </a:solidFill>
                <a:latin typeface="Calibri"/>
                <a:cs typeface="Calibri"/>
              </a:rPr>
              <a:t> </a:t>
            </a:r>
            <a:r>
              <a:rPr sz="1900" spc="-10" dirty="0">
                <a:solidFill>
                  <a:srgbClr val="404040"/>
                </a:solidFill>
                <a:latin typeface="Calibri"/>
                <a:cs typeface="Calibri"/>
              </a:rPr>
              <a:t>type="xs:string"&gt;</a:t>
            </a:r>
            <a:endParaRPr sz="1900" dirty="0">
              <a:latin typeface="Calibri"/>
              <a:cs typeface="Calibri"/>
            </a:endParaRPr>
          </a:p>
          <a:p>
            <a:pPr marL="228600">
              <a:lnSpc>
                <a:spcPts val="1825"/>
              </a:lnSpc>
            </a:pPr>
            <a:r>
              <a:rPr sz="1900" spc="-10" dirty="0">
                <a:solidFill>
                  <a:srgbClr val="404040"/>
                </a:solidFill>
                <a:latin typeface="Calibri"/>
                <a:cs typeface="Calibri"/>
              </a:rPr>
              <a:t>&lt;/xs:all&gt;</a:t>
            </a:r>
            <a:endParaRPr sz="1900" dirty="0">
              <a:latin typeface="Calibri"/>
              <a:cs typeface="Calibri"/>
            </a:endParaRPr>
          </a:p>
          <a:p>
            <a:pPr marL="66040">
              <a:lnSpc>
                <a:spcPts val="1825"/>
              </a:lnSpc>
            </a:pPr>
            <a:r>
              <a:rPr sz="1900" spc="-15" dirty="0">
                <a:solidFill>
                  <a:srgbClr val="404040"/>
                </a:solidFill>
                <a:latin typeface="Calibri"/>
                <a:cs typeface="Calibri"/>
              </a:rPr>
              <a:t>&lt;/xs:complexType&gt;</a:t>
            </a:r>
            <a:endParaRPr sz="1900" dirty="0">
              <a:latin typeface="Calibri"/>
              <a:cs typeface="Calibri"/>
            </a:endParaRPr>
          </a:p>
          <a:p>
            <a:pPr marL="12700">
              <a:lnSpc>
                <a:spcPts val="1825"/>
              </a:lnSpc>
            </a:pPr>
            <a:r>
              <a:rPr sz="1900" spc="-10" dirty="0">
                <a:solidFill>
                  <a:srgbClr val="404040"/>
                </a:solidFill>
                <a:latin typeface="Calibri"/>
                <a:cs typeface="Calibri"/>
              </a:rPr>
              <a:t>...</a:t>
            </a:r>
            <a:endParaRPr sz="1900" dirty="0">
              <a:latin typeface="Calibri"/>
              <a:cs typeface="Calibri"/>
            </a:endParaRPr>
          </a:p>
          <a:p>
            <a:pPr marL="12700">
              <a:lnSpc>
                <a:spcPts val="2050"/>
              </a:lnSpc>
            </a:pPr>
            <a:r>
              <a:rPr sz="1900" spc="-10" dirty="0">
                <a:solidFill>
                  <a:srgbClr val="404040"/>
                </a:solidFill>
                <a:latin typeface="Calibri"/>
                <a:cs typeface="Calibri"/>
              </a:rPr>
              <a:t>&lt;/xs:schema&gt;</a:t>
            </a:r>
            <a:endParaRPr sz="1900" dirty="0">
              <a:latin typeface="Calibri"/>
              <a:cs typeface="Calibri"/>
            </a:endParaRPr>
          </a:p>
        </p:txBody>
      </p:sp>
    </p:spTree>
    <p:extLst>
      <p:ext uri="{BB962C8B-B14F-4D97-AF65-F5344CB8AC3E}">
        <p14:creationId xmlns:p14="http://schemas.microsoft.com/office/powerpoint/2010/main" val="2631355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760345"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Super</a:t>
            </a:r>
            <a:r>
              <a:rPr spc="-180" dirty="0">
                <a:solidFill>
                  <a:schemeClr val="tx1"/>
                </a:solidFill>
              </a:rPr>
              <a:t> </a:t>
            </a:r>
            <a:r>
              <a:rPr spc="-35" dirty="0">
                <a:solidFill>
                  <a:schemeClr val="tx1"/>
                </a:solidFill>
              </a:rPr>
              <a:t>POM</a:t>
            </a:r>
          </a:p>
        </p:txBody>
      </p:sp>
      <p:sp>
        <p:nvSpPr>
          <p:cNvPr id="5" name="object 5"/>
          <p:cNvSpPr txBox="1"/>
          <p:nvPr/>
        </p:nvSpPr>
        <p:spPr>
          <a:xfrm>
            <a:off x="852933" y="1390650"/>
            <a:ext cx="7560945" cy="603370"/>
          </a:xfrm>
          <a:prstGeom prst="rect">
            <a:avLst/>
          </a:prstGeom>
        </p:spPr>
        <p:txBody>
          <a:bodyPr vert="horz" wrap="square" lIns="0" tIns="13335" rIns="0" bIns="0" rtlCol="0">
            <a:spAutoFit/>
          </a:bodyPr>
          <a:lstStyle/>
          <a:p>
            <a:pPr marL="12700">
              <a:lnSpc>
                <a:spcPts val="2280"/>
              </a:lnSpc>
              <a:spcBef>
                <a:spcPts val="105"/>
              </a:spcBef>
            </a:pPr>
            <a:r>
              <a:rPr sz="2000" spc="-5" dirty="0">
                <a:solidFill>
                  <a:srgbClr val="404040"/>
                </a:solidFill>
                <a:latin typeface="Calibri"/>
                <a:cs typeface="Calibri"/>
              </a:rPr>
              <a:t>De </a:t>
            </a:r>
            <a:r>
              <a:rPr sz="2000" dirty="0">
                <a:solidFill>
                  <a:srgbClr val="404040"/>
                </a:solidFill>
                <a:latin typeface="Calibri"/>
                <a:cs typeface="Calibri"/>
              </a:rPr>
              <a:t>même que </a:t>
            </a:r>
            <a:r>
              <a:rPr sz="2000" spc="-5" dirty="0">
                <a:solidFill>
                  <a:srgbClr val="404040"/>
                </a:solidFill>
                <a:latin typeface="Calibri"/>
                <a:cs typeface="Calibri"/>
              </a:rPr>
              <a:t>les </a:t>
            </a:r>
            <a:r>
              <a:rPr sz="2000" dirty="0">
                <a:solidFill>
                  <a:srgbClr val="404040"/>
                </a:solidFill>
                <a:latin typeface="Calibri"/>
                <a:cs typeface="Calibri"/>
              </a:rPr>
              <a:t>classes </a:t>
            </a:r>
            <a:r>
              <a:rPr sz="2000" spc="-20" dirty="0">
                <a:solidFill>
                  <a:srgbClr val="404040"/>
                </a:solidFill>
                <a:latin typeface="Calibri"/>
                <a:cs typeface="Calibri"/>
              </a:rPr>
              <a:t>Java </a:t>
            </a:r>
            <a:r>
              <a:rPr sz="2000" spc="-10" dirty="0">
                <a:solidFill>
                  <a:srgbClr val="404040"/>
                </a:solidFill>
                <a:latin typeface="Calibri"/>
                <a:cs typeface="Calibri"/>
              </a:rPr>
              <a:t>héritent implicitement </a:t>
            </a:r>
            <a:r>
              <a:rPr sz="2000" spc="-5" dirty="0">
                <a:solidFill>
                  <a:srgbClr val="404040"/>
                </a:solidFill>
                <a:latin typeface="Calibri"/>
                <a:cs typeface="Calibri"/>
              </a:rPr>
              <a:t>de</a:t>
            </a:r>
            <a:r>
              <a:rPr sz="2000" spc="175" dirty="0">
                <a:solidFill>
                  <a:srgbClr val="404040"/>
                </a:solidFill>
                <a:latin typeface="Calibri"/>
                <a:cs typeface="Calibri"/>
              </a:rPr>
              <a:t> </a:t>
            </a:r>
            <a:r>
              <a:rPr sz="2000" spc="-5" dirty="0">
                <a:solidFill>
                  <a:srgbClr val="404040"/>
                </a:solidFill>
                <a:latin typeface="Calibri"/>
                <a:cs typeface="Calibri"/>
              </a:rPr>
              <a:t>java.lang.Object,</a:t>
            </a:r>
            <a:endParaRPr sz="2000">
              <a:latin typeface="Calibri"/>
              <a:cs typeface="Calibri"/>
            </a:endParaRPr>
          </a:p>
          <a:p>
            <a:pPr marL="12700">
              <a:lnSpc>
                <a:spcPts val="2280"/>
              </a:lnSpc>
            </a:pPr>
            <a:r>
              <a:rPr sz="2000" spc="-10" dirty="0">
                <a:solidFill>
                  <a:srgbClr val="404040"/>
                </a:solidFill>
                <a:latin typeface="Calibri"/>
                <a:cs typeface="Calibri"/>
              </a:rPr>
              <a:t>tous </a:t>
            </a:r>
            <a:r>
              <a:rPr sz="2000" dirty="0">
                <a:solidFill>
                  <a:srgbClr val="404040"/>
                </a:solidFill>
                <a:latin typeface="Calibri"/>
                <a:cs typeface="Calibri"/>
              </a:rPr>
              <a:t>les </a:t>
            </a:r>
            <a:r>
              <a:rPr sz="2000" spc="-5" dirty="0">
                <a:solidFill>
                  <a:srgbClr val="404040"/>
                </a:solidFill>
                <a:latin typeface="Calibri"/>
                <a:cs typeface="Calibri"/>
              </a:rPr>
              <a:t>pom.xml </a:t>
            </a:r>
            <a:r>
              <a:rPr sz="2000" spc="-10" dirty="0">
                <a:solidFill>
                  <a:srgbClr val="404040"/>
                </a:solidFill>
                <a:latin typeface="Calibri"/>
                <a:cs typeface="Calibri"/>
              </a:rPr>
              <a:t>héritent </a:t>
            </a:r>
            <a:r>
              <a:rPr sz="2000" spc="-15" dirty="0">
                <a:solidFill>
                  <a:srgbClr val="404040"/>
                </a:solidFill>
                <a:latin typeface="Calibri"/>
                <a:cs typeface="Calibri"/>
              </a:rPr>
              <a:t>d’un </a:t>
            </a:r>
            <a:r>
              <a:rPr sz="2000" spc="-5" dirty="0">
                <a:solidFill>
                  <a:srgbClr val="404040"/>
                </a:solidFill>
                <a:latin typeface="Calibri"/>
                <a:cs typeface="Calibri"/>
              </a:rPr>
              <a:t>pom.xml commun </a:t>
            </a:r>
            <a:r>
              <a:rPr sz="2000" dirty="0">
                <a:solidFill>
                  <a:srgbClr val="404040"/>
                </a:solidFill>
                <a:latin typeface="Calibri"/>
                <a:cs typeface="Calibri"/>
              </a:rPr>
              <a:t>: le Super</a:t>
            </a:r>
            <a:r>
              <a:rPr sz="2000" spc="-15" dirty="0">
                <a:solidFill>
                  <a:srgbClr val="404040"/>
                </a:solidFill>
                <a:latin typeface="Calibri"/>
                <a:cs typeface="Calibri"/>
              </a:rPr>
              <a:t> </a:t>
            </a:r>
            <a:r>
              <a:rPr sz="2000" spc="-5" dirty="0">
                <a:solidFill>
                  <a:srgbClr val="404040"/>
                </a:solidFill>
                <a:latin typeface="Calibri"/>
                <a:cs typeface="Calibri"/>
              </a:rPr>
              <a:t>POM.</a:t>
            </a:r>
            <a:endParaRPr sz="2000">
              <a:latin typeface="Calibri"/>
              <a:cs typeface="Calibri"/>
            </a:endParaRPr>
          </a:p>
        </p:txBody>
      </p:sp>
      <p:sp>
        <p:nvSpPr>
          <p:cNvPr id="6" name="object 6"/>
          <p:cNvSpPr/>
          <p:nvPr/>
        </p:nvSpPr>
        <p:spPr>
          <a:xfrm>
            <a:off x="1951099" y="1931671"/>
            <a:ext cx="4314064" cy="254402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278779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317905"/>
            <a:ext cx="3015615" cy="751488"/>
          </a:xfrm>
          <a:prstGeom prst="rect">
            <a:avLst/>
          </a:prstGeom>
        </p:spPr>
        <p:txBody>
          <a:bodyPr vert="horz" wrap="square" lIns="0" tIns="12700" rIns="0" bIns="0" rtlCol="0">
            <a:spAutoFit/>
          </a:bodyPr>
          <a:lstStyle/>
          <a:p>
            <a:pPr marL="12700">
              <a:lnSpc>
                <a:spcPct val="100000"/>
              </a:lnSpc>
              <a:spcBef>
                <a:spcPts val="100"/>
              </a:spcBef>
            </a:pPr>
            <a:r>
              <a:rPr sz="4800" b="0" spc="-85" dirty="0">
                <a:latin typeface="Calibri Light"/>
                <a:cs typeface="Calibri Light"/>
              </a:rPr>
              <a:t>Valider</a:t>
            </a:r>
            <a:r>
              <a:rPr sz="4800" b="0" spc="-155" dirty="0">
                <a:latin typeface="Calibri Light"/>
                <a:cs typeface="Calibri Light"/>
              </a:rPr>
              <a:t> </a:t>
            </a:r>
            <a:r>
              <a:rPr sz="4800" b="0" spc="-35" dirty="0">
                <a:latin typeface="Calibri Light"/>
                <a:cs typeface="Calibri Light"/>
              </a:rPr>
              <a:t>POM</a:t>
            </a:r>
            <a:endParaRPr sz="4800" dirty="0">
              <a:latin typeface="Calibri Light"/>
              <a:cs typeface="Calibri Light"/>
            </a:endParaRPr>
          </a:p>
        </p:txBody>
      </p:sp>
      <p:sp>
        <p:nvSpPr>
          <p:cNvPr id="3" name="object 3"/>
          <p:cNvSpPr txBox="1"/>
          <p:nvPr/>
        </p:nvSpPr>
        <p:spPr>
          <a:xfrm>
            <a:off x="852933" y="1390650"/>
            <a:ext cx="7661275" cy="894476"/>
          </a:xfrm>
          <a:prstGeom prst="rect">
            <a:avLst/>
          </a:prstGeom>
        </p:spPr>
        <p:txBody>
          <a:bodyPr vert="horz" wrap="square" lIns="0" tIns="47625" rIns="0" bIns="0" rtlCol="0">
            <a:spAutoFit/>
          </a:bodyPr>
          <a:lstStyle/>
          <a:p>
            <a:pPr marL="12700" marR="5080">
              <a:lnSpc>
                <a:spcPts val="2160"/>
              </a:lnSpc>
              <a:spcBef>
                <a:spcPts val="375"/>
              </a:spcBef>
            </a:pPr>
            <a:r>
              <a:rPr sz="2000" dirty="0">
                <a:solidFill>
                  <a:srgbClr val="404040"/>
                </a:solidFill>
                <a:latin typeface="Calibri"/>
                <a:cs typeface="Calibri"/>
              </a:rPr>
              <a:t>Ainsi, en </a:t>
            </a:r>
            <a:r>
              <a:rPr sz="2000" spc="-15" dirty="0">
                <a:solidFill>
                  <a:srgbClr val="404040"/>
                </a:solidFill>
                <a:latin typeface="Calibri"/>
                <a:cs typeface="Calibri"/>
              </a:rPr>
              <a:t>exécutant </a:t>
            </a:r>
            <a:r>
              <a:rPr sz="2000" dirty="0">
                <a:solidFill>
                  <a:srgbClr val="404040"/>
                </a:solidFill>
                <a:latin typeface="Calibri"/>
                <a:cs typeface="Calibri"/>
              </a:rPr>
              <a:t>la commande </a:t>
            </a:r>
            <a:r>
              <a:rPr sz="2000" spc="-15" dirty="0">
                <a:solidFill>
                  <a:srgbClr val="404040"/>
                </a:solidFill>
                <a:latin typeface="Calibri"/>
                <a:cs typeface="Calibri"/>
              </a:rPr>
              <a:t>mvn validate </a:t>
            </a:r>
            <a:r>
              <a:rPr sz="2000" dirty="0">
                <a:solidFill>
                  <a:srgbClr val="404040"/>
                </a:solidFill>
                <a:latin typeface="Calibri"/>
                <a:cs typeface="Calibri"/>
              </a:rPr>
              <a:t>à partir </a:t>
            </a:r>
            <a:r>
              <a:rPr sz="2000" spc="-5" dirty="0">
                <a:solidFill>
                  <a:srgbClr val="404040"/>
                </a:solidFill>
                <a:latin typeface="Calibri"/>
                <a:cs typeface="Calibri"/>
              </a:rPr>
              <a:t>du </a:t>
            </a:r>
            <a:r>
              <a:rPr sz="2000" spc="-10" dirty="0">
                <a:solidFill>
                  <a:srgbClr val="404040"/>
                </a:solidFill>
                <a:latin typeface="Calibri"/>
                <a:cs typeface="Calibri"/>
              </a:rPr>
              <a:t>répertoire </a:t>
            </a:r>
            <a:r>
              <a:rPr sz="2000" spc="-5" dirty="0">
                <a:solidFill>
                  <a:srgbClr val="404040"/>
                </a:solidFill>
                <a:latin typeface="Calibri"/>
                <a:cs typeface="Calibri"/>
              </a:rPr>
              <a:t>où se  situe </a:t>
            </a:r>
            <a:r>
              <a:rPr sz="2000" dirty="0">
                <a:solidFill>
                  <a:srgbClr val="404040"/>
                </a:solidFill>
                <a:latin typeface="Calibri"/>
                <a:cs typeface="Calibri"/>
              </a:rPr>
              <a:t>le </a:t>
            </a:r>
            <a:r>
              <a:rPr sz="2000" spc="-5" dirty="0">
                <a:solidFill>
                  <a:srgbClr val="404040"/>
                </a:solidFill>
                <a:latin typeface="Calibri"/>
                <a:cs typeface="Calibri"/>
              </a:rPr>
              <a:t>fichier pom.xml, </a:t>
            </a:r>
            <a:r>
              <a:rPr sz="2000" spc="-15" dirty="0">
                <a:solidFill>
                  <a:srgbClr val="404040"/>
                </a:solidFill>
                <a:latin typeface="Calibri"/>
                <a:cs typeface="Calibri"/>
              </a:rPr>
              <a:t>Maven </a:t>
            </a:r>
            <a:r>
              <a:rPr sz="2000" spc="-5" dirty="0">
                <a:solidFill>
                  <a:srgbClr val="404040"/>
                </a:solidFill>
                <a:latin typeface="Calibri"/>
                <a:cs typeface="Calibri"/>
              </a:rPr>
              <a:t>vérifie, </a:t>
            </a:r>
            <a:r>
              <a:rPr sz="2000" spc="-10" dirty="0">
                <a:solidFill>
                  <a:srgbClr val="404040"/>
                </a:solidFill>
                <a:latin typeface="Calibri"/>
                <a:cs typeface="Calibri"/>
              </a:rPr>
              <a:t>entre </a:t>
            </a:r>
            <a:r>
              <a:rPr sz="2000" spc="-5" dirty="0">
                <a:solidFill>
                  <a:srgbClr val="404040"/>
                </a:solidFill>
                <a:latin typeface="Calibri"/>
                <a:cs typeface="Calibri"/>
              </a:rPr>
              <a:t>autres, </a:t>
            </a:r>
            <a:r>
              <a:rPr sz="2000" dirty="0">
                <a:solidFill>
                  <a:srgbClr val="404040"/>
                </a:solidFill>
                <a:latin typeface="Calibri"/>
                <a:cs typeface="Calibri"/>
              </a:rPr>
              <a:t>la </a:t>
            </a:r>
            <a:r>
              <a:rPr sz="2000" spc="-10" dirty="0">
                <a:solidFill>
                  <a:srgbClr val="404040"/>
                </a:solidFill>
                <a:latin typeface="Calibri"/>
                <a:cs typeface="Calibri"/>
              </a:rPr>
              <a:t>conformité </a:t>
            </a:r>
            <a:r>
              <a:rPr sz="2000" dirty="0">
                <a:solidFill>
                  <a:srgbClr val="404040"/>
                </a:solidFill>
                <a:latin typeface="Calibri"/>
                <a:cs typeface="Calibri"/>
              </a:rPr>
              <a:t>de la  </a:t>
            </a:r>
            <a:r>
              <a:rPr sz="2000" spc="-5" dirty="0">
                <a:solidFill>
                  <a:srgbClr val="404040"/>
                </a:solidFill>
                <a:latin typeface="Calibri"/>
                <a:cs typeface="Calibri"/>
              </a:rPr>
              <a:t>structure du </a:t>
            </a:r>
            <a:r>
              <a:rPr sz="2000" dirty="0">
                <a:solidFill>
                  <a:srgbClr val="404040"/>
                </a:solidFill>
                <a:latin typeface="Calibri"/>
                <a:cs typeface="Calibri"/>
              </a:rPr>
              <a:t>POM :</a:t>
            </a:r>
            <a:endParaRPr sz="2000">
              <a:latin typeface="Calibri"/>
              <a:cs typeface="Calibri"/>
            </a:endParaRPr>
          </a:p>
        </p:txBody>
      </p:sp>
      <p:sp>
        <p:nvSpPr>
          <p:cNvPr id="4" name="object 4"/>
          <p:cNvSpPr/>
          <p:nvPr/>
        </p:nvSpPr>
        <p:spPr>
          <a:xfrm>
            <a:off x="1504213" y="2307766"/>
            <a:ext cx="5875894" cy="184357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05778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60133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Cycle </a:t>
            </a:r>
            <a:r>
              <a:rPr spc="-25" dirty="0">
                <a:solidFill>
                  <a:schemeClr val="tx1"/>
                </a:solidFill>
              </a:rPr>
              <a:t>de </a:t>
            </a:r>
            <a:r>
              <a:rPr spc="-35" dirty="0">
                <a:solidFill>
                  <a:schemeClr val="tx1"/>
                </a:solidFill>
              </a:rPr>
              <a:t>vie </a:t>
            </a:r>
            <a:r>
              <a:rPr spc="-70" dirty="0">
                <a:solidFill>
                  <a:schemeClr val="tx1"/>
                </a:solidFill>
              </a:rPr>
              <a:t>d’un</a:t>
            </a:r>
            <a:r>
              <a:rPr spc="-335" dirty="0">
                <a:solidFill>
                  <a:schemeClr val="tx1"/>
                </a:solidFill>
              </a:rPr>
              <a:t> </a:t>
            </a:r>
            <a:r>
              <a:rPr spc="-60" dirty="0">
                <a:solidFill>
                  <a:schemeClr val="tx1"/>
                </a:solidFill>
              </a:rPr>
              <a:t>projet</a:t>
            </a:r>
          </a:p>
        </p:txBody>
      </p:sp>
      <p:sp>
        <p:nvSpPr>
          <p:cNvPr id="5" name="object 5"/>
          <p:cNvSpPr txBox="1"/>
          <p:nvPr/>
        </p:nvSpPr>
        <p:spPr>
          <a:xfrm>
            <a:off x="852933" y="1390650"/>
            <a:ext cx="7891145" cy="2078133"/>
          </a:xfrm>
          <a:prstGeom prst="rect">
            <a:avLst/>
          </a:prstGeom>
        </p:spPr>
        <p:txBody>
          <a:bodyPr vert="horz" wrap="square" lIns="0" tIns="13335" rIns="0" bIns="0" rtlCol="0">
            <a:spAutoFit/>
          </a:bodyPr>
          <a:lstStyle/>
          <a:p>
            <a:pPr marL="269875" indent="-257810">
              <a:lnSpc>
                <a:spcPts val="2280"/>
              </a:lnSpc>
              <a:spcBef>
                <a:spcPts val="105"/>
              </a:spcBef>
              <a:buClr>
                <a:srgbClr val="D24717"/>
              </a:buClr>
              <a:buFont typeface="Wingdings"/>
              <a:buChar char=""/>
              <a:tabLst>
                <a:tab pos="270510" algn="l"/>
              </a:tabLst>
            </a:pPr>
            <a:r>
              <a:rPr sz="2000" dirty="0">
                <a:solidFill>
                  <a:srgbClr val="404040"/>
                </a:solidFill>
                <a:latin typeface="Calibri"/>
                <a:cs typeface="Calibri"/>
              </a:rPr>
              <a:t>Apache </a:t>
            </a:r>
            <a:r>
              <a:rPr sz="2000" spc="-10" dirty="0">
                <a:solidFill>
                  <a:srgbClr val="404040"/>
                </a:solidFill>
                <a:latin typeface="Calibri"/>
                <a:cs typeface="Calibri"/>
              </a:rPr>
              <a:t>Maven </a:t>
            </a:r>
            <a:r>
              <a:rPr sz="2000" spc="-15" dirty="0">
                <a:solidFill>
                  <a:srgbClr val="404040"/>
                </a:solidFill>
                <a:latin typeface="Calibri"/>
                <a:cs typeface="Calibri"/>
              </a:rPr>
              <a:t>liste </a:t>
            </a:r>
            <a:r>
              <a:rPr sz="2000" spc="-10" dirty="0">
                <a:solidFill>
                  <a:srgbClr val="404040"/>
                </a:solidFill>
                <a:latin typeface="Calibri"/>
                <a:cs typeface="Calibri"/>
              </a:rPr>
              <a:t>toutes </a:t>
            </a:r>
            <a:r>
              <a:rPr sz="2000" dirty="0">
                <a:solidFill>
                  <a:srgbClr val="404040"/>
                </a:solidFill>
                <a:latin typeface="Calibri"/>
                <a:cs typeface="Calibri"/>
              </a:rPr>
              <a:t>ces </a:t>
            </a:r>
            <a:r>
              <a:rPr sz="2000" spc="-5" dirty="0">
                <a:solidFill>
                  <a:srgbClr val="404040"/>
                </a:solidFill>
                <a:latin typeface="Calibri"/>
                <a:cs typeface="Calibri"/>
              </a:rPr>
              <a:t>étapes nécessaires </a:t>
            </a:r>
            <a:r>
              <a:rPr sz="2000" dirty="0">
                <a:solidFill>
                  <a:srgbClr val="404040"/>
                </a:solidFill>
                <a:latin typeface="Calibri"/>
                <a:cs typeface="Calibri"/>
              </a:rPr>
              <a:t>à la </a:t>
            </a:r>
            <a:r>
              <a:rPr sz="2000" spc="-10" dirty="0">
                <a:solidFill>
                  <a:srgbClr val="404040"/>
                </a:solidFill>
                <a:latin typeface="Calibri"/>
                <a:cs typeface="Calibri"/>
              </a:rPr>
              <a:t>réussite </a:t>
            </a:r>
            <a:r>
              <a:rPr sz="2000" spc="-15" dirty="0">
                <a:solidFill>
                  <a:srgbClr val="404040"/>
                </a:solidFill>
                <a:latin typeface="Calibri"/>
                <a:cs typeface="Calibri"/>
              </a:rPr>
              <a:t>d’un</a:t>
            </a:r>
            <a:r>
              <a:rPr sz="2000" spc="150"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104139">
              <a:lnSpc>
                <a:spcPts val="2280"/>
              </a:lnSpc>
            </a:pPr>
            <a:r>
              <a:rPr sz="2000" spc="-10" dirty="0">
                <a:solidFill>
                  <a:srgbClr val="404040"/>
                </a:solidFill>
                <a:latin typeface="Calibri"/>
                <a:cs typeface="Calibri"/>
              </a:rPr>
              <a:t>et </a:t>
            </a:r>
            <a:r>
              <a:rPr sz="2000" dirty="0">
                <a:solidFill>
                  <a:srgbClr val="404040"/>
                </a:solidFill>
                <a:latin typeface="Calibri"/>
                <a:cs typeface="Calibri"/>
              </a:rPr>
              <a:t>les </a:t>
            </a:r>
            <a:r>
              <a:rPr sz="2000" spc="-5" dirty="0">
                <a:solidFill>
                  <a:srgbClr val="404040"/>
                </a:solidFill>
                <a:latin typeface="Calibri"/>
                <a:cs typeface="Calibri"/>
              </a:rPr>
              <a:t>définit comme les phases </a:t>
            </a:r>
            <a:r>
              <a:rPr sz="2000" dirty="0">
                <a:solidFill>
                  <a:srgbClr val="404040"/>
                </a:solidFill>
                <a:latin typeface="Calibri"/>
                <a:cs typeface="Calibri"/>
              </a:rPr>
              <a:t>du</a:t>
            </a:r>
            <a:r>
              <a:rPr sz="2000" spc="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104139" marR="297180" indent="-91440">
              <a:lnSpc>
                <a:spcPts val="2160"/>
              </a:lnSpc>
              <a:spcBef>
                <a:spcPts val="1435"/>
              </a:spcBef>
              <a:buClr>
                <a:srgbClr val="D24717"/>
              </a:buClr>
              <a:buFont typeface="Wingdings"/>
              <a:buChar char=""/>
              <a:tabLst>
                <a:tab pos="270510" algn="l"/>
              </a:tabLst>
            </a:pPr>
            <a:r>
              <a:rPr sz="2000" spc="-5" dirty="0">
                <a:solidFill>
                  <a:srgbClr val="404040"/>
                </a:solidFill>
                <a:latin typeface="Calibri"/>
                <a:cs typeface="Calibri"/>
              </a:rPr>
              <a:t>Chaque </a:t>
            </a:r>
            <a:r>
              <a:rPr sz="2000" dirty="0">
                <a:solidFill>
                  <a:srgbClr val="404040"/>
                </a:solidFill>
                <a:latin typeface="Calibri"/>
                <a:cs typeface="Calibri"/>
              </a:rPr>
              <a:t>phase </a:t>
            </a:r>
            <a:r>
              <a:rPr sz="2000" spc="-5" dirty="0">
                <a:solidFill>
                  <a:srgbClr val="404040"/>
                </a:solidFill>
                <a:latin typeface="Calibri"/>
                <a:cs typeface="Calibri"/>
              </a:rPr>
              <a:t>peut réaliser des </a:t>
            </a:r>
            <a:r>
              <a:rPr sz="2000" dirty="0">
                <a:solidFill>
                  <a:srgbClr val="404040"/>
                </a:solidFill>
                <a:latin typeface="Calibri"/>
                <a:cs typeface="Calibri"/>
              </a:rPr>
              <a:t>actions qui </a:t>
            </a:r>
            <a:r>
              <a:rPr sz="2000" spc="-10" dirty="0">
                <a:solidFill>
                  <a:srgbClr val="404040"/>
                </a:solidFill>
                <a:latin typeface="Calibri"/>
                <a:cs typeface="Calibri"/>
              </a:rPr>
              <a:t>sont </a:t>
            </a:r>
            <a:r>
              <a:rPr sz="2000" spc="-5" dirty="0">
                <a:solidFill>
                  <a:srgbClr val="404040"/>
                </a:solidFill>
                <a:latin typeface="Calibri"/>
                <a:cs typeface="Calibri"/>
              </a:rPr>
              <a:t>identifiées comme </a:t>
            </a:r>
            <a:r>
              <a:rPr sz="2000" dirty="0">
                <a:solidFill>
                  <a:srgbClr val="404040"/>
                </a:solidFill>
                <a:latin typeface="Calibri"/>
                <a:cs typeface="Calibri"/>
              </a:rPr>
              <a:t>des  cibles </a:t>
            </a:r>
            <a:r>
              <a:rPr sz="2000" spc="-5" dirty="0">
                <a:solidFill>
                  <a:srgbClr val="404040"/>
                </a:solidFill>
                <a:latin typeface="Calibri"/>
                <a:cs typeface="Calibri"/>
              </a:rPr>
              <a:t>(goals).</a:t>
            </a:r>
            <a:endParaRPr sz="2000" dirty="0">
              <a:latin typeface="Calibri"/>
              <a:cs typeface="Calibri"/>
            </a:endParaRPr>
          </a:p>
          <a:p>
            <a:pPr marL="269875" indent="-257810">
              <a:lnSpc>
                <a:spcPts val="2280"/>
              </a:lnSpc>
              <a:spcBef>
                <a:spcPts val="1120"/>
              </a:spcBef>
              <a:buClr>
                <a:srgbClr val="D24717"/>
              </a:buClr>
              <a:buFont typeface="Wingdings"/>
              <a:buChar char=""/>
              <a:tabLst>
                <a:tab pos="270510" algn="l"/>
              </a:tabLst>
            </a:pPr>
            <a:r>
              <a:rPr sz="2000" dirty="0">
                <a:solidFill>
                  <a:srgbClr val="404040"/>
                </a:solidFill>
                <a:latin typeface="Calibri"/>
                <a:cs typeface="Calibri"/>
              </a:rPr>
              <a:t>La </a:t>
            </a:r>
            <a:r>
              <a:rPr sz="2000" spc="-5" dirty="0">
                <a:solidFill>
                  <a:srgbClr val="404040"/>
                </a:solidFill>
                <a:latin typeface="Calibri"/>
                <a:cs typeface="Calibri"/>
              </a:rPr>
              <a:t>succession </a:t>
            </a:r>
            <a:r>
              <a:rPr sz="2000" spc="5" dirty="0">
                <a:solidFill>
                  <a:srgbClr val="404040"/>
                </a:solidFill>
                <a:latin typeface="Calibri"/>
                <a:cs typeface="Calibri"/>
              </a:rPr>
              <a:t>de </a:t>
            </a:r>
            <a:r>
              <a:rPr sz="2000" spc="-5" dirty="0">
                <a:solidFill>
                  <a:srgbClr val="404040"/>
                </a:solidFill>
                <a:latin typeface="Calibri"/>
                <a:cs typeface="Calibri"/>
              </a:rPr>
              <a:t>phases </a:t>
            </a:r>
            <a:r>
              <a:rPr sz="2000" spc="-15" dirty="0">
                <a:solidFill>
                  <a:srgbClr val="404040"/>
                </a:solidFill>
                <a:latin typeface="Calibri"/>
                <a:cs typeface="Calibri"/>
              </a:rPr>
              <a:t>exécutant </a:t>
            </a:r>
            <a:r>
              <a:rPr sz="2000" dirty="0">
                <a:solidFill>
                  <a:srgbClr val="404040"/>
                </a:solidFill>
                <a:latin typeface="Calibri"/>
                <a:cs typeface="Calibri"/>
              </a:rPr>
              <a:t>chacune un ou </a:t>
            </a:r>
            <a:r>
              <a:rPr sz="2000" spc="-10" dirty="0">
                <a:solidFill>
                  <a:srgbClr val="404040"/>
                </a:solidFill>
                <a:latin typeface="Calibri"/>
                <a:cs typeface="Calibri"/>
              </a:rPr>
              <a:t>plusieurs </a:t>
            </a:r>
            <a:r>
              <a:rPr sz="2000" spc="-5" dirty="0">
                <a:solidFill>
                  <a:srgbClr val="404040"/>
                </a:solidFill>
                <a:latin typeface="Calibri"/>
                <a:cs typeface="Calibri"/>
              </a:rPr>
              <a:t>goals</a:t>
            </a:r>
            <a:r>
              <a:rPr sz="2000" spc="-15" dirty="0">
                <a:solidFill>
                  <a:srgbClr val="404040"/>
                </a:solidFill>
                <a:latin typeface="Calibri"/>
                <a:cs typeface="Calibri"/>
              </a:rPr>
              <a:t> </a:t>
            </a:r>
            <a:r>
              <a:rPr sz="2000" spc="-10" dirty="0">
                <a:solidFill>
                  <a:srgbClr val="404040"/>
                </a:solidFill>
                <a:latin typeface="Calibri"/>
                <a:cs typeface="Calibri"/>
              </a:rPr>
              <a:t>est</a:t>
            </a:r>
            <a:endParaRPr sz="2000" dirty="0">
              <a:latin typeface="Calibri"/>
              <a:cs typeface="Calibri"/>
            </a:endParaRPr>
          </a:p>
          <a:p>
            <a:pPr marL="104139">
              <a:lnSpc>
                <a:spcPts val="2280"/>
              </a:lnSpc>
            </a:pPr>
            <a:r>
              <a:rPr sz="2000" spc="-5" dirty="0">
                <a:solidFill>
                  <a:srgbClr val="404040"/>
                </a:solidFill>
                <a:latin typeface="Calibri"/>
                <a:cs typeface="Calibri"/>
              </a:rPr>
              <a:t>définie </a:t>
            </a:r>
            <a:r>
              <a:rPr sz="2000" dirty="0">
                <a:solidFill>
                  <a:srgbClr val="404040"/>
                </a:solidFill>
                <a:latin typeface="Calibri"/>
                <a:cs typeface="Calibri"/>
              </a:rPr>
              <a:t>comme </a:t>
            </a:r>
            <a:r>
              <a:rPr sz="2000" spc="-5" dirty="0">
                <a:solidFill>
                  <a:srgbClr val="404040"/>
                </a:solidFill>
                <a:latin typeface="Calibri"/>
                <a:cs typeface="Calibri"/>
              </a:rPr>
              <a:t>un cycle de vie du</a:t>
            </a:r>
            <a:r>
              <a:rPr sz="2000" spc="-40"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p:txBody>
      </p:sp>
      <p:sp>
        <p:nvSpPr>
          <p:cNvPr id="6" name="object 6"/>
          <p:cNvSpPr/>
          <p:nvPr/>
        </p:nvSpPr>
        <p:spPr>
          <a:xfrm>
            <a:off x="1745755" y="3244976"/>
            <a:ext cx="5525249" cy="100753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61298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981200" y="209550"/>
            <a:ext cx="5791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dirty="0">
                <a:latin typeface="Century Gothic" panose="020B0502020202020204" pitchFamily="34" charset="0"/>
                <a:ea typeface="Tahoma" panose="020B0604030504040204" pitchFamily="34" charset="0"/>
                <a:cs typeface="Tahoma" panose="020B0604030504040204" pitchFamily="34" charset="0"/>
              </a:rPr>
              <a:t>Les </a:t>
            </a:r>
            <a:r>
              <a:rPr lang="en-US" sz="3600" dirty="0" err="1">
                <a:latin typeface="Century Gothic" panose="020B0502020202020204" pitchFamily="34" charset="0"/>
                <a:ea typeface="Tahoma" panose="020B0604030504040204" pitchFamily="34" charset="0"/>
                <a:cs typeface="Tahoma" panose="020B0604030504040204" pitchFamily="34" charset="0"/>
              </a:rPr>
              <a:t>environements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pic>
        <p:nvPicPr>
          <p:cNvPr id="2050" name="Picture 2" descr="Image result for environments staging p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23900"/>
            <a:ext cx="6781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4899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60133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Cycle </a:t>
            </a:r>
            <a:r>
              <a:rPr spc="-25" dirty="0">
                <a:solidFill>
                  <a:schemeClr val="tx1"/>
                </a:solidFill>
              </a:rPr>
              <a:t>de </a:t>
            </a:r>
            <a:r>
              <a:rPr spc="-35" dirty="0">
                <a:solidFill>
                  <a:schemeClr val="tx1"/>
                </a:solidFill>
              </a:rPr>
              <a:t>vie </a:t>
            </a:r>
            <a:r>
              <a:rPr spc="-70" dirty="0">
                <a:solidFill>
                  <a:schemeClr val="tx1"/>
                </a:solidFill>
              </a:rPr>
              <a:t>d’un</a:t>
            </a:r>
            <a:r>
              <a:rPr spc="-335" dirty="0">
                <a:solidFill>
                  <a:schemeClr val="tx1"/>
                </a:solidFill>
              </a:rPr>
              <a:t> </a:t>
            </a:r>
            <a:r>
              <a:rPr spc="-60" dirty="0">
                <a:solidFill>
                  <a:schemeClr val="tx1"/>
                </a:solidFill>
              </a:rPr>
              <a:t>projet</a:t>
            </a:r>
          </a:p>
        </p:txBody>
      </p:sp>
      <p:sp>
        <p:nvSpPr>
          <p:cNvPr id="5" name="object 5"/>
          <p:cNvSpPr txBox="1"/>
          <p:nvPr/>
        </p:nvSpPr>
        <p:spPr>
          <a:xfrm>
            <a:off x="852932" y="1390650"/>
            <a:ext cx="7806690" cy="1988365"/>
          </a:xfrm>
          <a:prstGeom prst="rect">
            <a:avLst/>
          </a:prstGeom>
        </p:spPr>
        <p:txBody>
          <a:bodyPr vert="horz" wrap="square" lIns="0" tIns="13335" rIns="0" bIns="0" rtlCol="0">
            <a:spAutoFit/>
          </a:bodyPr>
          <a:lstStyle/>
          <a:p>
            <a:pPr marL="12700">
              <a:lnSpc>
                <a:spcPts val="2280"/>
              </a:lnSpc>
              <a:spcBef>
                <a:spcPts val="105"/>
              </a:spcBef>
            </a:pPr>
            <a:r>
              <a:rPr sz="2000" dirty="0">
                <a:solidFill>
                  <a:srgbClr val="404040"/>
                </a:solidFill>
                <a:latin typeface="Calibri"/>
                <a:cs typeface="Calibri"/>
              </a:rPr>
              <a:t>Apache </a:t>
            </a:r>
            <a:r>
              <a:rPr sz="2000" spc="-15" dirty="0">
                <a:solidFill>
                  <a:srgbClr val="404040"/>
                </a:solidFill>
                <a:latin typeface="Calibri"/>
                <a:cs typeface="Calibri"/>
              </a:rPr>
              <a:t>Maven </a:t>
            </a:r>
            <a:r>
              <a:rPr sz="2000" dirty="0">
                <a:solidFill>
                  <a:srgbClr val="404040"/>
                </a:solidFill>
                <a:latin typeface="Calibri"/>
                <a:cs typeface="Calibri"/>
              </a:rPr>
              <a:t>a </a:t>
            </a:r>
            <a:r>
              <a:rPr sz="2000" spc="-5" dirty="0">
                <a:solidFill>
                  <a:srgbClr val="404040"/>
                </a:solidFill>
                <a:latin typeface="Calibri"/>
                <a:cs typeface="Calibri"/>
              </a:rPr>
              <a:t>identifié </a:t>
            </a:r>
            <a:r>
              <a:rPr sz="2000" dirty="0">
                <a:solidFill>
                  <a:srgbClr val="404040"/>
                </a:solidFill>
                <a:latin typeface="Calibri"/>
                <a:cs typeface="Calibri"/>
              </a:rPr>
              <a:t>3 thèmes </a:t>
            </a:r>
            <a:r>
              <a:rPr sz="2000" spc="-5" dirty="0">
                <a:solidFill>
                  <a:srgbClr val="404040"/>
                </a:solidFill>
                <a:latin typeface="Calibri"/>
                <a:cs typeface="Calibri"/>
              </a:rPr>
              <a:t>principaux, </a:t>
            </a:r>
            <a:r>
              <a:rPr sz="2000" dirty="0">
                <a:solidFill>
                  <a:srgbClr val="404040"/>
                </a:solidFill>
                <a:latin typeface="Calibri"/>
                <a:cs typeface="Calibri"/>
              </a:rPr>
              <a:t>dans </a:t>
            </a:r>
            <a:r>
              <a:rPr sz="2000" spc="-25" dirty="0">
                <a:solidFill>
                  <a:srgbClr val="404040"/>
                </a:solidFill>
                <a:latin typeface="Calibri"/>
                <a:cs typeface="Calibri"/>
              </a:rPr>
              <a:t>l’existence </a:t>
            </a:r>
            <a:r>
              <a:rPr sz="2000" spc="-15" dirty="0">
                <a:solidFill>
                  <a:srgbClr val="404040"/>
                </a:solidFill>
                <a:latin typeface="Calibri"/>
                <a:cs typeface="Calibri"/>
              </a:rPr>
              <a:t>d’un</a:t>
            </a:r>
            <a:r>
              <a:rPr sz="2000" spc="95"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a:p>
            <a:pPr marL="12700">
              <a:lnSpc>
                <a:spcPts val="2280"/>
              </a:lnSpc>
            </a:pPr>
            <a:r>
              <a:rPr sz="2000" spc="-5" dirty="0">
                <a:solidFill>
                  <a:srgbClr val="404040"/>
                </a:solidFill>
                <a:latin typeface="Calibri"/>
                <a:cs typeface="Calibri"/>
              </a:rPr>
              <a:t>associant </a:t>
            </a:r>
            <a:r>
              <a:rPr sz="2000" dirty="0">
                <a:solidFill>
                  <a:srgbClr val="404040"/>
                </a:solidFill>
                <a:latin typeface="Calibri"/>
                <a:cs typeface="Calibri"/>
              </a:rPr>
              <a:t>à chacun </a:t>
            </a:r>
            <a:r>
              <a:rPr sz="2000" spc="-30" dirty="0">
                <a:solidFill>
                  <a:srgbClr val="404040"/>
                </a:solidFill>
                <a:latin typeface="Calibri"/>
                <a:cs typeface="Calibri"/>
              </a:rPr>
              <a:t>d’eux </a:t>
            </a:r>
            <a:r>
              <a:rPr sz="2000" dirty="0">
                <a:solidFill>
                  <a:srgbClr val="404040"/>
                </a:solidFill>
                <a:latin typeface="Calibri"/>
                <a:cs typeface="Calibri"/>
              </a:rPr>
              <a:t>un </a:t>
            </a:r>
            <a:r>
              <a:rPr sz="2000" spc="-5" dirty="0">
                <a:solidFill>
                  <a:srgbClr val="404040"/>
                </a:solidFill>
                <a:latin typeface="Calibri"/>
                <a:cs typeface="Calibri"/>
              </a:rPr>
              <a:t>cycle </a:t>
            </a:r>
            <a:r>
              <a:rPr sz="2000" dirty="0">
                <a:solidFill>
                  <a:srgbClr val="404040"/>
                </a:solidFill>
                <a:latin typeface="Calibri"/>
                <a:cs typeface="Calibri"/>
              </a:rPr>
              <a:t>de </a:t>
            </a:r>
            <a:r>
              <a:rPr sz="2000" spc="-5" dirty="0">
                <a:solidFill>
                  <a:srgbClr val="404040"/>
                </a:solidFill>
                <a:latin typeface="Calibri"/>
                <a:cs typeface="Calibri"/>
              </a:rPr>
              <a:t>vie spécifique</a:t>
            </a:r>
            <a:r>
              <a:rPr sz="2000" spc="-1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269875" indent="-257810">
              <a:lnSpc>
                <a:spcPct val="100000"/>
              </a:lnSpc>
              <a:spcBef>
                <a:spcPts val="1165"/>
              </a:spcBef>
              <a:buClr>
                <a:srgbClr val="D24717"/>
              </a:buClr>
              <a:buFont typeface="Wingdings"/>
              <a:buChar char=""/>
              <a:tabLst>
                <a:tab pos="270510" algn="l"/>
              </a:tabLst>
            </a:pPr>
            <a:r>
              <a:rPr sz="2000" spc="-5" dirty="0">
                <a:solidFill>
                  <a:srgbClr val="404040"/>
                </a:solidFill>
                <a:latin typeface="Calibri"/>
                <a:cs typeface="Calibri"/>
              </a:rPr>
              <a:t>Le cycle de vie </a:t>
            </a:r>
            <a:r>
              <a:rPr sz="2000" dirty="0">
                <a:solidFill>
                  <a:srgbClr val="404040"/>
                </a:solidFill>
                <a:latin typeface="Calibri"/>
                <a:cs typeface="Calibri"/>
              </a:rPr>
              <a:t>pour le </a:t>
            </a:r>
            <a:r>
              <a:rPr sz="2000" spc="-15" dirty="0">
                <a:solidFill>
                  <a:srgbClr val="404040"/>
                </a:solidFill>
                <a:latin typeface="Calibri"/>
                <a:cs typeface="Calibri"/>
              </a:rPr>
              <a:t>nettoyage </a:t>
            </a:r>
            <a:r>
              <a:rPr sz="2000" spc="-5" dirty="0">
                <a:solidFill>
                  <a:srgbClr val="404040"/>
                </a:solidFill>
                <a:latin typeface="Calibri"/>
                <a:cs typeface="Calibri"/>
              </a:rPr>
              <a:t>du </a:t>
            </a:r>
            <a:r>
              <a:rPr sz="2000" spc="-10" dirty="0">
                <a:solidFill>
                  <a:srgbClr val="404040"/>
                </a:solidFill>
                <a:latin typeface="Calibri"/>
                <a:cs typeface="Calibri"/>
              </a:rPr>
              <a:t>projet </a:t>
            </a:r>
            <a:r>
              <a:rPr sz="2000" dirty="0">
                <a:solidFill>
                  <a:srgbClr val="404040"/>
                </a:solidFill>
                <a:latin typeface="Calibri"/>
                <a:cs typeface="Calibri"/>
              </a:rPr>
              <a:t>(clean</a:t>
            </a:r>
            <a:r>
              <a:rPr sz="2000" spc="10" dirty="0">
                <a:solidFill>
                  <a:srgbClr val="404040"/>
                </a:solidFill>
                <a:latin typeface="Calibri"/>
                <a:cs typeface="Calibri"/>
              </a:rPr>
              <a:t> </a:t>
            </a:r>
            <a:r>
              <a:rPr sz="2000" spc="-10" dirty="0">
                <a:solidFill>
                  <a:srgbClr val="404040"/>
                </a:solidFill>
                <a:latin typeface="Calibri"/>
                <a:cs typeface="Calibri"/>
              </a:rPr>
              <a:t>lifecycle).</a:t>
            </a:r>
            <a:endParaRPr sz="2000">
              <a:latin typeface="Calibri"/>
              <a:cs typeface="Calibri"/>
            </a:endParaRPr>
          </a:p>
          <a:p>
            <a:pPr marL="269875" indent="-257810">
              <a:lnSpc>
                <a:spcPct val="100000"/>
              </a:lnSpc>
              <a:spcBef>
                <a:spcPts val="1150"/>
              </a:spcBef>
              <a:buClr>
                <a:srgbClr val="D24717"/>
              </a:buClr>
              <a:buFont typeface="Wingdings"/>
              <a:buChar char=""/>
              <a:tabLst>
                <a:tab pos="270510" algn="l"/>
              </a:tabLst>
            </a:pPr>
            <a:r>
              <a:rPr sz="2000" spc="-5" dirty="0">
                <a:solidFill>
                  <a:srgbClr val="404040"/>
                </a:solidFill>
                <a:latin typeface="Calibri"/>
                <a:cs typeface="Calibri"/>
              </a:rPr>
              <a:t>Le cycle de vie par </a:t>
            </a:r>
            <a:r>
              <a:rPr sz="2000" spc="-10" dirty="0">
                <a:solidFill>
                  <a:srgbClr val="404040"/>
                </a:solidFill>
                <a:latin typeface="Calibri"/>
                <a:cs typeface="Calibri"/>
              </a:rPr>
              <a:t>défaut (default</a:t>
            </a:r>
            <a:r>
              <a:rPr sz="2000" spc="15" dirty="0">
                <a:solidFill>
                  <a:srgbClr val="404040"/>
                </a:solidFill>
                <a:latin typeface="Calibri"/>
                <a:cs typeface="Calibri"/>
              </a:rPr>
              <a:t> </a:t>
            </a:r>
            <a:r>
              <a:rPr sz="2000" spc="-10" dirty="0">
                <a:solidFill>
                  <a:srgbClr val="404040"/>
                </a:solidFill>
                <a:latin typeface="Calibri"/>
                <a:cs typeface="Calibri"/>
              </a:rPr>
              <a:t>lifecycle).</a:t>
            </a:r>
            <a:endParaRPr sz="2000">
              <a:latin typeface="Calibri"/>
              <a:cs typeface="Calibri"/>
            </a:endParaRPr>
          </a:p>
          <a:p>
            <a:pPr marL="269875" indent="-257810">
              <a:lnSpc>
                <a:spcPct val="100000"/>
              </a:lnSpc>
              <a:spcBef>
                <a:spcPts val="1165"/>
              </a:spcBef>
              <a:buClr>
                <a:srgbClr val="D24717"/>
              </a:buClr>
              <a:buFont typeface="Wingdings"/>
              <a:buChar char=""/>
              <a:tabLst>
                <a:tab pos="270510" algn="l"/>
              </a:tabLst>
            </a:pPr>
            <a:r>
              <a:rPr sz="2000" dirty="0">
                <a:solidFill>
                  <a:srgbClr val="404040"/>
                </a:solidFill>
                <a:latin typeface="Calibri"/>
                <a:cs typeface="Calibri"/>
              </a:rPr>
              <a:t>Le </a:t>
            </a:r>
            <a:r>
              <a:rPr sz="2000" spc="-5" dirty="0">
                <a:solidFill>
                  <a:srgbClr val="404040"/>
                </a:solidFill>
                <a:latin typeface="Calibri"/>
                <a:cs typeface="Calibri"/>
              </a:rPr>
              <a:t>cycle </a:t>
            </a:r>
            <a:r>
              <a:rPr sz="2000" dirty="0">
                <a:solidFill>
                  <a:srgbClr val="404040"/>
                </a:solidFill>
                <a:latin typeface="Calibri"/>
                <a:cs typeface="Calibri"/>
              </a:rPr>
              <a:t>de </a:t>
            </a:r>
            <a:r>
              <a:rPr sz="2000" spc="-5" dirty="0">
                <a:solidFill>
                  <a:srgbClr val="404040"/>
                </a:solidFill>
                <a:latin typeface="Calibri"/>
                <a:cs typeface="Calibri"/>
              </a:rPr>
              <a:t>vie pour </a:t>
            </a:r>
            <a:r>
              <a:rPr sz="2000" dirty="0">
                <a:solidFill>
                  <a:srgbClr val="404040"/>
                </a:solidFill>
                <a:latin typeface="Calibri"/>
                <a:cs typeface="Calibri"/>
              </a:rPr>
              <a:t>le </a:t>
            </a:r>
            <a:r>
              <a:rPr sz="2000" spc="-10" dirty="0">
                <a:solidFill>
                  <a:srgbClr val="404040"/>
                </a:solidFill>
                <a:latin typeface="Calibri"/>
                <a:cs typeface="Calibri"/>
              </a:rPr>
              <a:t>site </a:t>
            </a:r>
            <a:r>
              <a:rPr sz="2000" dirty="0">
                <a:solidFill>
                  <a:srgbClr val="404040"/>
                </a:solidFill>
                <a:latin typeface="Calibri"/>
                <a:cs typeface="Calibri"/>
              </a:rPr>
              <a:t>du </a:t>
            </a:r>
            <a:r>
              <a:rPr sz="2000" spc="-10" dirty="0">
                <a:solidFill>
                  <a:srgbClr val="404040"/>
                </a:solidFill>
                <a:latin typeface="Calibri"/>
                <a:cs typeface="Calibri"/>
              </a:rPr>
              <a:t>projet (site</a:t>
            </a:r>
            <a:r>
              <a:rPr sz="2000" spc="20" dirty="0">
                <a:solidFill>
                  <a:srgbClr val="404040"/>
                </a:solidFill>
                <a:latin typeface="Calibri"/>
                <a:cs typeface="Calibri"/>
              </a:rPr>
              <a:t> </a:t>
            </a:r>
            <a:r>
              <a:rPr sz="2000" spc="-10" dirty="0">
                <a:solidFill>
                  <a:srgbClr val="404040"/>
                </a:solidFill>
                <a:latin typeface="Calibri"/>
                <a:cs typeface="Calibri"/>
              </a:rPr>
              <a:t>lifecycle).</a:t>
            </a:r>
            <a:endParaRPr sz="2000">
              <a:latin typeface="Calibri"/>
              <a:cs typeface="Calibri"/>
            </a:endParaRPr>
          </a:p>
        </p:txBody>
      </p:sp>
    </p:spTree>
    <p:extLst>
      <p:ext uri="{BB962C8B-B14F-4D97-AF65-F5344CB8AC3E}">
        <p14:creationId xmlns:p14="http://schemas.microsoft.com/office/powerpoint/2010/main" val="21497541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55" dirty="0"/>
              <a:t>Cycle </a:t>
            </a:r>
            <a:r>
              <a:rPr spc="-25" dirty="0"/>
              <a:t>de </a:t>
            </a:r>
            <a:r>
              <a:rPr spc="-35" dirty="0"/>
              <a:t>vie </a:t>
            </a:r>
            <a:r>
              <a:rPr spc="-40" dirty="0"/>
              <a:t>pour </a:t>
            </a:r>
            <a:r>
              <a:rPr spc="-30" dirty="0"/>
              <a:t>le</a:t>
            </a:r>
            <a:r>
              <a:rPr spc="-409" dirty="0"/>
              <a:t> </a:t>
            </a:r>
            <a:r>
              <a:rPr spc="-75" dirty="0"/>
              <a:t>nettoyage  </a:t>
            </a:r>
            <a:r>
              <a:rPr spc="-25" dirty="0"/>
              <a:t>du</a:t>
            </a:r>
            <a:r>
              <a:rPr spc="-95" dirty="0"/>
              <a:t> </a:t>
            </a:r>
            <a:r>
              <a:rPr spc="-60" dirty="0"/>
              <a:t>projet</a:t>
            </a:r>
          </a:p>
        </p:txBody>
      </p:sp>
      <p:sp>
        <p:nvSpPr>
          <p:cNvPr id="5" name="object 5"/>
          <p:cNvSpPr txBox="1"/>
          <p:nvPr/>
        </p:nvSpPr>
        <p:spPr>
          <a:xfrm>
            <a:off x="76199" y="819150"/>
            <a:ext cx="9220199" cy="3777316"/>
          </a:xfrm>
          <a:prstGeom prst="rect">
            <a:avLst/>
          </a:prstGeom>
        </p:spPr>
        <p:txBody>
          <a:bodyPr vert="horz" wrap="square" lIns="0" tIns="47625" rIns="0" bIns="0" rtlCol="0">
            <a:spAutoFit/>
          </a:bodyPr>
          <a:lstStyle/>
          <a:p>
            <a:pPr marL="104139" marR="207645" indent="-91440">
              <a:lnSpc>
                <a:spcPts val="2160"/>
              </a:lnSpc>
              <a:spcBef>
                <a:spcPts val="375"/>
              </a:spcBef>
              <a:buClr>
                <a:srgbClr val="D24717"/>
              </a:buClr>
              <a:buFont typeface="Wingdings"/>
              <a:buChar char=""/>
              <a:tabLst>
                <a:tab pos="270510" algn="l"/>
              </a:tabLst>
            </a:pPr>
            <a:r>
              <a:rPr sz="2000" spc="-15" dirty="0">
                <a:solidFill>
                  <a:srgbClr val="404040"/>
                </a:solidFill>
                <a:latin typeface="Calibri"/>
                <a:cs typeface="Calibri"/>
              </a:rPr>
              <a:t>Lorsqu’un </a:t>
            </a:r>
            <a:r>
              <a:rPr sz="2000" spc="-10" dirty="0">
                <a:solidFill>
                  <a:srgbClr val="404040"/>
                </a:solidFill>
                <a:latin typeface="Calibri"/>
                <a:cs typeface="Calibri"/>
              </a:rPr>
              <a:t>projet </a:t>
            </a:r>
            <a:r>
              <a:rPr sz="2000" dirty="0">
                <a:solidFill>
                  <a:srgbClr val="404040"/>
                </a:solidFill>
                <a:latin typeface="Calibri"/>
                <a:cs typeface="Calibri"/>
              </a:rPr>
              <a:t>a </a:t>
            </a:r>
            <a:r>
              <a:rPr sz="2000" spc="-15" dirty="0">
                <a:solidFill>
                  <a:srgbClr val="404040"/>
                </a:solidFill>
                <a:latin typeface="Calibri"/>
                <a:cs typeface="Calibri"/>
              </a:rPr>
              <a:t>été </a:t>
            </a:r>
            <a:r>
              <a:rPr sz="2000" spc="-5" dirty="0">
                <a:solidFill>
                  <a:srgbClr val="404040"/>
                </a:solidFill>
                <a:latin typeface="Calibri"/>
                <a:cs typeface="Calibri"/>
              </a:rPr>
              <a:t>construit </a:t>
            </a:r>
            <a:r>
              <a:rPr sz="2000" dirty="0">
                <a:solidFill>
                  <a:srgbClr val="404040"/>
                </a:solidFill>
                <a:latin typeface="Calibri"/>
                <a:cs typeface="Calibri"/>
              </a:rPr>
              <a:t>une </a:t>
            </a:r>
            <a:r>
              <a:rPr sz="2000" spc="-10" dirty="0">
                <a:solidFill>
                  <a:srgbClr val="404040"/>
                </a:solidFill>
                <a:latin typeface="Calibri"/>
                <a:cs typeface="Calibri"/>
              </a:rPr>
              <a:t>première </a:t>
            </a:r>
            <a:r>
              <a:rPr sz="2000" spc="-15" dirty="0">
                <a:solidFill>
                  <a:srgbClr val="404040"/>
                </a:solidFill>
                <a:latin typeface="Calibri"/>
                <a:cs typeface="Calibri"/>
              </a:rPr>
              <a:t>fois, </a:t>
            </a:r>
            <a:r>
              <a:rPr sz="2000" spc="-5" dirty="0">
                <a:solidFill>
                  <a:srgbClr val="404040"/>
                </a:solidFill>
                <a:latin typeface="Calibri"/>
                <a:cs typeface="Calibri"/>
              </a:rPr>
              <a:t>des </a:t>
            </a:r>
            <a:r>
              <a:rPr sz="2000" spc="-10" dirty="0">
                <a:solidFill>
                  <a:srgbClr val="404040"/>
                </a:solidFill>
                <a:latin typeface="Calibri"/>
                <a:cs typeface="Calibri"/>
              </a:rPr>
              <a:t>fichiers ont </a:t>
            </a:r>
            <a:r>
              <a:rPr sz="2000" spc="-15" dirty="0">
                <a:solidFill>
                  <a:srgbClr val="404040"/>
                </a:solidFill>
                <a:latin typeface="Calibri"/>
                <a:cs typeface="Calibri"/>
              </a:rPr>
              <a:t>été  </a:t>
            </a:r>
            <a:r>
              <a:rPr sz="2000" spc="-5" dirty="0">
                <a:solidFill>
                  <a:srgbClr val="404040"/>
                </a:solidFill>
                <a:latin typeface="Calibri"/>
                <a:cs typeface="Calibri"/>
              </a:rPr>
              <a:t>générés (compilés pour les sources </a:t>
            </a:r>
            <a:r>
              <a:rPr sz="2000" spc="-20" dirty="0">
                <a:solidFill>
                  <a:srgbClr val="404040"/>
                </a:solidFill>
                <a:latin typeface="Calibri"/>
                <a:cs typeface="Calibri"/>
              </a:rPr>
              <a:t>Java </a:t>
            </a:r>
            <a:r>
              <a:rPr sz="2000" dirty="0">
                <a:solidFill>
                  <a:srgbClr val="404040"/>
                </a:solidFill>
                <a:latin typeface="Calibri"/>
                <a:cs typeface="Calibri"/>
              </a:rPr>
              <a:t>ou </a:t>
            </a:r>
            <a:r>
              <a:rPr sz="2000" spc="-10" dirty="0">
                <a:solidFill>
                  <a:srgbClr val="404040"/>
                </a:solidFill>
                <a:latin typeface="Calibri"/>
                <a:cs typeface="Calibri"/>
              </a:rPr>
              <a:t>filtrés </a:t>
            </a:r>
            <a:r>
              <a:rPr sz="2000" spc="-5" dirty="0">
                <a:solidFill>
                  <a:srgbClr val="404040"/>
                </a:solidFill>
                <a:latin typeface="Calibri"/>
                <a:cs typeface="Calibri"/>
              </a:rPr>
              <a:t>pour les </a:t>
            </a:r>
            <a:r>
              <a:rPr sz="2000" spc="-10" dirty="0">
                <a:solidFill>
                  <a:srgbClr val="404040"/>
                </a:solidFill>
                <a:latin typeface="Calibri"/>
                <a:cs typeface="Calibri"/>
              </a:rPr>
              <a:t>ressources) </a:t>
            </a:r>
            <a:r>
              <a:rPr sz="2000" spc="-5" dirty="0">
                <a:solidFill>
                  <a:srgbClr val="404040"/>
                </a:solidFill>
                <a:latin typeface="Calibri"/>
                <a:cs typeface="Calibri"/>
              </a:rPr>
              <a:t>dans  les </a:t>
            </a:r>
            <a:r>
              <a:rPr sz="2000" spc="-10" dirty="0">
                <a:solidFill>
                  <a:srgbClr val="404040"/>
                </a:solidFill>
                <a:latin typeface="Calibri"/>
                <a:cs typeface="Calibri"/>
              </a:rPr>
              <a:t>dossiers </a:t>
            </a:r>
            <a:r>
              <a:rPr sz="2000" spc="-5" dirty="0">
                <a:solidFill>
                  <a:srgbClr val="404040"/>
                </a:solidFill>
                <a:latin typeface="Calibri"/>
                <a:cs typeface="Calibri"/>
              </a:rPr>
              <a:t>de </a:t>
            </a:r>
            <a:r>
              <a:rPr sz="2000" spc="-15" dirty="0">
                <a:solidFill>
                  <a:srgbClr val="404040"/>
                </a:solidFill>
                <a:latin typeface="Calibri"/>
                <a:cs typeface="Calibri"/>
              </a:rPr>
              <a:t>travail </a:t>
            </a:r>
            <a:r>
              <a:rPr sz="2000" spc="-5" dirty="0">
                <a:solidFill>
                  <a:srgbClr val="404040"/>
                </a:solidFill>
                <a:latin typeface="Calibri"/>
                <a:cs typeface="Calibri"/>
              </a:rPr>
              <a:t>utilisés </a:t>
            </a:r>
            <a:r>
              <a:rPr sz="2000" dirty="0">
                <a:solidFill>
                  <a:srgbClr val="404040"/>
                </a:solidFill>
                <a:latin typeface="Calibri"/>
                <a:cs typeface="Calibri"/>
              </a:rPr>
              <a:t>pour la </a:t>
            </a:r>
            <a:r>
              <a:rPr sz="2000" spc="-10" dirty="0">
                <a:solidFill>
                  <a:srgbClr val="404040"/>
                </a:solidFill>
                <a:latin typeface="Calibri"/>
                <a:cs typeface="Calibri"/>
              </a:rPr>
              <a:t>création </a:t>
            </a:r>
            <a:r>
              <a:rPr sz="2000" dirty="0">
                <a:solidFill>
                  <a:srgbClr val="404040"/>
                </a:solidFill>
                <a:latin typeface="Calibri"/>
                <a:cs typeface="Calibri"/>
              </a:rPr>
              <a:t>de </a:t>
            </a:r>
            <a:r>
              <a:rPr sz="2000" spc="-25" dirty="0">
                <a:solidFill>
                  <a:srgbClr val="404040"/>
                </a:solidFill>
                <a:latin typeface="Calibri"/>
                <a:cs typeface="Calibri"/>
              </a:rPr>
              <a:t>l’archive</a:t>
            </a:r>
            <a:r>
              <a:rPr sz="2000" spc="80" dirty="0">
                <a:solidFill>
                  <a:srgbClr val="404040"/>
                </a:solidFill>
                <a:latin typeface="Calibri"/>
                <a:cs typeface="Calibri"/>
              </a:rPr>
              <a:t> </a:t>
            </a:r>
            <a:r>
              <a:rPr sz="2000" spc="-5" dirty="0">
                <a:solidFill>
                  <a:srgbClr val="404040"/>
                </a:solidFill>
                <a:latin typeface="Calibri"/>
                <a:cs typeface="Calibri"/>
              </a:rPr>
              <a:t>finale.</a:t>
            </a:r>
            <a:endParaRPr sz="2000" dirty="0">
              <a:latin typeface="Calibri"/>
              <a:cs typeface="Calibri"/>
            </a:endParaRPr>
          </a:p>
          <a:p>
            <a:pPr marL="104139" marR="5080" indent="-91440">
              <a:lnSpc>
                <a:spcPts val="2160"/>
              </a:lnSpc>
              <a:spcBef>
                <a:spcPts val="1405"/>
              </a:spcBef>
              <a:buClr>
                <a:srgbClr val="D24717"/>
              </a:buClr>
              <a:buFont typeface="Wingdings"/>
              <a:buChar char=""/>
              <a:tabLst>
                <a:tab pos="270510" algn="l"/>
              </a:tabLst>
            </a:pPr>
            <a:r>
              <a:rPr sz="2000" spc="-15" dirty="0">
                <a:solidFill>
                  <a:srgbClr val="404040"/>
                </a:solidFill>
                <a:latin typeface="Calibri"/>
                <a:cs typeface="Calibri"/>
              </a:rPr>
              <a:t>Pour </a:t>
            </a:r>
            <a:r>
              <a:rPr sz="2000" dirty="0">
                <a:solidFill>
                  <a:srgbClr val="404040"/>
                </a:solidFill>
                <a:latin typeface="Calibri"/>
                <a:cs typeface="Calibri"/>
              </a:rPr>
              <a:t>la </a:t>
            </a:r>
            <a:r>
              <a:rPr sz="2000" spc="-5" dirty="0">
                <a:solidFill>
                  <a:srgbClr val="404040"/>
                </a:solidFill>
                <a:latin typeface="Calibri"/>
                <a:cs typeface="Calibri"/>
              </a:rPr>
              <a:t>construction </a:t>
            </a:r>
            <a:r>
              <a:rPr sz="2000" spc="-10" dirty="0">
                <a:solidFill>
                  <a:srgbClr val="404040"/>
                </a:solidFill>
                <a:latin typeface="Calibri"/>
                <a:cs typeface="Calibri"/>
              </a:rPr>
              <a:t>suivante, </a:t>
            </a: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a:t>
            </a:r>
            <a:r>
              <a:rPr sz="2000" dirty="0">
                <a:solidFill>
                  <a:srgbClr val="404040"/>
                </a:solidFill>
                <a:latin typeface="Calibri"/>
                <a:cs typeface="Calibri"/>
              </a:rPr>
              <a:t>que ces </a:t>
            </a:r>
            <a:r>
              <a:rPr sz="2000" spc="-10" dirty="0">
                <a:solidFill>
                  <a:srgbClr val="404040"/>
                </a:solidFill>
                <a:latin typeface="Calibri"/>
                <a:cs typeface="Calibri"/>
              </a:rPr>
              <a:t>fichiers </a:t>
            </a:r>
            <a:r>
              <a:rPr sz="2000" spc="-5" dirty="0">
                <a:solidFill>
                  <a:srgbClr val="404040"/>
                </a:solidFill>
                <a:latin typeface="Calibri"/>
                <a:cs typeface="Calibri"/>
              </a:rPr>
              <a:t>ne </a:t>
            </a:r>
            <a:r>
              <a:rPr sz="2000" spc="-10" dirty="0">
                <a:solidFill>
                  <a:srgbClr val="404040"/>
                </a:solidFill>
                <a:latin typeface="Calibri"/>
                <a:cs typeface="Calibri"/>
              </a:rPr>
              <a:t>soient </a:t>
            </a:r>
            <a:r>
              <a:rPr sz="2000" spc="-5" dirty="0">
                <a:solidFill>
                  <a:srgbClr val="404040"/>
                </a:solidFill>
                <a:latin typeface="Calibri"/>
                <a:cs typeface="Calibri"/>
              </a:rPr>
              <a:t>plus  </a:t>
            </a:r>
            <a:r>
              <a:rPr sz="2000" dirty="0">
                <a:solidFill>
                  <a:srgbClr val="404040"/>
                </a:solidFill>
                <a:latin typeface="Calibri"/>
                <a:cs typeface="Calibri"/>
              </a:rPr>
              <a:t>à jour </a:t>
            </a:r>
            <a:r>
              <a:rPr sz="2000" spc="-10" dirty="0">
                <a:solidFill>
                  <a:srgbClr val="404040"/>
                </a:solidFill>
                <a:latin typeface="Calibri"/>
                <a:cs typeface="Calibri"/>
              </a:rPr>
              <a:t>et </a:t>
            </a:r>
            <a:r>
              <a:rPr sz="2000" dirty="0">
                <a:solidFill>
                  <a:srgbClr val="404040"/>
                </a:solidFill>
                <a:latin typeface="Calibri"/>
                <a:cs typeface="Calibri"/>
              </a:rPr>
              <a:t>qu’ils </a:t>
            </a:r>
            <a:r>
              <a:rPr sz="2000" spc="-5" dirty="0">
                <a:solidFill>
                  <a:srgbClr val="404040"/>
                </a:solidFill>
                <a:latin typeface="Calibri"/>
                <a:cs typeface="Calibri"/>
              </a:rPr>
              <a:t>nuisent </a:t>
            </a:r>
            <a:r>
              <a:rPr sz="2000" dirty="0">
                <a:solidFill>
                  <a:srgbClr val="404040"/>
                </a:solidFill>
                <a:latin typeface="Calibri"/>
                <a:cs typeface="Calibri"/>
              </a:rPr>
              <a:t>à la bonne </a:t>
            </a:r>
            <a:r>
              <a:rPr sz="2000" spc="-10" dirty="0">
                <a:solidFill>
                  <a:srgbClr val="404040"/>
                </a:solidFill>
                <a:latin typeface="Calibri"/>
                <a:cs typeface="Calibri"/>
              </a:rPr>
              <a:t>réalisation </a:t>
            </a:r>
            <a:r>
              <a:rPr sz="2000" spc="-5" dirty="0">
                <a:solidFill>
                  <a:srgbClr val="404040"/>
                </a:solidFill>
                <a:latin typeface="Calibri"/>
                <a:cs typeface="Calibri"/>
              </a:rPr>
              <a:t>du </a:t>
            </a:r>
            <a:r>
              <a:rPr sz="2000" spc="-10" dirty="0">
                <a:solidFill>
                  <a:srgbClr val="404040"/>
                </a:solidFill>
                <a:latin typeface="Calibri"/>
                <a:cs typeface="Calibri"/>
              </a:rPr>
              <a:t>projet. </a:t>
            </a:r>
            <a:r>
              <a:rPr sz="2000" spc="-15" dirty="0">
                <a:solidFill>
                  <a:srgbClr val="404040"/>
                </a:solidFill>
                <a:latin typeface="Calibri"/>
                <a:cs typeface="Calibri"/>
              </a:rPr>
              <a:t>Pour </a:t>
            </a:r>
            <a:r>
              <a:rPr sz="2000" spc="-5" dirty="0">
                <a:solidFill>
                  <a:srgbClr val="404040"/>
                </a:solidFill>
                <a:latin typeface="Calibri"/>
                <a:cs typeface="Calibri"/>
              </a:rPr>
              <a:t>pallier </a:t>
            </a:r>
            <a:r>
              <a:rPr sz="2000" spc="-15" dirty="0">
                <a:solidFill>
                  <a:srgbClr val="404040"/>
                </a:solidFill>
                <a:latin typeface="Calibri"/>
                <a:cs typeface="Calibri"/>
              </a:rPr>
              <a:t>cette  </a:t>
            </a:r>
            <a:r>
              <a:rPr sz="2000" spc="-10" dirty="0">
                <a:solidFill>
                  <a:srgbClr val="404040"/>
                </a:solidFill>
                <a:latin typeface="Calibri"/>
                <a:cs typeface="Calibri"/>
              </a:rPr>
              <a:t>éventualité, </a:t>
            </a:r>
            <a:r>
              <a:rPr sz="2000" dirty="0">
                <a:solidFill>
                  <a:srgbClr val="404040"/>
                </a:solidFill>
                <a:latin typeface="Calibri"/>
                <a:cs typeface="Calibri"/>
              </a:rPr>
              <a:t>Apache </a:t>
            </a:r>
            <a:r>
              <a:rPr sz="2000" spc="-15" dirty="0">
                <a:solidFill>
                  <a:srgbClr val="404040"/>
                </a:solidFill>
                <a:latin typeface="Calibri"/>
                <a:cs typeface="Calibri"/>
              </a:rPr>
              <a:t>Maven </a:t>
            </a:r>
            <a:r>
              <a:rPr sz="2000" dirty="0">
                <a:solidFill>
                  <a:srgbClr val="404040"/>
                </a:solidFill>
                <a:latin typeface="Calibri"/>
                <a:cs typeface="Calibri"/>
              </a:rPr>
              <a:t>a </a:t>
            </a:r>
            <a:r>
              <a:rPr sz="2000" spc="-5" dirty="0">
                <a:solidFill>
                  <a:srgbClr val="404040"/>
                </a:solidFill>
                <a:latin typeface="Calibri"/>
                <a:cs typeface="Calibri"/>
              </a:rPr>
              <a:t>créé </a:t>
            </a:r>
            <a:r>
              <a:rPr sz="2000" dirty="0">
                <a:solidFill>
                  <a:srgbClr val="404040"/>
                </a:solidFill>
                <a:latin typeface="Calibri"/>
                <a:cs typeface="Calibri"/>
              </a:rPr>
              <a:t>le </a:t>
            </a:r>
            <a:r>
              <a:rPr sz="2000" spc="-5" dirty="0">
                <a:solidFill>
                  <a:srgbClr val="404040"/>
                </a:solidFill>
                <a:latin typeface="Calibri"/>
                <a:cs typeface="Calibri"/>
              </a:rPr>
              <a:t>cycle </a:t>
            </a:r>
            <a:r>
              <a:rPr sz="2000" dirty="0">
                <a:solidFill>
                  <a:srgbClr val="404040"/>
                </a:solidFill>
                <a:latin typeface="Calibri"/>
                <a:cs typeface="Calibri"/>
              </a:rPr>
              <a:t>de </a:t>
            </a:r>
            <a:r>
              <a:rPr sz="2000" spc="-5" dirty="0">
                <a:solidFill>
                  <a:srgbClr val="404040"/>
                </a:solidFill>
                <a:latin typeface="Calibri"/>
                <a:cs typeface="Calibri"/>
              </a:rPr>
              <a:t>vie pour </a:t>
            </a:r>
            <a:r>
              <a:rPr sz="2000" dirty="0">
                <a:solidFill>
                  <a:srgbClr val="404040"/>
                </a:solidFill>
                <a:latin typeface="Calibri"/>
                <a:cs typeface="Calibri"/>
              </a:rPr>
              <a:t>le </a:t>
            </a:r>
            <a:r>
              <a:rPr sz="2000" spc="-15" dirty="0">
                <a:solidFill>
                  <a:srgbClr val="404040"/>
                </a:solidFill>
                <a:latin typeface="Calibri"/>
                <a:cs typeface="Calibri"/>
              </a:rPr>
              <a:t>nettoyage </a:t>
            </a:r>
            <a:r>
              <a:rPr sz="2000" dirty="0">
                <a:solidFill>
                  <a:srgbClr val="404040"/>
                </a:solidFill>
                <a:latin typeface="Calibri"/>
                <a:cs typeface="Calibri"/>
              </a:rPr>
              <a:t>du</a:t>
            </a:r>
            <a:r>
              <a:rPr sz="2000" spc="5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269875" indent="-257810">
              <a:lnSpc>
                <a:spcPts val="2280"/>
              </a:lnSpc>
              <a:spcBef>
                <a:spcPts val="1125"/>
              </a:spcBef>
              <a:buClr>
                <a:srgbClr val="D24717"/>
              </a:buClr>
              <a:buFont typeface="Wingdings"/>
              <a:buChar char=""/>
              <a:tabLst>
                <a:tab pos="270510" algn="l"/>
              </a:tabLst>
            </a:pPr>
            <a:r>
              <a:rPr sz="2000" dirty="0">
                <a:solidFill>
                  <a:srgbClr val="404040"/>
                </a:solidFill>
                <a:latin typeface="Calibri"/>
                <a:cs typeface="Calibri"/>
              </a:rPr>
              <a:t>Il </a:t>
            </a:r>
            <a:r>
              <a:rPr sz="2000" spc="-5" dirty="0">
                <a:solidFill>
                  <a:srgbClr val="404040"/>
                </a:solidFill>
                <a:latin typeface="Calibri"/>
                <a:cs typeface="Calibri"/>
              </a:rPr>
              <a:t>permet de </a:t>
            </a:r>
            <a:r>
              <a:rPr sz="2000" spc="-20" dirty="0">
                <a:solidFill>
                  <a:srgbClr val="404040"/>
                </a:solidFill>
                <a:latin typeface="Calibri"/>
                <a:cs typeface="Calibri"/>
              </a:rPr>
              <a:t>s’assurer </a:t>
            </a:r>
            <a:r>
              <a:rPr sz="2000" spc="-35" dirty="0">
                <a:solidFill>
                  <a:srgbClr val="404040"/>
                </a:solidFill>
                <a:latin typeface="Calibri"/>
                <a:cs typeface="Calibri"/>
              </a:rPr>
              <a:t>d’avoir </a:t>
            </a:r>
            <a:r>
              <a:rPr sz="2000" spc="-10" dirty="0">
                <a:solidFill>
                  <a:srgbClr val="404040"/>
                </a:solidFill>
                <a:latin typeface="Calibri"/>
                <a:cs typeface="Calibri"/>
              </a:rPr>
              <a:t>tous </a:t>
            </a:r>
            <a:r>
              <a:rPr sz="2000" spc="-5" dirty="0">
                <a:solidFill>
                  <a:srgbClr val="404040"/>
                </a:solidFill>
                <a:latin typeface="Calibri"/>
                <a:cs typeface="Calibri"/>
              </a:rPr>
              <a:t>les </a:t>
            </a:r>
            <a:r>
              <a:rPr sz="2000" spc="-10" dirty="0">
                <a:solidFill>
                  <a:srgbClr val="404040"/>
                </a:solidFill>
                <a:latin typeface="Calibri"/>
                <a:cs typeface="Calibri"/>
              </a:rPr>
              <a:t>dossiers </a:t>
            </a:r>
            <a:r>
              <a:rPr sz="2000" spc="-5" dirty="0">
                <a:solidFill>
                  <a:srgbClr val="404040"/>
                </a:solidFill>
                <a:latin typeface="Calibri"/>
                <a:cs typeface="Calibri"/>
              </a:rPr>
              <a:t>de </a:t>
            </a:r>
            <a:r>
              <a:rPr sz="2000" spc="-15" dirty="0">
                <a:solidFill>
                  <a:srgbClr val="404040"/>
                </a:solidFill>
                <a:latin typeface="Calibri"/>
                <a:cs typeface="Calibri"/>
              </a:rPr>
              <a:t>travail </a:t>
            </a:r>
            <a:r>
              <a:rPr sz="2000" spc="-5" dirty="0">
                <a:solidFill>
                  <a:srgbClr val="404040"/>
                </a:solidFill>
                <a:latin typeface="Calibri"/>
                <a:cs typeface="Calibri"/>
              </a:rPr>
              <a:t>vides </a:t>
            </a:r>
            <a:r>
              <a:rPr sz="2000" spc="-20" dirty="0">
                <a:solidFill>
                  <a:srgbClr val="404040"/>
                </a:solidFill>
                <a:latin typeface="Calibri"/>
                <a:cs typeface="Calibri"/>
              </a:rPr>
              <a:t>avant</a:t>
            </a:r>
            <a:r>
              <a:rPr sz="2000" spc="175" dirty="0">
                <a:solidFill>
                  <a:srgbClr val="404040"/>
                </a:solidFill>
                <a:latin typeface="Calibri"/>
                <a:cs typeface="Calibri"/>
              </a:rPr>
              <a:t> </a:t>
            </a:r>
            <a:r>
              <a:rPr sz="2000" dirty="0">
                <a:solidFill>
                  <a:srgbClr val="404040"/>
                </a:solidFill>
                <a:latin typeface="Calibri"/>
                <a:cs typeface="Calibri"/>
              </a:rPr>
              <a:t>un</a:t>
            </a:r>
            <a:endParaRPr sz="2000" dirty="0">
              <a:latin typeface="Calibri"/>
              <a:cs typeface="Calibri"/>
            </a:endParaRPr>
          </a:p>
          <a:p>
            <a:pPr marL="104139">
              <a:lnSpc>
                <a:spcPts val="2280"/>
              </a:lnSpc>
            </a:pPr>
            <a:r>
              <a:rPr sz="2000" spc="-5" dirty="0">
                <a:solidFill>
                  <a:srgbClr val="404040"/>
                </a:solidFill>
                <a:latin typeface="Calibri"/>
                <a:cs typeface="Calibri"/>
              </a:rPr>
              <a:t>nouveau </a:t>
            </a:r>
            <a:r>
              <a:rPr sz="2000" spc="-10" dirty="0">
                <a:solidFill>
                  <a:srgbClr val="404040"/>
                </a:solidFill>
                <a:latin typeface="Calibri"/>
                <a:cs typeface="Calibri"/>
              </a:rPr>
              <a:t>traitement. </a:t>
            </a:r>
            <a:r>
              <a:rPr sz="2000" dirty="0">
                <a:solidFill>
                  <a:srgbClr val="404040"/>
                </a:solidFill>
                <a:latin typeface="Calibri"/>
                <a:cs typeface="Calibri"/>
              </a:rPr>
              <a:t>Il </a:t>
            </a:r>
            <a:r>
              <a:rPr sz="2000" spc="-5" dirty="0">
                <a:solidFill>
                  <a:srgbClr val="404040"/>
                </a:solidFill>
                <a:latin typeface="Calibri"/>
                <a:cs typeface="Calibri"/>
              </a:rPr>
              <a:t>définit </a:t>
            </a:r>
            <a:r>
              <a:rPr sz="2000" dirty="0">
                <a:solidFill>
                  <a:srgbClr val="404040"/>
                </a:solidFill>
                <a:latin typeface="Calibri"/>
                <a:cs typeface="Calibri"/>
              </a:rPr>
              <a:t>3 phases</a:t>
            </a:r>
            <a:r>
              <a:rPr sz="2000" spc="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448309" lvl="1" indent="-235585">
              <a:lnSpc>
                <a:spcPct val="100000"/>
              </a:lnSpc>
              <a:spcBef>
                <a:spcPts val="1465"/>
              </a:spcBef>
              <a:buClr>
                <a:srgbClr val="D24717"/>
              </a:buClr>
              <a:buFont typeface="Wingdings"/>
              <a:buChar char=""/>
              <a:tabLst>
                <a:tab pos="448945" algn="l"/>
              </a:tabLst>
            </a:pPr>
            <a:r>
              <a:rPr sz="1800" spc="-5" dirty="0">
                <a:solidFill>
                  <a:srgbClr val="404040"/>
                </a:solidFill>
                <a:latin typeface="Calibri"/>
                <a:cs typeface="Calibri"/>
              </a:rPr>
              <a:t>pre-clean </a:t>
            </a:r>
            <a:r>
              <a:rPr sz="1800" dirty="0">
                <a:solidFill>
                  <a:srgbClr val="404040"/>
                </a:solidFill>
                <a:latin typeface="Calibri"/>
                <a:cs typeface="Calibri"/>
              </a:rPr>
              <a:t>: </a:t>
            </a:r>
            <a:r>
              <a:rPr sz="1800" spc="-15" dirty="0">
                <a:solidFill>
                  <a:srgbClr val="404040"/>
                </a:solidFill>
                <a:latin typeface="Calibri"/>
                <a:cs typeface="Calibri"/>
              </a:rPr>
              <a:t>exécute </a:t>
            </a:r>
            <a:r>
              <a:rPr sz="1800" spc="-5" dirty="0">
                <a:solidFill>
                  <a:srgbClr val="404040"/>
                </a:solidFill>
                <a:latin typeface="Calibri"/>
                <a:cs typeface="Calibri"/>
              </a:rPr>
              <a:t>des </a:t>
            </a:r>
            <a:r>
              <a:rPr sz="1800" spc="-10" dirty="0">
                <a:solidFill>
                  <a:srgbClr val="404040"/>
                </a:solidFill>
                <a:latin typeface="Calibri"/>
                <a:cs typeface="Calibri"/>
              </a:rPr>
              <a:t>procédures d’initialisation </a:t>
            </a:r>
            <a:r>
              <a:rPr sz="1800" spc="-15" dirty="0">
                <a:solidFill>
                  <a:srgbClr val="404040"/>
                </a:solidFill>
                <a:latin typeface="Calibri"/>
                <a:cs typeface="Calibri"/>
              </a:rPr>
              <a:t>avant </a:t>
            </a:r>
            <a:r>
              <a:rPr sz="1800" spc="-5" dirty="0">
                <a:solidFill>
                  <a:srgbClr val="404040"/>
                </a:solidFill>
                <a:latin typeface="Calibri"/>
                <a:cs typeface="Calibri"/>
              </a:rPr>
              <a:t>le</a:t>
            </a:r>
            <a:r>
              <a:rPr sz="1800" spc="140" dirty="0">
                <a:solidFill>
                  <a:srgbClr val="404040"/>
                </a:solidFill>
                <a:latin typeface="Calibri"/>
                <a:cs typeface="Calibri"/>
              </a:rPr>
              <a:t> </a:t>
            </a:r>
            <a:r>
              <a:rPr sz="1800" spc="-15" dirty="0">
                <a:solidFill>
                  <a:srgbClr val="404040"/>
                </a:solidFill>
                <a:latin typeface="Calibri"/>
                <a:cs typeface="Calibri"/>
              </a:rPr>
              <a:t>nettoyage.</a:t>
            </a:r>
            <a:endParaRPr sz="1800" dirty="0">
              <a:latin typeface="Calibri"/>
              <a:cs typeface="Calibri"/>
            </a:endParaRPr>
          </a:p>
          <a:p>
            <a:pPr marL="448309" lvl="1" indent="-235585">
              <a:lnSpc>
                <a:spcPct val="100000"/>
              </a:lnSpc>
              <a:spcBef>
                <a:spcPts val="385"/>
              </a:spcBef>
              <a:buClr>
                <a:srgbClr val="D24717"/>
              </a:buClr>
              <a:buFont typeface="Wingdings"/>
              <a:buChar char=""/>
              <a:tabLst>
                <a:tab pos="448945" algn="l"/>
              </a:tabLst>
            </a:pPr>
            <a:r>
              <a:rPr sz="1800" spc="-5" dirty="0">
                <a:solidFill>
                  <a:srgbClr val="404040"/>
                </a:solidFill>
                <a:latin typeface="Calibri"/>
                <a:cs typeface="Calibri"/>
              </a:rPr>
              <a:t>clean </a:t>
            </a:r>
            <a:r>
              <a:rPr sz="1800" dirty="0">
                <a:solidFill>
                  <a:srgbClr val="404040"/>
                </a:solidFill>
                <a:latin typeface="Calibri"/>
                <a:cs typeface="Calibri"/>
              </a:rPr>
              <a:t>: </a:t>
            </a:r>
            <a:r>
              <a:rPr sz="1800" spc="-5" dirty="0">
                <a:solidFill>
                  <a:srgbClr val="404040"/>
                </a:solidFill>
                <a:latin typeface="Calibri"/>
                <a:cs typeface="Calibri"/>
              </a:rPr>
              <a:t>supprime </a:t>
            </a:r>
            <a:r>
              <a:rPr sz="1800" dirty="0">
                <a:solidFill>
                  <a:srgbClr val="404040"/>
                </a:solidFill>
                <a:latin typeface="Calibri"/>
                <a:cs typeface="Calibri"/>
              </a:rPr>
              <a:t>les </a:t>
            </a:r>
            <a:r>
              <a:rPr sz="1800" spc="-5" dirty="0">
                <a:solidFill>
                  <a:srgbClr val="404040"/>
                </a:solidFill>
                <a:latin typeface="Calibri"/>
                <a:cs typeface="Calibri"/>
              </a:rPr>
              <a:t>fichiers générés </a:t>
            </a:r>
            <a:r>
              <a:rPr sz="1800" dirty="0">
                <a:solidFill>
                  <a:srgbClr val="404040"/>
                </a:solidFill>
                <a:latin typeface="Calibri"/>
                <a:cs typeface="Calibri"/>
              </a:rPr>
              <a:t>par une </a:t>
            </a:r>
            <a:r>
              <a:rPr sz="1800" spc="-5" dirty="0">
                <a:solidFill>
                  <a:srgbClr val="404040"/>
                </a:solidFill>
                <a:latin typeface="Calibri"/>
                <a:cs typeface="Calibri"/>
              </a:rPr>
              <a:t>construction</a:t>
            </a:r>
            <a:r>
              <a:rPr sz="1800" spc="135" dirty="0">
                <a:solidFill>
                  <a:srgbClr val="404040"/>
                </a:solidFill>
                <a:latin typeface="Calibri"/>
                <a:cs typeface="Calibri"/>
              </a:rPr>
              <a:t> </a:t>
            </a:r>
            <a:r>
              <a:rPr sz="1800" spc="-10" dirty="0">
                <a:solidFill>
                  <a:srgbClr val="404040"/>
                </a:solidFill>
                <a:latin typeface="Calibri"/>
                <a:cs typeface="Calibri"/>
              </a:rPr>
              <a:t>précédente.</a:t>
            </a:r>
            <a:endParaRPr sz="1800" dirty="0">
              <a:latin typeface="Calibri"/>
              <a:cs typeface="Calibri"/>
            </a:endParaRPr>
          </a:p>
          <a:p>
            <a:pPr marL="448309" lvl="1" indent="-235585">
              <a:lnSpc>
                <a:spcPct val="100000"/>
              </a:lnSpc>
              <a:spcBef>
                <a:spcPts val="384"/>
              </a:spcBef>
              <a:buClr>
                <a:srgbClr val="D24717"/>
              </a:buClr>
              <a:buFont typeface="Wingdings"/>
              <a:buChar char=""/>
              <a:tabLst>
                <a:tab pos="448945" algn="l"/>
              </a:tabLst>
            </a:pPr>
            <a:r>
              <a:rPr sz="1800" spc="-5" dirty="0">
                <a:solidFill>
                  <a:srgbClr val="404040"/>
                </a:solidFill>
                <a:latin typeface="Calibri"/>
                <a:cs typeface="Calibri"/>
              </a:rPr>
              <a:t>post-clean </a:t>
            </a:r>
            <a:r>
              <a:rPr sz="1800" dirty="0">
                <a:solidFill>
                  <a:srgbClr val="404040"/>
                </a:solidFill>
                <a:latin typeface="Calibri"/>
                <a:cs typeface="Calibri"/>
              </a:rPr>
              <a:t>: </a:t>
            </a:r>
            <a:r>
              <a:rPr sz="1800" spc="-10" dirty="0">
                <a:solidFill>
                  <a:srgbClr val="404040"/>
                </a:solidFill>
                <a:latin typeface="Calibri"/>
                <a:cs typeface="Calibri"/>
              </a:rPr>
              <a:t>finalise </a:t>
            </a:r>
            <a:r>
              <a:rPr sz="1800" dirty="0">
                <a:solidFill>
                  <a:srgbClr val="404040"/>
                </a:solidFill>
                <a:latin typeface="Calibri"/>
                <a:cs typeface="Calibri"/>
              </a:rPr>
              <a:t>le </a:t>
            </a:r>
            <a:r>
              <a:rPr sz="1800" spc="-5" dirty="0">
                <a:solidFill>
                  <a:srgbClr val="404040"/>
                </a:solidFill>
                <a:latin typeface="Calibri"/>
                <a:cs typeface="Calibri"/>
              </a:rPr>
              <a:t>processus de</a:t>
            </a:r>
            <a:r>
              <a:rPr sz="1800" spc="75" dirty="0">
                <a:solidFill>
                  <a:srgbClr val="404040"/>
                </a:solidFill>
                <a:latin typeface="Calibri"/>
                <a:cs typeface="Calibri"/>
              </a:rPr>
              <a:t> </a:t>
            </a:r>
            <a:r>
              <a:rPr sz="1800" spc="-15" dirty="0">
                <a:solidFill>
                  <a:srgbClr val="404040"/>
                </a:solidFill>
                <a:latin typeface="Calibri"/>
                <a:cs typeface="Calibri"/>
              </a:rPr>
              <a:t>nettoyage.</a:t>
            </a:r>
            <a:endParaRPr sz="1800" dirty="0">
              <a:latin typeface="Calibri"/>
              <a:cs typeface="Calibri"/>
            </a:endParaRPr>
          </a:p>
        </p:txBody>
      </p:sp>
      <p:sp>
        <p:nvSpPr>
          <p:cNvPr id="6" name="object 4"/>
          <p:cNvSpPr txBox="1">
            <a:spLocks/>
          </p:cNvSpPr>
          <p:nvPr/>
        </p:nvSpPr>
        <p:spPr>
          <a:xfrm>
            <a:off x="228600" y="209550"/>
            <a:ext cx="5454650"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fr-FR" kern="0" spc="-55" dirty="0">
                <a:solidFill>
                  <a:schemeClr val="tx1"/>
                </a:solidFill>
              </a:rPr>
              <a:t>Cycle </a:t>
            </a:r>
            <a:r>
              <a:rPr lang="fr-FR" kern="0" spc="-25" dirty="0">
                <a:solidFill>
                  <a:schemeClr val="tx1"/>
                </a:solidFill>
              </a:rPr>
              <a:t>de </a:t>
            </a:r>
            <a:r>
              <a:rPr lang="fr-FR" kern="0" spc="-35" dirty="0">
                <a:solidFill>
                  <a:schemeClr val="tx1"/>
                </a:solidFill>
              </a:rPr>
              <a:t>vie</a:t>
            </a:r>
            <a:endParaRPr lang="fr-FR" kern="0" spc="-60" dirty="0">
              <a:solidFill>
                <a:schemeClr val="tx1"/>
              </a:solidFill>
            </a:endParaRPr>
          </a:p>
        </p:txBody>
      </p:sp>
    </p:spTree>
    <p:extLst>
      <p:ext uri="{BB962C8B-B14F-4D97-AF65-F5344CB8AC3E}">
        <p14:creationId xmlns:p14="http://schemas.microsoft.com/office/powerpoint/2010/main" val="18396427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55" dirty="0"/>
              <a:t>Cycle </a:t>
            </a:r>
            <a:r>
              <a:rPr spc="-25" dirty="0"/>
              <a:t>de </a:t>
            </a:r>
            <a:r>
              <a:rPr spc="-35" dirty="0"/>
              <a:t>vie </a:t>
            </a:r>
            <a:r>
              <a:rPr spc="-40" dirty="0"/>
              <a:t>pour </a:t>
            </a:r>
            <a:r>
              <a:rPr spc="-30" dirty="0"/>
              <a:t>le</a:t>
            </a:r>
            <a:r>
              <a:rPr spc="-409" dirty="0"/>
              <a:t> </a:t>
            </a:r>
            <a:r>
              <a:rPr spc="-75" dirty="0"/>
              <a:t>nettoyage  </a:t>
            </a:r>
            <a:r>
              <a:rPr spc="-25" dirty="0"/>
              <a:t>du</a:t>
            </a:r>
            <a:r>
              <a:rPr spc="-95" dirty="0"/>
              <a:t> </a:t>
            </a:r>
            <a:r>
              <a:rPr spc="-60" dirty="0"/>
              <a:t>projet</a:t>
            </a:r>
          </a:p>
        </p:txBody>
      </p:sp>
      <p:sp>
        <p:nvSpPr>
          <p:cNvPr id="5" name="object 5"/>
          <p:cNvSpPr txBox="1"/>
          <p:nvPr/>
        </p:nvSpPr>
        <p:spPr>
          <a:xfrm>
            <a:off x="852932" y="1390650"/>
            <a:ext cx="7938770" cy="2652008"/>
          </a:xfrm>
          <a:prstGeom prst="rect">
            <a:avLst/>
          </a:prstGeom>
        </p:spPr>
        <p:txBody>
          <a:bodyPr vert="horz" wrap="square" lIns="0" tIns="43180" rIns="0" bIns="0" rtlCol="0">
            <a:spAutoFit/>
          </a:bodyPr>
          <a:lstStyle/>
          <a:p>
            <a:pPr marL="104139" marR="123825" indent="-91440">
              <a:lnSpc>
                <a:spcPct val="90000"/>
              </a:lnSpc>
              <a:spcBef>
                <a:spcPts val="340"/>
              </a:spcBef>
              <a:buClr>
                <a:srgbClr val="D24717"/>
              </a:buClr>
              <a:buFont typeface="Wingdings"/>
              <a:buChar char=""/>
              <a:tabLst>
                <a:tab pos="270510" algn="l"/>
              </a:tabLst>
            </a:pPr>
            <a:r>
              <a:rPr sz="2000" spc="-5" dirty="0">
                <a:solidFill>
                  <a:srgbClr val="404040"/>
                </a:solidFill>
                <a:latin typeface="Calibri"/>
                <a:cs typeface="Calibri"/>
              </a:rPr>
              <a:t>La </a:t>
            </a:r>
            <a:r>
              <a:rPr sz="2000" dirty="0">
                <a:solidFill>
                  <a:srgbClr val="404040"/>
                </a:solidFill>
                <a:latin typeface="Calibri"/>
                <a:cs typeface="Calibri"/>
              </a:rPr>
              <a:t>phase clean </a:t>
            </a:r>
            <a:r>
              <a:rPr sz="2000" spc="-10" dirty="0">
                <a:solidFill>
                  <a:srgbClr val="404040"/>
                </a:solidFill>
                <a:latin typeface="Calibri"/>
                <a:cs typeface="Calibri"/>
              </a:rPr>
              <a:t>est </a:t>
            </a:r>
            <a:r>
              <a:rPr sz="2000" dirty="0">
                <a:solidFill>
                  <a:srgbClr val="404040"/>
                </a:solidFill>
                <a:latin typeface="Calibri"/>
                <a:cs typeface="Calibri"/>
              </a:rPr>
              <a:t>la phase </a:t>
            </a:r>
            <a:r>
              <a:rPr sz="2000" spc="-5" dirty="0">
                <a:solidFill>
                  <a:srgbClr val="404040"/>
                </a:solidFill>
                <a:latin typeface="Calibri"/>
                <a:cs typeface="Calibri"/>
              </a:rPr>
              <a:t>par </a:t>
            </a:r>
            <a:r>
              <a:rPr sz="2000" spc="-10" dirty="0">
                <a:solidFill>
                  <a:srgbClr val="404040"/>
                </a:solidFill>
                <a:latin typeface="Calibri"/>
                <a:cs typeface="Calibri"/>
              </a:rPr>
              <a:t>défaut </a:t>
            </a:r>
            <a:r>
              <a:rPr sz="2000" spc="-5" dirty="0">
                <a:solidFill>
                  <a:srgbClr val="404040"/>
                </a:solidFill>
                <a:latin typeface="Calibri"/>
                <a:cs typeface="Calibri"/>
              </a:rPr>
              <a:t>du cycle. Comme </a:t>
            </a:r>
            <a:r>
              <a:rPr sz="2000" dirty="0">
                <a:solidFill>
                  <a:srgbClr val="404040"/>
                </a:solidFill>
                <a:latin typeface="Calibri"/>
                <a:cs typeface="Calibri"/>
              </a:rPr>
              <a:t>la </a:t>
            </a:r>
            <a:r>
              <a:rPr sz="2000" spc="-5" dirty="0">
                <a:solidFill>
                  <a:srgbClr val="404040"/>
                </a:solidFill>
                <a:latin typeface="Calibri"/>
                <a:cs typeface="Calibri"/>
              </a:rPr>
              <a:t>majorité des  phases, elle </a:t>
            </a:r>
            <a:r>
              <a:rPr sz="2000" spc="-10" dirty="0">
                <a:solidFill>
                  <a:srgbClr val="404040"/>
                </a:solidFill>
                <a:latin typeface="Calibri"/>
                <a:cs typeface="Calibri"/>
              </a:rPr>
              <a:t>effectue </a:t>
            </a:r>
            <a:r>
              <a:rPr sz="2000" spc="-5" dirty="0">
                <a:solidFill>
                  <a:srgbClr val="404040"/>
                </a:solidFill>
                <a:latin typeface="Calibri"/>
                <a:cs typeface="Calibri"/>
              </a:rPr>
              <a:t>son </a:t>
            </a:r>
            <a:r>
              <a:rPr sz="2000" spc="-10" dirty="0">
                <a:solidFill>
                  <a:srgbClr val="404040"/>
                </a:solidFill>
                <a:latin typeface="Calibri"/>
                <a:cs typeface="Calibri"/>
              </a:rPr>
              <a:t>traitement </a:t>
            </a:r>
            <a:r>
              <a:rPr sz="2000" dirty="0">
                <a:solidFill>
                  <a:srgbClr val="404040"/>
                </a:solidFill>
                <a:latin typeface="Calibri"/>
                <a:cs typeface="Calibri"/>
              </a:rPr>
              <a:t>à </a:t>
            </a:r>
            <a:r>
              <a:rPr sz="2000" spc="-5" dirty="0">
                <a:solidFill>
                  <a:srgbClr val="404040"/>
                </a:solidFill>
                <a:latin typeface="Calibri"/>
                <a:cs typeface="Calibri"/>
              </a:rPr>
              <a:t>partir </a:t>
            </a:r>
            <a:r>
              <a:rPr sz="2000" spc="-15" dirty="0">
                <a:solidFill>
                  <a:srgbClr val="404040"/>
                </a:solidFill>
                <a:latin typeface="Calibri"/>
                <a:cs typeface="Calibri"/>
              </a:rPr>
              <a:t>d’un </a:t>
            </a:r>
            <a:r>
              <a:rPr sz="2000" spc="-5" dirty="0">
                <a:solidFill>
                  <a:srgbClr val="404040"/>
                </a:solidFill>
                <a:latin typeface="Calibri"/>
                <a:cs typeface="Calibri"/>
              </a:rPr>
              <a:t>plugin </a:t>
            </a:r>
            <a:r>
              <a:rPr sz="2000" dirty="0">
                <a:solidFill>
                  <a:srgbClr val="404040"/>
                </a:solidFill>
                <a:latin typeface="Calibri"/>
                <a:cs typeface="Calibri"/>
              </a:rPr>
              <a:t>Apache </a:t>
            </a:r>
            <a:r>
              <a:rPr sz="2000" spc="-10" dirty="0">
                <a:solidFill>
                  <a:srgbClr val="404040"/>
                </a:solidFill>
                <a:latin typeface="Calibri"/>
                <a:cs typeface="Calibri"/>
              </a:rPr>
              <a:t>Maven, </a:t>
            </a:r>
            <a:r>
              <a:rPr sz="2000" dirty="0">
                <a:solidFill>
                  <a:srgbClr val="404040"/>
                </a:solidFill>
                <a:latin typeface="Calibri"/>
                <a:cs typeface="Calibri"/>
              </a:rPr>
              <a:t>en  </a:t>
            </a:r>
            <a:r>
              <a:rPr sz="2000" spc="-15" dirty="0">
                <a:solidFill>
                  <a:srgbClr val="404040"/>
                </a:solidFill>
                <a:latin typeface="Calibri"/>
                <a:cs typeface="Calibri"/>
              </a:rPr>
              <a:t>l’occurrence </a:t>
            </a:r>
            <a:r>
              <a:rPr sz="2000" dirty="0">
                <a:solidFill>
                  <a:srgbClr val="404040"/>
                </a:solidFill>
                <a:latin typeface="Calibri"/>
                <a:cs typeface="Calibri"/>
              </a:rPr>
              <a:t>le </a:t>
            </a:r>
            <a:r>
              <a:rPr sz="2000" spc="-5" dirty="0">
                <a:solidFill>
                  <a:srgbClr val="404040"/>
                </a:solidFill>
                <a:latin typeface="Calibri"/>
                <a:cs typeface="Calibri"/>
              </a:rPr>
              <a:t>maven-clean-plugin identifié par </a:t>
            </a:r>
            <a:r>
              <a:rPr sz="2000" dirty="0">
                <a:solidFill>
                  <a:srgbClr val="404040"/>
                </a:solidFill>
                <a:latin typeface="Calibri"/>
                <a:cs typeface="Calibri"/>
              </a:rPr>
              <a:t>le </a:t>
            </a:r>
            <a:r>
              <a:rPr sz="2000" spc="-5" dirty="0">
                <a:solidFill>
                  <a:srgbClr val="404040"/>
                </a:solidFill>
                <a:latin typeface="Calibri"/>
                <a:cs typeface="Calibri"/>
              </a:rPr>
              <a:t>groupId  org.apache.maven.plugins.</a:t>
            </a:r>
            <a:endParaRPr sz="2000">
              <a:latin typeface="Calibri"/>
              <a:cs typeface="Calibri"/>
            </a:endParaRPr>
          </a:p>
          <a:p>
            <a:pPr marL="269875" indent="-257810">
              <a:lnSpc>
                <a:spcPts val="2280"/>
              </a:lnSpc>
              <a:spcBef>
                <a:spcPts val="1165"/>
              </a:spcBef>
              <a:buClr>
                <a:srgbClr val="D24717"/>
              </a:buClr>
              <a:buFont typeface="Wingdings"/>
              <a:buChar char=""/>
              <a:tabLst>
                <a:tab pos="270510" algn="l"/>
              </a:tabLst>
            </a:pPr>
            <a:r>
              <a:rPr sz="2000" dirty="0">
                <a:solidFill>
                  <a:srgbClr val="404040"/>
                </a:solidFill>
                <a:latin typeface="Calibri"/>
                <a:cs typeface="Calibri"/>
              </a:rPr>
              <a:t>Il </a:t>
            </a:r>
            <a:r>
              <a:rPr sz="2000" spc="-10" dirty="0">
                <a:solidFill>
                  <a:srgbClr val="404040"/>
                </a:solidFill>
                <a:latin typeface="Calibri"/>
                <a:cs typeface="Calibri"/>
              </a:rPr>
              <a:t>propose </a:t>
            </a:r>
            <a:r>
              <a:rPr sz="2000" dirty="0">
                <a:solidFill>
                  <a:srgbClr val="404040"/>
                </a:solidFill>
                <a:latin typeface="Calibri"/>
                <a:cs typeface="Calibri"/>
              </a:rPr>
              <a:t>donc le </a:t>
            </a:r>
            <a:r>
              <a:rPr sz="2000" spc="-5" dirty="0">
                <a:solidFill>
                  <a:srgbClr val="404040"/>
                </a:solidFill>
                <a:latin typeface="Calibri"/>
                <a:cs typeface="Calibri"/>
              </a:rPr>
              <a:t>goal </a:t>
            </a:r>
            <a:r>
              <a:rPr sz="2000" dirty="0">
                <a:solidFill>
                  <a:srgbClr val="404040"/>
                </a:solidFill>
                <a:latin typeface="Calibri"/>
                <a:cs typeface="Calibri"/>
              </a:rPr>
              <a:t>clean, qu’il </a:t>
            </a:r>
            <a:r>
              <a:rPr sz="2000" spc="-10" dirty="0">
                <a:solidFill>
                  <a:srgbClr val="404040"/>
                </a:solidFill>
                <a:latin typeface="Calibri"/>
                <a:cs typeface="Calibri"/>
              </a:rPr>
              <a:t>est </a:t>
            </a:r>
            <a:r>
              <a:rPr sz="2000" spc="-5" dirty="0">
                <a:solidFill>
                  <a:srgbClr val="404040"/>
                </a:solidFill>
                <a:latin typeface="Calibri"/>
                <a:cs typeface="Calibri"/>
              </a:rPr>
              <a:t>possible </a:t>
            </a:r>
            <a:r>
              <a:rPr sz="2000" spc="-15" dirty="0">
                <a:solidFill>
                  <a:srgbClr val="404040"/>
                </a:solidFill>
                <a:latin typeface="Calibri"/>
                <a:cs typeface="Calibri"/>
              </a:rPr>
              <a:t>d’appeler </a:t>
            </a:r>
            <a:r>
              <a:rPr sz="2000" dirty="0">
                <a:solidFill>
                  <a:srgbClr val="404040"/>
                </a:solidFill>
                <a:latin typeface="Calibri"/>
                <a:cs typeface="Calibri"/>
              </a:rPr>
              <a:t>à </a:t>
            </a:r>
            <a:r>
              <a:rPr sz="2000" spc="-5" dirty="0">
                <a:solidFill>
                  <a:srgbClr val="404040"/>
                </a:solidFill>
                <a:latin typeface="Calibri"/>
                <a:cs typeface="Calibri"/>
              </a:rPr>
              <a:t>partir de</a:t>
            </a:r>
            <a:r>
              <a:rPr sz="2000" spc="-30" dirty="0">
                <a:solidFill>
                  <a:srgbClr val="404040"/>
                </a:solidFill>
                <a:latin typeface="Calibri"/>
                <a:cs typeface="Calibri"/>
              </a:rPr>
              <a:t> </a:t>
            </a:r>
            <a:r>
              <a:rPr sz="2000" spc="-20" dirty="0">
                <a:solidFill>
                  <a:srgbClr val="404040"/>
                </a:solidFill>
                <a:latin typeface="Calibri"/>
                <a:cs typeface="Calibri"/>
              </a:rPr>
              <a:t>l’appel</a:t>
            </a:r>
            <a:endParaRPr sz="2000">
              <a:latin typeface="Calibri"/>
              <a:cs typeface="Calibri"/>
            </a:endParaRPr>
          </a:p>
          <a:p>
            <a:pPr marL="104139">
              <a:lnSpc>
                <a:spcPts val="2280"/>
              </a:lnSpc>
            </a:pPr>
            <a:r>
              <a:rPr sz="2000" dirty="0">
                <a:solidFill>
                  <a:srgbClr val="404040"/>
                </a:solidFill>
                <a:latin typeface="Calibri"/>
                <a:cs typeface="Calibri"/>
              </a:rPr>
              <a:t>à la </a:t>
            </a:r>
            <a:r>
              <a:rPr sz="2000" spc="-5" dirty="0">
                <a:solidFill>
                  <a:srgbClr val="404040"/>
                </a:solidFill>
                <a:latin typeface="Calibri"/>
                <a:cs typeface="Calibri"/>
              </a:rPr>
              <a:t>phase</a:t>
            </a:r>
            <a:r>
              <a:rPr sz="2000" spc="-1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ts val="1880"/>
              </a:lnSpc>
              <a:spcBef>
                <a:spcPts val="355"/>
              </a:spcBef>
            </a:pPr>
            <a:r>
              <a:rPr sz="1600" spc="-5" dirty="0">
                <a:solidFill>
                  <a:srgbClr val="404040"/>
                </a:solidFill>
                <a:latin typeface="Calibri"/>
                <a:cs typeface="Calibri"/>
              </a:rPr>
              <a:t>$ </a:t>
            </a:r>
            <a:r>
              <a:rPr sz="1600" spc="-15" dirty="0">
                <a:solidFill>
                  <a:srgbClr val="404040"/>
                </a:solidFill>
                <a:latin typeface="Calibri"/>
                <a:cs typeface="Calibri"/>
              </a:rPr>
              <a:t>mvn</a:t>
            </a:r>
            <a:r>
              <a:rPr sz="1600" dirty="0">
                <a:solidFill>
                  <a:srgbClr val="404040"/>
                </a:solidFill>
                <a:latin typeface="Calibri"/>
                <a:cs typeface="Calibri"/>
              </a:rPr>
              <a:t> </a:t>
            </a:r>
            <a:r>
              <a:rPr sz="1600" spc="-5" dirty="0">
                <a:solidFill>
                  <a:srgbClr val="404040"/>
                </a:solidFill>
                <a:latin typeface="Calibri"/>
                <a:cs typeface="Calibri"/>
              </a:rPr>
              <a:t>clean</a:t>
            </a:r>
            <a:endParaRPr sz="1600">
              <a:latin typeface="Calibri"/>
              <a:cs typeface="Calibri"/>
            </a:endParaRPr>
          </a:p>
          <a:p>
            <a:pPr marL="927100">
              <a:lnSpc>
                <a:spcPts val="1780"/>
              </a:lnSpc>
            </a:pPr>
            <a:r>
              <a:rPr sz="1600" spc="-5" dirty="0">
                <a:solidFill>
                  <a:srgbClr val="404040"/>
                </a:solidFill>
                <a:latin typeface="Calibri"/>
                <a:cs typeface="Calibri"/>
              </a:rPr>
              <a:t>ou à partir de </a:t>
            </a:r>
            <a:r>
              <a:rPr sz="1600" spc="-25" dirty="0">
                <a:solidFill>
                  <a:srgbClr val="404040"/>
                </a:solidFill>
                <a:latin typeface="Calibri"/>
                <a:cs typeface="Calibri"/>
              </a:rPr>
              <a:t>l’appel </a:t>
            </a:r>
            <a:r>
              <a:rPr sz="1600" spc="-5" dirty="0">
                <a:solidFill>
                  <a:srgbClr val="404040"/>
                </a:solidFill>
                <a:latin typeface="Calibri"/>
                <a:cs typeface="Calibri"/>
              </a:rPr>
              <a:t>à la cible via le </a:t>
            </a:r>
            <a:r>
              <a:rPr sz="1600" spc="-15" dirty="0">
                <a:solidFill>
                  <a:srgbClr val="404040"/>
                </a:solidFill>
                <a:latin typeface="Calibri"/>
                <a:cs typeface="Calibri"/>
              </a:rPr>
              <a:t>raccourci </a:t>
            </a:r>
            <a:r>
              <a:rPr sz="1600" spc="-10" dirty="0">
                <a:solidFill>
                  <a:srgbClr val="404040"/>
                </a:solidFill>
                <a:latin typeface="Calibri"/>
                <a:cs typeface="Calibri"/>
              </a:rPr>
              <a:t>d’identification </a:t>
            </a:r>
            <a:r>
              <a:rPr sz="1600" spc="-5" dirty="0">
                <a:solidFill>
                  <a:srgbClr val="404040"/>
                </a:solidFill>
                <a:latin typeface="Calibri"/>
                <a:cs typeface="Calibri"/>
              </a:rPr>
              <a:t>du plugin</a:t>
            </a:r>
            <a:r>
              <a:rPr sz="1600" spc="30" dirty="0">
                <a:solidFill>
                  <a:srgbClr val="404040"/>
                </a:solidFill>
                <a:latin typeface="Calibri"/>
                <a:cs typeface="Calibri"/>
              </a:rPr>
              <a:t> </a:t>
            </a:r>
            <a:r>
              <a:rPr sz="1600" spc="-5" dirty="0">
                <a:solidFill>
                  <a:srgbClr val="404040"/>
                </a:solidFill>
                <a:latin typeface="Calibri"/>
                <a:cs typeface="Calibri"/>
              </a:rPr>
              <a:t>:</a:t>
            </a:r>
            <a:endParaRPr sz="1600">
              <a:latin typeface="Calibri"/>
              <a:cs typeface="Calibri"/>
            </a:endParaRPr>
          </a:p>
          <a:p>
            <a:pPr marL="927100">
              <a:lnSpc>
                <a:spcPts val="1825"/>
              </a:lnSpc>
            </a:pPr>
            <a:r>
              <a:rPr sz="1600" spc="-5" dirty="0">
                <a:solidFill>
                  <a:srgbClr val="404040"/>
                </a:solidFill>
                <a:latin typeface="Calibri"/>
                <a:cs typeface="Calibri"/>
              </a:rPr>
              <a:t>$ </a:t>
            </a:r>
            <a:r>
              <a:rPr sz="1600" spc="-15" dirty="0">
                <a:solidFill>
                  <a:srgbClr val="404040"/>
                </a:solidFill>
                <a:latin typeface="Calibri"/>
                <a:cs typeface="Calibri"/>
              </a:rPr>
              <a:t>mvn</a:t>
            </a:r>
            <a:r>
              <a:rPr sz="1600" spc="-5" dirty="0">
                <a:solidFill>
                  <a:srgbClr val="404040"/>
                </a:solidFill>
                <a:latin typeface="Calibri"/>
                <a:cs typeface="Calibri"/>
              </a:rPr>
              <a:t> clean:clean</a:t>
            </a:r>
            <a:endParaRPr sz="1600">
              <a:latin typeface="Calibri"/>
              <a:cs typeface="Calibri"/>
            </a:endParaRPr>
          </a:p>
        </p:txBody>
      </p:sp>
      <p:sp>
        <p:nvSpPr>
          <p:cNvPr id="6" name="object 6"/>
          <p:cNvSpPr/>
          <p:nvPr/>
        </p:nvSpPr>
        <p:spPr>
          <a:xfrm>
            <a:off x="3810000" y="3105150"/>
            <a:ext cx="5599940" cy="986121"/>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260</a:t>
            </a:r>
            <a:endParaRPr sz="1050">
              <a:latin typeface="Calibri"/>
              <a:cs typeface="Calibri"/>
            </a:endParaRPr>
          </a:p>
        </p:txBody>
      </p:sp>
      <p:sp>
        <p:nvSpPr>
          <p:cNvPr id="9" name="object 4"/>
          <p:cNvSpPr txBox="1">
            <a:spLocks/>
          </p:cNvSpPr>
          <p:nvPr/>
        </p:nvSpPr>
        <p:spPr>
          <a:xfrm>
            <a:off x="902004" y="681286"/>
            <a:ext cx="5454650"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fr-FR" kern="0" spc="-55" dirty="0">
                <a:solidFill>
                  <a:schemeClr val="tx1"/>
                </a:solidFill>
              </a:rPr>
              <a:t>Cycle </a:t>
            </a:r>
            <a:r>
              <a:rPr lang="fr-FR" kern="0" spc="-25" dirty="0">
                <a:solidFill>
                  <a:schemeClr val="tx1"/>
                </a:solidFill>
              </a:rPr>
              <a:t>de </a:t>
            </a:r>
            <a:r>
              <a:rPr lang="fr-FR" kern="0" spc="-35" dirty="0">
                <a:solidFill>
                  <a:schemeClr val="tx1"/>
                </a:solidFill>
              </a:rPr>
              <a:t>vie clean</a:t>
            </a:r>
            <a:endParaRPr lang="fr-FR" kern="0" spc="-60" dirty="0">
              <a:solidFill>
                <a:schemeClr val="tx1"/>
              </a:solidFill>
            </a:endParaRPr>
          </a:p>
        </p:txBody>
      </p:sp>
    </p:spTree>
    <p:extLst>
      <p:ext uri="{BB962C8B-B14F-4D97-AF65-F5344CB8AC3E}">
        <p14:creationId xmlns:p14="http://schemas.microsoft.com/office/powerpoint/2010/main" val="7034587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09600" y="209550"/>
            <a:ext cx="545465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Cycle </a:t>
            </a:r>
            <a:r>
              <a:rPr spc="-25" dirty="0">
                <a:solidFill>
                  <a:schemeClr val="tx1"/>
                </a:solidFill>
              </a:rPr>
              <a:t>de </a:t>
            </a:r>
            <a:r>
              <a:rPr spc="-35" dirty="0">
                <a:solidFill>
                  <a:schemeClr val="tx1"/>
                </a:solidFill>
              </a:rPr>
              <a:t>vie par</a:t>
            </a:r>
            <a:r>
              <a:rPr spc="-335" dirty="0">
                <a:solidFill>
                  <a:schemeClr val="tx1"/>
                </a:solidFill>
              </a:rPr>
              <a:t> </a:t>
            </a:r>
            <a:r>
              <a:rPr spc="-60" dirty="0">
                <a:solidFill>
                  <a:schemeClr val="tx1"/>
                </a:solidFill>
              </a:rPr>
              <a:t>défaut</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261</a:t>
            </a:r>
            <a:endParaRPr sz="1050">
              <a:latin typeface="Calibri"/>
              <a:cs typeface="Calibri"/>
            </a:endParaRPr>
          </a:p>
        </p:txBody>
      </p:sp>
      <p:sp>
        <p:nvSpPr>
          <p:cNvPr id="5" name="object 5"/>
          <p:cNvSpPr txBox="1"/>
          <p:nvPr/>
        </p:nvSpPr>
        <p:spPr>
          <a:xfrm>
            <a:off x="318077" y="877210"/>
            <a:ext cx="8004175" cy="4199226"/>
          </a:xfrm>
          <a:prstGeom prst="rect">
            <a:avLst/>
          </a:prstGeom>
        </p:spPr>
        <p:txBody>
          <a:bodyPr vert="horz" wrap="square" lIns="0" tIns="13335" rIns="0" bIns="0" rtlCol="0">
            <a:spAutoFit/>
          </a:bodyPr>
          <a:lstStyle/>
          <a:p>
            <a:pPr marL="269875" indent="-257810">
              <a:lnSpc>
                <a:spcPts val="2280"/>
              </a:lnSpc>
              <a:spcBef>
                <a:spcPts val="105"/>
              </a:spcBef>
              <a:buClr>
                <a:srgbClr val="D24717"/>
              </a:buClr>
              <a:buFont typeface="Wingdings"/>
              <a:buChar char=""/>
              <a:tabLst>
                <a:tab pos="270510" algn="l"/>
              </a:tabLst>
            </a:pPr>
            <a:r>
              <a:rPr sz="2000" spc="-5" dirty="0">
                <a:solidFill>
                  <a:srgbClr val="404040"/>
                </a:solidFill>
                <a:latin typeface="Calibri"/>
                <a:cs typeface="Calibri"/>
              </a:rPr>
              <a:t>Le cycle de vie par </a:t>
            </a:r>
            <a:r>
              <a:rPr sz="2000" spc="-10" dirty="0">
                <a:solidFill>
                  <a:srgbClr val="404040"/>
                </a:solidFill>
                <a:latin typeface="Calibri"/>
                <a:cs typeface="Calibri"/>
              </a:rPr>
              <a:t>défaut </a:t>
            </a:r>
            <a:r>
              <a:rPr sz="2000" spc="-15" dirty="0">
                <a:solidFill>
                  <a:srgbClr val="404040"/>
                </a:solidFill>
                <a:latin typeface="Calibri"/>
                <a:cs typeface="Calibri"/>
              </a:rPr>
              <a:t>est </a:t>
            </a:r>
            <a:r>
              <a:rPr sz="2000" dirty="0">
                <a:solidFill>
                  <a:srgbClr val="404040"/>
                </a:solidFill>
                <a:latin typeface="Calibri"/>
                <a:cs typeface="Calibri"/>
              </a:rPr>
              <a:t>le </a:t>
            </a:r>
            <a:r>
              <a:rPr sz="2000" spc="-5" dirty="0">
                <a:solidFill>
                  <a:srgbClr val="404040"/>
                </a:solidFill>
                <a:latin typeface="Calibri"/>
                <a:cs typeface="Calibri"/>
              </a:rPr>
              <a:t>cycle </a:t>
            </a:r>
            <a:r>
              <a:rPr sz="2000" dirty="0">
                <a:solidFill>
                  <a:srgbClr val="404040"/>
                </a:solidFill>
                <a:latin typeface="Calibri"/>
                <a:cs typeface="Calibri"/>
              </a:rPr>
              <a:t>qui </a:t>
            </a:r>
            <a:r>
              <a:rPr sz="2000" spc="-5" dirty="0">
                <a:solidFill>
                  <a:srgbClr val="404040"/>
                </a:solidFill>
                <a:latin typeface="Calibri"/>
                <a:cs typeface="Calibri"/>
              </a:rPr>
              <a:t>met </a:t>
            </a:r>
            <a:r>
              <a:rPr sz="2000" dirty="0">
                <a:solidFill>
                  <a:srgbClr val="404040"/>
                </a:solidFill>
                <a:latin typeface="Calibri"/>
                <a:cs typeface="Calibri"/>
              </a:rPr>
              <a:t>en </a:t>
            </a:r>
            <a:r>
              <a:rPr sz="2000" spc="-5" dirty="0">
                <a:solidFill>
                  <a:srgbClr val="404040"/>
                </a:solidFill>
                <a:latin typeface="Calibri"/>
                <a:cs typeface="Calibri"/>
              </a:rPr>
              <a:t>œuvre </a:t>
            </a:r>
            <a:r>
              <a:rPr sz="2000" dirty="0">
                <a:solidFill>
                  <a:srgbClr val="404040"/>
                </a:solidFill>
                <a:latin typeface="Calibri"/>
                <a:cs typeface="Calibri"/>
              </a:rPr>
              <a:t>le plus </a:t>
            </a:r>
            <a:r>
              <a:rPr sz="2000" spc="-5" dirty="0">
                <a:solidFill>
                  <a:srgbClr val="404040"/>
                </a:solidFill>
                <a:latin typeface="Calibri"/>
                <a:cs typeface="Calibri"/>
              </a:rPr>
              <a:t>de</a:t>
            </a:r>
            <a:r>
              <a:rPr sz="2000" spc="15" dirty="0">
                <a:solidFill>
                  <a:srgbClr val="404040"/>
                </a:solidFill>
                <a:latin typeface="Calibri"/>
                <a:cs typeface="Calibri"/>
              </a:rPr>
              <a:t> </a:t>
            </a:r>
            <a:r>
              <a:rPr sz="2000" dirty="0">
                <a:solidFill>
                  <a:srgbClr val="404040"/>
                </a:solidFill>
                <a:latin typeface="Calibri"/>
                <a:cs typeface="Calibri"/>
              </a:rPr>
              <a:t>phases</a:t>
            </a:r>
            <a:endParaRPr sz="2000" dirty="0">
              <a:latin typeface="Calibri"/>
              <a:cs typeface="Calibri"/>
            </a:endParaRPr>
          </a:p>
          <a:p>
            <a:pPr marL="104139">
              <a:lnSpc>
                <a:spcPts val="2280"/>
              </a:lnSpc>
            </a:pPr>
            <a:r>
              <a:rPr sz="2000" spc="-5" dirty="0">
                <a:solidFill>
                  <a:srgbClr val="404040"/>
                </a:solidFill>
                <a:latin typeface="Calibri"/>
                <a:cs typeface="Calibri"/>
              </a:rPr>
              <a:t>parmi les </a:t>
            </a:r>
            <a:r>
              <a:rPr sz="2000" dirty="0">
                <a:solidFill>
                  <a:srgbClr val="404040"/>
                </a:solidFill>
                <a:latin typeface="Calibri"/>
                <a:cs typeface="Calibri"/>
              </a:rPr>
              <a:t>3 </a:t>
            </a:r>
            <a:r>
              <a:rPr sz="2000" spc="-5" dirty="0">
                <a:solidFill>
                  <a:srgbClr val="404040"/>
                </a:solidFill>
                <a:latin typeface="Calibri"/>
                <a:cs typeface="Calibri"/>
              </a:rPr>
              <a:t>cycles </a:t>
            </a:r>
            <a:r>
              <a:rPr sz="2000" dirty="0">
                <a:solidFill>
                  <a:srgbClr val="404040"/>
                </a:solidFill>
                <a:latin typeface="Calibri"/>
                <a:cs typeface="Calibri"/>
              </a:rPr>
              <a:t>de </a:t>
            </a:r>
            <a:r>
              <a:rPr sz="2000" spc="-5" dirty="0">
                <a:solidFill>
                  <a:srgbClr val="404040"/>
                </a:solidFill>
                <a:latin typeface="Calibri"/>
                <a:cs typeface="Calibri"/>
              </a:rPr>
              <a:t>vie définis par </a:t>
            </a:r>
            <a:r>
              <a:rPr sz="2000" dirty="0">
                <a:solidFill>
                  <a:srgbClr val="404040"/>
                </a:solidFill>
                <a:latin typeface="Calibri"/>
                <a:cs typeface="Calibri"/>
              </a:rPr>
              <a:t>Apache</a:t>
            </a:r>
            <a:r>
              <a:rPr sz="2000" spc="-15" dirty="0">
                <a:solidFill>
                  <a:srgbClr val="404040"/>
                </a:solidFill>
                <a:latin typeface="Calibri"/>
                <a:cs typeface="Calibri"/>
              </a:rPr>
              <a:t> </a:t>
            </a:r>
            <a:r>
              <a:rPr sz="2000" spc="-10" dirty="0">
                <a:solidFill>
                  <a:srgbClr val="404040"/>
                </a:solidFill>
                <a:latin typeface="Calibri"/>
                <a:cs typeface="Calibri"/>
              </a:rPr>
              <a:t>Maven.</a:t>
            </a:r>
            <a:endParaRPr sz="2000" dirty="0">
              <a:latin typeface="Calibri"/>
              <a:cs typeface="Calibri"/>
            </a:endParaRPr>
          </a:p>
          <a:p>
            <a:pPr marL="269875" indent="-257810">
              <a:lnSpc>
                <a:spcPts val="2280"/>
              </a:lnSpc>
              <a:spcBef>
                <a:spcPts val="1165"/>
              </a:spcBef>
              <a:buClr>
                <a:srgbClr val="D24717"/>
              </a:buClr>
              <a:buFont typeface="Wingdings"/>
              <a:buChar char=""/>
              <a:tabLst>
                <a:tab pos="270510" algn="l"/>
              </a:tabLst>
            </a:pPr>
            <a:r>
              <a:rPr sz="2000" dirty="0">
                <a:solidFill>
                  <a:srgbClr val="404040"/>
                </a:solidFill>
                <a:latin typeface="Calibri"/>
                <a:cs typeface="Calibri"/>
              </a:rPr>
              <a:t>Il </a:t>
            </a:r>
            <a:r>
              <a:rPr sz="2000" spc="-10" dirty="0">
                <a:solidFill>
                  <a:srgbClr val="404040"/>
                </a:solidFill>
                <a:latin typeface="Calibri"/>
                <a:cs typeface="Calibri"/>
              </a:rPr>
              <a:t>répertorie </a:t>
            </a:r>
            <a:r>
              <a:rPr sz="2000" spc="-5" dirty="0">
                <a:solidFill>
                  <a:srgbClr val="404040"/>
                </a:solidFill>
                <a:latin typeface="Calibri"/>
                <a:cs typeface="Calibri"/>
              </a:rPr>
              <a:t>les étapes </a:t>
            </a:r>
            <a:r>
              <a:rPr sz="2000" dirty="0">
                <a:solidFill>
                  <a:srgbClr val="404040"/>
                </a:solidFill>
                <a:latin typeface="Calibri"/>
                <a:cs typeface="Calibri"/>
              </a:rPr>
              <a:t>qui </a:t>
            </a:r>
            <a:r>
              <a:rPr sz="2000" spc="-5" dirty="0">
                <a:solidFill>
                  <a:srgbClr val="404040"/>
                </a:solidFill>
                <a:latin typeface="Calibri"/>
                <a:cs typeface="Calibri"/>
              </a:rPr>
              <a:t>se </a:t>
            </a:r>
            <a:r>
              <a:rPr sz="2000" spc="-10" dirty="0">
                <a:solidFill>
                  <a:srgbClr val="404040"/>
                </a:solidFill>
                <a:latin typeface="Calibri"/>
                <a:cs typeface="Calibri"/>
              </a:rPr>
              <a:t>déroulent </a:t>
            </a:r>
            <a:r>
              <a:rPr sz="2000" dirty="0">
                <a:solidFill>
                  <a:srgbClr val="404040"/>
                </a:solidFill>
                <a:latin typeface="Calibri"/>
                <a:cs typeface="Calibri"/>
              </a:rPr>
              <a:t>de la </a:t>
            </a:r>
            <a:r>
              <a:rPr sz="2000" spc="-10" dirty="0">
                <a:solidFill>
                  <a:srgbClr val="404040"/>
                </a:solidFill>
                <a:latin typeface="Calibri"/>
                <a:cs typeface="Calibri"/>
              </a:rPr>
              <a:t>validation </a:t>
            </a:r>
            <a:r>
              <a:rPr sz="2000" spc="-5" dirty="0">
                <a:solidFill>
                  <a:srgbClr val="404040"/>
                </a:solidFill>
                <a:latin typeface="Calibri"/>
                <a:cs typeface="Calibri"/>
              </a:rPr>
              <a:t>(validate) du</a:t>
            </a:r>
            <a:r>
              <a:rPr sz="2000" spc="12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104139">
              <a:lnSpc>
                <a:spcPts val="2280"/>
              </a:lnSpc>
            </a:pPr>
            <a:r>
              <a:rPr sz="2000" spc="-20" dirty="0">
                <a:solidFill>
                  <a:srgbClr val="404040"/>
                </a:solidFill>
                <a:latin typeface="Calibri"/>
                <a:cs typeface="Calibri"/>
              </a:rPr>
              <a:t>jusqu’au </a:t>
            </a:r>
            <a:r>
              <a:rPr sz="2000" spc="-5" dirty="0">
                <a:solidFill>
                  <a:srgbClr val="404040"/>
                </a:solidFill>
                <a:latin typeface="Calibri"/>
                <a:cs typeface="Calibri"/>
              </a:rPr>
              <a:t>déploiement (deploy) de </a:t>
            </a:r>
            <a:r>
              <a:rPr sz="2000" spc="-25" dirty="0">
                <a:solidFill>
                  <a:srgbClr val="404040"/>
                </a:solidFill>
                <a:latin typeface="Calibri"/>
                <a:cs typeface="Calibri"/>
              </a:rPr>
              <a:t>l’artefact </a:t>
            </a:r>
            <a:r>
              <a:rPr sz="2000" dirty="0">
                <a:solidFill>
                  <a:srgbClr val="404040"/>
                </a:solidFill>
                <a:latin typeface="Calibri"/>
                <a:cs typeface="Calibri"/>
              </a:rPr>
              <a:t>dans </a:t>
            </a:r>
            <a:r>
              <a:rPr sz="2000" spc="-5" dirty="0">
                <a:solidFill>
                  <a:srgbClr val="404040"/>
                </a:solidFill>
                <a:latin typeface="Calibri"/>
                <a:cs typeface="Calibri"/>
              </a:rPr>
              <a:t>un</a:t>
            </a:r>
            <a:r>
              <a:rPr sz="2000" spc="10" dirty="0">
                <a:solidFill>
                  <a:srgbClr val="404040"/>
                </a:solidFill>
                <a:latin typeface="Calibri"/>
                <a:cs typeface="Calibri"/>
              </a:rPr>
              <a:t> </a:t>
            </a:r>
            <a:r>
              <a:rPr sz="2000" spc="-15" dirty="0">
                <a:solidFill>
                  <a:srgbClr val="404040"/>
                </a:solidFill>
                <a:latin typeface="Calibri"/>
                <a:cs typeface="Calibri"/>
              </a:rPr>
              <a:t>référentiel.</a:t>
            </a:r>
            <a:endParaRPr sz="2000" dirty="0">
              <a:latin typeface="Calibri"/>
              <a:cs typeface="Calibri"/>
            </a:endParaRPr>
          </a:p>
          <a:p>
            <a:pPr marL="104139" marR="146685" indent="-91440">
              <a:lnSpc>
                <a:spcPct val="90000"/>
              </a:lnSpc>
              <a:spcBef>
                <a:spcPts val="1390"/>
              </a:spcBef>
              <a:buClr>
                <a:srgbClr val="D24717"/>
              </a:buClr>
              <a:buFont typeface="Wingdings"/>
              <a:buChar char=""/>
              <a:tabLst>
                <a:tab pos="270510" algn="l"/>
              </a:tabLst>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composé </a:t>
            </a:r>
            <a:r>
              <a:rPr sz="2000" dirty="0">
                <a:solidFill>
                  <a:srgbClr val="404040"/>
                </a:solidFill>
                <a:latin typeface="Calibri"/>
                <a:cs typeface="Calibri"/>
              </a:rPr>
              <a:t>de 23 </a:t>
            </a:r>
            <a:r>
              <a:rPr sz="2000" spc="-5" dirty="0">
                <a:solidFill>
                  <a:srgbClr val="404040"/>
                </a:solidFill>
                <a:latin typeface="Calibri"/>
                <a:cs typeface="Calibri"/>
              </a:rPr>
              <a:t>phases. Ces </a:t>
            </a:r>
            <a:r>
              <a:rPr sz="2000" dirty="0">
                <a:solidFill>
                  <a:srgbClr val="404040"/>
                </a:solidFill>
                <a:latin typeface="Calibri"/>
                <a:cs typeface="Calibri"/>
              </a:rPr>
              <a:t>phases ne </a:t>
            </a:r>
            <a:r>
              <a:rPr sz="2000" spc="-15" dirty="0">
                <a:solidFill>
                  <a:srgbClr val="404040"/>
                </a:solidFill>
                <a:latin typeface="Calibri"/>
                <a:cs typeface="Calibri"/>
              </a:rPr>
              <a:t>vont </a:t>
            </a:r>
            <a:r>
              <a:rPr sz="2000" spc="-5" dirty="0">
                <a:solidFill>
                  <a:srgbClr val="404040"/>
                </a:solidFill>
                <a:latin typeface="Calibri"/>
                <a:cs typeface="Calibri"/>
              </a:rPr>
              <a:t>pas réaliser les mêmes  </a:t>
            </a:r>
            <a:r>
              <a:rPr sz="2000" spc="-10" dirty="0">
                <a:solidFill>
                  <a:srgbClr val="404040"/>
                </a:solidFill>
                <a:latin typeface="Calibri"/>
                <a:cs typeface="Calibri"/>
              </a:rPr>
              <a:t>opérations </a:t>
            </a:r>
            <a:r>
              <a:rPr sz="2000" spc="-5" dirty="0">
                <a:solidFill>
                  <a:srgbClr val="404040"/>
                </a:solidFill>
                <a:latin typeface="Calibri"/>
                <a:cs typeface="Calibri"/>
              </a:rPr>
              <a:t>selon </a:t>
            </a:r>
            <a:r>
              <a:rPr sz="2000" dirty="0">
                <a:solidFill>
                  <a:srgbClr val="404040"/>
                </a:solidFill>
                <a:latin typeface="Calibri"/>
                <a:cs typeface="Calibri"/>
              </a:rPr>
              <a:t>la </a:t>
            </a:r>
            <a:r>
              <a:rPr sz="2000" spc="-10" dirty="0">
                <a:solidFill>
                  <a:srgbClr val="404040"/>
                </a:solidFill>
                <a:latin typeface="Calibri"/>
                <a:cs typeface="Calibri"/>
              </a:rPr>
              <a:t>configuration </a:t>
            </a:r>
            <a:r>
              <a:rPr sz="2000" spc="-5" dirty="0">
                <a:solidFill>
                  <a:srgbClr val="404040"/>
                </a:solidFill>
                <a:latin typeface="Calibri"/>
                <a:cs typeface="Calibri"/>
              </a:rPr>
              <a:t>du </a:t>
            </a:r>
            <a:r>
              <a:rPr sz="2000" spc="-10" dirty="0">
                <a:solidFill>
                  <a:srgbClr val="404040"/>
                </a:solidFill>
                <a:latin typeface="Calibri"/>
                <a:cs typeface="Calibri"/>
              </a:rPr>
              <a:t>projet </a:t>
            </a:r>
            <a:r>
              <a:rPr sz="2000" spc="-5" dirty="0">
                <a:solidFill>
                  <a:srgbClr val="404040"/>
                </a:solidFill>
                <a:latin typeface="Calibri"/>
                <a:cs typeface="Calibri"/>
              </a:rPr>
              <a:t>(JAR, </a:t>
            </a:r>
            <a:r>
              <a:rPr sz="2000" spc="-25" dirty="0">
                <a:solidFill>
                  <a:srgbClr val="404040"/>
                </a:solidFill>
                <a:latin typeface="Calibri"/>
                <a:cs typeface="Calibri"/>
              </a:rPr>
              <a:t>WAR, </a:t>
            </a:r>
            <a:r>
              <a:rPr sz="2000" spc="-5" dirty="0">
                <a:solidFill>
                  <a:srgbClr val="404040"/>
                </a:solidFill>
                <a:latin typeface="Calibri"/>
                <a:cs typeface="Calibri"/>
              </a:rPr>
              <a:t>EAR...). Chaque </a:t>
            </a:r>
            <a:r>
              <a:rPr sz="2000" dirty="0">
                <a:solidFill>
                  <a:srgbClr val="404040"/>
                </a:solidFill>
                <a:latin typeface="Calibri"/>
                <a:cs typeface="Calibri"/>
              </a:rPr>
              <a:t>type  </a:t>
            </a:r>
            <a:r>
              <a:rPr sz="2000" spc="-5" dirty="0">
                <a:solidFill>
                  <a:srgbClr val="404040"/>
                </a:solidFill>
                <a:latin typeface="Calibri"/>
                <a:cs typeface="Calibri"/>
              </a:rPr>
              <a:t>de </a:t>
            </a:r>
            <a:r>
              <a:rPr sz="2000" spc="-10" dirty="0">
                <a:solidFill>
                  <a:srgbClr val="404040"/>
                </a:solidFill>
                <a:latin typeface="Calibri"/>
                <a:cs typeface="Calibri"/>
              </a:rPr>
              <a:t>projet </a:t>
            </a:r>
            <a:r>
              <a:rPr sz="2000" dirty="0">
                <a:solidFill>
                  <a:srgbClr val="404040"/>
                </a:solidFill>
                <a:latin typeface="Calibri"/>
                <a:cs typeface="Calibri"/>
              </a:rPr>
              <a:t>doit donc </a:t>
            </a:r>
            <a:r>
              <a:rPr sz="2000" spc="-5" dirty="0">
                <a:solidFill>
                  <a:srgbClr val="404040"/>
                </a:solidFill>
                <a:latin typeface="Calibri"/>
                <a:cs typeface="Calibri"/>
              </a:rPr>
              <a:t>définir </a:t>
            </a:r>
            <a:r>
              <a:rPr sz="2000" dirty="0">
                <a:solidFill>
                  <a:srgbClr val="404040"/>
                </a:solidFill>
                <a:latin typeface="Calibri"/>
                <a:cs typeface="Calibri"/>
              </a:rPr>
              <a:t>les </a:t>
            </a:r>
            <a:r>
              <a:rPr sz="2000" spc="-5" dirty="0">
                <a:solidFill>
                  <a:srgbClr val="404040"/>
                </a:solidFill>
                <a:latin typeface="Calibri"/>
                <a:cs typeface="Calibri"/>
              </a:rPr>
              <a:t>goals </a:t>
            </a:r>
            <a:r>
              <a:rPr sz="2000" dirty="0">
                <a:solidFill>
                  <a:srgbClr val="404040"/>
                </a:solidFill>
                <a:latin typeface="Calibri"/>
                <a:cs typeface="Calibri"/>
              </a:rPr>
              <a:t>à </a:t>
            </a:r>
            <a:r>
              <a:rPr sz="2000" spc="-15" dirty="0">
                <a:solidFill>
                  <a:srgbClr val="404040"/>
                </a:solidFill>
                <a:latin typeface="Calibri"/>
                <a:cs typeface="Calibri"/>
              </a:rPr>
              <a:t>exécuter lors </a:t>
            </a:r>
            <a:r>
              <a:rPr sz="2000" spc="-5" dirty="0">
                <a:solidFill>
                  <a:srgbClr val="404040"/>
                </a:solidFill>
                <a:latin typeface="Calibri"/>
                <a:cs typeface="Calibri"/>
              </a:rPr>
              <a:t>de </a:t>
            </a:r>
            <a:r>
              <a:rPr sz="2000" dirty="0">
                <a:solidFill>
                  <a:srgbClr val="404040"/>
                </a:solidFill>
                <a:latin typeface="Calibri"/>
                <a:cs typeface="Calibri"/>
              </a:rPr>
              <a:t>chaque phase </a:t>
            </a:r>
            <a:r>
              <a:rPr sz="2000" spc="-5" dirty="0">
                <a:solidFill>
                  <a:srgbClr val="404040"/>
                </a:solidFill>
                <a:latin typeface="Calibri"/>
                <a:cs typeface="Calibri"/>
              </a:rPr>
              <a:t>de son  cycle de vie. </a:t>
            </a:r>
            <a:r>
              <a:rPr sz="2000" spc="-15" dirty="0">
                <a:solidFill>
                  <a:srgbClr val="404040"/>
                </a:solidFill>
                <a:latin typeface="Calibri"/>
                <a:cs typeface="Calibri"/>
              </a:rPr>
              <a:t>C’est-à-dire </a:t>
            </a:r>
            <a:r>
              <a:rPr sz="2000" spc="-5" dirty="0">
                <a:solidFill>
                  <a:srgbClr val="404040"/>
                </a:solidFill>
                <a:latin typeface="Calibri"/>
                <a:cs typeface="Calibri"/>
              </a:rPr>
              <a:t>associer ses </a:t>
            </a:r>
            <a:r>
              <a:rPr sz="2000" spc="-10" dirty="0">
                <a:solidFill>
                  <a:srgbClr val="404040"/>
                </a:solidFill>
                <a:latin typeface="Calibri"/>
                <a:cs typeface="Calibri"/>
              </a:rPr>
              <a:t>propres traitements </a:t>
            </a:r>
            <a:r>
              <a:rPr sz="2000" dirty="0">
                <a:solidFill>
                  <a:srgbClr val="404040"/>
                </a:solidFill>
                <a:latin typeface="Calibri"/>
                <a:cs typeface="Calibri"/>
              </a:rPr>
              <a:t>aux phases du  </a:t>
            </a:r>
            <a:r>
              <a:rPr sz="2000" spc="-5" dirty="0">
                <a:solidFill>
                  <a:srgbClr val="404040"/>
                </a:solidFill>
                <a:latin typeface="Calibri"/>
                <a:cs typeface="Calibri"/>
              </a:rPr>
              <a:t>cycle par</a:t>
            </a:r>
            <a:r>
              <a:rPr sz="2000" spc="-25" dirty="0">
                <a:solidFill>
                  <a:srgbClr val="404040"/>
                </a:solidFill>
                <a:latin typeface="Calibri"/>
                <a:cs typeface="Calibri"/>
              </a:rPr>
              <a:t> </a:t>
            </a:r>
            <a:r>
              <a:rPr sz="2000" spc="-10" dirty="0">
                <a:solidFill>
                  <a:srgbClr val="404040"/>
                </a:solidFill>
                <a:latin typeface="Calibri"/>
                <a:cs typeface="Calibri"/>
              </a:rPr>
              <a:t>défaut.</a:t>
            </a:r>
            <a:endParaRPr sz="2000" dirty="0">
              <a:latin typeface="Calibri"/>
              <a:cs typeface="Calibri"/>
            </a:endParaRPr>
          </a:p>
          <a:p>
            <a:pPr marL="104139" marR="179070" indent="-91440">
              <a:lnSpc>
                <a:spcPct val="90000"/>
              </a:lnSpc>
              <a:spcBef>
                <a:spcPts val="1405"/>
              </a:spcBef>
              <a:buClr>
                <a:srgbClr val="D24717"/>
              </a:buClr>
              <a:buFont typeface="Wingdings"/>
              <a:buChar char=""/>
              <a:tabLst>
                <a:tab pos="270510" algn="l"/>
              </a:tabLst>
            </a:pPr>
            <a:r>
              <a:rPr sz="2000" dirty="0">
                <a:solidFill>
                  <a:srgbClr val="404040"/>
                </a:solidFill>
                <a:latin typeface="Calibri"/>
                <a:cs typeface="Calibri"/>
              </a:rPr>
              <a:t>Il </a:t>
            </a:r>
            <a:r>
              <a:rPr sz="2000" spc="-35" dirty="0">
                <a:solidFill>
                  <a:srgbClr val="404040"/>
                </a:solidFill>
                <a:latin typeface="Calibri"/>
                <a:cs typeface="Calibri"/>
              </a:rPr>
              <a:t>n’est </a:t>
            </a:r>
            <a:r>
              <a:rPr sz="2000" spc="-5" dirty="0">
                <a:solidFill>
                  <a:srgbClr val="404040"/>
                </a:solidFill>
                <a:latin typeface="Calibri"/>
                <a:cs typeface="Calibri"/>
              </a:rPr>
              <a:t>pas </a:t>
            </a:r>
            <a:r>
              <a:rPr sz="2000" spc="-15" dirty="0">
                <a:solidFill>
                  <a:srgbClr val="404040"/>
                </a:solidFill>
                <a:latin typeface="Calibri"/>
                <a:cs typeface="Calibri"/>
              </a:rPr>
              <a:t>obligatoire </a:t>
            </a:r>
            <a:r>
              <a:rPr sz="2000" spc="-20" dirty="0">
                <a:solidFill>
                  <a:srgbClr val="404040"/>
                </a:solidFill>
                <a:latin typeface="Calibri"/>
                <a:cs typeface="Calibri"/>
              </a:rPr>
              <a:t>d’associer </a:t>
            </a:r>
            <a:r>
              <a:rPr sz="2000" spc="-5" dirty="0">
                <a:solidFill>
                  <a:srgbClr val="404040"/>
                </a:solidFill>
                <a:latin typeface="Calibri"/>
                <a:cs typeface="Calibri"/>
              </a:rPr>
              <a:t>des goals </a:t>
            </a:r>
            <a:r>
              <a:rPr sz="2000" dirty="0">
                <a:solidFill>
                  <a:srgbClr val="404040"/>
                </a:solidFill>
                <a:latin typeface="Calibri"/>
                <a:cs typeface="Calibri"/>
              </a:rPr>
              <a:t>à </a:t>
            </a:r>
            <a:r>
              <a:rPr sz="2000" spc="-10" dirty="0">
                <a:solidFill>
                  <a:srgbClr val="404040"/>
                </a:solidFill>
                <a:latin typeface="Calibri"/>
                <a:cs typeface="Calibri"/>
              </a:rPr>
              <a:t>toutes </a:t>
            </a:r>
            <a:r>
              <a:rPr sz="2000" spc="-5" dirty="0">
                <a:solidFill>
                  <a:srgbClr val="404040"/>
                </a:solidFill>
                <a:latin typeface="Calibri"/>
                <a:cs typeface="Calibri"/>
              </a:rPr>
              <a:t>les phases </a:t>
            </a:r>
            <a:r>
              <a:rPr sz="2000" dirty="0">
                <a:solidFill>
                  <a:srgbClr val="404040"/>
                </a:solidFill>
                <a:latin typeface="Calibri"/>
                <a:cs typeface="Calibri"/>
              </a:rPr>
              <a:t>du </a:t>
            </a:r>
            <a:r>
              <a:rPr sz="2000" spc="-5" dirty="0">
                <a:solidFill>
                  <a:srgbClr val="404040"/>
                </a:solidFill>
                <a:latin typeface="Calibri"/>
                <a:cs typeface="Calibri"/>
              </a:rPr>
              <a:t>cycle de  vie par </a:t>
            </a:r>
            <a:r>
              <a:rPr sz="2000" spc="-10" dirty="0">
                <a:solidFill>
                  <a:srgbClr val="404040"/>
                </a:solidFill>
                <a:latin typeface="Calibri"/>
                <a:cs typeface="Calibri"/>
              </a:rPr>
              <a:t>défaut. </a:t>
            </a:r>
            <a:r>
              <a:rPr sz="2000" dirty="0">
                <a:solidFill>
                  <a:srgbClr val="404040"/>
                </a:solidFill>
                <a:latin typeface="Calibri"/>
                <a:cs typeface="Calibri"/>
              </a:rPr>
              <a:t>Ainsi dans le </a:t>
            </a:r>
            <a:r>
              <a:rPr sz="2000" spc="-5" dirty="0">
                <a:solidFill>
                  <a:srgbClr val="404040"/>
                </a:solidFill>
                <a:latin typeface="Calibri"/>
                <a:cs typeface="Calibri"/>
              </a:rPr>
              <a:t>schéma précédent </a:t>
            </a:r>
            <a:r>
              <a:rPr sz="2000" dirty="0">
                <a:solidFill>
                  <a:srgbClr val="404040"/>
                </a:solidFill>
                <a:latin typeface="Calibri"/>
                <a:cs typeface="Calibri"/>
              </a:rPr>
              <a:t>les phases </a:t>
            </a:r>
            <a:r>
              <a:rPr sz="2000" spc="-5" dirty="0">
                <a:solidFill>
                  <a:srgbClr val="404040"/>
                </a:solidFill>
                <a:latin typeface="Calibri"/>
                <a:cs typeface="Calibri"/>
              </a:rPr>
              <a:t>mises </a:t>
            </a:r>
            <a:r>
              <a:rPr sz="2000" dirty="0">
                <a:solidFill>
                  <a:srgbClr val="404040"/>
                </a:solidFill>
                <a:latin typeface="Calibri"/>
                <a:cs typeface="Calibri"/>
              </a:rPr>
              <a:t>en </a:t>
            </a:r>
            <a:r>
              <a:rPr sz="2000" spc="-10" dirty="0">
                <a:solidFill>
                  <a:srgbClr val="404040"/>
                </a:solidFill>
                <a:latin typeface="Calibri"/>
                <a:cs typeface="Calibri"/>
              </a:rPr>
              <a:t>valeur  sont </a:t>
            </a:r>
            <a:r>
              <a:rPr sz="2000" spc="-5" dirty="0">
                <a:solidFill>
                  <a:srgbClr val="404040"/>
                </a:solidFill>
                <a:latin typeface="Calibri"/>
                <a:cs typeface="Calibri"/>
              </a:rPr>
              <a:t>uniquement celles </a:t>
            </a:r>
            <a:r>
              <a:rPr sz="2000" dirty="0">
                <a:solidFill>
                  <a:srgbClr val="404040"/>
                </a:solidFill>
                <a:latin typeface="Calibri"/>
                <a:cs typeface="Calibri"/>
              </a:rPr>
              <a:t>pour </a:t>
            </a:r>
            <a:r>
              <a:rPr sz="2000" spc="-5" dirty="0">
                <a:solidFill>
                  <a:srgbClr val="404040"/>
                </a:solidFill>
                <a:latin typeface="Calibri"/>
                <a:cs typeface="Calibri"/>
              </a:rPr>
              <a:t>lesquelles </a:t>
            </a:r>
            <a:r>
              <a:rPr sz="2000" dirty="0">
                <a:solidFill>
                  <a:srgbClr val="404040"/>
                </a:solidFill>
                <a:latin typeface="Calibri"/>
                <a:cs typeface="Calibri"/>
              </a:rPr>
              <a:t>le </a:t>
            </a:r>
            <a:r>
              <a:rPr sz="2000" spc="-5" dirty="0">
                <a:solidFill>
                  <a:srgbClr val="404040"/>
                </a:solidFill>
                <a:latin typeface="Calibri"/>
                <a:cs typeface="Calibri"/>
              </a:rPr>
              <a:t>cycle de </a:t>
            </a:r>
            <a:r>
              <a:rPr sz="2000" spc="-10" dirty="0">
                <a:solidFill>
                  <a:srgbClr val="404040"/>
                </a:solidFill>
                <a:latin typeface="Calibri"/>
                <a:cs typeface="Calibri"/>
              </a:rPr>
              <a:t>création </a:t>
            </a:r>
            <a:r>
              <a:rPr sz="2000" spc="-15" dirty="0">
                <a:solidFill>
                  <a:srgbClr val="404040"/>
                </a:solidFill>
                <a:latin typeface="Calibri"/>
                <a:cs typeface="Calibri"/>
              </a:rPr>
              <a:t>d’un JAR </a:t>
            </a:r>
            <a:r>
              <a:rPr sz="2000" dirty="0">
                <a:solidFill>
                  <a:srgbClr val="404040"/>
                </a:solidFill>
                <a:latin typeface="Calibri"/>
                <a:cs typeface="Calibri"/>
              </a:rPr>
              <a:t>y  </a:t>
            </a:r>
            <a:r>
              <a:rPr sz="2000" spc="-5" dirty="0">
                <a:solidFill>
                  <a:srgbClr val="404040"/>
                </a:solidFill>
                <a:latin typeface="Calibri"/>
                <a:cs typeface="Calibri"/>
              </a:rPr>
              <a:t>associe des</a:t>
            </a:r>
            <a:r>
              <a:rPr sz="2000" dirty="0">
                <a:solidFill>
                  <a:srgbClr val="404040"/>
                </a:solidFill>
                <a:latin typeface="Calibri"/>
                <a:cs typeface="Calibri"/>
              </a:rPr>
              <a:t> </a:t>
            </a:r>
            <a:r>
              <a:rPr sz="2000" spc="-5" dirty="0">
                <a:solidFill>
                  <a:srgbClr val="404040"/>
                </a:solidFill>
                <a:latin typeface="Calibri"/>
                <a:cs typeface="Calibri"/>
              </a:rPr>
              <a:t>goals.</a:t>
            </a:r>
            <a:endParaRPr sz="2000" dirty="0">
              <a:latin typeface="Calibri"/>
              <a:cs typeface="Calibri"/>
            </a:endParaRPr>
          </a:p>
        </p:txBody>
      </p:sp>
    </p:spTree>
    <p:extLst>
      <p:ext uri="{BB962C8B-B14F-4D97-AF65-F5344CB8AC3E}">
        <p14:creationId xmlns:p14="http://schemas.microsoft.com/office/powerpoint/2010/main" val="37775657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33350"/>
            <a:ext cx="3657600" cy="1674817"/>
          </a:xfrm>
          <a:prstGeom prst="rect">
            <a:avLst/>
          </a:prstGeom>
        </p:spPr>
        <p:txBody>
          <a:bodyPr vert="horz" wrap="square" lIns="0" tIns="12700" rIns="0" bIns="0" rtlCol="0">
            <a:spAutoFit/>
          </a:bodyPr>
          <a:lstStyle/>
          <a:p>
            <a:pPr marL="12700">
              <a:spcBef>
                <a:spcPts val="100"/>
              </a:spcBef>
            </a:pPr>
            <a:r>
              <a:rPr spc="-50" dirty="0"/>
              <a:t>C</a:t>
            </a:r>
            <a:r>
              <a:rPr spc="-114" dirty="0"/>
              <a:t>y</a:t>
            </a:r>
            <a:r>
              <a:rPr spc="-50" dirty="0"/>
              <a:t>c</a:t>
            </a:r>
            <a:r>
              <a:rPr spc="-55" dirty="0"/>
              <a:t>l</a:t>
            </a:r>
            <a:r>
              <a:rPr dirty="0"/>
              <a:t>e</a:t>
            </a:r>
            <a:r>
              <a:rPr lang="en-US" dirty="0"/>
              <a:t> </a:t>
            </a:r>
            <a:r>
              <a:rPr lang="en-US" spc="-50" dirty="0"/>
              <a:t>de vie par </a:t>
            </a:r>
            <a:r>
              <a:rPr lang="en-US" spc="-50" dirty="0" err="1"/>
              <a:t>défaut</a:t>
            </a:r>
            <a:br>
              <a:rPr lang="en-US" dirty="0">
                <a:latin typeface="Calibri Light"/>
                <a:cs typeface="Calibri Light"/>
              </a:rPr>
            </a:br>
            <a:endParaRPr spc="-50" dirty="0"/>
          </a:p>
        </p:txBody>
      </p:sp>
      <p:sp>
        <p:nvSpPr>
          <p:cNvPr id="3" name="object 3"/>
          <p:cNvSpPr txBox="1"/>
          <p:nvPr/>
        </p:nvSpPr>
        <p:spPr>
          <a:xfrm>
            <a:off x="2298579" y="805168"/>
            <a:ext cx="4045585" cy="5316840"/>
          </a:xfrm>
          <a:prstGeom prst="rect">
            <a:avLst/>
          </a:prstGeom>
        </p:spPr>
        <p:txBody>
          <a:bodyPr vert="horz" wrap="square" lIns="0" tIns="0" rIns="0" bIns="0" rtlCol="0">
            <a:spAutoFit/>
          </a:bodyPr>
          <a:lstStyle/>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50" dirty="0">
              <a:latin typeface="Times New Roman"/>
              <a:cs typeface="Times New Roman"/>
            </a:endParaRPr>
          </a:p>
          <a:p>
            <a:pPr marL="1179830">
              <a:lnSpc>
                <a:spcPct val="100000"/>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dirty="0">
              <a:latin typeface="Calibri"/>
              <a:cs typeface="Calibri"/>
            </a:endParaRPr>
          </a:p>
        </p:txBody>
      </p:sp>
      <p:sp>
        <p:nvSpPr>
          <p:cNvPr id="5" name="object 5"/>
          <p:cNvSpPr/>
          <p:nvPr/>
        </p:nvSpPr>
        <p:spPr>
          <a:xfrm>
            <a:off x="3736964" y="-32912"/>
            <a:ext cx="4495800"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48434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55" dirty="0"/>
              <a:t>Cycle </a:t>
            </a:r>
            <a:r>
              <a:rPr spc="-25" dirty="0"/>
              <a:t>de </a:t>
            </a:r>
            <a:r>
              <a:rPr spc="-35" dirty="0"/>
              <a:t>vie par </a:t>
            </a:r>
            <a:r>
              <a:rPr spc="-60" dirty="0"/>
              <a:t>défaut</a:t>
            </a:r>
            <a:r>
              <a:rPr spc="-405" dirty="0"/>
              <a:t> </a:t>
            </a:r>
            <a:r>
              <a:rPr spc="-40" dirty="0"/>
              <a:t>pour  </a:t>
            </a:r>
            <a:r>
              <a:rPr spc="-65" dirty="0"/>
              <a:t>JAR</a:t>
            </a:r>
          </a:p>
        </p:txBody>
      </p:sp>
      <p:sp>
        <p:nvSpPr>
          <p:cNvPr id="5" name="object 5"/>
          <p:cNvSpPr txBox="1"/>
          <p:nvPr/>
        </p:nvSpPr>
        <p:spPr>
          <a:xfrm>
            <a:off x="228600" y="209550"/>
            <a:ext cx="7976234" cy="4349524"/>
          </a:xfrm>
          <a:prstGeom prst="rect">
            <a:avLst/>
          </a:prstGeom>
        </p:spPr>
        <p:txBody>
          <a:bodyPr vert="horz" wrap="square" lIns="0" tIns="112395" rIns="0" bIns="0" rtlCol="0">
            <a:spAutoFit/>
          </a:bodyPr>
          <a:lstStyle/>
          <a:p>
            <a:pPr marL="12700">
              <a:lnSpc>
                <a:spcPct val="100000"/>
              </a:lnSpc>
              <a:spcBef>
                <a:spcPts val="885"/>
              </a:spcBef>
            </a:pPr>
            <a:r>
              <a:rPr sz="1700" b="1" dirty="0">
                <a:solidFill>
                  <a:srgbClr val="404040"/>
                </a:solidFill>
                <a:latin typeface="Calibri"/>
                <a:cs typeface="Calibri"/>
              </a:rPr>
              <a:t>8 phases du </a:t>
            </a:r>
            <a:r>
              <a:rPr sz="1700" b="1" spc="-10" dirty="0">
                <a:solidFill>
                  <a:srgbClr val="404040"/>
                </a:solidFill>
                <a:latin typeface="Calibri"/>
                <a:cs typeface="Calibri"/>
              </a:rPr>
              <a:t>cycle </a:t>
            </a:r>
            <a:r>
              <a:rPr sz="1700" b="1" dirty="0">
                <a:solidFill>
                  <a:srgbClr val="404040"/>
                </a:solidFill>
                <a:latin typeface="Calibri"/>
                <a:cs typeface="Calibri"/>
              </a:rPr>
              <a:t>de </a:t>
            </a:r>
            <a:r>
              <a:rPr sz="1700" b="1" spc="-5" dirty="0">
                <a:solidFill>
                  <a:srgbClr val="404040"/>
                </a:solidFill>
                <a:latin typeface="Calibri"/>
                <a:cs typeface="Calibri"/>
              </a:rPr>
              <a:t>vie </a:t>
            </a:r>
            <a:r>
              <a:rPr sz="1700" b="1" dirty="0">
                <a:solidFill>
                  <a:srgbClr val="404040"/>
                </a:solidFill>
                <a:latin typeface="Calibri"/>
                <a:cs typeface="Calibri"/>
              </a:rPr>
              <a:t>par</a:t>
            </a:r>
            <a:r>
              <a:rPr sz="1700" b="1" spc="-50" dirty="0">
                <a:solidFill>
                  <a:srgbClr val="404040"/>
                </a:solidFill>
                <a:latin typeface="Calibri"/>
                <a:cs typeface="Calibri"/>
              </a:rPr>
              <a:t> </a:t>
            </a:r>
            <a:r>
              <a:rPr sz="1700" b="1" spc="-10" dirty="0">
                <a:solidFill>
                  <a:srgbClr val="404040"/>
                </a:solidFill>
                <a:latin typeface="Calibri"/>
                <a:cs typeface="Calibri"/>
              </a:rPr>
              <a:t>défaut</a:t>
            </a:r>
            <a:endParaRPr sz="1700" dirty="0">
              <a:latin typeface="Calibri"/>
              <a:cs typeface="Calibri"/>
            </a:endParaRPr>
          </a:p>
          <a:p>
            <a:pPr marL="183515" indent="-171450">
              <a:lnSpc>
                <a:spcPts val="1735"/>
              </a:lnSpc>
              <a:spcBef>
                <a:spcPts val="795"/>
              </a:spcBef>
              <a:buClr>
                <a:srgbClr val="D24717"/>
              </a:buClr>
              <a:buSzPct val="94117"/>
              <a:buFont typeface="Wingdings"/>
              <a:buChar char=""/>
              <a:tabLst>
                <a:tab pos="184150" algn="l"/>
              </a:tabLst>
            </a:pPr>
            <a:r>
              <a:rPr sz="1700" b="1" spc="-10" dirty="0">
                <a:solidFill>
                  <a:srgbClr val="404040"/>
                </a:solidFill>
                <a:latin typeface="Calibri"/>
                <a:cs typeface="Calibri"/>
              </a:rPr>
              <a:t>process-resources </a:t>
            </a:r>
            <a:r>
              <a:rPr sz="1700" dirty="0">
                <a:solidFill>
                  <a:srgbClr val="404040"/>
                </a:solidFill>
                <a:latin typeface="Calibri"/>
                <a:cs typeface="Calibri"/>
              </a:rPr>
              <a:t>: </a:t>
            </a:r>
            <a:r>
              <a:rPr sz="1700" spc="-5" dirty="0">
                <a:solidFill>
                  <a:srgbClr val="404040"/>
                </a:solidFill>
                <a:latin typeface="Calibri"/>
                <a:cs typeface="Calibri"/>
              </a:rPr>
              <a:t>copie </a:t>
            </a:r>
            <a:r>
              <a:rPr sz="1700" dirty="0">
                <a:solidFill>
                  <a:srgbClr val="404040"/>
                </a:solidFill>
                <a:latin typeface="Calibri"/>
                <a:cs typeface="Calibri"/>
              </a:rPr>
              <a:t>les </a:t>
            </a:r>
            <a:r>
              <a:rPr sz="1700" spc="-5" dirty="0">
                <a:solidFill>
                  <a:srgbClr val="404040"/>
                </a:solidFill>
                <a:latin typeface="Calibri"/>
                <a:cs typeface="Calibri"/>
              </a:rPr>
              <a:t>fichiers (fichiers </a:t>
            </a:r>
            <a:r>
              <a:rPr sz="1700" dirty="0">
                <a:solidFill>
                  <a:srgbClr val="404040"/>
                </a:solidFill>
                <a:latin typeface="Calibri"/>
                <a:cs typeface="Calibri"/>
              </a:rPr>
              <a:t>de </a:t>
            </a:r>
            <a:r>
              <a:rPr sz="1700" spc="-10" dirty="0">
                <a:solidFill>
                  <a:srgbClr val="404040"/>
                </a:solidFill>
                <a:latin typeface="Calibri"/>
                <a:cs typeface="Calibri"/>
              </a:rPr>
              <a:t>propriétés...), </a:t>
            </a:r>
            <a:r>
              <a:rPr sz="1700" spc="-5" dirty="0">
                <a:solidFill>
                  <a:srgbClr val="404040"/>
                </a:solidFill>
                <a:latin typeface="Calibri"/>
                <a:cs typeface="Calibri"/>
              </a:rPr>
              <a:t>hors code source, </a:t>
            </a:r>
            <a:r>
              <a:rPr sz="1700" dirty="0">
                <a:solidFill>
                  <a:srgbClr val="404040"/>
                </a:solidFill>
                <a:latin typeface="Calibri"/>
                <a:cs typeface="Calibri"/>
              </a:rPr>
              <a:t>dans</a:t>
            </a:r>
            <a:r>
              <a:rPr sz="1700" spc="-110" dirty="0">
                <a:solidFill>
                  <a:srgbClr val="404040"/>
                </a:solidFill>
                <a:latin typeface="Calibri"/>
                <a:cs typeface="Calibri"/>
              </a:rPr>
              <a:t> </a:t>
            </a:r>
            <a:r>
              <a:rPr sz="1700" dirty="0">
                <a:solidFill>
                  <a:srgbClr val="404040"/>
                </a:solidFill>
                <a:latin typeface="Calibri"/>
                <a:cs typeface="Calibri"/>
              </a:rPr>
              <a:t>le</a:t>
            </a:r>
            <a:endParaRPr sz="1700" dirty="0">
              <a:latin typeface="Calibri"/>
              <a:cs typeface="Calibri"/>
            </a:endParaRPr>
          </a:p>
          <a:p>
            <a:pPr marL="104139">
              <a:lnSpc>
                <a:spcPts val="1735"/>
              </a:lnSpc>
            </a:pPr>
            <a:r>
              <a:rPr sz="1700" spc="-5" dirty="0">
                <a:solidFill>
                  <a:srgbClr val="404040"/>
                </a:solidFill>
                <a:latin typeface="Calibri"/>
                <a:cs typeface="Calibri"/>
              </a:rPr>
              <a:t>répertoire de construction finale </a:t>
            </a:r>
            <a:r>
              <a:rPr sz="1700" dirty="0">
                <a:solidFill>
                  <a:srgbClr val="404040"/>
                </a:solidFill>
                <a:latin typeface="Calibri"/>
                <a:cs typeface="Calibri"/>
              </a:rPr>
              <a:t>en les </a:t>
            </a:r>
            <a:r>
              <a:rPr sz="1700" spc="-5" dirty="0">
                <a:solidFill>
                  <a:srgbClr val="404040"/>
                </a:solidFill>
                <a:latin typeface="Calibri"/>
                <a:cs typeface="Calibri"/>
              </a:rPr>
              <a:t>filtrant </a:t>
            </a:r>
            <a:r>
              <a:rPr sz="1700" dirty="0">
                <a:solidFill>
                  <a:srgbClr val="404040"/>
                </a:solidFill>
                <a:latin typeface="Calibri"/>
                <a:cs typeface="Calibri"/>
              </a:rPr>
              <a:t>si</a:t>
            </a:r>
            <a:r>
              <a:rPr sz="1700" spc="-125" dirty="0">
                <a:solidFill>
                  <a:srgbClr val="404040"/>
                </a:solidFill>
                <a:latin typeface="Calibri"/>
                <a:cs typeface="Calibri"/>
              </a:rPr>
              <a:t> </a:t>
            </a:r>
            <a:r>
              <a:rPr sz="1700" spc="-5" dirty="0">
                <a:solidFill>
                  <a:srgbClr val="404040"/>
                </a:solidFill>
                <a:latin typeface="Calibri"/>
                <a:cs typeface="Calibri"/>
              </a:rPr>
              <a:t>nécessaire.</a:t>
            </a:r>
            <a:endParaRPr sz="1700" dirty="0">
              <a:latin typeface="Calibri"/>
              <a:cs typeface="Calibri"/>
            </a:endParaRPr>
          </a:p>
          <a:p>
            <a:pPr marL="182880" indent="-170815">
              <a:lnSpc>
                <a:spcPct val="100000"/>
              </a:lnSpc>
              <a:spcBef>
                <a:spcPts val="790"/>
              </a:spcBef>
              <a:buClr>
                <a:srgbClr val="D24717"/>
              </a:buClr>
              <a:buSzPct val="94117"/>
              <a:buFont typeface="Wingdings"/>
              <a:buChar char=""/>
              <a:tabLst>
                <a:tab pos="183515" algn="l"/>
              </a:tabLst>
            </a:pPr>
            <a:r>
              <a:rPr sz="1700" b="1" spc="-5" dirty="0">
                <a:solidFill>
                  <a:srgbClr val="404040"/>
                </a:solidFill>
                <a:latin typeface="Calibri"/>
                <a:cs typeface="Calibri"/>
              </a:rPr>
              <a:t>compile </a:t>
            </a:r>
            <a:r>
              <a:rPr sz="1700" dirty="0">
                <a:solidFill>
                  <a:srgbClr val="404040"/>
                </a:solidFill>
                <a:latin typeface="Calibri"/>
                <a:cs typeface="Calibri"/>
              </a:rPr>
              <a:t>: </a:t>
            </a:r>
            <a:r>
              <a:rPr sz="1700" spc="-5" dirty="0">
                <a:solidFill>
                  <a:srgbClr val="404040"/>
                </a:solidFill>
                <a:latin typeface="Calibri"/>
                <a:cs typeface="Calibri"/>
              </a:rPr>
              <a:t>compile </a:t>
            </a:r>
            <a:r>
              <a:rPr sz="1700" dirty="0">
                <a:solidFill>
                  <a:srgbClr val="404040"/>
                </a:solidFill>
                <a:latin typeface="Calibri"/>
                <a:cs typeface="Calibri"/>
              </a:rPr>
              <a:t>le </a:t>
            </a:r>
            <a:r>
              <a:rPr sz="1700" spc="-5" dirty="0">
                <a:solidFill>
                  <a:srgbClr val="404040"/>
                </a:solidFill>
                <a:latin typeface="Calibri"/>
                <a:cs typeface="Calibri"/>
              </a:rPr>
              <a:t>code source </a:t>
            </a:r>
            <a:r>
              <a:rPr sz="1700" dirty="0">
                <a:solidFill>
                  <a:srgbClr val="404040"/>
                </a:solidFill>
                <a:latin typeface="Calibri"/>
                <a:cs typeface="Calibri"/>
              </a:rPr>
              <a:t>du </a:t>
            </a:r>
            <a:r>
              <a:rPr sz="1700" spc="-5" dirty="0">
                <a:solidFill>
                  <a:srgbClr val="404040"/>
                </a:solidFill>
                <a:latin typeface="Calibri"/>
                <a:cs typeface="Calibri"/>
              </a:rPr>
              <a:t>projet </a:t>
            </a:r>
            <a:r>
              <a:rPr sz="1700" dirty="0">
                <a:solidFill>
                  <a:srgbClr val="404040"/>
                </a:solidFill>
                <a:latin typeface="Calibri"/>
                <a:cs typeface="Calibri"/>
              </a:rPr>
              <a:t>dans le dossier </a:t>
            </a:r>
            <a:r>
              <a:rPr sz="1700" spc="-5" dirty="0">
                <a:solidFill>
                  <a:srgbClr val="404040"/>
                </a:solidFill>
                <a:latin typeface="Calibri"/>
                <a:cs typeface="Calibri"/>
              </a:rPr>
              <a:t>de construction </a:t>
            </a:r>
            <a:r>
              <a:rPr sz="1700" dirty="0">
                <a:solidFill>
                  <a:srgbClr val="404040"/>
                </a:solidFill>
                <a:latin typeface="Calibri"/>
                <a:cs typeface="Calibri"/>
              </a:rPr>
              <a:t>du</a:t>
            </a:r>
            <a:r>
              <a:rPr sz="1700" spc="-210" dirty="0">
                <a:solidFill>
                  <a:srgbClr val="404040"/>
                </a:solidFill>
                <a:latin typeface="Calibri"/>
                <a:cs typeface="Calibri"/>
              </a:rPr>
              <a:t> </a:t>
            </a:r>
            <a:r>
              <a:rPr sz="1700" spc="-5" dirty="0">
                <a:solidFill>
                  <a:srgbClr val="404040"/>
                </a:solidFill>
                <a:latin typeface="Calibri"/>
                <a:cs typeface="Calibri"/>
              </a:rPr>
              <a:t>JAR.</a:t>
            </a:r>
            <a:endParaRPr sz="1700" dirty="0">
              <a:latin typeface="Calibri"/>
              <a:cs typeface="Calibri"/>
            </a:endParaRPr>
          </a:p>
          <a:p>
            <a:pPr marL="104139" marR="13970" indent="-91440">
              <a:lnSpc>
                <a:spcPct val="70000"/>
              </a:lnSpc>
              <a:spcBef>
                <a:spcPts val="1390"/>
              </a:spcBef>
              <a:buClr>
                <a:srgbClr val="D24717"/>
              </a:buClr>
              <a:buSzPct val="94117"/>
              <a:buFont typeface="Wingdings"/>
              <a:buChar char=""/>
              <a:tabLst>
                <a:tab pos="183515" algn="l"/>
              </a:tabLst>
            </a:pPr>
            <a:r>
              <a:rPr sz="1700" b="1" spc="-10" dirty="0">
                <a:solidFill>
                  <a:srgbClr val="404040"/>
                </a:solidFill>
                <a:latin typeface="Calibri"/>
                <a:cs typeface="Calibri"/>
              </a:rPr>
              <a:t>process-test-resources </a:t>
            </a:r>
            <a:r>
              <a:rPr sz="1700" dirty="0">
                <a:solidFill>
                  <a:srgbClr val="404040"/>
                </a:solidFill>
                <a:latin typeface="Calibri"/>
                <a:cs typeface="Calibri"/>
              </a:rPr>
              <a:t>: </a:t>
            </a:r>
            <a:r>
              <a:rPr sz="1700" spc="-5" dirty="0">
                <a:solidFill>
                  <a:srgbClr val="404040"/>
                </a:solidFill>
                <a:latin typeface="Calibri"/>
                <a:cs typeface="Calibri"/>
              </a:rPr>
              <a:t>Phase;process-test-resourcescopie </a:t>
            </a:r>
            <a:r>
              <a:rPr sz="1700" dirty="0">
                <a:solidFill>
                  <a:srgbClr val="404040"/>
                </a:solidFill>
                <a:latin typeface="Calibri"/>
                <a:cs typeface="Calibri"/>
              </a:rPr>
              <a:t>les </a:t>
            </a:r>
            <a:r>
              <a:rPr sz="1700" spc="-5" dirty="0">
                <a:solidFill>
                  <a:srgbClr val="404040"/>
                </a:solidFill>
                <a:latin typeface="Calibri"/>
                <a:cs typeface="Calibri"/>
              </a:rPr>
              <a:t>fichiers </a:t>
            </a:r>
            <a:r>
              <a:rPr sz="1700" dirty="0">
                <a:solidFill>
                  <a:srgbClr val="404040"/>
                </a:solidFill>
                <a:latin typeface="Calibri"/>
                <a:cs typeface="Calibri"/>
              </a:rPr>
              <a:t>de </a:t>
            </a:r>
            <a:r>
              <a:rPr sz="1700" spc="-10" dirty="0">
                <a:solidFill>
                  <a:srgbClr val="404040"/>
                </a:solidFill>
                <a:latin typeface="Calibri"/>
                <a:cs typeface="Calibri"/>
              </a:rPr>
              <a:t>test, </a:t>
            </a:r>
            <a:r>
              <a:rPr sz="1700" spc="-5" dirty="0">
                <a:solidFill>
                  <a:srgbClr val="404040"/>
                </a:solidFill>
                <a:latin typeface="Calibri"/>
                <a:cs typeface="Calibri"/>
              </a:rPr>
              <a:t>hors code  source, </a:t>
            </a:r>
            <a:r>
              <a:rPr sz="1700" dirty="0">
                <a:solidFill>
                  <a:srgbClr val="404040"/>
                </a:solidFill>
                <a:latin typeface="Calibri"/>
                <a:cs typeface="Calibri"/>
              </a:rPr>
              <a:t>dans le </a:t>
            </a:r>
            <a:r>
              <a:rPr sz="1700" spc="-5" dirty="0">
                <a:solidFill>
                  <a:srgbClr val="404040"/>
                </a:solidFill>
                <a:latin typeface="Calibri"/>
                <a:cs typeface="Calibri"/>
              </a:rPr>
              <a:t>dossier </a:t>
            </a:r>
            <a:r>
              <a:rPr sz="1700" dirty="0">
                <a:solidFill>
                  <a:srgbClr val="404040"/>
                </a:solidFill>
                <a:latin typeface="Calibri"/>
                <a:cs typeface="Calibri"/>
              </a:rPr>
              <a:t>de </a:t>
            </a:r>
            <a:r>
              <a:rPr sz="1700" spc="-5" dirty="0">
                <a:solidFill>
                  <a:srgbClr val="404040"/>
                </a:solidFill>
                <a:latin typeface="Calibri"/>
                <a:cs typeface="Calibri"/>
              </a:rPr>
              <a:t>compilation des</a:t>
            </a:r>
            <a:r>
              <a:rPr sz="1700" spc="-145" dirty="0">
                <a:solidFill>
                  <a:srgbClr val="404040"/>
                </a:solidFill>
                <a:latin typeface="Calibri"/>
                <a:cs typeface="Calibri"/>
              </a:rPr>
              <a:t> </a:t>
            </a:r>
            <a:r>
              <a:rPr sz="1700" spc="-5" dirty="0">
                <a:solidFill>
                  <a:srgbClr val="404040"/>
                </a:solidFill>
                <a:latin typeface="Calibri"/>
                <a:cs typeface="Calibri"/>
              </a:rPr>
              <a:t>tests.</a:t>
            </a:r>
            <a:endParaRPr sz="1700" dirty="0">
              <a:latin typeface="Calibri"/>
              <a:cs typeface="Calibri"/>
            </a:endParaRPr>
          </a:p>
          <a:p>
            <a:pPr marL="104139" marR="404495" indent="-91440">
              <a:lnSpc>
                <a:spcPct val="70000"/>
              </a:lnSpc>
              <a:spcBef>
                <a:spcPts val="1410"/>
              </a:spcBef>
              <a:buClr>
                <a:srgbClr val="D24717"/>
              </a:buClr>
              <a:buSzPct val="94117"/>
              <a:buFont typeface="Wingdings"/>
              <a:buChar char=""/>
              <a:tabLst>
                <a:tab pos="183515" algn="l"/>
              </a:tabLst>
            </a:pPr>
            <a:r>
              <a:rPr sz="1700" b="1" spc="-10" dirty="0">
                <a:solidFill>
                  <a:srgbClr val="404040"/>
                </a:solidFill>
                <a:latin typeface="Calibri"/>
                <a:cs typeface="Calibri"/>
              </a:rPr>
              <a:t>test-compile </a:t>
            </a:r>
            <a:r>
              <a:rPr sz="1700" dirty="0">
                <a:solidFill>
                  <a:srgbClr val="404040"/>
                </a:solidFill>
                <a:latin typeface="Calibri"/>
                <a:cs typeface="Calibri"/>
              </a:rPr>
              <a:t>: </a:t>
            </a:r>
            <a:r>
              <a:rPr sz="1700" spc="-5" dirty="0">
                <a:solidFill>
                  <a:srgbClr val="404040"/>
                </a:solidFill>
                <a:latin typeface="Calibri"/>
                <a:cs typeface="Calibri"/>
              </a:rPr>
              <a:t>compile </a:t>
            </a:r>
            <a:r>
              <a:rPr sz="1700" dirty="0">
                <a:solidFill>
                  <a:srgbClr val="404040"/>
                </a:solidFill>
                <a:latin typeface="Calibri"/>
                <a:cs typeface="Calibri"/>
              </a:rPr>
              <a:t>les </a:t>
            </a:r>
            <a:r>
              <a:rPr sz="1700" spc="-5" dirty="0">
                <a:solidFill>
                  <a:srgbClr val="404040"/>
                </a:solidFill>
                <a:latin typeface="Calibri"/>
                <a:cs typeface="Calibri"/>
              </a:rPr>
              <a:t>fichiers code source </a:t>
            </a:r>
            <a:r>
              <a:rPr sz="1700" dirty="0">
                <a:solidFill>
                  <a:srgbClr val="404040"/>
                </a:solidFill>
                <a:latin typeface="Calibri"/>
                <a:cs typeface="Calibri"/>
              </a:rPr>
              <a:t>des </a:t>
            </a:r>
            <a:r>
              <a:rPr sz="1700" spc="-10" dirty="0">
                <a:solidFill>
                  <a:srgbClr val="404040"/>
                </a:solidFill>
                <a:latin typeface="Calibri"/>
                <a:cs typeface="Calibri"/>
              </a:rPr>
              <a:t>tests </a:t>
            </a:r>
            <a:r>
              <a:rPr sz="1700" dirty="0">
                <a:solidFill>
                  <a:srgbClr val="404040"/>
                </a:solidFill>
                <a:latin typeface="Calibri"/>
                <a:cs typeface="Calibri"/>
              </a:rPr>
              <a:t>dans le dossier de sortie des  </a:t>
            </a:r>
            <a:r>
              <a:rPr sz="1700" spc="-5" dirty="0">
                <a:solidFill>
                  <a:srgbClr val="404040"/>
                </a:solidFill>
                <a:latin typeface="Calibri"/>
                <a:cs typeface="Calibri"/>
              </a:rPr>
              <a:t>tests.</a:t>
            </a:r>
            <a:endParaRPr sz="1700" dirty="0">
              <a:latin typeface="Calibri"/>
              <a:cs typeface="Calibri"/>
            </a:endParaRPr>
          </a:p>
          <a:p>
            <a:pPr marL="182880" indent="-170815">
              <a:lnSpc>
                <a:spcPct val="100000"/>
              </a:lnSpc>
              <a:spcBef>
                <a:spcPts val="790"/>
              </a:spcBef>
              <a:buClr>
                <a:srgbClr val="D24717"/>
              </a:buClr>
              <a:buSzPct val="94117"/>
              <a:buFont typeface="Wingdings"/>
              <a:buChar char=""/>
              <a:tabLst>
                <a:tab pos="183515" algn="l"/>
              </a:tabLst>
            </a:pPr>
            <a:r>
              <a:rPr sz="1700" b="1" spc="-15" dirty="0">
                <a:solidFill>
                  <a:srgbClr val="404040"/>
                </a:solidFill>
                <a:latin typeface="Calibri"/>
                <a:cs typeface="Calibri"/>
              </a:rPr>
              <a:t>test </a:t>
            </a:r>
            <a:r>
              <a:rPr sz="1700" dirty="0">
                <a:solidFill>
                  <a:srgbClr val="404040"/>
                </a:solidFill>
                <a:latin typeface="Calibri"/>
                <a:cs typeface="Calibri"/>
              </a:rPr>
              <a:t>: </a:t>
            </a:r>
            <a:r>
              <a:rPr sz="1700" spc="-15" dirty="0">
                <a:solidFill>
                  <a:srgbClr val="404040"/>
                </a:solidFill>
                <a:latin typeface="Calibri"/>
                <a:cs typeface="Calibri"/>
              </a:rPr>
              <a:t>exécute </a:t>
            </a:r>
            <a:r>
              <a:rPr sz="1700" dirty="0">
                <a:solidFill>
                  <a:srgbClr val="404040"/>
                </a:solidFill>
                <a:latin typeface="Calibri"/>
                <a:cs typeface="Calibri"/>
              </a:rPr>
              <a:t>les </a:t>
            </a:r>
            <a:r>
              <a:rPr sz="1700" spc="-10" dirty="0">
                <a:solidFill>
                  <a:srgbClr val="404040"/>
                </a:solidFill>
                <a:latin typeface="Calibri"/>
                <a:cs typeface="Calibri"/>
              </a:rPr>
              <a:t>tests</a:t>
            </a:r>
            <a:r>
              <a:rPr sz="1700" spc="-15" dirty="0">
                <a:solidFill>
                  <a:srgbClr val="404040"/>
                </a:solidFill>
                <a:latin typeface="Calibri"/>
                <a:cs typeface="Calibri"/>
              </a:rPr>
              <a:t> </a:t>
            </a:r>
            <a:r>
              <a:rPr sz="1700" spc="-5" dirty="0">
                <a:solidFill>
                  <a:srgbClr val="404040"/>
                </a:solidFill>
                <a:latin typeface="Calibri"/>
                <a:cs typeface="Calibri"/>
              </a:rPr>
              <a:t>unitaires.</a:t>
            </a:r>
            <a:endParaRPr sz="1700" dirty="0">
              <a:latin typeface="Calibri"/>
              <a:cs typeface="Calibri"/>
            </a:endParaRPr>
          </a:p>
          <a:p>
            <a:pPr marL="182880" indent="-170815">
              <a:lnSpc>
                <a:spcPts val="1735"/>
              </a:lnSpc>
              <a:spcBef>
                <a:spcPts val="780"/>
              </a:spcBef>
              <a:buClr>
                <a:srgbClr val="D24717"/>
              </a:buClr>
              <a:buSzPct val="94117"/>
              <a:buFont typeface="Wingdings"/>
              <a:buChar char=""/>
              <a:tabLst>
                <a:tab pos="183515" algn="l"/>
              </a:tabLst>
            </a:pPr>
            <a:r>
              <a:rPr sz="1700" b="1" spc="-10" dirty="0">
                <a:solidFill>
                  <a:srgbClr val="404040"/>
                </a:solidFill>
                <a:latin typeface="Calibri"/>
                <a:cs typeface="Calibri"/>
              </a:rPr>
              <a:t>package </a:t>
            </a:r>
            <a:r>
              <a:rPr sz="1700" dirty="0">
                <a:solidFill>
                  <a:srgbClr val="404040"/>
                </a:solidFill>
                <a:latin typeface="Calibri"/>
                <a:cs typeface="Calibri"/>
              </a:rPr>
              <a:t>: </a:t>
            </a:r>
            <a:r>
              <a:rPr sz="1700" spc="-5" dirty="0">
                <a:solidFill>
                  <a:srgbClr val="404040"/>
                </a:solidFill>
                <a:latin typeface="Calibri"/>
                <a:cs typeface="Calibri"/>
              </a:rPr>
              <a:t>crée </a:t>
            </a:r>
            <a:r>
              <a:rPr sz="1700" spc="-20" dirty="0">
                <a:solidFill>
                  <a:srgbClr val="404040"/>
                </a:solidFill>
                <a:latin typeface="Calibri"/>
                <a:cs typeface="Calibri"/>
              </a:rPr>
              <a:t>l’archive </a:t>
            </a:r>
            <a:r>
              <a:rPr sz="1700" spc="-10" dirty="0">
                <a:solidFill>
                  <a:srgbClr val="404040"/>
                </a:solidFill>
                <a:latin typeface="Calibri"/>
                <a:cs typeface="Calibri"/>
              </a:rPr>
              <a:t>JAR </a:t>
            </a:r>
            <a:r>
              <a:rPr sz="1700" dirty="0">
                <a:solidFill>
                  <a:srgbClr val="404040"/>
                </a:solidFill>
                <a:latin typeface="Calibri"/>
                <a:cs typeface="Calibri"/>
              </a:rPr>
              <a:t>à partir </a:t>
            </a:r>
            <a:r>
              <a:rPr sz="1700" spc="-10" dirty="0">
                <a:solidFill>
                  <a:srgbClr val="404040"/>
                </a:solidFill>
                <a:latin typeface="Calibri"/>
                <a:cs typeface="Calibri"/>
              </a:rPr>
              <a:t>du </a:t>
            </a:r>
            <a:r>
              <a:rPr sz="1700" spc="-5" dirty="0">
                <a:solidFill>
                  <a:srgbClr val="404040"/>
                </a:solidFill>
                <a:latin typeface="Calibri"/>
                <a:cs typeface="Calibri"/>
              </a:rPr>
              <a:t>dossier </a:t>
            </a:r>
            <a:r>
              <a:rPr sz="1700" spc="-10" dirty="0">
                <a:solidFill>
                  <a:srgbClr val="404040"/>
                </a:solidFill>
                <a:latin typeface="Calibri"/>
                <a:cs typeface="Calibri"/>
              </a:rPr>
              <a:t>contenant </a:t>
            </a:r>
            <a:r>
              <a:rPr sz="1700" dirty="0">
                <a:solidFill>
                  <a:srgbClr val="404040"/>
                </a:solidFill>
                <a:latin typeface="Calibri"/>
                <a:cs typeface="Calibri"/>
              </a:rPr>
              <a:t>les </a:t>
            </a:r>
            <a:r>
              <a:rPr sz="1700" spc="-5" dirty="0">
                <a:solidFill>
                  <a:srgbClr val="404040"/>
                </a:solidFill>
                <a:latin typeface="Calibri"/>
                <a:cs typeface="Calibri"/>
              </a:rPr>
              <a:t>sources compilées et</a:t>
            </a:r>
            <a:r>
              <a:rPr sz="1700" spc="-45" dirty="0">
                <a:solidFill>
                  <a:srgbClr val="404040"/>
                </a:solidFill>
                <a:latin typeface="Calibri"/>
                <a:cs typeface="Calibri"/>
              </a:rPr>
              <a:t> </a:t>
            </a:r>
            <a:r>
              <a:rPr sz="1700" dirty="0">
                <a:solidFill>
                  <a:srgbClr val="404040"/>
                </a:solidFill>
                <a:latin typeface="Calibri"/>
                <a:cs typeface="Calibri"/>
              </a:rPr>
              <a:t>les</a:t>
            </a:r>
            <a:endParaRPr sz="1700" dirty="0">
              <a:latin typeface="Calibri"/>
              <a:cs typeface="Calibri"/>
            </a:endParaRPr>
          </a:p>
          <a:p>
            <a:pPr marL="104139">
              <a:lnSpc>
                <a:spcPts val="1735"/>
              </a:lnSpc>
            </a:pPr>
            <a:r>
              <a:rPr sz="1700" spc="-5" dirty="0">
                <a:solidFill>
                  <a:srgbClr val="404040"/>
                </a:solidFill>
                <a:latin typeface="Calibri"/>
                <a:cs typeface="Calibri"/>
              </a:rPr>
              <a:t>fichiers de </a:t>
            </a:r>
            <a:r>
              <a:rPr sz="1700" spc="-10" dirty="0">
                <a:solidFill>
                  <a:srgbClr val="404040"/>
                </a:solidFill>
                <a:latin typeface="Calibri"/>
                <a:cs typeface="Calibri"/>
              </a:rPr>
              <a:t>ressources</a:t>
            </a:r>
            <a:r>
              <a:rPr sz="1700" spc="-15" dirty="0">
                <a:solidFill>
                  <a:srgbClr val="404040"/>
                </a:solidFill>
                <a:latin typeface="Calibri"/>
                <a:cs typeface="Calibri"/>
              </a:rPr>
              <a:t> </a:t>
            </a:r>
            <a:r>
              <a:rPr sz="1700" spc="-5" dirty="0">
                <a:solidFill>
                  <a:srgbClr val="404040"/>
                </a:solidFill>
                <a:latin typeface="Calibri"/>
                <a:cs typeface="Calibri"/>
              </a:rPr>
              <a:t>filtrés.</a:t>
            </a:r>
            <a:endParaRPr sz="1700" dirty="0">
              <a:latin typeface="Calibri"/>
              <a:cs typeface="Calibri"/>
            </a:endParaRPr>
          </a:p>
          <a:p>
            <a:pPr marL="182880" indent="-170815">
              <a:lnSpc>
                <a:spcPts val="1735"/>
              </a:lnSpc>
              <a:spcBef>
                <a:spcPts val="795"/>
              </a:spcBef>
              <a:buClr>
                <a:srgbClr val="D24717"/>
              </a:buClr>
              <a:buSzPct val="94117"/>
              <a:buFont typeface="Wingdings"/>
              <a:buChar char=""/>
              <a:tabLst>
                <a:tab pos="183515" algn="l"/>
              </a:tabLst>
            </a:pPr>
            <a:r>
              <a:rPr sz="1700" b="1" spc="-5" dirty="0">
                <a:solidFill>
                  <a:srgbClr val="404040"/>
                </a:solidFill>
                <a:latin typeface="Calibri"/>
                <a:cs typeface="Calibri"/>
              </a:rPr>
              <a:t>install </a:t>
            </a:r>
            <a:r>
              <a:rPr sz="1700" dirty="0">
                <a:solidFill>
                  <a:srgbClr val="404040"/>
                </a:solidFill>
                <a:latin typeface="Calibri"/>
                <a:cs typeface="Calibri"/>
              </a:rPr>
              <a:t>: </a:t>
            </a:r>
            <a:r>
              <a:rPr sz="1700" spc="-5" dirty="0">
                <a:solidFill>
                  <a:srgbClr val="404040"/>
                </a:solidFill>
                <a:latin typeface="Calibri"/>
                <a:cs typeface="Calibri"/>
              </a:rPr>
              <a:t>copie </a:t>
            </a:r>
            <a:r>
              <a:rPr sz="1700" dirty="0">
                <a:solidFill>
                  <a:srgbClr val="404040"/>
                </a:solidFill>
                <a:latin typeface="Calibri"/>
                <a:cs typeface="Calibri"/>
              </a:rPr>
              <a:t>de </a:t>
            </a:r>
            <a:r>
              <a:rPr sz="1700" spc="-20" dirty="0">
                <a:solidFill>
                  <a:srgbClr val="404040"/>
                </a:solidFill>
                <a:latin typeface="Calibri"/>
                <a:cs typeface="Calibri"/>
              </a:rPr>
              <a:t>l’archive </a:t>
            </a:r>
            <a:r>
              <a:rPr sz="1700" spc="-10" dirty="0">
                <a:solidFill>
                  <a:srgbClr val="404040"/>
                </a:solidFill>
                <a:latin typeface="Calibri"/>
                <a:cs typeface="Calibri"/>
              </a:rPr>
              <a:t>JAR </a:t>
            </a:r>
            <a:r>
              <a:rPr sz="1700" spc="-5" dirty="0">
                <a:solidFill>
                  <a:srgbClr val="404040"/>
                </a:solidFill>
                <a:latin typeface="Calibri"/>
                <a:cs typeface="Calibri"/>
              </a:rPr>
              <a:t>dans </a:t>
            </a:r>
            <a:r>
              <a:rPr sz="1700" dirty="0">
                <a:solidFill>
                  <a:srgbClr val="404040"/>
                </a:solidFill>
                <a:latin typeface="Calibri"/>
                <a:cs typeface="Calibri"/>
              </a:rPr>
              <a:t>le </a:t>
            </a:r>
            <a:r>
              <a:rPr sz="1700" spc="-10" dirty="0">
                <a:solidFill>
                  <a:srgbClr val="404040"/>
                </a:solidFill>
                <a:latin typeface="Calibri"/>
                <a:cs typeface="Calibri"/>
              </a:rPr>
              <a:t>référentiel </a:t>
            </a:r>
            <a:r>
              <a:rPr sz="1700" spc="-5" dirty="0">
                <a:solidFill>
                  <a:srgbClr val="404040"/>
                </a:solidFill>
                <a:latin typeface="Calibri"/>
                <a:cs typeface="Calibri"/>
              </a:rPr>
              <a:t>local défini </a:t>
            </a:r>
            <a:r>
              <a:rPr sz="1700" dirty="0">
                <a:solidFill>
                  <a:srgbClr val="404040"/>
                </a:solidFill>
                <a:latin typeface="Calibri"/>
                <a:cs typeface="Calibri"/>
              </a:rPr>
              <a:t>dans la </a:t>
            </a:r>
            <a:r>
              <a:rPr sz="1700" spc="-10" dirty="0">
                <a:solidFill>
                  <a:srgbClr val="404040"/>
                </a:solidFill>
                <a:latin typeface="Calibri"/>
                <a:cs typeface="Calibri"/>
              </a:rPr>
              <a:t>configuration</a:t>
            </a:r>
            <a:r>
              <a:rPr sz="1700" spc="-80" dirty="0">
                <a:solidFill>
                  <a:srgbClr val="404040"/>
                </a:solidFill>
                <a:latin typeface="Calibri"/>
                <a:cs typeface="Calibri"/>
              </a:rPr>
              <a:t> </a:t>
            </a:r>
            <a:r>
              <a:rPr sz="1700" dirty="0">
                <a:solidFill>
                  <a:srgbClr val="404040"/>
                </a:solidFill>
                <a:latin typeface="Calibri"/>
                <a:cs typeface="Calibri"/>
              </a:rPr>
              <a:t>Apache</a:t>
            </a:r>
            <a:endParaRPr sz="1700" dirty="0">
              <a:latin typeface="Calibri"/>
              <a:cs typeface="Calibri"/>
            </a:endParaRPr>
          </a:p>
          <a:p>
            <a:pPr marL="104139">
              <a:lnSpc>
                <a:spcPts val="1735"/>
              </a:lnSpc>
            </a:pPr>
            <a:r>
              <a:rPr sz="1700" spc="-10" dirty="0">
                <a:solidFill>
                  <a:srgbClr val="404040"/>
                </a:solidFill>
                <a:latin typeface="Calibri"/>
                <a:cs typeface="Calibri"/>
              </a:rPr>
              <a:t>Maven </a:t>
            </a:r>
            <a:r>
              <a:rPr sz="1700" spc="-5" dirty="0">
                <a:solidFill>
                  <a:srgbClr val="404040"/>
                </a:solidFill>
                <a:latin typeface="Calibri"/>
                <a:cs typeface="Calibri"/>
              </a:rPr>
              <a:t>(pom.xml,</a:t>
            </a:r>
            <a:r>
              <a:rPr sz="1700" spc="-35" dirty="0">
                <a:solidFill>
                  <a:srgbClr val="404040"/>
                </a:solidFill>
                <a:latin typeface="Calibri"/>
                <a:cs typeface="Calibri"/>
              </a:rPr>
              <a:t> </a:t>
            </a:r>
            <a:r>
              <a:rPr sz="1700" spc="-5" dirty="0">
                <a:solidFill>
                  <a:srgbClr val="404040"/>
                </a:solidFill>
                <a:latin typeface="Calibri"/>
                <a:cs typeface="Calibri"/>
              </a:rPr>
              <a:t>settings.xml).</a:t>
            </a:r>
            <a:endParaRPr sz="1700" dirty="0">
              <a:latin typeface="Calibri"/>
              <a:cs typeface="Calibri"/>
            </a:endParaRPr>
          </a:p>
          <a:p>
            <a:pPr marL="182880" indent="-170815">
              <a:lnSpc>
                <a:spcPts val="1735"/>
              </a:lnSpc>
              <a:spcBef>
                <a:spcPts val="790"/>
              </a:spcBef>
              <a:buClr>
                <a:srgbClr val="D24717"/>
              </a:buClr>
              <a:buSzPct val="94117"/>
              <a:buFont typeface="Wingdings"/>
              <a:buChar char=""/>
              <a:tabLst>
                <a:tab pos="183515" algn="l"/>
              </a:tabLst>
            </a:pPr>
            <a:r>
              <a:rPr sz="1700" b="1" spc="-5" dirty="0">
                <a:solidFill>
                  <a:srgbClr val="404040"/>
                </a:solidFill>
                <a:latin typeface="Calibri"/>
                <a:cs typeface="Calibri"/>
              </a:rPr>
              <a:t>deploy </a:t>
            </a:r>
            <a:r>
              <a:rPr sz="1700" dirty="0">
                <a:solidFill>
                  <a:srgbClr val="404040"/>
                </a:solidFill>
                <a:latin typeface="Calibri"/>
                <a:cs typeface="Calibri"/>
              </a:rPr>
              <a:t>: déploie </a:t>
            </a:r>
            <a:r>
              <a:rPr sz="1700" spc="-25" dirty="0">
                <a:solidFill>
                  <a:srgbClr val="404040"/>
                </a:solidFill>
                <a:latin typeface="Calibri"/>
                <a:cs typeface="Calibri"/>
              </a:rPr>
              <a:t>l’archive </a:t>
            </a:r>
            <a:r>
              <a:rPr sz="1700" spc="-10" dirty="0">
                <a:solidFill>
                  <a:srgbClr val="404040"/>
                </a:solidFill>
                <a:latin typeface="Calibri"/>
                <a:cs typeface="Calibri"/>
              </a:rPr>
              <a:t>JAR </a:t>
            </a:r>
            <a:r>
              <a:rPr sz="1700" dirty="0">
                <a:solidFill>
                  <a:srgbClr val="404040"/>
                </a:solidFill>
                <a:latin typeface="Calibri"/>
                <a:cs typeface="Calibri"/>
              </a:rPr>
              <a:t>dans le </a:t>
            </a:r>
            <a:r>
              <a:rPr sz="1700" spc="-10" dirty="0">
                <a:solidFill>
                  <a:srgbClr val="404040"/>
                </a:solidFill>
                <a:latin typeface="Calibri"/>
                <a:cs typeface="Calibri"/>
              </a:rPr>
              <a:t>référentiel </a:t>
            </a:r>
            <a:r>
              <a:rPr sz="1700" spc="-5" dirty="0">
                <a:solidFill>
                  <a:srgbClr val="404040"/>
                </a:solidFill>
                <a:latin typeface="Calibri"/>
                <a:cs typeface="Calibri"/>
              </a:rPr>
              <a:t>distant </a:t>
            </a:r>
            <a:r>
              <a:rPr sz="1700" spc="-10" dirty="0">
                <a:solidFill>
                  <a:srgbClr val="404040"/>
                </a:solidFill>
                <a:latin typeface="Calibri"/>
                <a:cs typeface="Calibri"/>
              </a:rPr>
              <a:t>défini </a:t>
            </a:r>
            <a:r>
              <a:rPr sz="1700" dirty="0">
                <a:solidFill>
                  <a:srgbClr val="404040"/>
                </a:solidFill>
                <a:latin typeface="Calibri"/>
                <a:cs typeface="Calibri"/>
              </a:rPr>
              <a:t>dans la</a:t>
            </a:r>
            <a:r>
              <a:rPr sz="1700" spc="-114" dirty="0">
                <a:solidFill>
                  <a:srgbClr val="404040"/>
                </a:solidFill>
                <a:latin typeface="Calibri"/>
                <a:cs typeface="Calibri"/>
              </a:rPr>
              <a:t> </a:t>
            </a:r>
            <a:r>
              <a:rPr sz="1700" spc="-10" dirty="0">
                <a:solidFill>
                  <a:srgbClr val="404040"/>
                </a:solidFill>
                <a:latin typeface="Calibri"/>
                <a:cs typeface="Calibri"/>
              </a:rPr>
              <a:t>configuration</a:t>
            </a:r>
            <a:endParaRPr sz="1700" dirty="0">
              <a:latin typeface="Calibri"/>
              <a:cs typeface="Calibri"/>
            </a:endParaRPr>
          </a:p>
          <a:p>
            <a:pPr marL="104139">
              <a:lnSpc>
                <a:spcPts val="1735"/>
              </a:lnSpc>
            </a:pPr>
            <a:r>
              <a:rPr sz="1700" dirty="0">
                <a:solidFill>
                  <a:srgbClr val="404040"/>
                </a:solidFill>
                <a:latin typeface="Calibri"/>
                <a:cs typeface="Calibri"/>
              </a:rPr>
              <a:t>Apache </a:t>
            </a:r>
            <a:r>
              <a:rPr sz="1700" spc="-10" dirty="0">
                <a:solidFill>
                  <a:srgbClr val="404040"/>
                </a:solidFill>
                <a:latin typeface="Calibri"/>
                <a:cs typeface="Calibri"/>
              </a:rPr>
              <a:t>Maven </a:t>
            </a:r>
            <a:r>
              <a:rPr sz="1700" spc="-5" dirty="0">
                <a:solidFill>
                  <a:srgbClr val="404040"/>
                </a:solidFill>
                <a:latin typeface="Calibri"/>
                <a:cs typeface="Calibri"/>
              </a:rPr>
              <a:t>(settings.xml,</a:t>
            </a:r>
            <a:r>
              <a:rPr sz="1700" spc="-70" dirty="0">
                <a:solidFill>
                  <a:srgbClr val="404040"/>
                </a:solidFill>
                <a:latin typeface="Calibri"/>
                <a:cs typeface="Calibri"/>
              </a:rPr>
              <a:t> </a:t>
            </a:r>
            <a:r>
              <a:rPr sz="1700" spc="-5" dirty="0">
                <a:solidFill>
                  <a:srgbClr val="404040"/>
                </a:solidFill>
                <a:latin typeface="Calibri"/>
                <a:cs typeface="Calibri"/>
              </a:rPr>
              <a:t>pom.xml).</a:t>
            </a:r>
            <a:endParaRPr sz="1700" dirty="0">
              <a:latin typeface="Calibri"/>
              <a:cs typeface="Calibri"/>
            </a:endParaRPr>
          </a:p>
        </p:txBody>
      </p:sp>
    </p:spTree>
    <p:extLst>
      <p:ext uri="{BB962C8B-B14F-4D97-AF65-F5344CB8AC3E}">
        <p14:creationId xmlns:p14="http://schemas.microsoft.com/office/powerpoint/2010/main" val="22327839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1673225" cy="568166"/>
          </a:xfrm>
          <a:prstGeom prst="rect">
            <a:avLst/>
          </a:prstGeom>
        </p:spPr>
        <p:txBody>
          <a:bodyPr vert="horz" wrap="square" lIns="0" tIns="12700" rIns="0" bIns="0" rtlCol="0">
            <a:spAutoFit/>
          </a:bodyPr>
          <a:lstStyle/>
          <a:p>
            <a:pPr marL="12700">
              <a:lnSpc>
                <a:spcPct val="100000"/>
              </a:lnSpc>
              <a:spcBef>
                <a:spcPts val="100"/>
              </a:spcBef>
            </a:pPr>
            <a:r>
              <a:rPr spc="-50" dirty="0"/>
              <a:t>M</a:t>
            </a:r>
            <a:r>
              <a:rPr spc="-140" dirty="0"/>
              <a:t>a</a:t>
            </a:r>
            <a:r>
              <a:rPr spc="-100" dirty="0"/>
              <a:t>v</a:t>
            </a:r>
            <a:r>
              <a:rPr spc="-45" dirty="0"/>
              <a:t>e</a:t>
            </a:r>
            <a:r>
              <a:rPr dirty="0"/>
              <a:t>n</a:t>
            </a:r>
          </a:p>
        </p:txBody>
      </p:sp>
      <p:sp>
        <p:nvSpPr>
          <p:cNvPr id="3" name="object 3"/>
          <p:cNvSpPr/>
          <p:nvPr/>
        </p:nvSpPr>
        <p:spPr>
          <a:xfrm>
            <a:off x="865632" y="1436750"/>
            <a:ext cx="7290816" cy="32216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50793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Maven</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715"/>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
        <p:nvSpPr>
          <p:cNvPr id="4" name="object 3">
            <a:extLst>
              <a:ext uri="{FF2B5EF4-FFF2-40B4-BE49-F238E27FC236}">
                <a16:creationId xmlns:a16="http://schemas.microsoft.com/office/drawing/2014/main" id="{319DFFB1-D61A-422A-8320-EC265EF7116B}"/>
              </a:ext>
            </a:extLst>
          </p:cNvPr>
          <p:cNvSpPr txBox="1"/>
          <p:nvPr/>
        </p:nvSpPr>
        <p:spPr>
          <a:xfrm>
            <a:off x="762000" y="2038350"/>
            <a:ext cx="5257800" cy="2136482"/>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Concepts</a:t>
            </a:r>
          </a:p>
          <a:p>
            <a:pPr marL="298450" marR="17780" indent="-285750">
              <a:lnSpc>
                <a:spcPct val="114599"/>
              </a:lnSpc>
              <a:spcBef>
                <a:spcPts val="5"/>
              </a:spcBef>
              <a:buFont typeface="Wingdings" panose="05000000000000000000" pitchFamily="2" charset="2"/>
              <a:buChar char="v"/>
            </a:pPr>
            <a:r>
              <a:rPr lang="en-US" sz="2400" b="1" dirty="0" err="1">
                <a:solidFill>
                  <a:schemeClr val="bg1"/>
                </a:solidFill>
                <a:latin typeface="Century Gothic" panose="020B0502020202020204" pitchFamily="34" charset="0"/>
                <a:cs typeface="Tahoma"/>
              </a:rPr>
              <a:t>Pratique</a:t>
            </a:r>
            <a:endParaRPr lang="en-US"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919003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424680" cy="568166"/>
          </a:xfrm>
          <a:prstGeom prst="rect">
            <a:avLst/>
          </a:prstGeom>
        </p:spPr>
        <p:txBody>
          <a:bodyPr vert="horz" wrap="square" lIns="0" tIns="12700" rIns="0" bIns="0" rtlCol="0">
            <a:spAutoFit/>
          </a:bodyPr>
          <a:lstStyle/>
          <a:p>
            <a:pPr marL="12700">
              <a:lnSpc>
                <a:spcPct val="100000"/>
              </a:lnSpc>
              <a:spcBef>
                <a:spcPts val="100"/>
              </a:spcBef>
            </a:pPr>
            <a:r>
              <a:rPr spc="-65" dirty="0">
                <a:solidFill>
                  <a:schemeClr val="tx1"/>
                </a:solidFill>
              </a:rPr>
              <a:t>Installation</a:t>
            </a:r>
            <a:r>
              <a:rPr spc="-120" dirty="0">
                <a:solidFill>
                  <a:schemeClr val="tx1"/>
                </a:solidFill>
              </a:rPr>
              <a:t> </a:t>
            </a:r>
            <a:r>
              <a:rPr spc="-70" dirty="0">
                <a:solidFill>
                  <a:schemeClr val="tx1"/>
                </a:solidFill>
              </a:rPr>
              <a:t>Maven</a:t>
            </a:r>
          </a:p>
        </p:txBody>
      </p:sp>
      <p:sp>
        <p:nvSpPr>
          <p:cNvPr id="5" name="object 5"/>
          <p:cNvSpPr txBox="1"/>
          <p:nvPr/>
        </p:nvSpPr>
        <p:spPr>
          <a:xfrm>
            <a:off x="852933" y="1359788"/>
            <a:ext cx="7794625" cy="3480953"/>
          </a:xfrm>
          <a:prstGeom prst="rect">
            <a:avLst/>
          </a:prstGeom>
        </p:spPr>
        <p:txBody>
          <a:bodyPr vert="horz" wrap="square" lIns="0" tIns="99060" rIns="0" bIns="0" rtlCol="0">
            <a:spAutoFit/>
          </a:bodyPr>
          <a:lstStyle/>
          <a:p>
            <a:pPr marL="12700" marR="46990">
              <a:lnSpc>
                <a:spcPct val="70000"/>
              </a:lnSpc>
              <a:spcBef>
                <a:spcPts val="780"/>
              </a:spcBef>
            </a:pPr>
            <a:r>
              <a:rPr sz="1400" spc="-10" dirty="0">
                <a:solidFill>
                  <a:srgbClr val="404040"/>
                </a:solidFill>
                <a:latin typeface="Calibri"/>
                <a:cs typeface="Calibri"/>
              </a:rPr>
              <a:t>Apache </a:t>
            </a:r>
            <a:r>
              <a:rPr sz="1400" spc="-20" dirty="0">
                <a:solidFill>
                  <a:srgbClr val="404040"/>
                </a:solidFill>
                <a:latin typeface="Calibri"/>
                <a:cs typeface="Calibri"/>
              </a:rPr>
              <a:t>Maven </a:t>
            </a:r>
            <a:r>
              <a:rPr sz="1400" spc="-5" dirty="0">
                <a:solidFill>
                  <a:srgbClr val="404040"/>
                </a:solidFill>
                <a:latin typeface="Calibri"/>
                <a:cs typeface="Calibri"/>
              </a:rPr>
              <a:t>= </a:t>
            </a:r>
            <a:r>
              <a:rPr sz="1400" spc="-10" dirty="0">
                <a:solidFill>
                  <a:srgbClr val="404040"/>
                </a:solidFill>
                <a:latin typeface="Calibri"/>
                <a:cs typeface="Calibri"/>
              </a:rPr>
              <a:t>application développée </a:t>
            </a:r>
            <a:r>
              <a:rPr sz="1400" spc="-5" dirty="0">
                <a:solidFill>
                  <a:srgbClr val="404040"/>
                </a:solidFill>
                <a:latin typeface="Calibri"/>
                <a:cs typeface="Calibri"/>
              </a:rPr>
              <a:t>en </a:t>
            </a:r>
            <a:r>
              <a:rPr sz="1400" spc="-20" dirty="0">
                <a:solidFill>
                  <a:srgbClr val="404040"/>
                </a:solidFill>
                <a:latin typeface="Calibri"/>
                <a:cs typeface="Calibri"/>
              </a:rPr>
              <a:t>Java </a:t>
            </a:r>
            <a:r>
              <a:rPr sz="1400" spc="-5" dirty="0">
                <a:solidFill>
                  <a:srgbClr val="404040"/>
                </a:solidFill>
                <a:latin typeface="Calibri"/>
                <a:cs typeface="Calibri"/>
              </a:rPr>
              <a:t>: </a:t>
            </a:r>
            <a:r>
              <a:rPr sz="1400" spc="-10" dirty="0">
                <a:solidFill>
                  <a:srgbClr val="404040"/>
                </a:solidFill>
                <a:latin typeface="Calibri"/>
                <a:cs typeface="Calibri"/>
              </a:rPr>
              <a:t>nécessite </a:t>
            </a:r>
            <a:r>
              <a:rPr sz="1400" spc="-5" dirty="0">
                <a:solidFill>
                  <a:srgbClr val="404040"/>
                </a:solidFill>
                <a:latin typeface="Calibri"/>
                <a:cs typeface="Calibri"/>
              </a:rPr>
              <a:t>la </a:t>
            </a:r>
            <a:r>
              <a:rPr sz="1400" spc="-10" dirty="0">
                <a:solidFill>
                  <a:srgbClr val="404040"/>
                </a:solidFill>
                <a:latin typeface="Calibri"/>
                <a:cs typeface="Calibri"/>
              </a:rPr>
              <a:t>présence </a:t>
            </a:r>
            <a:r>
              <a:rPr sz="1400" spc="-5" dirty="0">
                <a:solidFill>
                  <a:srgbClr val="404040"/>
                </a:solidFill>
                <a:latin typeface="Calibri"/>
                <a:cs typeface="Calibri"/>
              </a:rPr>
              <a:t>du </a:t>
            </a:r>
            <a:r>
              <a:rPr sz="1400" b="1" spc="-10" dirty="0">
                <a:solidFill>
                  <a:srgbClr val="404040"/>
                </a:solidFill>
                <a:latin typeface="Calibri"/>
                <a:cs typeface="Calibri"/>
              </a:rPr>
              <a:t>JDK  </a:t>
            </a:r>
            <a:r>
              <a:rPr sz="1400" spc="-20" dirty="0">
                <a:solidFill>
                  <a:srgbClr val="404040"/>
                </a:solidFill>
                <a:latin typeface="Calibri"/>
                <a:cs typeface="Calibri"/>
              </a:rPr>
              <a:t>(Java </a:t>
            </a:r>
            <a:r>
              <a:rPr sz="1400" spc="-10" dirty="0">
                <a:solidFill>
                  <a:srgbClr val="404040"/>
                </a:solidFill>
                <a:latin typeface="Calibri"/>
                <a:cs typeface="Calibri"/>
              </a:rPr>
              <a:t>Development </a:t>
            </a:r>
            <a:r>
              <a:rPr sz="1400" spc="-5" dirty="0">
                <a:solidFill>
                  <a:srgbClr val="404040"/>
                </a:solidFill>
                <a:latin typeface="Calibri"/>
                <a:cs typeface="Calibri"/>
              </a:rPr>
              <a:t>Kit). Le </a:t>
            </a:r>
            <a:r>
              <a:rPr sz="1400" b="1" spc="-5" dirty="0">
                <a:solidFill>
                  <a:srgbClr val="404040"/>
                </a:solidFill>
                <a:latin typeface="Calibri"/>
                <a:cs typeface="Calibri"/>
              </a:rPr>
              <a:t>JDK </a:t>
            </a:r>
            <a:r>
              <a:rPr sz="1400" spc="-10" dirty="0">
                <a:solidFill>
                  <a:srgbClr val="404040"/>
                </a:solidFill>
                <a:latin typeface="Calibri"/>
                <a:cs typeface="Calibri"/>
              </a:rPr>
              <a:t>et </a:t>
            </a:r>
            <a:r>
              <a:rPr sz="1400" spc="-5" dirty="0">
                <a:solidFill>
                  <a:srgbClr val="404040"/>
                </a:solidFill>
                <a:latin typeface="Calibri"/>
                <a:cs typeface="Calibri"/>
              </a:rPr>
              <a:t>le </a:t>
            </a:r>
            <a:r>
              <a:rPr sz="1400" b="1" spc="-5" dirty="0">
                <a:solidFill>
                  <a:srgbClr val="404040"/>
                </a:solidFill>
                <a:latin typeface="Calibri"/>
                <a:cs typeface="Calibri"/>
              </a:rPr>
              <a:t>JRE </a:t>
            </a:r>
            <a:r>
              <a:rPr sz="1400" spc="-20" dirty="0">
                <a:solidFill>
                  <a:srgbClr val="404040"/>
                </a:solidFill>
                <a:latin typeface="Calibri"/>
                <a:cs typeface="Calibri"/>
              </a:rPr>
              <a:t>(Java </a:t>
            </a:r>
            <a:r>
              <a:rPr sz="1400" spc="-5" dirty="0">
                <a:solidFill>
                  <a:srgbClr val="404040"/>
                </a:solidFill>
                <a:latin typeface="Calibri"/>
                <a:cs typeface="Calibri"/>
              </a:rPr>
              <a:t>Runtime </a:t>
            </a:r>
            <a:r>
              <a:rPr sz="1400" spc="-15" dirty="0">
                <a:solidFill>
                  <a:srgbClr val="404040"/>
                </a:solidFill>
                <a:latin typeface="Calibri"/>
                <a:cs typeface="Calibri"/>
              </a:rPr>
              <a:t>Environment) </a:t>
            </a:r>
            <a:r>
              <a:rPr sz="1400" spc="-10" dirty="0">
                <a:solidFill>
                  <a:srgbClr val="404040"/>
                </a:solidFill>
                <a:latin typeface="Calibri"/>
                <a:cs typeface="Calibri"/>
              </a:rPr>
              <a:t>sont </a:t>
            </a:r>
            <a:r>
              <a:rPr sz="1400" spc="-5" dirty="0">
                <a:solidFill>
                  <a:srgbClr val="404040"/>
                </a:solidFill>
                <a:latin typeface="Calibri"/>
                <a:cs typeface="Calibri"/>
              </a:rPr>
              <a:t>les  </a:t>
            </a:r>
            <a:r>
              <a:rPr sz="1400" spc="-10" dirty="0">
                <a:solidFill>
                  <a:srgbClr val="404040"/>
                </a:solidFill>
                <a:latin typeface="Calibri"/>
                <a:cs typeface="Calibri"/>
              </a:rPr>
              <a:t>deux </a:t>
            </a:r>
            <a:r>
              <a:rPr sz="1400" spc="-5" dirty="0">
                <a:solidFill>
                  <a:srgbClr val="404040"/>
                </a:solidFill>
                <a:latin typeface="Calibri"/>
                <a:cs typeface="Calibri"/>
              </a:rPr>
              <a:t>éléments qui </a:t>
            </a:r>
            <a:r>
              <a:rPr sz="1400" spc="-10" dirty="0">
                <a:solidFill>
                  <a:srgbClr val="404040"/>
                </a:solidFill>
                <a:latin typeface="Calibri"/>
                <a:cs typeface="Calibri"/>
              </a:rPr>
              <a:t>composent </a:t>
            </a:r>
            <a:r>
              <a:rPr sz="1400" spc="-5" dirty="0">
                <a:solidFill>
                  <a:srgbClr val="404040"/>
                </a:solidFill>
                <a:latin typeface="Calibri"/>
                <a:cs typeface="Calibri"/>
              </a:rPr>
              <a:t>la </a:t>
            </a:r>
            <a:r>
              <a:rPr sz="1400" spc="-15" dirty="0">
                <a:solidFill>
                  <a:srgbClr val="404040"/>
                </a:solidFill>
                <a:latin typeface="Calibri"/>
                <a:cs typeface="Calibri"/>
              </a:rPr>
              <a:t>plate-forme </a:t>
            </a:r>
            <a:r>
              <a:rPr sz="1400" spc="-20" dirty="0">
                <a:solidFill>
                  <a:srgbClr val="404040"/>
                </a:solidFill>
                <a:latin typeface="Calibri"/>
                <a:cs typeface="Calibri"/>
              </a:rPr>
              <a:t>Java </a:t>
            </a:r>
            <a:r>
              <a:rPr sz="1400" spc="-5" dirty="0">
                <a:solidFill>
                  <a:srgbClr val="404040"/>
                </a:solidFill>
                <a:latin typeface="Calibri"/>
                <a:cs typeface="Calibri"/>
              </a:rPr>
              <a:t>SE </a:t>
            </a:r>
            <a:r>
              <a:rPr sz="1400" spc="-20" dirty="0">
                <a:solidFill>
                  <a:srgbClr val="404040"/>
                </a:solidFill>
                <a:latin typeface="Calibri"/>
                <a:cs typeface="Calibri"/>
              </a:rPr>
              <a:t>(Java </a:t>
            </a:r>
            <a:r>
              <a:rPr sz="1400" spc="-10" dirty="0">
                <a:solidFill>
                  <a:srgbClr val="404040"/>
                </a:solidFill>
                <a:latin typeface="Calibri"/>
                <a:cs typeface="Calibri"/>
              </a:rPr>
              <a:t>Standard</a:t>
            </a:r>
            <a:r>
              <a:rPr sz="1400" spc="155" dirty="0">
                <a:solidFill>
                  <a:srgbClr val="404040"/>
                </a:solidFill>
                <a:latin typeface="Calibri"/>
                <a:cs typeface="Calibri"/>
              </a:rPr>
              <a:t> </a:t>
            </a:r>
            <a:r>
              <a:rPr sz="1400" spc="-10" dirty="0">
                <a:solidFill>
                  <a:srgbClr val="404040"/>
                </a:solidFill>
                <a:latin typeface="Calibri"/>
                <a:cs typeface="Calibri"/>
              </a:rPr>
              <a:t>Edition).</a:t>
            </a:r>
            <a:endParaRPr sz="1400" dirty="0">
              <a:latin typeface="Calibri"/>
              <a:cs typeface="Calibri"/>
            </a:endParaRPr>
          </a:p>
          <a:p>
            <a:pPr marL="12700" marR="26034">
              <a:lnSpc>
                <a:spcPct val="70000"/>
              </a:lnSpc>
              <a:spcBef>
                <a:spcPts val="1390"/>
              </a:spcBef>
            </a:pPr>
            <a:r>
              <a:rPr sz="1400" b="1" spc="-10" dirty="0">
                <a:solidFill>
                  <a:srgbClr val="404040"/>
                </a:solidFill>
                <a:latin typeface="Calibri"/>
                <a:cs typeface="Calibri"/>
              </a:rPr>
              <a:t>JRE </a:t>
            </a:r>
            <a:r>
              <a:rPr sz="1400" spc="-10" dirty="0">
                <a:solidFill>
                  <a:srgbClr val="404040"/>
                </a:solidFill>
                <a:latin typeface="Calibri"/>
                <a:cs typeface="Calibri"/>
              </a:rPr>
              <a:t>contient </a:t>
            </a:r>
            <a:r>
              <a:rPr sz="1400" spc="-5" dirty="0">
                <a:solidFill>
                  <a:srgbClr val="404040"/>
                </a:solidFill>
                <a:latin typeface="Calibri"/>
                <a:cs typeface="Calibri"/>
              </a:rPr>
              <a:t>les </a:t>
            </a:r>
            <a:r>
              <a:rPr sz="1400" spc="-10" dirty="0">
                <a:solidFill>
                  <a:srgbClr val="404040"/>
                </a:solidFill>
                <a:latin typeface="Calibri"/>
                <a:cs typeface="Calibri"/>
              </a:rPr>
              <a:t>bibliothèques </a:t>
            </a:r>
            <a:r>
              <a:rPr sz="1400" spc="-5" dirty="0">
                <a:solidFill>
                  <a:srgbClr val="404040"/>
                </a:solidFill>
                <a:latin typeface="Calibri"/>
                <a:cs typeface="Calibri"/>
              </a:rPr>
              <a:t>logicielles </a:t>
            </a:r>
            <a:r>
              <a:rPr sz="1400" spc="-10" dirty="0">
                <a:solidFill>
                  <a:srgbClr val="404040"/>
                </a:solidFill>
                <a:latin typeface="Calibri"/>
                <a:cs typeface="Calibri"/>
              </a:rPr>
              <a:t>(ou </a:t>
            </a:r>
            <a:r>
              <a:rPr sz="1400" spc="-5" dirty="0">
                <a:solidFill>
                  <a:srgbClr val="404040"/>
                </a:solidFill>
                <a:latin typeface="Calibri"/>
                <a:cs typeface="Calibri"/>
              </a:rPr>
              <a:t>API </a:t>
            </a:r>
            <a:r>
              <a:rPr sz="1400" spc="-10" dirty="0">
                <a:solidFill>
                  <a:srgbClr val="404040"/>
                </a:solidFill>
                <a:latin typeface="Calibri"/>
                <a:cs typeface="Calibri"/>
              </a:rPr>
              <a:t>pour </a:t>
            </a:r>
            <a:r>
              <a:rPr sz="1400" spc="-5" dirty="0">
                <a:solidFill>
                  <a:srgbClr val="404040"/>
                </a:solidFill>
                <a:latin typeface="Calibri"/>
                <a:cs typeface="Calibri"/>
              </a:rPr>
              <a:t>Application </a:t>
            </a:r>
            <a:r>
              <a:rPr sz="1400" spc="-15" dirty="0">
                <a:solidFill>
                  <a:srgbClr val="404040"/>
                </a:solidFill>
                <a:latin typeface="Calibri"/>
                <a:cs typeface="Calibri"/>
              </a:rPr>
              <a:t>Programming  </a:t>
            </a:r>
            <a:r>
              <a:rPr sz="1400" spc="-10" dirty="0">
                <a:solidFill>
                  <a:srgbClr val="404040"/>
                </a:solidFill>
                <a:latin typeface="Calibri"/>
                <a:cs typeface="Calibri"/>
              </a:rPr>
              <a:t>Interface), une </a:t>
            </a:r>
            <a:r>
              <a:rPr sz="1400" spc="-5" dirty="0">
                <a:solidFill>
                  <a:srgbClr val="404040"/>
                </a:solidFill>
                <a:latin typeface="Calibri"/>
                <a:cs typeface="Calibri"/>
              </a:rPr>
              <a:t>machine virtuelle </a:t>
            </a:r>
            <a:r>
              <a:rPr sz="1400" spc="-20" dirty="0">
                <a:solidFill>
                  <a:srgbClr val="404040"/>
                </a:solidFill>
                <a:latin typeface="Calibri"/>
                <a:cs typeface="Calibri"/>
              </a:rPr>
              <a:t>Java </a:t>
            </a:r>
            <a:r>
              <a:rPr sz="1400" spc="-10" dirty="0">
                <a:solidFill>
                  <a:srgbClr val="404040"/>
                </a:solidFill>
                <a:latin typeface="Calibri"/>
                <a:cs typeface="Calibri"/>
              </a:rPr>
              <a:t>(JVM </a:t>
            </a:r>
            <a:r>
              <a:rPr sz="1400" spc="-5" dirty="0">
                <a:solidFill>
                  <a:srgbClr val="404040"/>
                </a:solidFill>
                <a:latin typeface="Calibri"/>
                <a:cs typeface="Calibri"/>
              </a:rPr>
              <a:t>: </a:t>
            </a:r>
            <a:r>
              <a:rPr sz="1400" spc="-20" dirty="0">
                <a:solidFill>
                  <a:srgbClr val="404040"/>
                </a:solidFill>
                <a:latin typeface="Calibri"/>
                <a:cs typeface="Calibri"/>
              </a:rPr>
              <a:t>Java </a:t>
            </a:r>
            <a:r>
              <a:rPr sz="1400" spc="-10" dirty="0">
                <a:solidFill>
                  <a:srgbClr val="404040"/>
                </a:solidFill>
                <a:latin typeface="Calibri"/>
                <a:cs typeface="Calibri"/>
              </a:rPr>
              <a:t>Virtual </a:t>
            </a:r>
            <a:r>
              <a:rPr sz="1400" spc="-5" dirty="0">
                <a:solidFill>
                  <a:srgbClr val="404040"/>
                </a:solidFill>
                <a:latin typeface="Calibri"/>
                <a:cs typeface="Calibri"/>
              </a:rPr>
              <a:t>Machine) </a:t>
            </a:r>
            <a:r>
              <a:rPr sz="1400" spc="-10" dirty="0">
                <a:solidFill>
                  <a:srgbClr val="404040"/>
                </a:solidFill>
                <a:latin typeface="Calibri"/>
                <a:cs typeface="Calibri"/>
              </a:rPr>
              <a:t>et </a:t>
            </a:r>
            <a:r>
              <a:rPr sz="1400" spc="-5" dirty="0">
                <a:solidFill>
                  <a:srgbClr val="404040"/>
                </a:solidFill>
                <a:latin typeface="Calibri"/>
                <a:cs typeface="Calibri"/>
              </a:rPr>
              <a:t>les  </a:t>
            </a:r>
            <a:r>
              <a:rPr sz="1400" spc="-10" dirty="0">
                <a:solidFill>
                  <a:srgbClr val="404040"/>
                </a:solidFill>
                <a:latin typeface="Calibri"/>
                <a:cs typeface="Calibri"/>
              </a:rPr>
              <a:t>composants nécessaires </a:t>
            </a:r>
            <a:r>
              <a:rPr sz="1400" spc="-5" dirty="0">
                <a:solidFill>
                  <a:srgbClr val="404040"/>
                </a:solidFill>
                <a:latin typeface="Calibri"/>
                <a:cs typeface="Calibri"/>
              </a:rPr>
              <a:t>au </a:t>
            </a:r>
            <a:r>
              <a:rPr sz="1400" spc="-15" dirty="0">
                <a:solidFill>
                  <a:srgbClr val="404040"/>
                </a:solidFill>
                <a:latin typeface="Calibri"/>
                <a:cs typeface="Calibri"/>
              </a:rPr>
              <a:t>fonctionnement d’applications</a:t>
            </a:r>
            <a:r>
              <a:rPr sz="1400" spc="65" dirty="0">
                <a:solidFill>
                  <a:srgbClr val="404040"/>
                </a:solidFill>
                <a:latin typeface="Calibri"/>
                <a:cs typeface="Calibri"/>
              </a:rPr>
              <a:t> </a:t>
            </a:r>
            <a:r>
              <a:rPr sz="1400" spc="-20" dirty="0">
                <a:solidFill>
                  <a:srgbClr val="404040"/>
                </a:solidFill>
                <a:latin typeface="Calibri"/>
                <a:cs typeface="Calibri"/>
              </a:rPr>
              <a:t>Java.</a:t>
            </a:r>
            <a:endParaRPr sz="1400" dirty="0">
              <a:latin typeface="Calibri"/>
              <a:cs typeface="Calibri"/>
            </a:endParaRPr>
          </a:p>
          <a:p>
            <a:pPr marL="12700" marR="33655">
              <a:lnSpc>
                <a:spcPct val="70000"/>
              </a:lnSpc>
              <a:spcBef>
                <a:spcPts val="1405"/>
              </a:spcBef>
            </a:pPr>
            <a:r>
              <a:rPr sz="1400" b="1" spc="-10" dirty="0">
                <a:solidFill>
                  <a:srgbClr val="404040"/>
                </a:solidFill>
                <a:latin typeface="Calibri"/>
                <a:cs typeface="Calibri"/>
              </a:rPr>
              <a:t>JVM </a:t>
            </a:r>
            <a:r>
              <a:rPr sz="1400" b="1" spc="-20" dirty="0">
                <a:solidFill>
                  <a:srgbClr val="404040"/>
                </a:solidFill>
                <a:latin typeface="Calibri"/>
                <a:cs typeface="Calibri"/>
              </a:rPr>
              <a:t>Java </a:t>
            </a:r>
            <a:r>
              <a:rPr sz="1400" spc="-5" dirty="0">
                <a:solidFill>
                  <a:srgbClr val="404040"/>
                </a:solidFill>
                <a:latin typeface="Calibri"/>
                <a:cs typeface="Calibri"/>
              </a:rPr>
              <a:t>: </a:t>
            </a:r>
            <a:r>
              <a:rPr sz="1400" spc="-10" dirty="0">
                <a:solidFill>
                  <a:srgbClr val="404040"/>
                </a:solidFill>
                <a:latin typeface="Calibri"/>
                <a:cs typeface="Calibri"/>
              </a:rPr>
              <a:t>conçue </a:t>
            </a:r>
            <a:r>
              <a:rPr sz="1400" spc="-5" dirty="0">
                <a:solidFill>
                  <a:srgbClr val="404040"/>
                </a:solidFill>
                <a:latin typeface="Calibri"/>
                <a:cs typeface="Calibri"/>
              </a:rPr>
              <a:t>pour </a:t>
            </a:r>
            <a:r>
              <a:rPr sz="1400" spc="-15" dirty="0">
                <a:solidFill>
                  <a:srgbClr val="404040"/>
                </a:solidFill>
                <a:latin typeface="Calibri"/>
                <a:cs typeface="Calibri"/>
              </a:rPr>
              <a:t>interpréter </a:t>
            </a:r>
            <a:r>
              <a:rPr sz="1400" spc="-10" dirty="0">
                <a:solidFill>
                  <a:srgbClr val="404040"/>
                </a:solidFill>
                <a:latin typeface="Calibri"/>
                <a:cs typeface="Calibri"/>
              </a:rPr>
              <a:t>et </a:t>
            </a:r>
            <a:r>
              <a:rPr sz="1400" spc="-15" dirty="0">
                <a:solidFill>
                  <a:srgbClr val="404040"/>
                </a:solidFill>
                <a:latin typeface="Calibri"/>
                <a:cs typeface="Calibri"/>
              </a:rPr>
              <a:t>exécuter </a:t>
            </a:r>
            <a:r>
              <a:rPr sz="1400" spc="-5" dirty="0">
                <a:solidFill>
                  <a:srgbClr val="404040"/>
                </a:solidFill>
                <a:latin typeface="Calibri"/>
                <a:cs typeface="Calibri"/>
              </a:rPr>
              <a:t>le </a:t>
            </a:r>
            <a:r>
              <a:rPr sz="1400" spc="-10" dirty="0">
                <a:solidFill>
                  <a:srgbClr val="404040"/>
                </a:solidFill>
                <a:latin typeface="Calibri"/>
                <a:cs typeface="Calibri"/>
              </a:rPr>
              <a:t>bytecode </a:t>
            </a:r>
            <a:r>
              <a:rPr sz="1400" spc="-20" dirty="0">
                <a:solidFill>
                  <a:srgbClr val="404040"/>
                </a:solidFill>
                <a:latin typeface="Calibri"/>
                <a:cs typeface="Calibri"/>
              </a:rPr>
              <a:t>Java </a:t>
            </a:r>
            <a:r>
              <a:rPr sz="1400" spc="-5" dirty="0">
                <a:solidFill>
                  <a:srgbClr val="404040"/>
                </a:solidFill>
                <a:latin typeface="Calibri"/>
                <a:cs typeface="Calibri"/>
              </a:rPr>
              <a:t>issu de la  </a:t>
            </a:r>
            <a:r>
              <a:rPr sz="1400" spc="-10" dirty="0">
                <a:solidFill>
                  <a:srgbClr val="404040"/>
                </a:solidFill>
                <a:latin typeface="Calibri"/>
                <a:cs typeface="Calibri"/>
              </a:rPr>
              <a:t>compilation </a:t>
            </a:r>
            <a:r>
              <a:rPr sz="1400" spc="-5" dirty="0">
                <a:solidFill>
                  <a:srgbClr val="404040"/>
                </a:solidFill>
                <a:latin typeface="Calibri"/>
                <a:cs typeface="Calibri"/>
              </a:rPr>
              <a:t>du </a:t>
            </a:r>
            <a:r>
              <a:rPr sz="1400" spc="-10" dirty="0">
                <a:solidFill>
                  <a:srgbClr val="404040"/>
                </a:solidFill>
                <a:latin typeface="Calibri"/>
                <a:cs typeface="Calibri"/>
              </a:rPr>
              <a:t>code source </a:t>
            </a:r>
            <a:r>
              <a:rPr sz="1400" spc="-5" dirty="0">
                <a:solidFill>
                  <a:srgbClr val="404040"/>
                </a:solidFill>
                <a:latin typeface="Calibri"/>
                <a:cs typeface="Calibri"/>
              </a:rPr>
              <a:t>écrit </a:t>
            </a:r>
            <a:r>
              <a:rPr sz="1400" spc="-15" dirty="0">
                <a:solidFill>
                  <a:srgbClr val="404040"/>
                </a:solidFill>
                <a:latin typeface="Calibri"/>
                <a:cs typeface="Calibri"/>
              </a:rPr>
              <a:t>lors </a:t>
            </a:r>
            <a:r>
              <a:rPr sz="1400" spc="-5" dirty="0">
                <a:solidFill>
                  <a:srgbClr val="404040"/>
                </a:solidFill>
                <a:latin typeface="Calibri"/>
                <a:cs typeface="Calibri"/>
              </a:rPr>
              <a:t>du </a:t>
            </a:r>
            <a:r>
              <a:rPr sz="1400" spc="-10" dirty="0">
                <a:solidFill>
                  <a:srgbClr val="404040"/>
                </a:solidFill>
                <a:latin typeface="Calibri"/>
                <a:cs typeface="Calibri"/>
              </a:rPr>
              <a:t>développement. </a:t>
            </a:r>
            <a:r>
              <a:rPr sz="1400" spc="-5" dirty="0">
                <a:solidFill>
                  <a:srgbClr val="404040"/>
                </a:solidFill>
                <a:latin typeface="Calibri"/>
                <a:cs typeface="Calibri"/>
              </a:rPr>
              <a:t>Spécifique au type </a:t>
            </a:r>
            <a:r>
              <a:rPr sz="1400" spc="-10" dirty="0">
                <a:solidFill>
                  <a:srgbClr val="404040"/>
                </a:solidFill>
                <a:latin typeface="Calibri"/>
                <a:cs typeface="Calibri"/>
              </a:rPr>
              <a:t>de  </a:t>
            </a:r>
            <a:r>
              <a:rPr sz="1400" spc="-20" dirty="0">
                <a:solidFill>
                  <a:srgbClr val="404040"/>
                </a:solidFill>
                <a:latin typeface="Calibri"/>
                <a:cs typeface="Calibri"/>
              </a:rPr>
              <a:t>système d’exploitation </a:t>
            </a:r>
            <a:r>
              <a:rPr sz="1400" spc="-10" dirty="0">
                <a:solidFill>
                  <a:srgbClr val="404040"/>
                </a:solidFill>
                <a:latin typeface="Calibri"/>
                <a:cs typeface="Calibri"/>
              </a:rPr>
              <a:t>(Windows, Linux...) et </a:t>
            </a:r>
            <a:r>
              <a:rPr sz="1400" spc="-5" dirty="0">
                <a:solidFill>
                  <a:srgbClr val="404040"/>
                </a:solidFill>
                <a:latin typeface="Calibri"/>
                <a:cs typeface="Calibri"/>
              </a:rPr>
              <a:t>de </a:t>
            </a:r>
            <a:r>
              <a:rPr sz="1400" spc="-10" dirty="0">
                <a:solidFill>
                  <a:srgbClr val="404040"/>
                </a:solidFill>
                <a:latin typeface="Calibri"/>
                <a:cs typeface="Calibri"/>
              </a:rPr>
              <a:t>matériel </a:t>
            </a:r>
            <a:r>
              <a:rPr sz="1400" spc="-5" dirty="0">
                <a:solidFill>
                  <a:srgbClr val="404040"/>
                </a:solidFill>
                <a:latin typeface="Calibri"/>
                <a:cs typeface="Calibri"/>
              </a:rPr>
              <a:t>associé (32-bits, 64-  </a:t>
            </a:r>
            <a:r>
              <a:rPr sz="1400" spc="-10" dirty="0">
                <a:solidFill>
                  <a:srgbClr val="404040"/>
                </a:solidFill>
                <a:latin typeface="Calibri"/>
                <a:cs typeface="Calibri"/>
              </a:rPr>
              <a:t>bits...).</a:t>
            </a:r>
            <a:endParaRPr sz="1400" dirty="0">
              <a:latin typeface="Calibri"/>
              <a:cs typeface="Calibri"/>
            </a:endParaRPr>
          </a:p>
          <a:p>
            <a:pPr marL="12700">
              <a:lnSpc>
                <a:spcPts val="1939"/>
              </a:lnSpc>
              <a:spcBef>
                <a:spcPts val="720"/>
              </a:spcBef>
            </a:pPr>
            <a:r>
              <a:rPr sz="1400" spc="-5" dirty="0">
                <a:solidFill>
                  <a:srgbClr val="404040"/>
                </a:solidFill>
                <a:latin typeface="Calibri"/>
                <a:cs typeface="Calibri"/>
              </a:rPr>
              <a:t>Le JDK </a:t>
            </a:r>
            <a:r>
              <a:rPr sz="1400" spc="-10" dirty="0">
                <a:solidFill>
                  <a:srgbClr val="404040"/>
                </a:solidFill>
                <a:latin typeface="Calibri"/>
                <a:cs typeface="Calibri"/>
              </a:rPr>
              <a:t>est une surcouche </a:t>
            </a:r>
            <a:r>
              <a:rPr sz="1400" spc="-5" dirty="0">
                <a:solidFill>
                  <a:srgbClr val="404040"/>
                </a:solidFill>
                <a:latin typeface="Calibri"/>
                <a:cs typeface="Calibri"/>
              </a:rPr>
              <a:t>du JRE auquel il </a:t>
            </a:r>
            <a:r>
              <a:rPr sz="1400" spc="-15" dirty="0">
                <a:solidFill>
                  <a:srgbClr val="404040"/>
                </a:solidFill>
                <a:latin typeface="Calibri"/>
                <a:cs typeface="Calibri"/>
              </a:rPr>
              <a:t>faut </a:t>
            </a:r>
            <a:r>
              <a:rPr sz="1400" spc="-10" dirty="0">
                <a:solidFill>
                  <a:srgbClr val="404040"/>
                </a:solidFill>
                <a:latin typeface="Calibri"/>
                <a:cs typeface="Calibri"/>
              </a:rPr>
              <a:t>ajouter tous </a:t>
            </a:r>
            <a:r>
              <a:rPr sz="1400" spc="-5" dirty="0">
                <a:solidFill>
                  <a:srgbClr val="404040"/>
                </a:solidFill>
                <a:latin typeface="Calibri"/>
                <a:cs typeface="Calibri"/>
              </a:rPr>
              <a:t>les</a:t>
            </a:r>
            <a:r>
              <a:rPr sz="1400" spc="95" dirty="0">
                <a:solidFill>
                  <a:srgbClr val="404040"/>
                </a:solidFill>
                <a:latin typeface="Calibri"/>
                <a:cs typeface="Calibri"/>
              </a:rPr>
              <a:t> </a:t>
            </a:r>
            <a:r>
              <a:rPr sz="1400" spc="-5" dirty="0">
                <a:solidFill>
                  <a:srgbClr val="404040"/>
                </a:solidFill>
                <a:latin typeface="Calibri"/>
                <a:cs typeface="Calibri"/>
              </a:rPr>
              <a:t>éléments</a:t>
            </a:r>
            <a:endParaRPr sz="1400" dirty="0">
              <a:latin typeface="Calibri"/>
              <a:cs typeface="Calibri"/>
            </a:endParaRPr>
          </a:p>
          <a:p>
            <a:pPr marL="12700">
              <a:lnSpc>
                <a:spcPts val="1595"/>
              </a:lnSpc>
            </a:pPr>
            <a:r>
              <a:rPr sz="1400" spc="-5" dirty="0">
                <a:solidFill>
                  <a:srgbClr val="404040"/>
                </a:solidFill>
                <a:latin typeface="Calibri"/>
                <a:cs typeface="Calibri"/>
              </a:rPr>
              <a:t>indispensables au </a:t>
            </a:r>
            <a:r>
              <a:rPr sz="1400" spc="-10" dirty="0">
                <a:solidFill>
                  <a:srgbClr val="404040"/>
                </a:solidFill>
                <a:latin typeface="Calibri"/>
                <a:cs typeface="Calibri"/>
              </a:rPr>
              <a:t>développement </a:t>
            </a:r>
            <a:r>
              <a:rPr sz="1400" spc="-15" dirty="0">
                <a:solidFill>
                  <a:srgbClr val="404040"/>
                </a:solidFill>
                <a:latin typeface="Calibri"/>
                <a:cs typeface="Calibri"/>
              </a:rPr>
              <a:t>d’applications </a:t>
            </a:r>
            <a:r>
              <a:rPr sz="1400" spc="-20" dirty="0">
                <a:solidFill>
                  <a:srgbClr val="404040"/>
                </a:solidFill>
                <a:latin typeface="Calibri"/>
                <a:cs typeface="Calibri"/>
              </a:rPr>
              <a:t>Java, </a:t>
            </a:r>
            <a:r>
              <a:rPr sz="1400" spc="-10" dirty="0">
                <a:solidFill>
                  <a:srgbClr val="404040"/>
                </a:solidFill>
                <a:latin typeface="Calibri"/>
                <a:cs typeface="Calibri"/>
              </a:rPr>
              <a:t>comme </a:t>
            </a:r>
            <a:r>
              <a:rPr sz="1400" spc="-5" dirty="0">
                <a:solidFill>
                  <a:srgbClr val="404040"/>
                </a:solidFill>
                <a:latin typeface="Calibri"/>
                <a:cs typeface="Calibri"/>
              </a:rPr>
              <a:t>le </a:t>
            </a:r>
            <a:r>
              <a:rPr sz="1400" spc="-10" dirty="0">
                <a:solidFill>
                  <a:srgbClr val="404040"/>
                </a:solidFill>
                <a:latin typeface="Calibri"/>
                <a:cs typeface="Calibri"/>
              </a:rPr>
              <a:t>compilateur</a:t>
            </a:r>
            <a:r>
              <a:rPr sz="1400" spc="175" dirty="0">
                <a:solidFill>
                  <a:srgbClr val="404040"/>
                </a:solidFill>
                <a:latin typeface="Calibri"/>
                <a:cs typeface="Calibri"/>
              </a:rPr>
              <a:t> </a:t>
            </a:r>
            <a:r>
              <a:rPr sz="1400" spc="-10" dirty="0">
                <a:solidFill>
                  <a:srgbClr val="404040"/>
                </a:solidFill>
                <a:latin typeface="Calibri"/>
                <a:cs typeface="Calibri"/>
              </a:rPr>
              <a:t>et</a:t>
            </a:r>
            <a:endParaRPr sz="1400" dirty="0">
              <a:latin typeface="Calibri"/>
              <a:cs typeface="Calibri"/>
            </a:endParaRPr>
          </a:p>
          <a:p>
            <a:pPr marL="12700">
              <a:lnSpc>
                <a:spcPts val="1939"/>
              </a:lnSpc>
            </a:pPr>
            <a:r>
              <a:rPr sz="1400" spc="-5" dirty="0">
                <a:solidFill>
                  <a:srgbClr val="404040"/>
                </a:solidFill>
                <a:latin typeface="Calibri"/>
                <a:cs typeface="Calibri"/>
              </a:rPr>
              <a:t>le </a:t>
            </a:r>
            <a:r>
              <a:rPr sz="1400" spc="-25" dirty="0">
                <a:solidFill>
                  <a:srgbClr val="404040"/>
                </a:solidFill>
                <a:latin typeface="Calibri"/>
                <a:cs typeface="Calibri"/>
              </a:rPr>
              <a:t>débogueur.</a:t>
            </a:r>
            <a:endParaRPr sz="1400" dirty="0">
              <a:latin typeface="Calibri"/>
              <a:cs typeface="Calibri"/>
            </a:endParaRPr>
          </a:p>
          <a:p>
            <a:pPr>
              <a:lnSpc>
                <a:spcPct val="100000"/>
              </a:lnSpc>
            </a:pPr>
            <a:endParaRPr sz="1400" dirty="0">
              <a:latin typeface="Times New Roman"/>
              <a:cs typeface="Times New Roman"/>
            </a:endParaRPr>
          </a:p>
          <a:p>
            <a:pPr marL="12700">
              <a:lnSpc>
                <a:spcPts val="1835"/>
              </a:lnSpc>
              <a:spcBef>
                <a:spcPts val="1565"/>
              </a:spcBef>
            </a:pPr>
            <a:r>
              <a:rPr sz="1200" spc="-10" dirty="0">
                <a:solidFill>
                  <a:srgbClr val="FF0000"/>
                </a:solidFill>
                <a:latin typeface="Calibri"/>
                <a:cs typeface="Calibri"/>
              </a:rPr>
              <a:t>Recommandation </a:t>
            </a:r>
            <a:r>
              <a:rPr sz="1200" spc="-5" dirty="0">
                <a:solidFill>
                  <a:srgbClr val="FF0000"/>
                </a:solidFill>
                <a:latin typeface="Calibri"/>
                <a:cs typeface="Calibri"/>
              </a:rPr>
              <a:t>:utiliser OpenJDK pour </a:t>
            </a:r>
            <a:r>
              <a:rPr sz="1200" spc="-10" dirty="0">
                <a:solidFill>
                  <a:srgbClr val="FF0000"/>
                </a:solidFill>
                <a:latin typeface="Calibri"/>
                <a:cs typeface="Calibri"/>
              </a:rPr>
              <a:t>éviter tout </a:t>
            </a:r>
            <a:r>
              <a:rPr sz="1200" spc="-5" dirty="0">
                <a:solidFill>
                  <a:srgbClr val="FF0000"/>
                </a:solidFill>
                <a:latin typeface="Calibri"/>
                <a:cs typeface="Calibri"/>
              </a:rPr>
              <a:t>flou </a:t>
            </a:r>
            <a:r>
              <a:rPr sz="1200" spc="-10" dirty="0">
                <a:solidFill>
                  <a:srgbClr val="FF0000"/>
                </a:solidFill>
                <a:latin typeface="Calibri"/>
                <a:cs typeface="Calibri"/>
              </a:rPr>
              <a:t>avec </a:t>
            </a:r>
            <a:r>
              <a:rPr sz="1200" spc="-5" dirty="0">
                <a:solidFill>
                  <a:srgbClr val="FF0000"/>
                </a:solidFill>
                <a:latin typeface="Calibri"/>
                <a:cs typeface="Calibri"/>
              </a:rPr>
              <a:t>la licence de</a:t>
            </a:r>
            <a:r>
              <a:rPr sz="1200" spc="245" dirty="0">
                <a:solidFill>
                  <a:srgbClr val="FF0000"/>
                </a:solidFill>
                <a:latin typeface="Calibri"/>
                <a:cs typeface="Calibri"/>
              </a:rPr>
              <a:t> </a:t>
            </a:r>
            <a:r>
              <a:rPr sz="1200" spc="-20" dirty="0">
                <a:solidFill>
                  <a:srgbClr val="FF0000"/>
                </a:solidFill>
                <a:latin typeface="Calibri"/>
                <a:cs typeface="Calibri"/>
              </a:rPr>
              <a:t>l’Oracle</a:t>
            </a:r>
            <a:endParaRPr sz="1200" dirty="0">
              <a:latin typeface="Calibri"/>
              <a:cs typeface="Calibri"/>
            </a:endParaRPr>
          </a:p>
          <a:p>
            <a:pPr marL="12700">
              <a:lnSpc>
                <a:spcPts val="1835"/>
              </a:lnSpc>
            </a:pPr>
            <a:r>
              <a:rPr sz="1200" dirty="0">
                <a:solidFill>
                  <a:srgbClr val="FF0000"/>
                </a:solidFill>
                <a:latin typeface="Calibri"/>
                <a:cs typeface="Calibri"/>
              </a:rPr>
              <a:t>JDK 11. </a:t>
            </a:r>
            <a:r>
              <a:rPr sz="1200" spc="-5" dirty="0">
                <a:solidFill>
                  <a:srgbClr val="FF0000"/>
                </a:solidFill>
                <a:latin typeface="Calibri"/>
                <a:cs typeface="Calibri"/>
              </a:rPr>
              <a:t>Adresse de </a:t>
            </a:r>
            <a:r>
              <a:rPr sz="1200" spc="-10" dirty="0">
                <a:solidFill>
                  <a:srgbClr val="FF0000"/>
                </a:solidFill>
                <a:latin typeface="Calibri"/>
                <a:cs typeface="Calibri"/>
              </a:rPr>
              <a:t>téléchargement </a:t>
            </a:r>
            <a:r>
              <a:rPr sz="1200" dirty="0">
                <a:solidFill>
                  <a:srgbClr val="FF0000"/>
                </a:solidFill>
                <a:latin typeface="Calibri"/>
                <a:cs typeface="Calibri"/>
              </a:rPr>
              <a:t>:</a:t>
            </a:r>
            <a:r>
              <a:rPr sz="1200" spc="35" dirty="0">
                <a:solidFill>
                  <a:srgbClr val="FF0000"/>
                </a:solidFill>
                <a:latin typeface="Calibri"/>
                <a:cs typeface="Calibri"/>
              </a:rPr>
              <a:t> </a:t>
            </a:r>
            <a:r>
              <a:rPr sz="1200" spc="-5" dirty="0">
                <a:solidFill>
                  <a:srgbClr val="FF0000"/>
                </a:solidFill>
                <a:latin typeface="Calibri"/>
                <a:cs typeface="Calibri"/>
                <a:hlinkClick r:id="rId2"/>
              </a:rPr>
              <a:t>http://jdk.java.net/11/</a:t>
            </a:r>
            <a:endParaRPr sz="1200" dirty="0">
              <a:latin typeface="Calibri"/>
              <a:cs typeface="Calibri"/>
            </a:endParaRPr>
          </a:p>
        </p:txBody>
      </p:sp>
    </p:spTree>
    <p:extLst>
      <p:ext uri="{BB962C8B-B14F-4D97-AF65-F5344CB8AC3E}">
        <p14:creationId xmlns:p14="http://schemas.microsoft.com/office/powerpoint/2010/main" val="355368406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94588" y="232134"/>
            <a:ext cx="587248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Créer </a:t>
            </a:r>
            <a:r>
              <a:rPr spc="-25" dirty="0">
                <a:solidFill>
                  <a:schemeClr val="tx1"/>
                </a:solidFill>
              </a:rPr>
              <a:t>un </a:t>
            </a:r>
            <a:r>
              <a:rPr spc="-50" dirty="0">
                <a:solidFill>
                  <a:schemeClr val="tx1"/>
                </a:solidFill>
              </a:rPr>
              <a:t>nouveau</a:t>
            </a:r>
            <a:r>
              <a:rPr spc="-290" dirty="0">
                <a:solidFill>
                  <a:schemeClr val="tx1"/>
                </a:solidFill>
              </a:rPr>
              <a:t> </a:t>
            </a:r>
            <a:r>
              <a:rPr spc="-60" dirty="0">
                <a:solidFill>
                  <a:schemeClr val="tx1"/>
                </a:solidFill>
              </a:rPr>
              <a:t>projet</a:t>
            </a:r>
          </a:p>
        </p:txBody>
      </p:sp>
      <p:sp>
        <p:nvSpPr>
          <p:cNvPr id="5" name="object 5"/>
          <p:cNvSpPr txBox="1"/>
          <p:nvPr/>
        </p:nvSpPr>
        <p:spPr>
          <a:xfrm>
            <a:off x="266700" y="895350"/>
            <a:ext cx="8610600" cy="3680623"/>
          </a:xfrm>
          <a:prstGeom prst="rect">
            <a:avLst/>
          </a:prstGeom>
        </p:spPr>
        <p:txBody>
          <a:bodyPr vert="horz" wrap="square" lIns="0" tIns="12065" rIns="0" bIns="0" rtlCol="0">
            <a:spAutoFit/>
          </a:bodyPr>
          <a:lstStyle/>
          <a:p>
            <a:pPr marL="12700">
              <a:lnSpc>
                <a:spcPts val="1939"/>
              </a:lnSpc>
              <a:spcBef>
                <a:spcPts val="95"/>
              </a:spcBef>
            </a:pPr>
            <a:r>
              <a:rPr spc="-15" dirty="0">
                <a:solidFill>
                  <a:srgbClr val="404040"/>
                </a:solidFill>
                <a:latin typeface="Calibri"/>
                <a:cs typeface="Calibri"/>
              </a:rPr>
              <a:t>Etape1 </a:t>
            </a:r>
            <a:r>
              <a:rPr spc="-5" dirty="0">
                <a:solidFill>
                  <a:srgbClr val="404040"/>
                </a:solidFill>
                <a:latin typeface="Calibri"/>
                <a:cs typeface="Calibri"/>
              </a:rPr>
              <a:t>: </a:t>
            </a:r>
            <a:r>
              <a:rPr spc="-10" dirty="0">
                <a:solidFill>
                  <a:srgbClr val="404040"/>
                </a:solidFill>
                <a:latin typeface="Calibri"/>
                <a:cs typeface="Calibri"/>
              </a:rPr>
              <a:t>Créer </a:t>
            </a:r>
            <a:r>
              <a:rPr spc="-5" dirty="0">
                <a:solidFill>
                  <a:srgbClr val="404040"/>
                </a:solidFill>
                <a:latin typeface="Calibri"/>
                <a:cs typeface="Calibri"/>
              </a:rPr>
              <a:t>un </a:t>
            </a:r>
            <a:r>
              <a:rPr spc="-15" dirty="0">
                <a:solidFill>
                  <a:srgbClr val="404040"/>
                </a:solidFill>
                <a:latin typeface="Calibri"/>
                <a:cs typeface="Calibri"/>
              </a:rPr>
              <a:t>répertoire </a:t>
            </a:r>
            <a:r>
              <a:rPr spc="-10" dirty="0">
                <a:solidFill>
                  <a:srgbClr val="404040"/>
                </a:solidFill>
                <a:latin typeface="Calibri"/>
                <a:cs typeface="Calibri"/>
              </a:rPr>
              <a:t>pour contenir </a:t>
            </a:r>
            <a:r>
              <a:rPr spc="-5" dirty="0">
                <a:solidFill>
                  <a:srgbClr val="404040"/>
                </a:solidFill>
                <a:latin typeface="Calibri"/>
                <a:cs typeface="Calibri"/>
              </a:rPr>
              <a:t>le </a:t>
            </a:r>
            <a:r>
              <a:rPr spc="-15" dirty="0">
                <a:solidFill>
                  <a:srgbClr val="404040"/>
                </a:solidFill>
                <a:latin typeface="Calibri"/>
                <a:cs typeface="Calibri"/>
              </a:rPr>
              <a:t>projet, mettons</a:t>
            </a:r>
            <a:r>
              <a:rPr spc="229" dirty="0">
                <a:solidFill>
                  <a:srgbClr val="404040"/>
                </a:solidFill>
                <a:latin typeface="Calibri"/>
                <a:cs typeface="Calibri"/>
              </a:rPr>
              <a:t> </a:t>
            </a:r>
            <a:r>
              <a:rPr spc="-35" dirty="0">
                <a:solidFill>
                  <a:srgbClr val="404040"/>
                </a:solidFill>
                <a:latin typeface="Calibri"/>
                <a:cs typeface="Calibri"/>
              </a:rPr>
              <a:t>TestMaven</a:t>
            </a:r>
            <a:endParaRPr dirty="0">
              <a:latin typeface="Calibri"/>
              <a:cs typeface="Calibri"/>
            </a:endParaRPr>
          </a:p>
          <a:p>
            <a:pPr marL="12700">
              <a:lnSpc>
                <a:spcPts val="1939"/>
              </a:lnSpc>
            </a:pPr>
            <a:r>
              <a:rPr spc="-10" dirty="0">
                <a:solidFill>
                  <a:srgbClr val="404040"/>
                </a:solidFill>
                <a:latin typeface="Calibri"/>
                <a:cs typeface="Calibri"/>
              </a:rPr>
              <a:t>comme</a:t>
            </a:r>
            <a:r>
              <a:rPr spc="-20" dirty="0">
                <a:solidFill>
                  <a:srgbClr val="404040"/>
                </a:solidFill>
                <a:latin typeface="Calibri"/>
                <a:cs typeface="Calibri"/>
              </a:rPr>
              <a:t> </a:t>
            </a:r>
            <a:r>
              <a:rPr spc="-10" dirty="0">
                <a:solidFill>
                  <a:srgbClr val="404040"/>
                </a:solidFill>
                <a:latin typeface="Calibri"/>
                <a:cs typeface="Calibri"/>
              </a:rPr>
              <a:t>nom.</a:t>
            </a:r>
            <a:endParaRPr dirty="0">
              <a:latin typeface="Calibri"/>
              <a:cs typeface="Calibri"/>
            </a:endParaRPr>
          </a:p>
          <a:p>
            <a:pPr marL="370840">
              <a:lnSpc>
                <a:spcPct val="100000"/>
              </a:lnSpc>
              <a:spcBef>
                <a:spcPts val="710"/>
              </a:spcBef>
            </a:pPr>
            <a:r>
              <a:rPr spc="-10" dirty="0">
                <a:solidFill>
                  <a:srgbClr val="404040"/>
                </a:solidFill>
                <a:latin typeface="Calibri"/>
                <a:cs typeface="Calibri"/>
              </a:rPr>
              <a:t>C:\&gt;md</a:t>
            </a:r>
            <a:r>
              <a:rPr spc="10" dirty="0">
                <a:solidFill>
                  <a:srgbClr val="404040"/>
                </a:solidFill>
                <a:latin typeface="Calibri"/>
                <a:cs typeface="Calibri"/>
              </a:rPr>
              <a:t> </a:t>
            </a:r>
            <a:r>
              <a:rPr spc="-35" dirty="0">
                <a:solidFill>
                  <a:srgbClr val="404040"/>
                </a:solidFill>
                <a:latin typeface="Calibri"/>
                <a:cs typeface="Calibri"/>
              </a:rPr>
              <a:t>TestMaven</a:t>
            </a:r>
            <a:endParaRPr dirty="0">
              <a:latin typeface="Calibri"/>
              <a:cs typeface="Calibri"/>
            </a:endParaRPr>
          </a:p>
          <a:p>
            <a:pPr marL="370840" marR="1891030" indent="-358140">
              <a:lnSpc>
                <a:spcPct val="131600"/>
              </a:lnSpc>
            </a:pPr>
            <a:r>
              <a:rPr spc="-15" dirty="0">
                <a:solidFill>
                  <a:srgbClr val="404040"/>
                </a:solidFill>
                <a:latin typeface="Calibri"/>
                <a:cs typeface="Calibri"/>
              </a:rPr>
              <a:t>Etape2 </a:t>
            </a:r>
            <a:r>
              <a:rPr spc="-5" dirty="0">
                <a:solidFill>
                  <a:srgbClr val="404040"/>
                </a:solidFill>
                <a:latin typeface="Calibri"/>
                <a:cs typeface="Calibri"/>
              </a:rPr>
              <a:t>: Se déplacer </a:t>
            </a:r>
            <a:r>
              <a:rPr spc="-20" dirty="0">
                <a:solidFill>
                  <a:srgbClr val="404040"/>
                </a:solidFill>
                <a:latin typeface="Calibri"/>
                <a:cs typeface="Calibri"/>
              </a:rPr>
              <a:t>vers </a:t>
            </a:r>
            <a:r>
              <a:rPr spc="-5" dirty="0">
                <a:solidFill>
                  <a:srgbClr val="404040"/>
                </a:solidFill>
                <a:latin typeface="Calibri"/>
                <a:cs typeface="Calibri"/>
              </a:rPr>
              <a:t>le </a:t>
            </a:r>
            <a:r>
              <a:rPr spc="-15" dirty="0">
                <a:solidFill>
                  <a:srgbClr val="404040"/>
                </a:solidFill>
                <a:latin typeface="Calibri"/>
                <a:cs typeface="Calibri"/>
              </a:rPr>
              <a:t>répertoire </a:t>
            </a:r>
            <a:r>
              <a:rPr spc="-10" dirty="0">
                <a:solidFill>
                  <a:srgbClr val="404040"/>
                </a:solidFill>
                <a:latin typeface="Calibri"/>
                <a:cs typeface="Calibri"/>
              </a:rPr>
              <a:t>nouvellement créé  C:\&gt;cd</a:t>
            </a:r>
            <a:r>
              <a:rPr spc="10" dirty="0">
                <a:solidFill>
                  <a:srgbClr val="404040"/>
                </a:solidFill>
                <a:latin typeface="Calibri"/>
                <a:cs typeface="Calibri"/>
              </a:rPr>
              <a:t> </a:t>
            </a:r>
            <a:r>
              <a:rPr spc="-35" dirty="0">
                <a:solidFill>
                  <a:srgbClr val="404040"/>
                </a:solidFill>
                <a:latin typeface="Calibri"/>
                <a:cs typeface="Calibri"/>
              </a:rPr>
              <a:t>TestMaven</a:t>
            </a:r>
            <a:endParaRPr dirty="0">
              <a:latin typeface="Calibri"/>
              <a:cs typeface="Calibri"/>
            </a:endParaRPr>
          </a:p>
          <a:p>
            <a:pPr marL="12700">
              <a:lnSpc>
                <a:spcPct val="100000"/>
              </a:lnSpc>
              <a:spcBef>
                <a:spcPts val="705"/>
              </a:spcBef>
            </a:pPr>
            <a:r>
              <a:rPr spc="-10" dirty="0">
                <a:solidFill>
                  <a:srgbClr val="404040"/>
                </a:solidFill>
                <a:latin typeface="Calibri"/>
                <a:cs typeface="Calibri"/>
              </a:rPr>
              <a:t>Etape3 </a:t>
            </a:r>
            <a:r>
              <a:rPr spc="-5" dirty="0">
                <a:solidFill>
                  <a:srgbClr val="404040"/>
                </a:solidFill>
                <a:latin typeface="Calibri"/>
                <a:cs typeface="Calibri"/>
              </a:rPr>
              <a:t>: </a:t>
            </a:r>
            <a:r>
              <a:rPr spc="-10" dirty="0">
                <a:solidFill>
                  <a:srgbClr val="404040"/>
                </a:solidFill>
                <a:latin typeface="Calibri"/>
                <a:cs typeface="Calibri"/>
              </a:rPr>
              <a:t>Créer </a:t>
            </a:r>
            <a:r>
              <a:rPr spc="-5" dirty="0">
                <a:solidFill>
                  <a:srgbClr val="404040"/>
                </a:solidFill>
                <a:latin typeface="Calibri"/>
                <a:cs typeface="Calibri"/>
              </a:rPr>
              <a:t>le </a:t>
            </a:r>
            <a:r>
              <a:rPr spc="-15" dirty="0">
                <a:solidFill>
                  <a:srgbClr val="404040"/>
                </a:solidFill>
                <a:latin typeface="Calibri"/>
                <a:cs typeface="Calibri"/>
              </a:rPr>
              <a:t>projet </a:t>
            </a:r>
            <a:r>
              <a:rPr spc="-5" dirty="0">
                <a:solidFill>
                  <a:srgbClr val="404040"/>
                </a:solidFill>
                <a:latin typeface="Calibri"/>
                <a:cs typeface="Calibri"/>
              </a:rPr>
              <a:t>sous</a:t>
            </a:r>
            <a:r>
              <a:rPr spc="50" dirty="0">
                <a:solidFill>
                  <a:srgbClr val="404040"/>
                </a:solidFill>
                <a:latin typeface="Calibri"/>
                <a:cs typeface="Calibri"/>
              </a:rPr>
              <a:t> </a:t>
            </a:r>
            <a:r>
              <a:rPr spc="-15" dirty="0">
                <a:solidFill>
                  <a:srgbClr val="404040"/>
                </a:solidFill>
                <a:latin typeface="Calibri"/>
                <a:cs typeface="Calibri"/>
              </a:rPr>
              <a:t>Maven</a:t>
            </a:r>
            <a:endParaRPr dirty="0">
              <a:latin typeface="Calibri"/>
              <a:cs typeface="Calibri"/>
            </a:endParaRPr>
          </a:p>
          <a:p>
            <a:pPr marL="12700" marR="3279775" indent="358140">
              <a:lnSpc>
                <a:spcPct val="131600"/>
              </a:lnSpc>
              <a:spcBef>
                <a:spcPts val="5"/>
              </a:spcBef>
            </a:pPr>
            <a:r>
              <a:rPr spc="-25" dirty="0">
                <a:solidFill>
                  <a:srgbClr val="404040"/>
                </a:solidFill>
                <a:latin typeface="Calibri"/>
                <a:cs typeface="Calibri"/>
              </a:rPr>
              <a:t>C:\TestMaven&gt;mvn </a:t>
            </a:r>
            <a:r>
              <a:rPr spc="-10" dirty="0">
                <a:solidFill>
                  <a:srgbClr val="404040"/>
                </a:solidFill>
                <a:latin typeface="Calibri"/>
                <a:cs typeface="Calibri"/>
              </a:rPr>
              <a:t>archetype:generate  Remarques</a:t>
            </a:r>
            <a:r>
              <a:rPr spc="10" dirty="0">
                <a:solidFill>
                  <a:srgbClr val="404040"/>
                </a:solidFill>
                <a:latin typeface="Calibri"/>
                <a:cs typeface="Calibri"/>
              </a:rPr>
              <a:t> </a:t>
            </a:r>
            <a:r>
              <a:rPr spc="-5" dirty="0">
                <a:solidFill>
                  <a:srgbClr val="404040"/>
                </a:solidFill>
                <a:latin typeface="Calibri"/>
                <a:cs typeface="Calibri"/>
              </a:rPr>
              <a:t>:</a:t>
            </a:r>
            <a:endParaRPr dirty="0">
              <a:latin typeface="Calibri"/>
              <a:cs typeface="Calibri"/>
            </a:endParaRPr>
          </a:p>
          <a:p>
            <a:pPr marL="254635" indent="-242570">
              <a:lnSpc>
                <a:spcPts val="1939"/>
              </a:lnSpc>
              <a:spcBef>
                <a:spcPts val="710"/>
              </a:spcBef>
              <a:buClr>
                <a:srgbClr val="D24717"/>
              </a:buClr>
              <a:buFont typeface="Wingdings"/>
              <a:buChar char=""/>
              <a:tabLst>
                <a:tab pos="255270" algn="l"/>
              </a:tabLst>
            </a:pPr>
            <a:r>
              <a:rPr spc="-5" dirty="0">
                <a:solidFill>
                  <a:srgbClr val="404040"/>
                </a:solidFill>
                <a:latin typeface="Calibri"/>
                <a:cs typeface="Calibri"/>
              </a:rPr>
              <a:t>archetype </a:t>
            </a:r>
            <a:r>
              <a:rPr spc="-10" dirty="0">
                <a:solidFill>
                  <a:srgbClr val="404040"/>
                </a:solidFill>
                <a:latin typeface="Calibri"/>
                <a:cs typeface="Calibri"/>
              </a:rPr>
              <a:t>est </a:t>
            </a:r>
            <a:r>
              <a:rPr spc="-5" dirty="0">
                <a:solidFill>
                  <a:srgbClr val="404040"/>
                </a:solidFill>
                <a:latin typeface="Calibri"/>
                <a:cs typeface="Calibri"/>
              </a:rPr>
              <a:t>un module </a:t>
            </a:r>
            <a:r>
              <a:rPr spc="-15" dirty="0">
                <a:solidFill>
                  <a:srgbClr val="404040"/>
                </a:solidFill>
                <a:latin typeface="Calibri"/>
                <a:cs typeface="Calibri"/>
              </a:rPr>
              <a:t>complémentaire </a:t>
            </a:r>
            <a:r>
              <a:rPr spc="-5" dirty="0">
                <a:solidFill>
                  <a:srgbClr val="404040"/>
                </a:solidFill>
                <a:latin typeface="Calibri"/>
                <a:cs typeface="Calibri"/>
              </a:rPr>
              <a:t>de </a:t>
            </a:r>
            <a:r>
              <a:rPr spc="-20" dirty="0">
                <a:solidFill>
                  <a:srgbClr val="404040"/>
                </a:solidFill>
                <a:latin typeface="Calibri"/>
                <a:cs typeface="Calibri"/>
              </a:rPr>
              <a:t>Maven </a:t>
            </a:r>
            <a:r>
              <a:rPr spc="-10" dirty="0">
                <a:solidFill>
                  <a:srgbClr val="404040"/>
                </a:solidFill>
                <a:latin typeface="Calibri"/>
                <a:cs typeface="Calibri"/>
              </a:rPr>
              <a:t>pour </a:t>
            </a:r>
            <a:r>
              <a:rPr spc="-5" dirty="0">
                <a:solidFill>
                  <a:srgbClr val="404040"/>
                </a:solidFill>
                <a:latin typeface="Calibri"/>
                <a:cs typeface="Calibri"/>
              </a:rPr>
              <a:t>spécifier le</a:t>
            </a:r>
            <a:r>
              <a:rPr spc="204" dirty="0">
                <a:solidFill>
                  <a:srgbClr val="404040"/>
                </a:solidFill>
                <a:latin typeface="Calibri"/>
                <a:cs typeface="Calibri"/>
              </a:rPr>
              <a:t> </a:t>
            </a:r>
            <a:r>
              <a:rPr spc="-5" dirty="0">
                <a:solidFill>
                  <a:srgbClr val="404040"/>
                </a:solidFill>
                <a:latin typeface="Calibri"/>
                <a:cs typeface="Calibri"/>
              </a:rPr>
              <a:t>type</a:t>
            </a:r>
            <a:endParaRPr dirty="0">
              <a:latin typeface="Calibri"/>
              <a:cs typeface="Calibri"/>
            </a:endParaRPr>
          </a:p>
          <a:p>
            <a:pPr marL="104139">
              <a:lnSpc>
                <a:spcPts val="1939"/>
              </a:lnSpc>
            </a:pPr>
            <a:r>
              <a:rPr spc="-5" dirty="0">
                <a:solidFill>
                  <a:srgbClr val="404040"/>
                </a:solidFill>
                <a:latin typeface="Calibri"/>
                <a:cs typeface="Calibri"/>
              </a:rPr>
              <a:t>de </a:t>
            </a:r>
            <a:r>
              <a:rPr spc="-15" dirty="0">
                <a:solidFill>
                  <a:srgbClr val="404040"/>
                </a:solidFill>
                <a:latin typeface="Calibri"/>
                <a:cs typeface="Calibri"/>
              </a:rPr>
              <a:t>projet </a:t>
            </a:r>
            <a:r>
              <a:rPr spc="-10" dirty="0">
                <a:solidFill>
                  <a:srgbClr val="404040"/>
                </a:solidFill>
                <a:latin typeface="Calibri"/>
                <a:cs typeface="Calibri"/>
              </a:rPr>
              <a:t>et </a:t>
            </a:r>
            <a:r>
              <a:rPr spc="-5" dirty="0">
                <a:solidFill>
                  <a:srgbClr val="404040"/>
                </a:solidFill>
                <a:latin typeface="Calibri"/>
                <a:cs typeface="Calibri"/>
              </a:rPr>
              <a:t>son</a:t>
            </a:r>
            <a:r>
              <a:rPr spc="15" dirty="0">
                <a:solidFill>
                  <a:srgbClr val="404040"/>
                </a:solidFill>
                <a:latin typeface="Calibri"/>
                <a:cs typeface="Calibri"/>
              </a:rPr>
              <a:t> </a:t>
            </a:r>
            <a:r>
              <a:rPr spc="-10" dirty="0">
                <a:solidFill>
                  <a:srgbClr val="404040"/>
                </a:solidFill>
                <a:latin typeface="Calibri"/>
                <a:cs typeface="Calibri"/>
              </a:rPr>
              <a:t>structure.</a:t>
            </a:r>
            <a:endParaRPr dirty="0">
              <a:latin typeface="Calibri"/>
              <a:cs typeface="Calibri"/>
            </a:endParaRPr>
          </a:p>
          <a:p>
            <a:pPr marL="104139" marR="316230" indent="-91440">
              <a:lnSpc>
                <a:spcPct val="70000"/>
              </a:lnSpc>
              <a:spcBef>
                <a:spcPts val="1405"/>
              </a:spcBef>
              <a:buClr>
                <a:srgbClr val="D24717"/>
              </a:buClr>
              <a:buFont typeface="Wingdings"/>
              <a:buChar char=""/>
              <a:tabLst>
                <a:tab pos="255270" algn="l"/>
              </a:tabLst>
            </a:pPr>
            <a:r>
              <a:rPr spc="-5" dirty="0">
                <a:solidFill>
                  <a:srgbClr val="404040"/>
                </a:solidFill>
                <a:latin typeface="Calibri"/>
                <a:cs typeface="Calibri"/>
              </a:rPr>
              <a:t>Si </a:t>
            </a:r>
            <a:r>
              <a:rPr spc="-10" dirty="0">
                <a:solidFill>
                  <a:srgbClr val="404040"/>
                </a:solidFill>
                <a:latin typeface="Calibri"/>
                <a:cs typeface="Calibri"/>
              </a:rPr>
              <a:t>nous </a:t>
            </a:r>
            <a:r>
              <a:rPr spc="-5" dirty="0">
                <a:solidFill>
                  <a:srgbClr val="404040"/>
                </a:solidFill>
                <a:latin typeface="Calibri"/>
                <a:cs typeface="Calibri"/>
              </a:rPr>
              <a:t>lançons la </a:t>
            </a:r>
            <a:r>
              <a:rPr spc="-10" dirty="0">
                <a:solidFill>
                  <a:srgbClr val="404040"/>
                </a:solidFill>
                <a:latin typeface="Calibri"/>
                <a:cs typeface="Calibri"/>
              </a:rPr>
              <a:t>commande archetype:generate pour </a:t>
            </a:r>
            <a:r>
              <a:rPr spc="-5" dirty="0">
                <a:solidFill>
                  <a:srgbClr val="404040"/>
                </a:solidFill>
                <a:latin typeface="Calibri"/>
                <a:cs typeface="Calibri"/>
              </a:rPr>
              <a:t>la </a:t>
            </a:r>
            <a:r>
              <a:rPr spc="-10" dirty="0">
                <a:solidFill>
                  <a:srgbClr val="404040"/>
                </a:solidFill>
                <a:latin typeface="Calibri"/>
                <a:cs typeface="Calibri"/>
              </a:rPr>
              <a:t>première </a:t>
            </a:r>
            <a:r>
              <a:rPr spc="-20" dirty="0">
                <a:solidFill>
                  <a:srgbClr val="404040"/>
                </a:solidFill>
                <a:latin typeface="Calibri"/>
                <a:cs typeface="Calibri"/>
              </a:rPr>
              <a:t>fois  Maven </a:t>
            </a:r>
            <a:r>
              <a:rPr spc="-10" dirty="0">
                <a:solidFill>
                  <a:srgbClr val="404040"/>
                </a:solidFill>
                <a:latin typeface="Calibri"/>
                <a:cs typeface="Calibri"/>
              </a:rPr>
              <a:t>télécharge </a:t>
            </a:r>
            <a:r>
              <a:rPr spc="-5" dirty="0">
                <a:solidFill>
                  <a:srgbClr val="404040"/>
                </a:solidFill>
                <a:latin typeface="Calibri"/>
                <a:cs typeface="Calibri"/>
              </a:rPr>
              <a:t>les </a:t>
            </a:r>
            <a:r>
              <a:rPr spc="-10" dirty="0">
                <a:solidFill>
                  <a:srgbClr val="404040"/>
                </a:solidFill>
                <a:latin typeface="Calibri"/>
                <a:cs typeface="Calibri"/>
              </a:rPr>
              <a:t>fichiers </a:t>
            </a:r>
            <a:r>
              <a:rPr spc="-15" dirty="0">
                <a:solidFill>
                  <a:srgbClr val="404040"/>
                </a:solidFill>
                <a:latin typeface="Calibri"/>
                <a:cs typeface="Calibri"/>
              </a:rPr>
              <a:t>relatifs </a:t>
            </a:r>
            <a:r>
              <a:rPr spc="-5" dirty="0">
                <a:solidFill>
                  <a:srgbClr val="404040"/>
                </a:solidFill>
                <a:latin typeface="Calibri"/>
                <a:cs typeface="Calibri"/>
              </a:rPr>
              <a:t>à archetype </a:t>
            </a:r>
            <a:r>
              <a:rPr spc="-10" dirty="0">
                <a:solidFill>
                  <a:srgbClr val="404040"/>
                </a:solidFill>
                <a:latin typeface="Calibri"/>
                <a:cs typeface="Calibri"/>
              </a:rPr>
              <a:t>et </a:t>
            </a:r>
            <a:r>
              <a:rPr spc="-5" dirty="0">
                <a:solidFill>
                  <a:srgbClr val="404040"/>
                </a:solidFill>
                <a:latin typeface="Calibri"/>
                <a:cs typeface="Calibri"/>
              </a:rPr>
              <a:t>les </a:t>
            </a:r>
            <a:r>
              <a:rPr spc="-15" dirty="0">
                <a:solidFill>
                  <a:srgbClr val="404040"/>
                </a:solidFill>
                <a:latin typeface="Calibri"/>
                <a:cs typeface="Calibri"/>
              </a:rPr>
              <a:t>mettre </a:t>
            </a:r>
            <a:r>
              <a:rPr spc="-10" dirty="0">
                <a:solidFill>
                  <a:srgbClr val="404040"/>
                </a:solidFill>
                <a:latin typeface="Calibri"/>
                <a:cs typeface="Calibri"/>
              </a:rPr>
              <a:t>dans </a:t>
            </a:r>
            <a:r>
              <a:rPr spc="-5" dirty="0">
                <a:solidFill>
                  <a:srgbClr val="404040"/>
                </a:solidFill>
                <a:latin typeface="Calibri"/>
                <a:cs typeface="Calibri"/>
              </a:rPr>
              <a:t>le  </a:t>
            </a:r>
            <a:r>
              <a:rPr spc="-15" dirty="0">
                <a:solidFill>
                  <a:srgbClr val="404040"/>
                </a:solidFill>
                <a:latin typeface="Calibri"/>
                <a:cs typeface="Calibri"/>
              </a:rPr>
              <a:t>répertoire</a:t>
            </a:r>
            <a:r>
              <a:rPr spc="30" dirty="0">
                <a:solidFill>
                  <a:srgbClr val="404040"/>
                </a:solidFill>
                <a:latin typeface="Calibri"/>
                <a:cs typeface="Calibri"/>
              </a:rPr>
              <a:t> </a:t>
            </a:r>
            <a:r>
              <a:rPr spc="-10" dirty="0">
                <a:solidFill>
                  <a:srgbClr val="404040"/>
                </a:solidFill>
                <a:latin typeface="Calibri"/>
                <a:cs typeface="Calibri"/>
              </a:rPr>
              <a:t>C:\Users\userName\.m2\repository</a:t>
            </a:r>
            <a:endParaRPr dirty="0">
              <a:latin typeface="Calibri"/>
              <a:cs typeface="Calibri"/>
            </a:endParaRPr>
          </a:p>
        </p:txBody>
      </p:sp>
      <p:sp>
        <p:nvSpPr>
          <p:cNvPr id="6" name="object 6"/>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424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362" y="246509"/>
            <a:ext cx="7731925" cy="1490152"/>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Century Gothic" panose="020B0502020202020204" pitchFamily="34" charset="0"/>
              </a:rPr>
              <a:t>Plan de formation:</a:t>
            </a:r>
            <a:br>
              <a:rPr lang="fr-FR" sz="3200" dirty="0">
                <a:latin typeface="Century Gothic" panose="020B0502020202020204" pitchFamily="34" charset="0"/>
              </a:rPr>
            </a:br>
            <a:br>
              <a:rPr lang="fr-FR" sz="3200" dirty="0">
                <a:latin typeface="Century Gothic" panose="020B0502020202020204" pitchFamily="34" charset="0"/>
              </a:rPr>
            </a:br>
            <a:endParaRPr sz="3200" dirty="0">
              <a:latin typeface="Century Gothic" panose="020B0502020202020204" pitchFamily="34" charset="0"/>
            </a:endParaRPr>
          </a:p>
        </p:txBody>
      </p:sp>
      <p:sp>
        <p:nvSpPr>
          <p:cNvPr id="3" name="object 3">
            <a:extLst>
              <a:ext uri="{FF2B5EF4-FFF2-40B4-BE49-F238E27FC236}">
                <a16:creationId xmlns:a16="http://schemas.microsoft.com/office/drawing/2014/main" id="{319DFFB1-D61A-422A-8320-EC265EF7116B}"/>
              </a:ext>
            </a:extLst>
          </p:cNvPr>
          <p:cNvSpPr txBox="1"/>
          <p:nvPr/>
        </p:nvSpPr>
        <p:spPr>
          <a:xfrm>
            <a:off x="2819400" y="1276350"/>
            <a:ext cx="4953000" cy="4113947"/>
          </a:xfrm>
          <a:prstGeom prst="rect">
            <a:avLst/>
          </a:prstGeom>
        </p:spPr>
        <p:txBody>
          <a:bodyPr vert="horz" wrap="square" lIns="0" tIns="12700" rIns="0" bIns="0" rtlCol="0">
            <a:spAutoFit/>
          </a:bodyPr>
          <a:lstStyle/>
          <a:p>
            <a:pPr marL="298450" indent="-285750">
              <a:lnSpc>
                <a:spcPct val="100000"/>
              </a:lnSpc>
              <a:spcBef>
                <a:spcPts val="100"/>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Préliminaires / Introduction </a:t>
            </a:r>
          </a:p>
          <a:p>
            <a:pPr marL="298450" indent="-285750">
              <a:lnSpc>
                <a:spcPct val="100000"/>
              </a:lnSpc>
              <a:spcBef>
                <a:spcPts val="100"/>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Fondamentaux</a:t>
            </a:r>
          </a:p>
          <a:p>
            <a:pPr marL="298450" indent="-285750">
              <a:spcBef>
                <a:spcPts val="100"/>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GIT</a:t>
            </a:r>
          </a:p>
          <a:p>
            <a:pPr marL="298450" indent="-285750">
              <a:spcBef>
                <a:spcPts val="100"/>
              </a:spcBef>
              <a:buFont typeface="Wingdings" panose="05000000000000000000" pitchFamily="2" charset="2"/>
              <a:buChar char="v"/>
            </a:pPr>
            <a:r>
              <a:rPr lang="fr-FR" sz="2000" spc="10" dirty="0" err="1">
                <a:solidFill>
                  <a:schemeClr val="bg1"/>
                </a:solidFill>
                <a:latin typeface="Century Gothic" panose="020B0502020202020204" pitchFamily="34" charset="0"/>
                <a:cs typeface="Tahoma"/>
              </a:rPr>
              <a:t>Maven</a:t>
            </a:r>
            <a:endParaRPr lang="fr-FR" sz="2000" spc="1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Jenkins</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Automatisation des tests</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Etude comparative</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Automatisation du déploiement</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Métriques</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Qualité</a:t>
            </a:r>
          </a:p>
          <a:p>
            <a:pPr marL="298450" marR="17780" indent="-285750">
              <a:lnSpc>
                <a:spcPct val="114599"/>
              </a:lnSpc>
              <a:spcBef>
                <a:spcPts val="5"/>
              </a:spcBef>
              <a:buFont typeface="Wingdings" panose="05000000000000000000" pitchFamily="2" charset="2"/>
              <a:buChar char="v"/>
            </a:pPr>
            <a:r>
              <a:rPr lang="fr-FR" sz="2000" spc="10" dirty="0">
                <a:solidFill>
                  <a:schemeClr val="bg1"/>
                </a:solidFill>
                <a:latin typeface="Century Gothic" panose="020B0502020202020204" pitchFamily="34" charset="0"/>
                <a:cs typeface="Tahoma"/>
              </a:rPr>
              <a:t>Outils de gestion d’anomalie</a:t>
            </a:r>
          </a:p>
          <a:p>
            <a:pPr marL="298450" marR="17780" indent="-285750">
              <a:lnSpc>
                <a:spcPct val="114599"/>
              </a:lnSpc>
              <a:spcBef>
                <a:spcPts val="5"/>
              </a:spcBef>
              <a:buFont typeface="Wingdings" panose="05000000000000000000" pitchFamily="2" charset="2"/>
              <a:buChar char="v"/>
            </a:pPr>
            <a:endParaRPr lang="fr-FR" sz="20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3478494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73580"/>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Qu’est ce qu’un </a:t>
            </a:r>
            <a:r>
              <a:rPr lang="fr-FR" sz="2800" b="1" dirty="0">
                <a:solidFill>
                  <a:schemeClr val="bg1"/>
                </a:solidFill>
                <a:latin typeface="Century Gothic" panose="020B0502020202020204" pitchFamily="34" charset="0"/>
                <a:cs typeface="Tahoma"/>
              </a:rPr>
              <a:t>projet</a:t>
            </a:r>
            <a:r>
              <a:rPr lang="fr-FR" sz="2400" b="1" dirty="0">
                <a:solidFill>
                  <a:schemeClr val="bg1"/>
                </a:solidFill>
                <a:latin typeface="Century Gothic" panose="020B0502020202020204" pitchFamily="34" charset="0"/>
                <a:cs typeface="Tahoma"/>
              </a:rPr>
              <a:t>?</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1600" dirty="0" err="1">
                <a:solidFill>
                  <a:schemeClr val="bg1"/>
                </a:solidFill>
                <a:latin typeface="Century Gothic" panose="020B0502020202020204" pitchFamily="34" charset="0"/>
                <a:cs typeface="Tahoma"/>
              </a:rPr>
              <a:t>Scrum</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6888486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87248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Créer </a:t>
            </a:r>
            <a:r>
              <a:rPr spc="-25" dirty="0">
                <a:solidFill>
                  <a:schemeClr val="tx1"/>
                </a:solidFill>
              </a:rPr>
              <a:t>un </a:t>
            </a:r>
            <a:r>
              <a:rPr spc="-50" dirty="0">
                <a:solidFill>
                  <a:schemeClr val="tx1"/>
                </a:solidFill>
              </a:rPr>
              <a:t>nouveau</a:t>
            </a:r>
            <a:r>
              <a:rPr spc="-290" dirty="0">
                <a:solidFill>
                  <a:schemeClr val="tx1"/>
                </a:solidFill>
              </a:rPr>
              <a:t> </a:t>
            </a:r>
            <a:r>
              <a:rPr spc="-60" dirty="0">
                <a:solidFill>
                  <a:schemeClr val="tx1"/>
                </a:solidFill>
              </a:rPr>
              <a:t>projet</a:t>
            </a:r>
          </a:p>
        </p:txBody>
      </p:sp>
      <p:sp>
        <p:nvSpPr>
          <p:cNvPr id="5" name="object 5"/>
          <p:cNvSpPr txBox="1"/>
          <p:nvPr/>
        </p:nvSpPr>
        <p:spPr>
          <a:xfrm>
            <a:off x="852933" y="1284846"/>
            <a:ext cx="7681595" cy="3444789"/>
          </a:xfrm>
          <a:prstGeom prst="rect">
            <a:avLst/>
          </a:prstGeom>
        </p:spPr>
        <p:txBody>
          <a:bodyPr vert="horz" wrap="square" lIns="0" tIns="133350" rIns="0" bIns="0" rtlCol="0">
            <a:spAutoFit/>
          </a:bodyPr>
          <a:lstStyle/>
          <a:p>
            <a:pPr marL="12700">
              <a:lnSpc>
                <a:spcPct val="100000"/>
              </a:lnSpc>
              <a:spcBef>
                <a:spcPts val="1050"/>
              </a:spcBef>
            </a:pPr>
            <a:r>
              <a:rPr sz="1400" spc="-15" dirty="0">
                <a:solidFill>
                  <a:srgbClr val="404040"/>
                </a:solidFill>
                <a:latin typeface="Calibri"/>
                <a:cs typeface="Calibri"/>
              </a:rPr>
              <a:t>Etape </a:t>
            </a:r>
            <a:r>
              <a:rPr sz="1400" spc="-5" dirty="0">
                <a:solidFill>
                  <a:srgbClr val="404040"/>
                </a:solidFill>
                <a:latin typeface="Calibri"/>
                <a:cs typeface="Calibri"/>
              </a:rPr>
              <a:t>4 : Choisir </a:t>
            </a:r>
            <a:r>
              <a:rPr sz="1400" spc="-20" dirty="0">
                <a:solidFill>
                  <a:srgbClr val="404040"/>
                </a:solidFill>
                <a:latin typeface="Calibri"/>
                <a:cs typeface="Calibri"/>
              </a:rPr>
              <a:t>l’archetype </a:t>
            </a:r>
            <a:r>
              <a:rPr sz="1400" spc="-10" dirty="0">
                <a:solidFill>
                  <a:srgbClr val="404040"/>
                </a:solidFill>
                <a:latin typeface="Calibri"/>
                <a:cs typeface="Calibri"/>
              </a:rPr>
              <a:t>correspondant </a:t>
            </a:r>
            <a:r>
              <a:rPr sz="1400" spc="-5" dirty="0">
                <a:solidFill>
                  <a:srgbClr val="404040"/>
                </a:solidFill>
                <a:latin typeface="Calibri"/>
                <a:cs typeface="Calibri"/>
              </a:rPr>
              <a:t>à </a:t>
            </a:r>
            <a:r>
              <a:rPr sz="1400" spc="-15" dirty="0">
                <a:solidFill>
                  <a:srgbClr val="404040"/>
                </a:solidFill>
                <a:latin typeface="Calibri"/>
                <a:cs typeface="Calibri"/>
              </a:rPr>
              <a:t>notre</a:t>
            </a:r>
            <a:r>
              <a:rPr sz="1400" spc="90" dirty="0">
                <a:solidFill>
                  <a:srgbClr val="404040"/>
                </a:solidFill>
                <a:latin typeface="Calibri"/>
                <a:cs typeface="Calibri"/>
              </a:rPr>
              <a:t> </a:t>
            </a:r>
            <a:r>
              <a:rPr sz="1400" spc="-15" dirty="0">
                <a:solidFill>
                  <a:srgbClr val="404040"/>
                </a:solidFill>
                <a:latin typeface="Calibri"/>
                <a:cs typeface="Calibri"/>
              </a:rPr>
              <a:t>projet</a:t>
            </a:r>
            <a:endParaRPr sz="1400" dirty="0">
              <a:latin typeface="Calibri"/>
              <a:cs typeface="Calibri"/>
            </a:endParaRPr>
          </a:p>
          <a:p>
            <a:pPr marL="12700" marR="86360">
              <a:lnSpc>
                <a:spcPct val="80000"/>
              </a:lnSpc>
              <a:spcBef>
                <a:spcPts val="1405"/>
              </a:spcBef>
            </a:pPr>
            <a:r>
              <a:rPr sz="1400" spc="-10" dirty="0">
                <a:solidFill>
                  <a:srgbClr val="404040"/>
                </a:solidFill>
                <a:latin typeface="Calibri"/>
                <a:cs typeface="Calibri"/>
              </a:rPr>
              <a:t>Dans </a:t>
            </a:r>
            <a:r>
              <a:rPr sz="1400" spc="-15" dirty="0">
                <a:solidFill>
                  <a:srgbClr val="404040"/>
                </a:solidFill>
                <a:latin typeface="Calibri"/>
                <a:cs typeface="Calibri"/>
              </a:rPr>
              <a:t>notre test </a:t>
            </a:r>
            <a:r>
              <a:rPr sz="1400" spc="-10" dirty="0">
                <a:solidFill>
                  <a:srgbClr val="404040"/>
                </a:solidFill>
                <a:latin typeface="Calibri"/>
                <a:cs typeface="Calibri"/>
              </a:rPr>
              <a:t>nous </a:t>
            </a:r>
            <a:r>
              <a:rPr sz="1400" spc="-5" dirty="0">
                <a:solidFill>
                  <a:srgbClr val="404040"/>
                </a:solidFill>
                <a:latin typeface="Calibri"/>
                <a:cs typeface="Calibri"/>
              </a:rPr>
              <a:t>allons </a:t>
            </a:r>
            <a:r>
              <a:rPr sz="1400" spc="-10" dirty="0">
                <a:solidFill>
                  <a:srgbClr val="404040"/>
                </a:solidFill>
                <a:latin typeface="Calibri"/>
                <a:cs typeface="Calibri"/>
              </a:rPr>
              <a:t>créer </a:t>
            </a:r>
            <a:r>
              <a:rPr sz="1400" spc="-5" dirty="0">
                <a:solidFill>
                  <a:srgbClr val="404040"/>
                </a:solidFill>
                <a:latin typeface="Calibri"/>
                <a:cs typeface="Calibri"/>
              </a:rPr>
              <a:t>un </a:t>
            </a:r>
            <a:r>
              <a:rPr sz="1400" spc="-15" dirty="0">
                <a:solidFill>
                  <a:srgbClr val="404040"/>
                </a:solidFill>
                <a:latin typeface="Calibri"/>
                <a:cs typeface="Calibri"/>
              </a:rPr>
              <a:t>projet </a:t>
            </a:r>
            <a:r>
              <a:rPr sz="1400" spc="-5" dirty="0">
                <a:solidFill>
                  <a:srgbClr val="404040"/>
                </a:solidFill>
                <a:latin typeface="Calibri"/>
                <a:cs typeface="Calibri"/>
              </a:rPr>
              <a:t>de type </a:t>
            </a:r>
            <a:r>
              <a:rPr sz="1400" spc="-15" dirty="0">
                <a:solidFill>
                  <a:srgbClr val="404040"/>
                </a:solidFill>
                <a:latin typeface="Calibri"/>
                <a:cs typeface="Calibri"/>
              </a:rPr>
              <a:t>quickstart </a:t>
            </a:r>
            <a:r>
              <a:rPr sz="1400" spc="-5" dirty="0">
                <a:solidFill>
                  <a:srgbClr val="404040"/>
                </a:solidFill>
                <a:latin typeface="Calibri"/>
                <a:cs typeface="Calibri"/>
              </a:rPr>
              <a:t>qui </a:t>
            </a:r>
            <a:r>
              <a:rPr sz="1400" spc="-10" dirty="0">
                <a:solidFill>
                  <a:srgbClr val="404040"/>
                </a:solidFill>
                <a:latin typeface="Calibri"/>
                <a:cs typeface="Calibri"/>
              </a:rPr>
              <a:t>correspond  </a:t>
            </a:r>
            <a:r>
              <a:rPr sz="1400" spc="-5" dirty="0">
                <a:solidFill>
                  <a:srgbClr val="404040"/>
                </a:solidFill>
                <a:latin typeface="Calibri"/>
                <a:cs typeface="Calibri"/>
              </a:rPr>
              <a:t>au </a:t>
            </a:r>
            <a:r>
              <a:rPr sz="1400" spc="-15" dirty="0">
                <a:solidFill>
                  <a:srgbClr val="404040"/>
                </a:solidFill>
                <a:latin typeface="Calibri"/>
                <a:cs typeface="Calibri"/>
              </a:rPr>
              <a:t>nombre </a:t>
            </a:r>
            <a:r>
              <a:rPr sz="1400" spc="-5" dirty="0">
                <a:solidFill>
                  <a:srgbClr val="404040"/>
                </a:solidFill>
                <a:latin typeface="Calibri"/>
                <a:cs typeface="Calibri"/>
              </a:rPr>
              <a:t>7. </a:t>
            </a:r>
            <a:r>
              <a:rPr sz="1400" spc="-15" dirty="0">
                <a:solidFill>
                  <a:srgbClr val="404040"/>
                </a:solidFill>
                <a:latin typeface="Calibri"/>
                <a:cs typeface="Calibri"/>
              </a:rPr>
              <a:t>Remarque </a:t>
            </a:r>
            <a:r>
              <a:rPr sz="1400" spc="-5" dirty="0">
                <a:solidFill>
                  <a:srgbClr val="404040"/>
                </a:solidFill>
                <a:latin typeface="Calibri"/>
                <a:cs typeface="Calibri"/>
              </a:rPr>
              <a:t>: Ce </a:t>
            </a:r>
            <a:r>
              <a:rPr sz="1400" spc="-15" dirty="0">
                <a:solidFill>
                  <a:srgbClr val="404040"/>
                </a:solidFill>
                <a:latin typeface="Calibri"/>
                <a:cs typeface="Calibri"/>
              </a:rPr>
              <a:t>numéro </a:t>
            </a:r>
            <a:r>
              <a:rPr sz="1400" spc="-5" dirty="0">
                <a:solidFill>
                  <a:srgbClr val="404040"/>
                </a:solidFill>
                <a:latin typeface="Calibri"/>
                <a:cs typeface="Calibri"/>
              </a:rPr>
              <a:t>dépend de </a:t>
            </a:r>
            <a:r>
              <a:rPr sz="1400" spc="-15" dirty="0">
                <a:solidFill>
                  <a:srgbClr val="404040"/>
                </a:solidFill>
                <a:latin typeface="Calibri"/>
                <a:cs typeface="Calibri"/>
              </a:rPr>
              <a:t>votre</a:t>
            </a:r>
            <a:r>
              <a:rPr sz="1400" spc="145" dirty="0">
                <a:solidFill>
                  <a:srgbClr val="404040"/>
                </a:solidFill>
                <a:latin typeface="Calibri"/>
                <a:cs typeface="Calibri"/>
              </a:rPr>
              <a:t> </a:t>
            </a:r>
            <a:r>
              <a:rPr sz="1400" spc="-10" dirty="0">
                <a:solidFill>
                  <a:srgbClr val="404040"/>
                </a:solidFill>
                <a:latin typeface="Calibri"/>
                <a:cs typeface="Calibri"/>
              </a:rPr>
              <a:t>installation.</a:t>
            </a:r>
            <a:endParaRPr sz="1400" dirty="0">
              <a:latin typeface="Calibri"/>
              <a:cs typeface="Calibri"/>
            </a:endParaRPr>
          </a:p>
          <a:p>
            <a:pPr marL="12700">
              <a:lnSpc>
                <a:spcPts val="2050"/>
              </a:lnSpc>
              <a:spcBef>
                <a:spcPts val="935"/>
              </a:spcBef>
            </a:pPr>
            <a:r>
              <a:rPr sz="1400" spc="-15" dirty="0">
                <a:solidFill>
                  <a:srgbClr val="404040"/>
                </a:solidFill>
                <a:latin typeface="Calibri"/>
                <a:cs typeface="Calibri"/>
              </a:rPr>
              <a:t>Etape </a:t>
            </a:r>
            <a:r>
              <a:rPr sz="1400" spc="-5" dirty="0">
                <a:solidFill>
                  <a:srgbClr val="404040"/>
                </a:solidFill>
                <a:latin typeface="Calibri"/>
                <a:cs typeface="Calibri"/>
              </a:rPr>
              <a:t>5 : </a:t>
            </a:r>
            <a:r>
              <a:rPr sz="1400" spc="-10" dirty="0">
                <a:solidFill>
                  <a:srgbClr val="404040"/>
                </a:solidFill>
                <a:latin typeface="Calibri"/>
                <a:cs typeface="Calibri"/>
              </a:rPr>
              <a:t>Définir </a:t>
            </a:r>
            <a:r>
              <a:rPr sz="1400" spc="-5" dirty="0">
                <a:solidFill>
                  <a:srgbClr val="404040"/>
                </a:solidFill>
                <a:latin typeface="Calibri"/>
                <a:cs typeface="Calibri"/>
              </a:rPr>
              <a:t>le </a:t>
            </a:r>
            <a:r>
              <a:rPr sz="1400" spc="-15" dirty="0">
                <a:solidFill>
                  <a:srgbClr val="404040"/>
                </a:solidFill>
                <a:latin typeface="Calibri"/>
                <a:cs typeface="Calibri"/>
              </a:rPr>
              <a:t>groupId </a:t>
            </a:r>
            <a:r>
              <a:rPr sz="1400" spc="-5" dirty="0">
                <a:solidFill>
                  <a:srgbClr val="404040"/>
                </a:solidFill>
                <a:latin typeface="Calibri"/>
                <a:cs typeface="Calibri"/>
              </a:rPr>
              <a:t>de </a:t>
            </a:r>
            <a:r>
              <a:rPr sz="1400" spc="-15" dirty="0">
                <a:solidFill>
                  <a:srgbClr val="404040"/>
                </a:solidFill>
                <a:latin typeface="Calibri"/>
                <a:cs typeface="Calibri"/>
              </a:rPr>
              <a:t>notre projet, </a:t>
            </a:r>
            <a:r>
              <a:rPr sz="1400" spc="-35" dirty="0">
                <a:solidFill>
                  <a:srgbClr val="404040"/>
                </a:solidFill>
                <a:latin typeface="Calibri"/>
                <a:cs typeface="Calibri"/>
              </a:rPr>
              <a:t>c’est </a:t>
            </a:r>
            <a:r>
              <a:rPr sz="1400" spc="-10" dirty="0">
                <a:solidFill>
                  <a:srgbClr val="404040"/>
                </a:solidFill>
                <a:latin typeface="Calibri"/>
                <a:cs typeface="Calibri"/>
              </a:rPr>
              <a:t>l’identité </a:t>
            </a:r>
            <a:r>
              <a:rPr sz="1400" spc="-5" dirty="0">
                <a:solidFill>
                  <a:srgbClr val="404040"/>
                </a:solidFill>
                <a:latin typeface="Calibri"/>
                <a:cs typeface="Calibri"/>
              </a:rPr>
              <a:t>du </a:t>
            </a:r>
            <a:r>
              <a:rPr sz="1400" spc="-10" dirty="0">
                <a:solidFill>
                  <a:srgbClr val="404040"/>
                </a:solidFill>
                <a:latin typeface="Calibri"/>
                <a:cs typeface="Calibri"/>
              </a:rPr>
              <a:t>responsable</a:t>
            </a:r>
            <a:r>
              <a:rPr sz="1400" spc="320" dirty="0">
                <a:solidFill>
                  <a:srgbClr val="404040"/>
                </a:solidFill>
                <a:latin typeface="Calibri"/>
                <a:cs typeface="Calibri"/>
              </a:rPr>
              <a:t> </a:t>
            </a:r>
            <a:r>
              <a:rPr sz="1400" spc="-10" dirty="0">
                <a:solidFill>
                  <a:srgbClr val="404040"/>
                </a:solidFill>
                <a:latin typeface="Calibri"/>
                <a:cs typeface="Calibri"/>
              </a:rPr>
              <a:t>du</a:t>
            </a:r>
            <a:endParaRPr sz="1400" dirty="0">
              <a:latin typeface="Calibri"/>
              <a:cs typeface="Calibri"/>
            </a:endParaRPr>
          </a:p>
          <a:p>
            <a:pPr marL="12700">
              <a:lnSpc>
                <a:spcPts val="2050"/>
              </a:lnSpc>
            </a:pPr>
            <a:r>
              <a:rPr sz="1400" spc="-15" dirty="0">
                <a:solidFill>
                  <a:srgbClr val="404040"/>
                </a:solidFill>
                <a:latin typeface="Calibri"/>
                <a:cs typeface="Calibri"/>
              </a:rPr>
              <a:t>projet. </a:t>
            </a:r>
            <a:r>
              <a:rPr sz="1400" spc="-10" dirty="0">
                <a:solidFill>
                  <a:srgbClr val="404040"/>
                </a:solidFill>
                <a:latin typeface="Calibri"/>
                <a:cs typeface="Calibri"/>
              </a:rPr>
              <a:t>Prenons fortoLab.app comme</a:t>
            </a:r>
            <a:r>
              <a:rPr sz="1400" spc="75" dirty="0">
                <a:solidFill>
                  <a:srgbClr val="404040"/>
                </a:solidFill>
                <a:latin typeface="Calibri"/>
                <a:cs typeface="Calibri"/>
              </a:rPr>
              <a:t> </a:t>
            </a:r>
            <a:r>
              <a:rPr sz="1400" spc="-15" dirty="0">
                <a:solidFill>
                  <a:srgbClr val="404040"/>
                </a:solidFill>
                <a:latin typeface="Calibri"/>
                <a:cs typeface="Calibri"/>
              </a:rPr>
              <a:t>groupId</a:t>
            </a:r>
            <a:endParaRPr sz="1400" dirty="0">
              <a:latin typeface="Calibri"/>
              <a:cs typeface="Calibri"/>
            </a:endParaRPr>
          </a:p>
          <a:p>
            <a:pPr marL="12700" marR="5080" algn="just">
              <a:lnSpc>
                <a:spcPct val="80100"/>
              </a:lnSpc>
              <a:spcBef>
                <a:spcPts val="1405"/>
              </a:spcBef>
            </a:pPr>
            <a:r>
              <a:rPr sz="1400" spc="-15" dirty="0">
                <a:solidFill>
                  <a:srgbClr val="404040"/>
                </a:solidFill>
                <a:latin typeface="Calibri"/>
                <a:cs typeface="Calibri"/>
              </a:rPr>
              <a:t>Etape </a:t>
            </a:r>
            <a:r>
              <a:rPr sz="1400" spc="-5" dirty="0">
                <a:solidFill>
                  <a:srgbClr val="404040"/>
                </a:solidFill>
                <a:latin typeface="Calibri"/>
                <a:cs typeface="Calibri"/>
              </a:rPr>
              <a:t>6 : </a:t>
            </a:r>
            <a:r>
              <a:rPr sz="1400" spc="-10" dirty="0">
                <a:solidFill>
                  <a:srgbClr val="404040"/>
                </a:solidFill>
                <a:latin typeface="Calibri"/>
                <a:cs typeface="Calibri"/>
              </a:rPr>
              <a:t>Définir </a:t>
            </a:r>
            <a:r>
              <a:rPr sz="1400" spc="-20" dirty="0">
                <a:solidFill>
                  <a:srgbClr val="404040"/>
                </a:solidFill>
                <a:latin typeface="Calibri"/>
                <a:cs typeface="Calibri"/>
              </a:rPr>
              <a:t>l’artifactId </a:t>
            </a:r>
            <a:r>
              <a:rPr sz="1400" spc="-5" dirty="0">
                <a:solidFill>
                  <a:srgbClr val="404040"/>
                </a:solidFill>
                <a:latin typeface="Calibri"/>
                <a:cs typeface="Calibri"/>
              </a:rPr>
              <a:t>, </a:t>
            </a:r>
            <a:r>
              <a:rPr sz="1400" spc="-35" dirty="0">
                <a:solidFill>
                  <a:srgbClr val="404040"/>
                </a:solidFill>
                <a:latin typeface="Calibri"/>
                <a:cs typeface="Calibri"/>
              </a:rPr>
              <a:t>c’est </a:t>
            </a:r>
            <a:r>
              <a:rPr sz="1400" spc="-5" dirty="0">
                <a:solidFill>
                  <a:srgbClr val="404040"/>
                </a:solidFill>
                <a:latin typeface="Calibri"/>
                <a:cs typeface="Calibri"/>
              </a:rPr>
              <a:t>le nom de </a:t>
            </a:r>
            <a:r>
              <a:rPr sz="1400" spc="-10" dirty="0">
                <a:solidFill>
                  <a:srgbClr val="404040"/>
                </a:solidFill>
                <a:latin typeface="Calibri"/>
                <a:cs typeface="Calibri"/>
              </a:rPr>
              <a:t>notre projet. </a:t>
            </a:r>
            <a:r>
              <a:rPr sz="1400" spc="-5" dirty="0">
                <a:solidFill>
                  <a:srgbClr val="404040"/>
                </a:solidFill>
                <a:latin typeface="Calibri"/>
                <a:cs typeface="Calibri"/>
              </a:rPr>
              <a:t>Nous allons </a:t>
            </a:r>
            <a:r>
              <a:rPr sz="1400" spc="-10" dirty="0">
                <a:solidFill>
                  <a:srgbClr val="404040"/>
                </a:solidFill>
                <a:latin typeface="Calibri"/>
                <a:cs typeface="Calibri"/>
              </a:rPr>
              <a:t>créer un  </a:t>
            </a:r>
            <a:r>
              <a:rPr sz="1400" spc="-15" dirty="0">
                <a:solidFill>
                  <a:srgbClr val="404040"/>
                </a:solidFill>
                <a:latin typeface="Calibri"/>
                <a:cs typeface="Calibri"/>
              </a:rPr>
              <a:t>projet </a:t>
            </a:r>
            <a:r>
              <a:rPr sz="1400" spc="-5" dirty="0">
                <a:solidFill>
                  <a:srgbClr val="404040"/>
                </a:solidFill>
                <a:latin typeface="Calibri"/>
                <a:cs typeface="Calibri"/>
              </a:rPr>
              <a:t>qui manipule les </a:t>
            </a:r>
            <a:r>
              <a:rPr sz="1400" spc="-10" dirty="0">
                <a:solidFill>
                  <a:srgbClr val="404040"/>
                </a:solidFill>
                <a:latin typeface="Calibri"/>
                <a:cs typeface="Calibri"/>
              </a:rPr>
              <a:t>nombres </a:t>
            </a:r>
            <a:r>
              <a:rPr sz="1400" spc="-20" dirty="0">
                <a:solidFill>
                  <a:srgbClr val="404040"/>
                </a:solidFill>
                <a:latin typeface="Calibri"/>
                <a:cs typeface="Calibri"/>
              </a:rPr>
              <a:t>complexe </a:t>
            </a:r>
            <a:r>
              <a:rPr sz="1400" spc="-15" dirty="0">
                <a:solidFill>
                  <a:srgbClr val="404040"/>
                </a:solidFill>
                <a:latin typeface="Calibri"/>
                <a:cs typeface="Calibri"/>
              </a:rPr>
              <a:t>alors </a:t>
            </a:r>
            <a:r>
              <a:rPr sz="1400" spc="-10" dirty="0">
                <a:solidFill>
                  <a:srgbClr val="404040"/>
                </a:solidFill>
                <a:latin typeface="Calibri"/>
                <a:cs typeface="Calibri"/>
              </a:rPr>
              <a:t>nous appellerons </a:t>
            </a:r>
            <a:r>
              <a:rPr sz="1400" spc="-15" dirty="0">
                <a:solidFill>
                  <a:srgbClr val="404040"/>
                </a:solidFill>
                <a:latin typeface="Calibri"/>
                <a:cs typeface="Calibri"/>
              </a:rPr>
              <a:t>notre projet  Complexe.</a:t>
            </a:r>
            <a:endParaRPr sz="1400" dirty="0">
              <a:latin typeface="Calibri"/>
              <a:cs typeface="Calibri"/>
            </a:endParaRPr>
          </a:p>
          <a:p>
            <a:pPr marL="12700" marR="626110">
              <a:lnSpc>
                <a:spcPct val="80000"/>
              </a:lnSpc>
              <a:spcBef>
                <a:spcPts val="1400"/>
              </a:spcBef>
            </a:pPr>
            <a:r>
              <a:rPr sz="1400" spc="-15" dirty="0">
                <a:solidFill>
                  <a:srgbClr val="404040"/>
                </a:solidFill>
                <a:latin typeface="Calibri"/>
                <a:cs typeface="Calibri"/>
              </a:rPr>
              <a:t>Etape </a:t>
            </a:r>
            <a:r>
              <a:rPr sz="1400" spc="-5" dirty="0">
                <a:solidFill>
                  <a:srgbClr val="404040"/>
                </a:solidFill>
                <a:latin typeface="Calibri"/>
                <a:cs typeface="Calibri"/>
              </a:rPr>
              <a:t>7 : </a:t>
            </a:r>
            <a:r>
              <a:rPr sz="1400" spc="-10" dirty="0">
                <a:solidFill>
                  <a:srgbClr val="404040"/>
                </a:solidFill>
                <a:latin typeface="Calibri"/>
                <a:cs typeface="Calibri"/>
              </a:rPr>
              <a:t>Définir </a:t>
            </a:r>
            <a:r>
              <a:rPr sz="1400" spc="-5" dirty="0">
                <a:solidFill>
                  <a:srgbClr val="404040"/>
                </a:solidFill>
                <a:latin typeface="Calibri"/>
                <a:cs typeface="Calibri"/>
              </a:rPr>
              <a:t>la </a:t>
            </a:r>
            <a:r>
              <a:rPr sz="1400" spc="-15" dirty="0">
                <a:solidFill>
                  <a:srgbClr val="404040"/>
                </a:solidFill>
                <a:latin typeface="Calibri"/>
                <a:cs typeface="Calibri"/>
              </a:rPr>
              <a:t>version </a:t>
            </a:r>
            <a:r>
              <a:rPr sz="1400" spc="-5" dirty="0">
                <a:solidFill>
                  <a:srgbClr val="404040"/>
                </a:solidFill>
                <a:latin typeface="Calibri"/>
                <a:cs typeface="Calibri"/>
              </a:rPr>
              <a:t>du </a:t>
            </a:r>
            <a:r>
              <a:rPr sz="1400" spc="-15" dirty="0">
                <a:solidFill>
                  <a:srgbClr val="404040"/>
                </a:solidFill>
                <a:latin typeface="Calibri"/>
                <a:cs typeface="Calibri"/>
              </a:rPr>
              <a:t>projet. Pour </a:t>
            </a:r>
            <a:r>
              <a:rPr sz="1400" spc="-5" dirty="0">
                <a:solidFill>
                  <a:srgbClr val="404040"/>
                </a:solidFill>
                <a:latin typeface="Calibri"/>
                <a:cs typeface="Calibri"/>
              </a:rPr>
              <a:t>la </a:t>
            </a:r>
            <a:r>
              <a:rPr sz="1400" spc="-15" dirty="0">
                <a:solidFill>
                  <a:srgbClr val="404040"/>
                </a:solidFill>
                <a:latin typeface="Calibri"/>
                <a:cs typeface="Calibri"/>
              </a:rPr>
              <a:t>version, </a:t>
            </a:r>
            <a:r>
              <a:rPr sz="1400" spc="-10" dirty="0">
                <a:solidFill>
                  <a:srgbClr val="404040"/>
                </a:solidFill>
                <a:latin typeface="Calibri"/>
                <a:cs typeface="Calibri"/>
              </a:rPr>
              <a:t>nous choisissons la  nomenclature </a:t>
            </a:r>
            <a:r>
              <a:rPr sz="1400" spc="-15" dirty="0">
                <a:solidFill>
                  <a:srgbClr val="404040"/>
                </a:solidFill>
                <a:latin typeface="Calibri"/>
                <a:cs typeface="Calibri"/>
              </a:rPr>
              <a:t>proposée </a:t>
            </a:r>
            <a:r>
              <a:rPr sz="1400" spc="-10" dirty="0">
                <a:solidFill>
                  <a:srgbClr val="404040"/>
                </a:solidFill>
                <a:latin typeface="Calibri"/>
                <a:cs typeface="Calibri"/>
              </a:rPr>
              <a:t>par </a:t>
            </a:r>
            <a:r>
              <a:rPr sz="1400" spc="-15" dirty="0">
                <a:solidFill>
                  <a:srgbClr val="404040"/>
                </a:solidFill>
                <a:latin typeface="Calibri"/>
                <a:cs typeface="Calibri"/>
              </a:rPr>
              <a:t>Maven:</a:t>
            </a:r>
            <a:r>
              <a:rPr sz="1400" spc="100" dirty="0">
                <a:solidFill>
                  <a:srgbClr val="404040"/>
                </a:solidFill>
                <a:latin typeface="Calibri"/>
                <a:cs typeface="Calibri"/>
              </a:rPr>
              <a:t> </a:t>
            </a:r>
            <a:r>
              <a:rPr sz="1400" spc="-10" dirty="0">
                <a:solidFill>
                  <a:srgbClr val="404040"/>
                </a:solidFill>
                <a:latin typeface="Calibri"/>
                <a:cs typeface="Calibri"/>
              </a:rPr>
              <a:t>1.0-SNAPSHOT</a:t>
            </a:r>
            <a:endParaRPr sz="1400" dirty="0">
              <a:latin typeface="Calibri"/>
              <a:cs typeface="Calibri"/>
            </a:endParaRPr>
          </a:p>
          <a:p>
            <a:pPr marL="12700" marR="2068195">
              <a:lnSpc>
                <a:spcPct val="80000"/>
              </a:lnSpc>
              <a:spcBef>
                <a:spcPts val="1395"/>
              </a:spcBef>
            </a:pPr>
            <a:r>
              <a:rPr sz="1400" spc="-15" dirty="0">
                <a:solidFill>
                  <a:srgbClr val="404040"/>
                </a:solidFill>
                <a:latin typeface="Calibri"/>
                <a:cs typeface="Calibri"/>
              </a:rPr>
              <a:t>Etape </a:t>
            </a:r>
            <a:r>
              <a:rPr sz="1400" spc="-5" dirty="0">
                <a:solidFill>
                  <a:srgbClr val="404040"/>
                </a:solidFill>
                <a:latin typeface="Calibri"/>
                <a:cs typeface="Calibri"/>
              </a:rPr>
              <a:t>8 : </a:t>
            </a:r>
            <a:r>
              <a:rPr sz="1400" spc="-10" dirty="0">
                <a:solidFill>
                  <a:srgbClr val="404040"/>
                </a:solidFill>
                <a:latin typeface="Calibri"/>
                <a:cs typeface="Calibri"/>
              </a:rPr>
              <a:t>Définir </a:t>
            </a:r>
            <a:r>
              <a:rPr sz="1400" spc="-5" dirty="0">
                <a:solidFill>
                  <a:srgbClr val="404040"/>
                </a:solidFill>
                <a:latin typeface="Calibri"/>
                <a:cs typeface="Calibri"/>
              </a:rPr>
              <a:t>le </a:t>
            </a:r>
            <a:r>
              <a:rPr sz="1400" spc="-10" dirty="0">
                <a:solidFill>
                  <a:srgbClr val="404040"/>
                </a:solidFill>
                <a:latin typeface="Calibri"/>
                <a:cs typeface="Calibri"/>
              </a:rPr>
              <a:t>package. </a:t>
            </a:r>
            <a:r>
              <a:rPr sz="1400" spc="-5" dirty="0">
                <a:solidFill>
                  <a:srgbClr val="404040"/>
                </a:solidFill>
                <a:latin typeface="Calibri"/>
                <a:cs typeface="Calibri"/>
              </a:rPr>
              <a:t>Dans </a:t>
            </a:r>
            <a:r>
              <a:rPr sz="1400" spc="-15" dirty="0">
                <a:solidFill>
                  <a:srgbClr val="404040"/>
                </a:solidFill>
                <a:latin typeface="Calibri"/>
                <a:cs typeface="Calibri"/>
              </a:rPr>
              <a:t>notre exemple mettons  fortoLab.app.complexe</a:t>
            </a:r>
            <a:endParaRPr sz="1400" dirty="0">
              <a:latin typeface="Calibri"/>
              <a:cs typeface="Calibri"/>
            </a:endParaRPr>
          </a:p>
          <a:p>
            <a:pPr marL="12700" algn="just">
              <a:lnSpc>
                <a:spcPct val="100000"/>
              </a:lnSpc>
              <a:spcBef>
                <a:spcPts val="950"/>
              </a:spcBef>
            </a:pPr>
            <a:r>
              <a:rPr sz="1400" spc="-15" dirty="0">
                <a:solidFill>
                  <a:srgbClr val="404040"/>
                </a:solidFill>
                <a:latin typeface="Calibri"/>
                <a:cs typeface="Calibri"/>
              </a:rPr>
              <a:t>Etape </a:t>
            </a:r>
            <a:r>
              <a:rPr sz="1400" spc="-5" dirty="0">
                <a:solidFill>
                  <a:srgbClr val="404040"/>
                </a:solidFill>
                <a:latin typeface="Calibri"/>
                <a:cs typeface="Calibri"/>
              </a:rPr>
              <a:t>9 : </a:t>
            </a:r>
            <a:r>
              <a:rPr sz="1400" spc="-10" dirty="0">
                <a:solidFill>
                  <a:srgbClr val="404040"/>
                </a:solidFill>
                <a:latin typeface="Calibri"/>
                <a:cs typeface="Calibri"/>
              </a:rPr>
              <a:t>Accepter </a:t>
            </a:r>
            <a:r>
              <a:rPr sz="1400" spc="-5" dirty="0">
                <a:solidFill>
                  <a:srgbClr val="404040"/>
                </a:solidFill>
                <a:latin typeface="Calibri"/>
                <a:cs typeface="Calibri"/>
              </a:rPr>
              <a:t>les </a:t>
            </a:r>
            <a:r>
              <a:rPr sz="1400" spc="-10" dirty="0">
                <a:solidFill>
                  <a:srgbClr val="404040"/>
                </a:solidFill>
                <a:latin typeface="Calibri"/>
                <a:cs typeface="Calibri"/>
              </a:rPr>
              <a:t>paramètres </a:t>
            </a:r>
            <a:r>
              <a:rPr sz="1400" dirty="0">
                <a:solidFill>
                  <a:srgbClr val="404040"/>
                </a:solidFill>
                <a:latin typeface="Calibri"/>
                <a:cs typeface="Calibri"/>
              </a:rPr>
              <a:t>en </a:t>
            </a:r>
            <a:r>
              <a:rPr sz="1400" spc="-10" dirty="0">
                <a:solidFill>
                  <a:srgbClr val="404040"/>
                </a:solidFill>
                <a:latin typeface="Calibri"/>
                <a:cs typeface="Calibri"/>
              </a:rPr>
              <a:t>validant par</a:t>
            </a:r>
            <a:r>
              <a:rPr sz="1400" spc="80" dirty="0">
                <a:solidFill>
                  <a:srgbClr val="404040"/>
                </a:solidFill>
                <a:latin typeface="Calibri"/>
                <a:cs typeface="Calibri"/>
              </a:rPr>
              <a:t> </a:t>
            </a:r>
            <a:r>
              <a:rPr sz="1400" spc="-5" dirty="0">
                <a:solidFill>
                  <a:srgbClr val="404040"/>
                </a:solidFill>
                <a:latin typeface="Calibri"/>
                <a:cs typeface="Calibri"/>
              </a:rPr>
              <a:t>Y</a:t>
            </a:r>
            <a:endParaRPr sz="1400" dirty="0">
              <a:latin typeface="Calibri"/>
              <a:cs typeface="Calibri"/>
            </a:endParaRPr>
          </a:p>
        </p:txBody>
      </p:sp>
      <p:sp>
        <p:nvSpPr>
          <p:cNvPr id="6" name="object 6"/>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31244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87248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Créer </a:t>
            </a:r>
            <a:r>
              <a:rPr spc="-25" dirty="0">
                <a:solidFill>
                  <a:schemeClr val="tx1"/>
                </a:solidFill>
              </a:rPr>
              <a:t>un </a:t>
            </a:r>
            <a:r>
              <a:rPr spc="-50" dirty="0">
                <a:solidFill>
                  <a:schemeClr val="tx1"/>
                </a:solidFill>
              </a:rPr>
              <a:t>nouveau</a:t>
            </a:r>
            <a:r>
              <a:rPr spc="-290" dirty="0">
                <a:solidFill>
                  <a:schemeClr val="tx1"/>
                </a:solidFill>
              </a:rPr>
              <a:t> </a:t>
            </a:r>
            <a:r>
              <a:rPr spc="-60" dirty="0">
                <a:solidFill>
                  <a:schemeClr val="tx1"/>
                </a:solidFill>
              </a:rPr>
              <a:t>projet</a:t>
            </a:r>
          </a:p>
        </p:txBody>
      </p:sp>
      <p:sp>
        <p:nvSpPr>
          <p:cNvPr id="5" name="object 5"/>
          <p:cNvSpPr txBox="1"/>
          <p:nvPr/>
        </p:nvSpPr>
        <p:spPr>
          <a:xfrm>
            <a:off x="852933" y="1390650"/>
            <a:ext cx="991869" cy="321242"/>
          </a:xfrm>
          <a:prstGeom prst="rect">
            <a:avLst/>
          </a:prstGeom>
        </p:spPr>
        <p:txBody>
          <a:bodyPr vert="horz" wrap="square" lIns="0" tIns="13335" rIns="0" bIns="0" rtlCol="0">
            <a:spAutoFit/>
          </a:bodyPr>
          <a:lstStyle/>
          <a:p>
            <a:pPr marL="12700">
              <a:lnSpc>
                <a:spcPct val="100000"/>
              </a:lnSpc>
              <a:spcBef>
                <a:spcPts val="105"/>
              </a:spcBef>
            </a:pPr>
            <a:r>
              <a:rPr sz="2000" spc="-15" dirty="0">
                <a:solidFill>
                  <a:srgbClr val="404040"/>
                </a:solidFill>
                <a:latin typeface="Calibri"/>
                <a:cs typeface="Calibri"/>
              </a:rPr>
              <a:t>Résultat</a:t>
            </a:r>
            <a:r>
              <a:rPr sz="2000" spc="-4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6" name="object 6"/>
          <p:cNvSpPr txBox="1"/>
          <p:nvPr/>
        </p:nvSpPr>
        <p:spPr>
          <a:xfrm>
            <a:off x="852932" y="3263360"/>
            <a:ext cx="3581400" cy="304571"/>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0000"/>
                </a:solidFill>
                <a:latin typeface="Calibri"/>
                <a:cs typeface="Calibri"/>
              </a:rPr>
              <a:t>Arborescence (via commande tree)</a:t>
            </a:r>
            <a:r>
              <a:rPr sz="1900" spc="85" dirty="0">
                <a:solidFill>
                  <a:srgbClr val="FF0000"/>
                </a:solidFill>
                <a:latin typeface="Calibri"/>
                <a:cs typeface="Calibri"/>
              </a:rPr>
              <a:t> </a:t>
            </a:r>
            <a:r>
              <a:rPr sz="1900" spc="-5" dirty="0">
                <a:solidFill>
                  <a:srgbClr val="FF0000"/>
                </a:solidFill>
                <a:latin typeface="Calibri"/>
                <a:cs typeface="Calibri"/>
              </a:rPr>
              <a:t>:</a:t>
            </a:r>
            <a:endParaRPr sz="1900">
              <a:latin typeface="Calibri"/>
              <a:cs typeface="Calibri"/>
            </a:endParaRPr>
          </a:p>
        </p:txBody>
      </p:sp>
      <p:sp>
        <p:nvSpPr>
          <p:cNvPr id="7" name="object 7"/>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314190" y="1520762"/>
            <a:ext cx="5751962" cy="163591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314194" y="3583885"/>
            <a:ext cx="5734050" cy="105783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5915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657985" cy="568166"/>
          </a:xfrm>
          <a:prstGeom prst="rect">
            <a:avLst/>
          </a:prstGeom>
        </p:spPr>
        <p:txBody>
          <a:bodyPr vert="horz" wrap="square" lIns="0" tIns="12700" rIns="0" bIns="0" rtlCol="0">
            <a:spAutoFit/>
          </a:bodyPr>
          <a:lstStyle/>
          <a:p>
            <a:pPr marL="12700">
              <a:lnSpc>
                <a:spcPct val="100000"/>
              </a:lnSpc>
              <a:spcBef>
                <a:spcPts val="100"/>
              </a:spcBef>
            </a:pPr>
            <a:r>
              <a:rPr spc="-60" dirty="0"/>
              <a:t>Eclipse</a:t>
            </a:r>
          </a:p>
        </p:txBody>
      </p:sp>
      <p:sp>
        <p:nvSpPr>
          <p:cNvPr id="5" name="object 5"/>
          <p:cNvSpPr txBox="1"/>
          <p:nvPr/>
        </p:nvSpPr>
        <p:spPr>
          <a:xfrm>
            <a:off x="852933" y="1390650"/>
            <a:ext cx="7605395" cy="3463128"/>
          </a:xfrm>
          <a:prstGeom prst="rect">
            <a:avLst/>
          </a:prstGeom>
        </p:spPr>
        <p:txBody>
          <a:bodyPr vert="horz" wrap="square" lIns="0" tIns="13335" rIns="0" bIns="0" rtlCol="0">
            <a:spAutoFit/>
          </a:bodyPr>
          <a:lstStyle/>
          <a:p>
            <a:pPr marL="269875" indent="-257810">
              <a:lnSpc>
                <a:spcPts val="2280"/>
              </a:lnSpc>
              <a:spcBef>
                <a:spcPts val="105"/>
              </a:spcBef>
              <a:buClr>
                <a:srgbClr val="D24717"/>
              </a:buClr>
              <a:buFont typeface="Wingdings"/>
              <a:buChar char=""/>
              <a:tabLst>
                <a:tab pos="270510" algn="l"/>
              </a:tabLst>
            </a:pPr>
            <a:r>
              <a:rPr sz="2000" dirty="0">
                <a:solidFill>
                  <a:srgbClr val="404040"/>
                </a:solidFill>
                <a:latin typeface="Calibri"/>
                <a:cs typeface="Calibri"/>
              </a:rPr>
              <a:t>Afin </a:t>
            </a:r>
            <a:r>
              <a:rPr sz="2000" spc="-5" dirty="0">
                <a:solidFill>
                  <a:srgbClr val="404040"/>
                </a:solidFill>
                <a:latin typeface="Calibri"/>
                <a:cs typeface="Calibri"/>
              </a:rPr>
              <a:t>qu’Eclipse puisse charge </a:t>
            </a:r>
            <a:r>
              <a:rPr sz="2000" dirty="0">
                <a:solidFill>
                  <a:srgbClr val="404040"/>
                </a:solidFill>
                <a:latin typeface="Calibri"/>
                <a:cs typeface="Calibri"/>
              </a:rPr>
              <a:t>le </a:t>
            </a:r>
            <a:r>
              <a:rPr sz="2000" spc="-10" dirty="0">
                <a:solidFill>
                  <a:srgbClr val="404040"/>
                </a:solidFill>
                <a:latin typeface="Calibri"/>
                <a:cs typeface="Calibri"/>
              </a:rPr>
              <a:t>projet Maven, </a:t>
            </a:r>
            <a:r>
              <a:rPr sz="2000" spc="-5" dirty="0">
                <a:solidFill>
                  <a:srgbClr val="404040"/>
                </a:solidFill>
                <a:latin typeface="Calibri"/>
                <a:cs typeface="Calibri"/>
              </a:rPr>
              <a:t>on doit </a:t>
            </a:r>
            <a:r>
              <a:rPr sz="2000" spc="-15" dirty="0">
                <a:solidFill>
                  <a:srgbClr val="404040"/>
                </a:solidFill>
                <a:latin typeface="Calibri"/>
                <a:cs typeface="Calibri"/>
              </a:rPr>
              <a:t>faire </a:t>
            </a:r>
            <a:r>
              <a:rPr sz="2000" dirty="0">
                <a:solidFill>
                  <a:srgbClr val="404040"/>
                </a:solidFill>
                <a:latin typeface="Calibri"/>
                <a:cs typeface="Calibri"/>
              </a:rPr>
              <a:t>appel</a:t>
            </a:r>
            <a:r>
              <a:rPr sz="2000" spc="20" dirty="0">
                <a:solidFill>
                  <a:srgbClr val="404040"/>
                </a:solidFill>
                <a:latin typeface="Calibri"/>
                <a:cs typeface="Calibri"/>
              </a:rPr>
              <a:t> </a:t>
            </a:r>
            <a:r>
              <a:rPr sz="2000" dirty="0">
                <a:solidFill>
                  <a:srgbClr val="404040"/>
                </a:solidFill>
                <a:latin typeface="Calibri"/>
                <a:cs typeface="Calibri"/>
              </a:rPr>
              <a:t>au</a:t>
            </a:r>
            <a:endParaRPr sz="2000">
              <a:latin typeface="Calibri"/>
              <a:cs typeface="Calibri"/>
            </a:endParaRPr>
          </a:p>
          <a:p>
            <a:pPr marL="104139">
              <a:lnSpc>
                <a:spcPts val="2280"/>
              </a:lnSpc>
            </a:pPr>
            <a:r>
              <a:rPr sz="2000" spc="-5" dirty="0">
                <a:solidFill>
                  <a:srgbClr val="404040"/>
                </a:solidFill>
                <a:latin typeface="Calibri"/>
                <a:cs typeface="Calibri"/>
              </a:rPr>
              <a:t>module </a:t>
            </a:r>
            <a:r>
              <a:rPr sz="2000" spc="-10" dirty="0">
                <a:solidFill>
                  <a:srgbClr val="404040"/>
                </a:solidFill>
                <a:latin typeface="Calibri"/>
                <a:cs typeface="Calibri"/>
              </a:rPr>
              <a:t>complémentaire </a:t>
            </a:r>
            <a:r>
              <a:rPr sz="2000" spc="-5" dirty="0">
                <a:solidFill>
                  <a:srgbClr val="404040"/>
                </a:solidFill>
                <a:latin typeface="Calibri"/>
                <a:cs typeface="Calibri"/>
              </a:rPr>
              <a:t>eclipse</a:t>
            </a:r>
            <a:r>
              <a:rPr sz="2000" spc="4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104139" marR="229235" indent="-91440">
              <a:lnSpc>
                <a:spcPts val="2160"/>
              </a:lnSpc>
              <a:spcBef>
                <a:spcPts val="1435"/>
              </a:spcBef>
              <a:buClr>
                <a:srgbClr val="D24717"/>
              </a:buClr>
              <a:buFont typeface="Wingdings"/>
              <a:buChar char=""/>
              <a:tabLst>
                <a:tab pos="270510" algn="l"/>
              </a:tabLst>
            </a:pPr>
            <a:r>
              <a:rPr sz="2000" spc="-15" dirty="0">
                <a:solidFill>
                  <a:srgbClr val="404040"/>
                </a:solidFill>
                <a:latin typeface="Calibri"/>
                <a:cs typeface="Calibri"/>
              </a:rPr>
              <a:t>Pour </a:t>
            </a:r>
            <a:r>
              <a:rPr sz="2000" dirty="0">
                <a:solidFill>
                  <a:srgbClr val="404040"/>
                </a:solidFill>
                <a:latin typeface="Calibri"/>
                <a:cs typeface="Calibri"/>
              </a:rPr>
              <a:t>cela, lancer la </a:t>
            </a:r>
            <a:r>
              <a:rPr sz="2000" spc="-5" dirty="0">
                <a:solidFill>
                  <a:srgbClr val="404040"/>
                </a:solidFill>
                <a:latin typeface="Calibri"/>
                <a:cs typeface="Calibri"/>
              </a:rPr>
              <a:t>commande </a:t>
            </a:r>
            <a:r>
              <a:rPr sz="2000" spc="-15" dirty="0">
                <a:solidFill>
                  <a:srgbClr val="404040"/>
                </a:solidFill>
                <a:latin typeface="Calibri"/>
                <a:cs typeface="Calibri"/>
              </a:rPr>
              <a:t>mvn </a:t>
            </a:r>
            <a:r>
              <a:rPr sz="2000" spc="-5" dirty="0">
                <a:solidFill>
                  <a:srgbClr val="404040"/>
                </a:solidFill>
                <a:latin typeface="Calibri"/>
                <a:cs typeface="Calibri"/>
              </a:rPr>
              <a:t>eclipse :eclipse </a:t>
            </a:r>
            <a:r>
              <a:rPr sz="2000" dirty="0">
                <a:solidFill>
                  <a:srgbClr val="404040"/>
                </a:solidFill>
                <a:latin typeface="Calibri"/>
                <a:cs typeface="Calibri"/>
              </a:rPr>
              <a:t>dans </a:t>
            </a:r>
            <a:r>
              <a:rPr sz="2000" spc="-5" dirty="0">
                <a:solidFill>
                  <a:srgbClr val="404040"/>
                </a:solidFill>
                <a:latin typeface="Calibri"/>
                <a:cs typeface="Calibri"/>
              </a:rPr>
              <a:t>un </a:t>
            </a:r>
            <a:r>
              <a:rPr sz="2000" spc="-15" dirty="0">
                <a:solidFill>
                  <a:srgbClr val="404040"/>
                </a:solidFill>
                <a:latin typeface="Calibri"/>
                <a:cs typeface="Calibri"/>
              </a:rPr>
              <a:t>invite </a:t>
            </a:r>
            <a:r>
              <a:rPr sz="2000" spc="-5" dirty="0">
                <a:solidFill>
                  <a:srgbClr val="404040"/>
                </a:solidFill>
                <a:latin typeface="Calibri"/>
                <a:cs typeface="Calibri"/>
              </a:rPr>
              <a:t>de  commande sous </a:t>
            </a:r>
            <a:r>
              <a:rPr sz="2000" dirty="0">
                <a:solidFill>
                  <a:srgbClr val="404040"/>
                </a:solidFill>
                <a:latin typeface="Calibri"/>
                <a:cs typeface="Calibri"/>
              </a:rPr>
              <a:t>le </a:t>
            </a:r>
            <a:r>
              <a:rPr sz="2000" spc="-10" dirty="0">
                <a:solidFill>
                  <a:srgbClr val="404040"/>
                </a:solidFill>
                <a:latin typeface="Calibri"/>
                <a:cs typeface="Calibri"/>
              </a:rPr>
              <a:t>répertoire </a:t>
            </a:r>
            <a:r>
              <a:rPr sz="2000" spc="-5" dirty="0">
                <a:solidFill>
                  <a:srgbClr val="404040"/>
                </a:solidFill>
                <a:latin typeface="Calibri"/>
                <a:cs typeface="Calibri"/>
              </a:rPr>
              <a:t>du</a:t>
            </a:r>
            <a:r>
              <a:rPr sz="2000" spc="5"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a:p>
            <a:pPr marL="927100">
              <a:lnSpc>
                <a:spcPct val="100000"/>
              </a:lnSpc>
              <a:spcBef>
                <a:spcPts val="1120"/>
              </a:spcBef>
            </a:pPr>
            <a:r>
              <a:rPr sz="2000" spc="-20" dirty="0">
                <a:solidFill>
                  <a:srgbClr val="404040"/>
                </a:solidFill>
                <a:latin typeface="Calibri"/>
                <a:cs typeface="Calibri"/>
              </a:rPr>
              <a:t>C:\TestMaven&gt;cd</a:t>
            </a:r>
            <a:r>
              <a:rPr sz="2000" spc="-5" dirty="0">
                <a:solidFill>
                  <a:srgbClr val="404040"/>
                </a:solidFill>
                <a:latin typeface="Calibri"/>
                <a:cs typeface="Calibri"/>
              </a:rPr>
              <a:t> </a:t>
            </a:r>
            <a:r>
              <a:rPr sz="2000" spc="-15" dirty="0">
                <a:solidFill>
                  <a:srgbClr val="404040"/>
                </a:solidFill>
                <a:latin typeface="Calibri"/>
                <a:cs typeface="Calibri"/>
              </a:rPr>
              <a:t>Complexe</a:t>
            </a:r>
            <a:endParaRPr sz="2000">
              <a:latin typeface="Calibri"/>
              <a:cs typeface="Calibri"/>
            </a:endParaRPr>
          </a:p>
          <a:p>
            <a:pPr marL="927100">
              <a:lnSpc>
                <a:spcPct val="100000"/>
              </a:lnSpc>
              <a:spcBef>
                <a:spcPts val="1165"/>
              </a:spcBef>
            </a:pPr>
            <a:r>
              <a:rPr sz="2000" spc="-20" dirty="0">
                <a:solidFill>
                  <a:srgbClr val="404040"/>
                </a:solidFill>
                <a:latin typeface="Calibri"/>
                <a:cs typeface="Calibri"/>
              </a:rPr>
              <a:t>C:\TestMaven\Complexe&gt;mvn</a:t>
            </a:r>
            <a:r>
              <a:rPr sz="2000" spc="10" dirty="0">
                <a:solidFill>
                  <a:srgbClr val="404040"/>
                </a:solidFill>
                <a:latin typeface="Calibri"/>
                <a:cs typeface="Calibri"/>
              </a:rPr>
              <a:t> </a:t>
            </a:r>
            <a:r>
              <a:rPr sz="2000" spc="-5" dirty="0">
                <a:solidFill>
                  <a:srgbClr val="404040"/>
                </a:solidFill>
                <a:latin typeface="Calibri"/>
                <a:cs typeface="Calibri"/>
              </a:rPr>
              <a:t>eclipse:eclipse</a:t>
            </a:r>
            <a:endParaRPr sz="2000">
              <a:latin typeface="Calibri"/>
              <a:cs typeface="Calibri"/>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69875" indent="-257810">
              <a:lnSpc>
                <a:spcPts val="2280"/>
              </a:lnSpc>
              <a:buClr>
                <a:srgbClr val="D24717"/>
              </a:buClr>
              <a:buFont typeface="Wingdings"/>
              <a:buChar char=""/>
              <a:tabLst>
                <a:tab pos="270510" algn="l"/>
              </a:tabLst>
            </a:pPr>
            <a:r>
              <a:rPr sz="2000" dirty="0">
                <a:solidFill>
                  <a:srgbClr val="404040"/>
                </a:solidFill>
                <a:latin typeface="Calibri"/>
                <a:cs typeface="Calibri"/>
              </a:rPr>
              <a:t>2 </a:t>
            </a:r>
            <a:r>
              <a:rPr sz="2000" spc="-10" dirty="0">
                <a:solidFill>
                  <a:srgbClr val="404040"/>
                </a:solidFill>
                <a:latin typeface="Calibri"/>
                <a:cs typeface="Calibri"/>
              </a:rPr>
              <a:t>fichiers </a:t>
            </a:r>
            <a:r>
              <a:rPr sz="2000" spc="-5" dirty="0">
                <a:solidFill>
                  <a:srgbClr val="404040"/>
                </a:solidFill>
                <a:latin typeface="Calibri"/>
                <a:cs typeface="Calibri"/>
              </a:rPr>
              <a:t>.classpath </a:t>
            </a:r>
            <a:r>
              <a:rPr sz="2000" spc="-10" dirty="0">
                <a:solidFill>
                  <a:srgbClr val="404040"/>
                </a:solidFill>
                <a:latin typeface="Calibri"/>
                <a:cs typeface="Calibri"/>
              </a:rPr>
              <a:t>et </a:t>
            </a:r>
            <a:r>
              <a:rPr sz="2000" spc="-5" dirty="0">
                <a:solidFill>
                  <a:srgbClr val="404040"/>
                </a:solidFill>
                <a:latin typeface="Calibri"/>
                <a:cs typeface="Calibri"/>
              </a:rPr>
              <a:t>.project </a:t>
            </a:r>
            <a:r>
              <a:rPr sz="2000" dirty="0">
                <a:solidFill>
                  <a:srgbClr val="404040"/>
                </a:solidFill>
                <a:latin typeface="Calibri"/>
                <a:cs typeface="Calibri"/>
              </a:rPr>
              <a:t>indispensables à </a:t>
            </a:r>
            <a:r>
              <a:rPr sz="2000" spc="-5" dirty="0">
                <a:solidFill>
                  <a:srgbClr val="404040"/>
                </a:solidFill>
                <a:latin typeface="Calibri"/>
                <a:cs typeface="Calibri"/>
              </a:rPr>
              <a:t>eclipse </a:t>
            </a:r>
            <a:r>
              <a:rPr sz="2000" spc="-10" dirty="0">
                <a:solidFill>
                  <a:srgbClr val="404040"/>
                </a:solidFill>
                <a:latin typeface="Calibri"/>
                <a:cs typeface="Calibri"/>
              </a:rPr>
              <a:t>sont </a:t>
            </a:r>
            <a:r>
              <a:rPr sz="2000" spc="-5" dirty="0">
                <a:solidFill>
                  <a:srgbClr val="404040"/>
                </a:solidFill>
                <a:latin typeface="Calibri"/>
                <a:cs typeface="Calibri"/>
              </a:rPr>
              <a:t>créés</a:t>
            </a:r>
            <a:r>
              <a:rPr sz="2000" spc="105" dirty="0">
                <a:solidFill>
                  <a:srgbClr val="404040"/>
                </a:solidFill>
                <a:latin typeface="Calibri"/>
                <a:cs typeface="Calibri"/>
              </a:rPr>
              <a:t> </a:t>
            </a:r>
            <a:r>
              <a:rPr sz="2000" dirty="0">
                <a:solidFill>
                  <a:srgbClr val="404040"/>
                </a:solidFill>
                <a:latin typeface="Calibri"/>
                <a:cs typeface="Calibri"/>
              </a:rPr>
              <a:t>dans</a:t>
            </a:r>
            <a:endParaRPr sz="2000">
              <a:latin typeface="Calibri"/>
              <a:cs typeface="Calibri"/>
            </a:endParaRPr>
          </a:p>
          <a:p>
            <a:pPr marL="104139">
              <a:lnSpc>
                <a:spcPts val="2280"/>
              </a:lnSpc>
            </a:pPr>
            <a:r>
              <a:rPr sz="2000" dirty="0">
                <a:solidFill>
                  <a:srgbClr val="404040"/>
                </a:solidFill>
                <a:latin typeface="Calibri"/>
                <a:cs typeface="Calibri"/>
              </a:rPr>
              <a:t>le </a:t>
            </a:r>
            <a:r>
              <a:rPr sz="2000" spc="-10" dirty="0">
                <a:solidFill>
                  <a:srgbClr val="404040"/>
                </a:solidFill>
                <a:latin typeface="Calibri"/>
                <a:cs typeface="Calibri"/>
              </a:rPr>
              <a:t>répertoire </a:t>
            </a:r>
            <a:r>
              <a:rPr sz="2000" dirty="0">
                <a:solidFill>
                  <a:srgbClr val="404040"/>
                </a:solidFill>
                <a:latin typeface="Calibri"/>
                <a:cs typeface="Calibri"/>
              </a:rPr>
              <a:t>de </a:t>
            </a:r>
            <a:r>
              <a:rPr sz="2000" spc="-10" dirty="0">
                <a:solidFill>
                  <a:srgbClr val="404040"/>
                </a:solidFill>
                <a:latin typeface="Calibri"/>
                <a:cs typeface="Calibri"/>
              </a:rPr>
              <a:t>notre</a:t>
            </a:r>
            <a:r>
              <a:rPr sz="2000" spc="-5" dirty="0">
                <a:solidFill>
                  <a:srgbClr val="404040"/>
                </a:solidFill>
                <a:latin typeface="Calibri"/>
                <a:cs typeface="Calibri"/>
              </a:rPr>
              <a:t> </a:t>
            </a:r>
            <a:r>
              <a:rPr sz="2000" spc="-10" dirty="0">
                <a:solidFill>
                  <a:srgbClr val="404040"/>
                </a:solidFill>
                <a:latin typeface="Calibri"/>
                <a:cs typeface="Calibri"/>
              </a:rPr>
              <a:t>projet.</a:t>
            </a:r>
            <a:endParaRPr sz="2000">
              <a:latin typeface="Calibri"/>
              <a:cs typeface="Calibri"/>
            </a:endParaRPr>
          </a:p>
        </p:txBody>
      </p:sp>
      <p:sp>
        <p:nvSpPr>
          <p:cNvPr id="6" name="object 6"/>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27269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57771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Compilation </a:t>
            </a:r>
            <a:r>
              <a:rPr spc="-35" dirty="0">
                <a:solidFill>
                  <a:schemeClr val="tx1"/>
                </a:solidFill>
              </a:rPr>
              <a:t>et</a:t>
            </a:r>
            <a:r>
              <a:rPr spc="-180" dirty="0">
                <a:solidFill>
                  <a:schemeClr val="tx1"/>
                </a:solidFill>
              </a:rPr>
              <a:t> </a:t>
            </a:r>
            <a:r>
              <a:rPr spc="-65" dirty="0">
                <a:solidFill>
                  <a:schemeClr val="tx1"/>
                </a:solidFill>
              </a:rPr>
              <a:t>test</a:t>
            </a:r>
          </a:p>
        </p:txBody>
      </p:sp>
      <p:sp>
        <p:nvSpPr>
          <p:cNvPr id="5" name="object 5"/>
          <p:cNvSpPr txBox="1"/>
          <p:nvPr/>
        </p:nvSpPr>
        <p:spPr>
          <a:xfrm>
            <a:off x="852932" y="1259875"/>
            <a:ext cx="4328668" cy="927818"/>
          </a:xfrm>
          <a:prstGeom prst="rect">
            <a:avLst/>
          </a:prstGeom>
        </p:spPr>
        <p:txBody>
          <a:bodyPr vert="horz" wrap="square" lIns="0" tIns="187325" rIns="0" bIns="0" rtlCol="0">
            <a:spAutoFit/>
          </a:bodyPr>
          <a:lstStyle/>
          <a:p>
            <a:pPr marL="269875" indent="-257810">
              <a:lnSpc>
                <a:spcPct val="100000"/>
              </a:lnSpc>
              <a:spcBef>
                <a:spcPts val="1475"/>
              </a:spcBef>
              <a:buClr>
                <a:srgbClr val="D24717"/>
              </a:buClr>
              <a:buFont typeface="Wingdings"/>
              <a:buChar char=""/>
              <a:tabLst>
                <a:tab pos="270510" algn="l"/>
              </a:tabLst>
            </a:pPr>
            <a:r>
              <a:rPr sz="2000" spc="-5" dirty="0">
                <a:solidFill>
                  <a:srgbClr val="404040"/>
                </a:solidFill>
                <a:latin typeface="Calibri"/>
                <a:cs typeface="Calibri"/>
              </a:rPr>
              <a:t>Compilation </a:t>
            </a:r>
            <a:r>
              <a:rPr sz="2000" dirty="0">
                <a:solidFill>
                  <a:srgbClr val="404040"/>
                </a:solidFill>
                <a:latin typeface="Calibri"/>
                <a:cs typeface="Calibri"/>
              </a:rPr>
              <a:t>du </a:t>
            </a:r>
            <a:r>
              <a:rPr sz="2000" spc="-15" dirty="0">
                <a:solidFill>
                  <a:srgbClr val="404040"/>
                </a:solidFill>
                <a:latin typeface="Calibri"/>
                <a:cs typeface="Calibri"/>
              </a:rPr>
              <a:t>projet</a:t>
            </a:r>
            <a:r>
              <a:rPr sz="2000" spc="-6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927100">
              <a:lnSpc>
                <a:spcPct val="100000"/>
              </a:lnSpc>
              <a:spcBef>
                <a:spcPts val="1235"/>
              </a:spcBef>
            </a:pPr>
            <a:r>
              <a:rPr sz="1800" spc="-10" dirty="0">
                <a:solidFill>
                  <a:srgbClr val="404040"/>
                </a:solidFill>
                <a:latin typeface="Calibri"/>
                <a:cs typeface="Calibri"/>
              </a:rPr>
              <a:t>mvn</a:t>
            </a:r>
            <a:r>
              <a:rPr sz="1800" spc="-5" dirty="0">
                <a:solidFill>
                  <a:srgbClr val="404040"/>
                </a:solidFill>
                <a:latin typeface="Calibri"/>
                <a:cs typeface="Calibri"/>
              </a:rPr>
              <a:t> </a:t>
            </a:r>
            <a:r>
              <a:rPr sz="1800" spc="-10" dirty="0">
                <a:solidFill>
                  <a:srgbClr val="404040"/>
                </a:solidFill>
                <a:latin typeface="Calibri"/>
                <a:cs typeface="Calibri"/>
              </a:rPr>
              <a:t>compile</a:t>
            </a:r>
            <a:endParaRPr sz="1800" dirty="0">
              <a:latin typeface="Calibri"/>
              <a:cs typeface="Calibri"/>
            </a:endParaRPr>
          </a:p>
        </p:txBody>
      </p:sp>
      <p:sp>
        <p:nvSpPr>
          <p:cNvPr id="6" name="object 6"/>
          <p:cNvSpPr txBox="1"/>
          <p:nvPr/>
        </p:nvSpPr>
        <p:spPr>
          <a:xfrm>
            <a:off x="852933" y="2670142"/>
            <a:ext cx="7681595" cy="2188419"/>
          </a:xfrm>
          <a:prstGeom prst="rect">
            <a:avLst/>
          </a:prstGeom>
        </p:spPr>
        <p:txBody>
          <a:bodyPr vert="horz" wrap="square" lIns="0" tIns="61594" rIns="0" bIns="0" rtlCol="0">
            <a:spAutoFit/>
          </a:bodyPr>
          <a:lstStyle/>
          <a:p>
            <a:pPr marL="213360">
              <a:lnSpc>
                <a:spcPct val="100000"/>
              </a:lnSpc>
              <a:spcBef>
                <a:spcPts val="484"/>
              </a:spcBef>
            </a:pPr>
            <a:r>
              <a:rPr sz="1800" spc="-10" dirty="0">
                <a:solidFill>
                  <a:srgbClr val="404040"/>
                </a:solidFill>
                <a:latin typeface="Calibri"/>
                <a:cs typeface="Calibri"/>
              </a:rPr>
              <a:t>Remarques:</a:t>
            </a:r>
            <a:endParaRPr sz="1800">
              <a:latin typeface="Calibri"/>
              <a:cs typeface="Calibri"/>
            </a:endParaRPr>
          </a:p>
          <a:p>
            <a:pPr marL="448309" indent="-235585">
              <a:lnSpc>
                <a:spcPts val="2050"/>
              </a:lnSpc>
              <a:spcBef>
                <a:spcPts val="380"/>
              </a:spcBef>
              <a:buClr>
                <a:srgbClr val="D24717"/>
              </a:buClr>
              <a:buFont typeface="Wingdings"/>
              <a:buChar char=""/>
              <a:tabLst>
                <a:tab pos="448945" algn="l"/>
              </a:tabLst>
            </a:pPr>
            <a:r>
              <a:rPr sz="1800" spc="-5" dirty="0">
                <a:solidFill>
                  <a:srgbClr val="404040"/>
                </a:solidFill>
                <a:latin typeface="Calibri"/>
                <a:cs typeface="Calibri"/>
              </a:rPr>
              <a:t>Si nous </a:t>
            </a:r>
            <a:r>
              <a:rPr sz="1800" spc="-25" dirty="0">
                <a:solidFill>
                  <a:srgbClr val="404040"/>
                </a:solidFill>
                <a:latin typeface="Calibri"/>
                <a:cs typeface="Calibri"/>
              </a:rPr>
              <a:t>n’avons </a:t>
            </a:r>
            <a:r>
              <a:rPr sz="1800" dirty="0">
                <a:solidFill>
                  <a:srgbClr val="404040"/>
                </a:solidFill>
                <a:latin typeface="Calibri"/>
                <a:cs typeface="Calibri"/>
              </a:rPr>
              <a:t>pas </a:t>
            </a:r>
            <a:r>
              <a:rPr sz="1800" spc="-10" dirty="0">
                <a:solidFill>
                  <a:srgbClr val="404040"/>
                </a:solidFill>
                <a:latin typeface="Calibri"/>
                <a:cs typeface="Calibri"/>
              </a:rPr>
              <a:t>encore </a:t>
            </a:r>
            <a:r>
              <a:rPr sz="1800" spc="-5" dirty="0">
                <a:solidFill>
                  <a:srgbClr val="404040"/>
                </a:solidFill>
                <a:latin typeface="Calibri"/>
                <a:cs typeface="Calibri"/>
              </a:rPr>
              <a:t>compilé </a:t>
            </a:r>
            <a:r>
              <a:rPr sz="1800" dirty="0">
                <a:solidFill>
                  <a:srgbClr val="404040"/>
                </a:solidFill>
                <a:latin typeface="Calibri"/>
                <a:cs typeface="Calibri"/>
              </a:rPr>
              <a:t>un </a:t>
            </a:r>
            <a:r>
              <a:rPr sz="1800" spc="-10" dirty="0">
                <a:solidFill>
                  <a:srgbClr val="404040"/>
                </a:solidFill>
                <a:latin typeface="Calibri"/>
                <a:cs typeface="Calibri"/>
              </a:rPr>
              <a:t>projet avec </a:t>
            </a:r>
            <a:r>
              <a:rPr sz="1800" spc="-5" dirty="0">
                <a:solidFill>
                  <a:srgbClr val="404040"/>
                </a:solidFill>
                <a:latin typeface="Calibri"/>
                <a:cs typeface="Calibri"/>
              </a:rPr>
              <a:t>Maven, </a:t>
            </a:r>
            <a:r>
              <a:rPr sz="1800" dirty="0">
                <a:solidFill>
                  <a:srgbClr val="404040"/>
                </a:solidFill>
                <a:latin typeface="Calibri"/>
                <a:cs typeface="Calibri"/>
              </a:rPr>
              <a:t>il </a:t>
            </a:r>
            <a:r>
              <a:rPr sz="1800" spc="-10" dirty="0">
                <a:solidFill>
                  <a:srgbClr val="404040"/>
                </a:solidFill>
                <a:latin typeface="Calibri"/>
                <a:cs typeface="Calibri"/>
              </a:rPr>
              <a:t>télécharge</a:t>
            </a:r>
            <a:r>
              <a:rPr sz="1800" spc="140" dirty="0">
                <a:solidFill>
                  <a:srgbClr val="404040"/>
                </a:solidFill>
                <a:latin typeface="Calibri"/>
                <a:cs typeface="Calibri"/>
              </a:rPr>
              <a:t> </a:t>
            </a:r>
            <a:r>
              <a:rPr sz="1800" spc="-15" dirty="0">
                <a:solidFill>
                  <a:srgbClr val="404040"/>
                </a:solidFill>
                <a:latin typeface="Calibri"/>
                <a:cs typeface="Calibri"/>
              </a:rPr>
              <a:t>vers</a:t>
            </a:r>
            <a:endParaRPr sz="1800">
              <a:latin typeface="Calibri"/>
              <a:cs typeface="Calibri"/>
            </a:endParaRPr>
          </a:p>
          <a:p>
            <a:pPr marL="396240">
              <a:lnSpc>
                <a:spcPts val="2050"/>
              </a:lnSpc>
            </a:pPr>
            <a:r>
              <a:rPr sz="1800" spc="-10" dirty="0">
                <a:solidFill>
                  <a:srgbClr val="404040"/>
                </a:solidFill>
                <a:latin typeface="Calibri"/>
                <a:cs typeface="Calibri"/>
              </a:rPr>
              <a:t>notre répertoire </a:t>
            </a:r>
            <a:r>
              <a:rPr sz="1800" dirty="0">
                <a:solidFill>
                  <a:srgbClr val="404040"/>
                </a:solidFill>
                <a:latin typeface="Calibri"/>
                <a:cs typeface="Calibri"/>
              </a:rPr>
              <a:t>de </a:t>
            </a:r>
            <a:r>
              <a:rPr sz="1800" spc="-15" dirty="0">
                <a:solidFill>
                  <a:srgbClr val="404040"/>
                </a:solidFill>
                <a:latin typeface="Calibri"/>
                <a:cs typeface="Calibri"/>
              </a:rPr>
              <a:t>stockage </a:t>
            </a:r>
            <a:r>
              <a:rPr sz="1800" spc="-5" dirty="0">
                <a:solidFill>
                  <a:srgbClr val="404040"/>
                </a:solidFill>
                <a:latin typeface="Calibri"/>
                <a:cs typeface="Calibri"/>
              </a:rPr>
              <a:t>le module </a:t>
            </a:r>
            <a:r>
              <a:rPr sz="1800" spc="-10" dirty="0">
                <a:solidFill>
                  <a:srgbClr val="404040"/>
                </a:solidFill>
                <a:latin typeface="Calibri"/>
                <a:cs typeface="Calibri"/>
              </a:rPr>
              <a:t>complémentaire</a:t>
            </a:r>
            <a:r>
              <a:rPr sz="1800" spc="130" dirty="0">
                <a:solidFill>
                  <a:srgbClr val="404040"/>
                </a:solidFill>
                <a:latin typeface="Calibri"/>
                <a:cs typeface="Calibri"/>
              </a:rPr>
              <a:t> </a:t>
            </a:r>
            <a:r>
              <a:rPr sz="1800" spc="-5" dirty="0">
                <a:solidFill>
                  <a:srgbClr val="404040"/>
                </a:solidFill>
                <a:latin typeface="Calibri"/>
                <a:cs typeface="Calibri"/>
              </a:rPr>
              <a:t>compile.</a:t>
            </a:r>
            <a:endParaRPr sz="1800">
              <a:latin typeface="Calibri"/>
              <a:cs typeface="Calibri"/>
            </a:endParaRPr>
          </a:p>
          <a:p>
            <a:pPr marL="448309" indent="-235585">
              <a:lnSpc>
                <a:spcPct val="100000"/>
              </a:lnSpc>
              <a:spcBef>
                <a:spcPts val="385"/>
              </a:spcBef>
              <a:buClr>
                <a:srgbClr val="D24717"/>
              </a:buClr>
              <a:buFont typeface="Wingdings"/>
              <a:buChar char=""/>
              <a:tabLst>
                <a:tab pos="448945" algn="l"/>
              </a:tabLst>
            </a:pPr>
            <a:r>
              <a:rPr sz="1800" spc="-10" dirty="0">
                <a:solidFill>
                  <a:srgbClr val="404040"/>
                </a:solidFill>
                <a:latin typeface="Calibri"/>
                <a:cs typeface="Calibri"/>
              </a:rPr>
              <a:t>Maven crée </a:t>
            </a:r>
            <a:r>
              <a:rPr sz="1800" dirty="0">
                <a:solidFill>
                  <a:srgbClr val="404040"/>
                </a:solidFill>
                <a:latin typeface="Calibri"/>
                <a:cs typeface="Calibri"/>
              </a:rPr>
              <a:t>un </a:t>
            </a:r>
            <a:r>
              <a:rPr sz="1800" spc="-10" dirty="0">
                <a:solidFill>
                  <a:srgbClr val="404040"/>
                </a:solidFill>
                <a:latin typeface="Calibri"/>
                <a:cs typeface="Calibri"/>
              </a:rPr>
              <a:t>répertoire </a:t>
            </a:r>
            <a:r>
              <a:rPr sz="1800" spc="-5" dirty="0">
                <a:solidFill>
                  <a:srgbClr val="404040"/>
                </a:solidFill>
                <a:latin typeface="Calibri"/>
                <a:cs typeface="Calibri"/>
              </a:rPr>
              <a:t>nommé </a:t>
            </a:r>
            <a:r>
              <a:rPr sz="1800" spc="-15" dirty="0">
                <a:solidFill>
                  <a:srgbClr val="404040"/>
                </a:solidFill>
                <a:latin typeface="Calibri"/>
                <a:cs typeface="Calibri"/>
              </a:rPr>
              <a:t>target </a:t>
            </a:r>
            <a:r>
              <a:rPr sz="1800" dirty="0">
                <a:solidFill>
                  <a:srgbClr val="404040"/>
                </a:solidFill>
                <a:latin typeface="Calibri"/>
                <a:cs typeface="Calibri"/>
              </a:rPr>
              <a:t>qui </a:t>
            </a:r>
            <a:r>
              <a:rPr sz="1800" spc="-10" dirty="0">
                <a:solidFill>
                  <a:srgbClr val="404040"/>
                </a:solidFill>
                <a:latin typeface="Calibri"/>
                <a:cs typeface="Calibri"/>
              </a:rPr>
              <a:t>contiendra </a:t>
            </a:r>
            <a:r>
              <a:rPr sz="1800" spc="-5" dirty="0">
                <a:solidFill>
                  <a:srgbClr val="404040"/>
                </a:solidFill>
                <a:latin typeface="Calibri"/>
                <a:cs typeface="Calibri"/>
              </a:rPr>
              <a:t>les </a:t>
            </a:r>
            <a:r>
              <a:rPr sz="1800" dirty="0">
                <a:solidFill>
                  <a:srgbClr val="404040"/>
                </a:solidFill>
                <a:latin typeface="Calibri"/>
                <a:cs typeface="Calibri"/>
              </a:rPr>
              <a:t>classes</a:t>
            </a:r>
            <a:r>
              <a:rPr sz="1800" spc="165" dirty="0">
                <a:solidFill>
                  <a:srgbClr val="404040"/>
                </a:solidFill>
                <a:latin typeface="Calibri"/>
                <a:cs typeface="Calibri"/>
              </a:rPr>
              <a:t> </a:t>
            </a:r>
            <a:r>
              <a:rPr sz="1800" spc="-5" dirty="0">
                <a:solidFill>
                  <a:srgbClr val="404040"/>
                </a:solidFill>
                <a:latin typeface="Calibri"/>
                <a:cs typeface="Calibri"/>
              </a:rPr>
              <a:t>compilées.</a:t>
            </a:r>
            <a:endParaRPr sz="1800">
              <a:latin typeface="Calibri"/>
              <a:cs typeface="Calibri"/>
            </a:endParaRPr>
          </a:p>
          <a:p>
            <a:pPr marL="269875" indent="-257810">
              <a:lnSpc>
                <a:spcPct val="100000"/>
              </a:lnSpc>
              <a:spcBef>
                <a:spcPts val="1350"/>
              </a:spcBef>
              <a:buClr>
                <a:srgbClr val="D24717"/>
              </a:buClr>
              <a:buFont typeface="Wingdings"/>
              <a:buChar char=""/>
              <a:tabLst>
                <a:tab pos="270510" algn="l"/>
              </a:tabLst>
            </a:pPr>
            <a:r>
              <a:rPr sz="2000" spc="-55" dirty="0">
                <a:solidFill>
                  <a:srgbClr val="404040"/>
                </a:solidFill>
                <a:latin typeface="Calibri"/>
                <a:cs typeface="Calibri"/>
              </a:rPr>
              <a:t>Test </a:t>
            </a:r>
            <a:r>
              <a:rPr sz="2000" dirty="0">
                <a:solidFill>
                  <a:srgbClr val="404040"/>
                </a:solidFill>
                <a:latin typeface="Calibri"/>
                <a:cs typeface="Calibri"/>
              </a:rPr>
              <a:t>du </a:t>
            </a:r>
            <a:r>
              <a:rPr sz="2000" spc="-10" dirty="0">
                <a:solidFill>
                  <a:srgbClr val="404040"/>
                </a:solidFill>
                <a:latin typeface="Calibri"/>
                <a:cs typeface="Calibri"/>
              </a:rPr>
              <a:t>projet</a:t>
            </a:r>
            <a:r>
              <a:rPr sz="2000" spc="5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927100">
              <a:lnSpc>
                <a:spcPct val="100000"/>
              </a:lnSpc>
              <a:spcBef>
                <a:spcPts val="1280"/>
              </a:spcBef>
            </a:pPr>
            <a:r>
              <a:rPr sz="1800" spc="-10" dirty="0">
                <a:solidFill>
                  <a:srgbClr val="404040"/>
                </a:solidFill>
                <a:latin typeface="Calibri"/>
                <a:cs typeface="Calibri"/>
              </a:rPr>
              <a:t>mvn</a:t>
            </a:r>
            <a:r>
              <a:rPr sz="1800" dirty="0">
                <a:solidFill>
                  <a:srgbClr val="404040"/>
                </a:solidFill>
                <a:latin typeface="Calibri"/>
                <a:cs typeface="Calibri"/>
              </a:rPr>
              <a:t> </a:t>
            </a:r>
            <a:r>
              <a:rPr sz="1800" spc="-15" dirty="0">
                <a:solidFill>
                  <a:srgbClr val="404040"/>
                </a:solidFill>
                <a:latin typeface="Calibri"/>
                <a:cs typeface="Calibri"/>
              </a:rPr>
              <a:t>test</a:t>
            </a:r>
            <a:endParaRPr sz="1800">
              <a:latin typeface="Calibri"/>
              <a:cs typeface="Calibri"/>
            </a:endParaRPr>
          </a:p>
        </p:txBody>
      </p:sp>
      <p:sp>
        <p:nvSpPr>
          <p:cNvPr id="7" name="object 7"/>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590800" y="2339339"/>
            <a:ext cx="6029325" cy="7924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053017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228600" y="8953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228600" y="215169"/>
            <a:ext cx="8382000" cy="628570"/>
          </a:xfrm>
          <a:prstGeom prst="rect">
            <a:avLst/>
          </a:prstGeom>
        </p:spPr>
        <p:txBody>
          <a:bodyPr vert="horz" wrap="square" lIns="0" tIns="12700" rIns="0" bIns="0" rtlCol="0">
            <a:spAutoFit/>
          </a:bodyPr>
          <a:lstStyle/>
          <a:p>
            <a:pPr marL="12700">
              <a:lnSpc>
                <a:spcPts val="5330"/>
              </a:lnSpc>
              <a:spcBef>
                <a:spcPts val="100"/>
              </a:spcBef>
            </a:pPr>
            <a:r>
              <a:rPr spc="-60" dirty="0">
                <a:solidFill>
                  <a:schemeClr val="tx1"/>
                </a:solidFill>
              </a:rPr>
              <a:t>Création </a:t>
            </a:r>
            <a:r>
              <a:rPr spc="-65" dirty="0" err="1">
                <a:solidFill>
                  <a:schemeClr val="tx1"/>
                </a:solidFill>
              </a:rPr>
              <a:t>d’une</a:t>
            </a:r>
            <a:r>
              <a:rPr spc="-185" dirty="0">
                <a:solidFill>
                  <a:schemeClr val="tx1"/>
                </a:solidFill>
              </a:rPr>
              <a:t> </a:t>
            </a:r>
            <a:r>
              <a:rPr spc="-50" dirty="0" err="1">
                <a:solidFill>
                  <a:schemeClr val="tx1"/>
                </a:solidFill>
              </a:rPr>
              <a:t>bibliothèque</a:t>
            </a:r>
            <a:r>
              <a:rPr lang="en-US" spc="-50" dirty="0">
                <a:solidFill>
                  <a:schemeClr val="tx1"/>
                </a:solidFill>
              </a:rPr>
              <a:t> </a:t>
            </a:r>
            <a:r>
              <a:rPr spc="-65" dirty="0">
                <a:solidFill>
                  <a:schemeClr val="tx1"/>
                </a:solidFill>
              </a:rPr>
              <a:t>JAR</a:t>
            </a:r>
          </a:p>
        </p:txBody>
      </p:sp>
      <p:sp>
        <p:nvSpPr>
          <p:cNvPr id="5" name="object 5"/>
          <p:cNvSpPr txBox="1"/>
          <p:nvPr/>
        </p:nvSpPr>
        <p:spPr>
          <a:xfrm>
            <a:off x="290342" y="1035423"/>
            <a:ext cx="8049895" cy="3740126"/>
          </a:xfrm>
          <a:prstGeom prst="rect">
            <a:avLst/>
          </a:prstGeom>
        </p:spPr>
        <p:txBody>
          <a:bodyPr vert="horz" wrap="square" lIns="0" tIns="160655" rIns="0" bIns="0" rtlCol="0">
            <a:spAutoFit/>
          </a:bodyPr>
          <a:lstStyle/>
          <a:p>
            <a:pPr marL="12700">
              <a:lnSpc>
                <a:spcPct val="100000"/>
              </a:lnSpc>
              <a:spcBef>
                <a:spcPts val="1265"/>
              </a:spcBef>
            </a:pPr>
            <a:r>
              <a:rPr sz="1600" b="1" spc="-10" dirty="0">
                <a:solidFill>
                  <a:srgbClr val="404040"/>
                </a:solidFill>
                <a:latin typeface="Calibri"/>
                <a:cs typeface="Calibri"/>
              </a:rPr>
              <a:t>Créer </a:t>
            </a:r>
            <a:r>
              <a:rPr sz="1600" b="1" spc="-20" dirty="0">
                <a:solidFill>
                  <a:srgbClr val="404040"/>
                </a:solidFill>
                <a:latin typeface="Calibri"/>
                <a:cs typeface="Calibri"/>
              </a:rPr>
              <a:t>l’archive </a:t>
            </a:r>
            <a:r>
              <a:rPr sz="1600" b="1" spc="-15" dirty="0">
                <a:solidFill>
                  <a:srgbClr val="404040"/>
                </a:solidFill>
                <a:latin typeface="Calibri"/>
                <a:cs typeface="Calibri"/>
              </a:rPr>
              <a:t>Java </a:t>
            </a:r>
            <a:r>
              <a:rPr sz="1600" b="1" spc="-10" dirty="0">
                <a:solidFill>
                  <a:srgbClr val="404040"/>
                </a:solidFill>
                <a:latin typeface="Calibri"/>
                <a:cs typeface="Calibri"/>
              </a:rPr>
              <a:t>(JAR) </a:t>
            </a:r>
            <a:r>
              <a:rPr sz="1600" b="1" dirty="0">
                <a:solidFill>
                  <a:srgbClr val="404040"/>
                </a:solidFill>
                <a:latin typeface="Calibri"/>
                <a:cs typeface="Calibri"/>
              </a:rPr>
              <a:t>du</a:t>
            </a:r>
            <a:r>
              <a:rPr sz="1600" b="1" spc="40" dirty="0">
                <a:solidFill>
                  <a:srgbClr val="404040"/>
                </a:solidFill>
                <a:latin typeface="Calibri"/>
                <a:cs typeface="Calibri"/>
              </a:rPr>
              <a:t> </a:t>
            </a:r>
            <a:r>
              <a:rPr sz="1600" b="1" spc="-5" dirty="0">
                <a:solidFill>
                  <a:srgbClr val="404040"/>
                </a:solidFill>
                <a:latin typeface="Calibri"/>
                <a:cs typeface="Calibri"/>
              </a:rPr>
              <a:t>projet</a:t>
            </a:r>
            <a:endParaRPr sz="1600" dirty="0">
              <a:latin typeface="Calibri"/>
              <a:cs typeface="Calibri"/>
            </a:endParaRPr>
          </a:p>
          <a:p>
            <a:pPr marL="12700" marR="5080">
              <a:lnSpc>
                <a:spcPts val="2160"/>
              </a:lnSpc>
              <a:spcBef>
                <a:spcPts val="1435"/>
              </a:spcBef>
            </a:pPr>
            <a:r>
              <a:rPr sz="1600" spc="-10" dirty="0">
                <a:solidFill>
                  <a:srgbClr val="404040"/>
                </a:solidFill>
                <a:latin typeface="Calibri"/>
                <a:cs typeface="Calibri"/>
              </a:rPr>
              <a:t>Lorsque </a:t>
            </a:r>
            <a:r>
              <a:rPr sz="1600" dirty="0">
                <a:solidFill>
                  <a:srgbClr val="404040"/>
                </a:solidFill>
                <a:latin typeface="Calibri"/>
                <a:cs typeface="Calibri"/>
              </a:rPr>
              <a:t>le </a:t>
            </a:r>
            <a:r>
              <a:rPr sz="1600" spc="-10" dirty="0">
                <a:solidFill>
                  <a:srgbClr val="404040"/>
                </a:solidFill>
                <a:latin typeface="Calibri"/>
                <a:cs typeface="Calibri"/>
              </a:rPr>
              <a:t>projet est </a:t>
            </a:r>
            <a:r>
              <a:rPr sz="1600" spc="-5" dirty="0">
                <a:solidFill>
                  <a:srgbClr val="404040"/>
                </a:solidFill>
                <a:latin typeface="Calibri"/>
                <a:cs typeface="Calibri"/>
              </a:rPr>
              <a:t>développé, </a:t>
            </a:r>
            <a:r>
              <a:rPr sz="1600" dirty="0">
                <a:solidFill>
                  <a:srgbClr val="404040"/>
                </a:solidFill>
                <a:latin typeface="Calibri"/>
                <a:cs typeface="Calibri"/>
              </a:rPr>
              <a:t>que </a:t>
            </a:r>
            <a:r>
              <a:rPr sz="1600" spc="-5" dirty="0">
                <a:solidFill>
                  <a:srgbClr val="404040"/>
                </a:solidFill>
                <a:latin typeface="Calibri"/>
                <a:cs typeface="Calibri"/>
              </a:rPr>
              <a:t>les </a:t>
            </a:r>
            <a:r>
              <a:rPr sz="1600" spc="-10" dirty="0">
                <a:solidFill>
                  <a:srgbClr val="404040"/>
                </a:solidFill>
                <a:latin typeface="Calibri"/>
                <a:cs typeface="Calibri"/>
              </a:rPr>
              <a:t>tests sont </a:t>
            </a:r>
            <a:r>
              <a:rPr sz="1600" spc="-5" dirty="0">
                <a:solidFill>
                  <a:srgbClr val="404040"/>
                </a:solidFill>
                <a:latin typeface="Calibri"/>
                <a:cs typeface="Calibri"/>
              </a:rPr>
              <a:t>écrits </a:t>
            </a:r>
            <a:r>
              <a:rPr sz="1600" spc="-10" dirty="0">
                <a:solidFill>
                  <a:srgbClr val="404040"/>
                </a:solidFill>
                <a:latin typeface="Calibri"/>
                <a:cs typeface="Calibri"/>
              </a:rPr>
              <a:t>et validés, </a:t>
            </a:r>
            <a:r>
              <a:rPr sz="1600" dirty="0">
                <a:solidFill>
                  <a:srgbClr val="404040"/>
                </a:solidFill>
                <a:latin typeface="Calibri"/>
                <a:cs typeface="Calibri"/>
              </a:rPr>
              <a:t>pour </a:t>
            </a:r>
            <a:r>
              <a:rPr sz="1600" spc="-5" dirty="0">
                <a:solidFill>
                  <a:srgbClr val="404040"/>
                </a:solidFill>
                <a:latin typeface="Calibri"/>
                <a:cs typeface="Calibri"/>
              </a:rPr>
              <a:t>créer  </a:t>
            </a:r>
            <a:r>
              <a:rPr sz="1600" dirty="0">
                <a:solidFill>
                  <a:srgbClr val="404040"/>
                </a:solidFill>
                <a:latin typeface="Calibri"/>
                <a:cs typeface="Calibri"/>
              </a:rPr>
              <a:t>une </a:t>
            </a:r>
            <a:r>
              <a:rPr sz="1600" spc="-10" dirty="0">
                <a:solidFill>
                  <a:srgbClr val="404040"/>
                </a:solidFill>
                <a:latin typeface="Calibri"/>
                <a:cs typeface="Calibri"/>
              </a:rPr>
              <a:t>archive </a:t>
            </a:r>
            <a:r>
              <a:rPr sz="1600" spc="-15" dirty="0">
                <a:solidFill>
                  <a:srgbClr val="404040"/>
                </a:solidFill>
                <a:latin typeface="Calibri"/>
                <a:cs typeface="Calibri"/>
              </a:rPr>
              <a:t>(ex </a:t>
            </a:r>
            <a:r>
              <a:rPr sz="1600" dirty="0">
                <a:solidFill>
                  <a:srgbClr val="404040"/>
                </a:solidFill>
                <a:latin typeface="Calibri"/>
                <a:cs typeface="Calibri"/>
              </a:rPr>
              <a:t>pour </a:t>
            </a:r>
            <a:r>
              <a:rPr sz="1600" spc="-10" dirty="0">
                <a:solidFill>
                  <a:srgbClr val="404040"/>
                </a:solidFill>
                <a:latin typeface="Calibri"/>
                <a:cs typeface="Calibri"/>
              </a:rPr>
              <a:t>l’intégrer </a:t>
            </a:r>
            <a:r>
              <a:rPr sz="1600" dirty="0">
                <a:solidFill>
                  <a:srgbClr val="404040"/>
                </a:solidFill>
                <a:latin typeface="Calibri"/>
                <a:cs typeface="Calibri"/>
              </a:rPr>
              <a:t>à </a:t>
            </a:r>
            <a:r>
              <a:rPr sz="1600" spc="-5" dirty="0">
                <a:solidFill>
                  <a:srgbClr val="404040"/>
                </a:solidFill>
                <a:latin typeface="Calibri"/>
                <a:cs typeface="Calibri"/>
              </a:rPr>
              <a:t>un serveur </a:t>
            </a:r>
            <a:r>
              <a:rPr sz="1600" spc="-10" dirty="0">
                <a:solidFill>
                  <a:srgbClr val="404040"/>
                </a:solidFill>
                <a:latin typeface="Calibri"/>
                <a:cs typeface="Calibri"/>
              </a:rPr>
              <a:t>d’intégration), </a:t>
            </a:r>
            <a:r>
              <a:rPr sz="1600" dirty="0">
                <a:solidFill>
                  <a:srgbClr val="404040"/>
                </a:solidFill>
                <a:latin typeface="Calibri"/>
                <a:cs typeface="Calibri"/>
              </a:rPr>
              <a:t>Apache </a:t>
            </a:r>
            <a:r>
              <a:rPr sz="1600" spc="-15" dirty="0">
                <a:solidFill>
                  <a:srgbClr val="404040"/>
                </a:solidFill>
                <a:latin typeface="Calibri"/>
                <a:cs typeface="Calibri"/>
              </a:rPr>
              <a:t>Maven  </a:t>
            </a:r>
            <a:r>
              <a:rPr sz="1600" spc="-10" dirty="0">
                <a:solidFill>
                  <a:srgbClr val="404040"/>
                </a:solidFill>
                <a:latin typeface="Calibri"/>
                <a:cs typeface="Calibri"/>
              </a:rPr>
              <a:t>propose </a:t>
            </a:r>
            <a:r>
              <a:rPr sz="1600" dirty="0">
                <a:solidFill>
                  <a:srgbClr val="404040"/>
                </a:solidFill>
                <a:latin typeface="Calibri"/>
                <a:cs typeface="Calibri"/>
              </a:rPr>
              <a:t>la </a:t>
            </a:r>
            <a:r>
              <a:rPr sz="1600" spc="-5" dirty="0">
                <a:solidFill>
                  <a:srgbClr val="404040"/>
                </a:solidFill>
                <a:latin typeface="Calibri"/>
                <a:cs typeface="Calibri"/>
              </a:rPr>
              <a:t>commande </a:t>
            </a:r>
            <a:r>
              <a:rPr sz="1600" spc="-10" dirty="0">
                <a:solidFill>
                  <a:srgbClr val="404040"/>
                </a:solidFill>
                <a:latin typeface="Calibri"/>
                <a:cs typeface="Calibri"/>
              </a:rPr>
              <a:t>package</a:t>
            </a:r>
            <a:r>
              <a:rPr sz="1600" spc="-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927100">
              <a:lnSpc>
                <a:spcPct val="100000"/>
              </a:lnSpc>
              <a:spcBef>
                <a:spcPts val="1120"/>
              </a:spcBef>
            </a:pPr>
            <a:r>
              <a:rPr sz="1600" spc="-15" dirty="0">
                <a:solidFill>
                  <a:srgbClr val="404040"/>
                </a:solidFill>
                <a:latin typeface="Calibri"/>
                <a:cs typeface="Calibri"/>
              </a:rPr>
              <a:t>mvn</a:t>
            </a:r>
            <a:r>
              <a:rPr sz="1600" spc="-10" dirty="0">
                <a:solidFill>
                  <a:srgbClr val="404040"/>
                </a:solidFill>
                <a:latin typeface="Calibri"/>
                <a:cs typeface="Calibri"/>
              </a:rPr>
              <a:t> </a:t>
            </a:r>
            <a:r>
              <a:rPr sz="1600" spc="-5" dirty="0">
                <a:solidFill>
                  <a:srgbClr val="404040"/>
                </a:solidFill>
                <a:latin typeface="Calibri"/>
                <a:cs typeface="Calibri"/>
              </a:rPr>
              <a:t>package</a:t>
            </a:r>
            <a:endParaRPr sz="1600" dirty="0">
              <a:latin typeface="Calibri"/>
              <a:cs typeface="Calibri"/>
            </a:endParaRPr>
          </a:p>
          <a:p>
            <a:pPr>
              <a:lnSpc>
                <a:spcPct val="100000"/>
              </a:lnSpc>
            </a:pPr>
            <a:endParaRPr sz="1600" dirty="0">
              <a:latin typeface="Times New Roman"/>
              <a:cs typeface="Times New Roman"/>
            </a:endParaRPr>
          </a:p>
          <a:p>
            <a:pPr marL="12700">
              <a:lnSpc>
                <a:spcPts val="2280"/>
              </a:lnSpc>
              <a:spcBef>
                <a:spcPts val="1235"/>
              </a:spcBef>
            </a:pPr>
            <a:r>
              <a:rPr sz="1600" spc="-40" dirty="0">
                <a:solidFill>
                  <a:srgbClr val="404040"/>
                </a:solidFill>
                <a:latin typeface="Calibri"/>
                <a:cs typeface="Calibri"/>
              </a:rPr>
              <a:t>L’artefact </a:t>
            </a:r>
            <a:r>
              <a:rPr sz="1600" spc="-5" dirty="0">
                <a:solidFill>
                  <a:srgbClr val="404040"/>
                </a:solidFill>
                <a:latin typeface="Calibri"/>
                <a:cs typeface="Calibri"/>
              </a:rPr>
              <a:t>de sortie du </a:t>
            </a:r>
            <a:r>
              <a:rPr sz="1600" spc="-10" dirty="0">
                <a:solidFill>
                  <a:srgbClr val="404040"/>
                </a:solidFill>
                <a:latin typeface="Calibri"/>
                <a:cs typeface="Calibri"/>
              </a:rPr>
              <a:t>projet est</a:t>
            </a:r>
            <a:r>
              <a:rPr sz="1600" spc="55" dirty="0">
                <a:solidFill>
                  <a:srgbClr val="404040"/>
                </a:solidFill>
                <a:latin typeface="Calibri"/>
                <a:cs typeface="Calibri"/>
              </a:rPr>
              <a:t> </a:t>
            </a:r>
            <a:r>
              <a:rPr sz="1600" spc="-5" dirty="0">
                <a:solidFill>
                  <a:srgbClr val="404040"/>
                </a:solidFill>
                <a:latin typeface="Calibri"/>
                <a:cs typeface="Calibri"/>
              </a:rPr>
              <a:t>créé</a:t>
            </a:r>
            <a:endParaRPr sz="1600" dirty="0">
              <a:latin typeface="Calibri"/>
              <a:cs typeface="Calibri"/>
            </a:endParaRPr>
          </a:p>
          <a:p>
            <a:pPr marL="12700">
              <a:lnSpc>
                <a:spcPts val="2280"/>
              </a:lnSpc>
            </a:pPr>
            <a:r>
              <a:rPr sz="1600" dirty="0">
                <a:solidFill>
                  <a:srgbClr val="404040"/>
                </a:solidFill>
                <a:latin typeface="Calibri"/>
                <a:cs typeface="Calibri"/>
              </a:rPr>
              <a:t>dans le </a:t>
            </a:r>
            <a:r>
              <a:rPr sz="1600" spc="-5" dirty="0">
                <a:solidFill>
                  <a:srgbClr val="404040"/>
                </a:solidFill>
                <a:latin typeface="Calibri"/>
                <a:cs typeface="Calibri"/>
              </a:rPr>
              <a:t>dossier ${project.basedir}/target</a:t>
            </a:r>
            <a:endParaRPr sz="1600" dirty="0">
              <a:latin typeface="Calibri"/>
              <a:cs typeface="Calibri"/>
            </a:endParaRPr>
          </a:p>
          <a:p>
            <a:pPr>
              <a:lnSpc>
                <a:spcPct val="100000"/>
              </a:lnSpc>
              <a:spcBef>
                <a:spcPts val="25"/>
              </a:spcBef>
            </a:pPr>
            <a:endParaRPr sz="1600" dirty="0">
              <a:latin typeface="Times New Roman"/>
              <a:cs typeface="Times New Roman"/>
            </a:endParaRPr>
          </a:p>
          <a:p>
            <a:pPr marL="12700" marR="4069715">
              <a:lnSpc>
                <a:spcPts val="1730"/>
              </a:lnSpc>
            </a:pPr>
            <a:r>
              <a:rPr sz="1200" spc="-15" dirty="0">
                <a:solidFill>
                  <a:srgbClr val="404040"/>
                </a:solidFill>
                <a:latin typeface="Calibri"/>
                <a:cs typeface="Calibri"/>
              </a:rPr>
              <a:t>RQ </a:t>
            </a:r>
            <a:r>
              <a:rPr sz="1200" spc="-5" dirty="0">
                <a:solidFill>
                  <a:srgbClr val="404040"/>
                </a:solidFill>
                <a:latin typeface="Calibri"/>
                <a:cs typeface="Calibri"/>
              </a:rPr>
              <a:t>: </a:t>
            </a:r>
            <a:r>
              <a:rPr sz="1200" spc="-15" dirty="0">
                <a:solidFill>
                  <a:srgbClr val="404040"/>
                </a:solidFill>
                <a:latin typeface="Calibri"/>
                <a:cs typeface="Calibri"/>
              </a:rPr>
              <a:t>Pour </a:t>
            </a:r>
            <a:r>
              <a:rPr sz="1200" spc="-5" dirty="0">
                <a:solidFill>
                  <a:srgbClr val="404040"/>
                </a:solidFill>
                <a:latin typeface="Calibri"/>
                <a:cs typeface="Calibri"/>
              </a:rPr>
              <a:t>afficher le </a:t>
            </a:r>
            <a:r>
              <a:rPr sz="1200" spc="-10" dirty="0">
                <a:solidFill>
                  <a:srgbClr val="404040"/>
                </a:solidFill>
                <a:latin typeface="Calibri"/>
                <a:cs typeface="Calibri"/>
              </a:rPr>
              <a:t>contenu </a:t>
            </a:r>
            <a:r>
              <a:rPr sz="1200" spc="-15" dirty="0">
                <a:solidFill>
                  <a:srgbClr val="404040"/>
                </a:solidFill>
                <a:latin typeface="Calibri"/>
                <a:cs typeface="Calibri"/>
              </a:rPr>
              <a:t>d’un </a:t>
            </a:r>
            <a:r>
              <a:rPr sz="1200" spc="-10" dirty="0">
                <a:solidFill>
                  <a:srgbClr val="404040"/>
                </a:solidFill>
                <a:latin typeface="Calibri"/>
                <a:cs typeface="Calibri"/>
              </a:rPr>
              <a:t>JAR, </a:t>
            </a:r>
            <a:r>
              <a:rPr sz="1200" spc="-5" dirty="0">
                <a:solidFill>
                  <a:srgbClr val="404040"/>
                </a:solidFill>
                <a:latin typeface="Calibri"/>
                <a:cs typeface="Calibri"/>
              </a:rPr>
              <a:t>il </a:t>
            </a:r>
            <a:r>
              <a:rPr sz="1200" spc="-10" dirty="0">
                <a:solidFill>
                  <a:srgbClr val="404040"/>
                </a:solidFill>
                <a:latin typeface="Calibri"/>
                <a:cs typeface="Calibri"/>
              </a:rPr>
              <a:t>faut se  </a:t>
            </a:r>
            <a:r>
              <a:rPr sz="1200" spc="-5" dirty="0">
                <a:solidFill>
                  <a:srgbClr val="404040"/>
                </a:solidFill>
                <a:latin typeface="Calibri"/>
                <a:cs typeface="Calibri"/>
              </a:rPr>
              <a:t>servir de </a:t>
            </a:r>
            <a:r>
              <a:rPr sz="1200" spc="-10" dirty="0">
                <a:solidFill>
                  <a:srgbClr val="404040"/>
                </a:solidFill>
                <a:latin typeface="Calibri"/>
                <a:cs typeface="Calibri"/>
              </a:rPr>
              <a:t>l’utilitaire </a:t>
            </a:r>
            <a:r>
              <a:rPr sz="1200" spc="-5" dirty="0">
                <a:solidFill>
                  <a:srgbClr val="404040"/>
                </a:solidFill>
                <a:latin typeface="Calibri"/>
                <a:cs typeface="Calibri"/>
              </a:rPr>
              <a:t>jar disponible dans le </a:t>
            </a:r>
            <a:r>
              <a:rPr sz="1200" spc="-10" dirty="0">
                <a:solidFill>
                  <a:srgbClr val="404040"/>
                </a:solidFill>
                <a:latin typeface="Calibri"/>
                <a:cs typeface="Calibri"/>
              </a:rPr>
              <a:t>JDK  </a:t>
            </a:r>
            <a:r>
              <a:rPr sz="1200" spc="5" dirty="0">
                <a:solidFill>
                  <a:srgbClr val="404040"/>
                </a:solidFill>
                <a:latin typeface="Calibri"/>
                <a:cs typeface="Calibri"/>
              </a:rPr>
              <a:t>(jar </a:t>
            </a:r>
            <a:r>
              <a:rPr sz="1200" dirty="0">
                <a:solidFill>
                  <a:srgbClr val="404040"/>
                </a:solidFill>
                <a:latin typeface="Calibri"/>
                <a:cs typeface="Calibri"/>
              </a:rPr>
              <a:t>tvf</a:t>
            </a:r>
            <a:r>
              <a:rPr sz="1200" spc="55" dirty="0">
                <a:solidFill>
                  <a:srgbClr val="404040"/>
                </a:solidFill>
                <a:latin typeface="Calibri"/>
                <a:cs typeface="Calibri"/>
              </a:rPr>
              <a:t> </a:t>
            </a:r>
            <a:r>
              <a:rPr sz="1200" spc="-15" dirty="0">
                <a:solidFill>
                  <a:srgbClr val="404040"/>
                </a:solidFill>
                <a:latin typeface="Calibri"/>
                <a:cs typeface="Calibri"/>
              </a:rPr>
              <a:t>banque-persistance-1.0.0-SNAPSHOT.jar)</a:t>
            </a:r>
            <a:endParaRPr sz="1200" dirty="0">
              <a:latin typeface="Calibri"/>
              <a:cs typeface="Calibri"/>
            </a:endParaRPr>
          </a:p>
          <a:p>
            <a:pPr marL="12700">
              <a:lnSpc>
                <a:spcPts val="1700"/>
              </a:lnSpc>
            </a:pPr>
            <a:r>
              <a:rPr sz="1200" spc="-5" dirty="0">
                <a:solidFill>
                  <a:srgbClr val="404040"/>
                </a:solidFill>
                <a:latin typeface="Calibri"/>
                <a:cs typeface="Calibri"/>
              </a:rPr>
              <a:t>ou </a:t>
            </a:r>
            <a:r>
              <a:rPr sz="1200" spc="-15" dirty="0">
                <a:solidFill>
                  <a:srgbClr val="404040"/>
                </a:solidFill>
                <a:latin typeface="Calibri"/>
                <a:cs typeface="Calibri"/>
              </a:rPr>
              <a:t>d’un </a:t>
            </a:r>
            <a:r>
              <a:rPr sz="1200" spc="-5" dirty="0">
                <a:solidFill>
                  <a:srgbClr val="404040"/>
                </a:solidFill>
                <a:latin typeface="Calibri"/>
                <a:cs typeface="Calibri"/>
              </a:rPr>
              <a:t>logiciel </a:t>
            </a:r>
            <a:r>
              <a:rPr sz="1200" spc="-10" dirty="0">
                <a:solidFill>
                  <a:srgbClr val="404040"/>
                </a:solidFill>
                <a:latin typeface="Calibri"/>
                <a:cs typeface="Calibri"/>
              </a:rPr>
              <a:t>tiers </a:t>
            </a:r>
            <a:r>
              <a:rPr sz="1200" spc="-5" dirty="0">
                <a:solidFill>
                  <a:srgbClr val="404040"/>
                </a:solidFill>
                <a:latin typeface="Calibri"/>
                <a:cs typeface="Calibri"/>
              </a:rPr>
              <a:t>capable </a:t>
            </a:r>
            <a:r>
              <a:rPr sz="1200" spc="-25" dirty="0">
                <a:solidFill>
                  <a:srgbClr val="404040"/>
                </a:solidFill>
                <a:latin typeface="Calibri"/>
                <a:cs typeface="Calibri"/>
              </a:rPr>
              <a:t>d’ouvrir </a:t>
            </a:r>
            <a:r>
              <a:rPr sz="1200" spc="-10" dirty="0">
                <a:solidFill>
                  <a:srgbClr val="404040"/>
                </a:solidFill>
                <a:latin typeface="Calibri"/>
                <a:cs typeface="Calibri"/>
              </a:rPr>
              <a:t>une</a:t>
            </a:r>
            <a:r>
              <a:rPr sz="1200" spc="45" dirty="0">
                <a:solidFill>
                  <a:srgbClr val="404040"/>
                </a:solidFill>
                <a:latin typeface="Calibri"/>
                <a:cs typeface="Calibri"/>
              </a:rPr>
              <a:t> </a:t>
            </a:r>
            <a:r>
              <a:rPr sz="1200" spc="-10" dirty="0">
                <a:solidFill>
                  <a:srgbClr val="404040"/>
                </a:solidFill>
                <a:latin typeface="Calibri"/>
                <a:cs typeface="Calibri"/>
              </a:rPr>
              <a:t>archive.</a:t>
            </a:r>
            <a:endParaRPr sz="1200" dirty="0">
              <a:latin typeface="Calibri"/>
              <a:cs typeface="Calibri"/>
            </a:endParaRPr>
          </a:p>
        </p:txBody>
      </p:sp>
      <p:sp>
        <p:nvSpPr>
          <p:cNvPr id="6" name="object 6"/>
          <p:cNvSpPr txBox="1"/>
          <p:nvPr/>
        </p:nvSpPr>
        <p:spPr>
          <a:xfrm>
            <a:off x="8112506" y="4941189"/>
            <a:ext cx="205740" cy="128240"/>
          </a:xfrm>
          <a:prstGeom prst="rect">
            <a:avLst/>
          </a:prstGeom>
        </p:spPr>
        <p:txBody>
          <a:bodyPr vert="horz" wrap="square" lIns="0" tIns="0" rIns="0" bIns="0" rtlCol="0">
            <a:spAutoFit/>
          </a:bodyPr>
          <a:lstStyle/>
          <a:p>
            <a:pPr>
              <a:lnSpc>
                <a:spcPts val="1000"/>
              </a:lnSpc>
            </a:pPr>
            <a:r>
              <a:rPr sz="1050" dirty="0">
                <a:solidFill>
                  <a:srgbClr val="FFFFFF"/>
                </a:solidFill>
                <a:latin typeface="Calibri"/>
                <a:cs typeface="Calibri"/>
              </a:rPr>
              <a:t>255</a:t>
            </a:r>
            <a:endParaRPr sz="1050">
              <a:latin typeface="Calibri"/>
              <a:cs typeface="Calibri"/>
            </a:endParaRPr>
          </a:p>
        </p:txBody>
      </p:sp>
      <p:sp>
        <p:nvSpPr>
          <p:cNvPr id="7" name="object 7"/>
          <p:cNvSpPr/>
          <p:nvPr/>
        </p:nvSpPr>
        <p:spPr>
          <a:xfrm>
            <a:off x="5705856" y="2571750"/>
            <a:ext cx="3148583" cy="2423160"/>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7453516" y="222034"/>
            <a:ext cx="1581894" cy="3003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543886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152400" y="215169"/>
            <a:ext cx="8458200" cy="628570"/>
          </a:xfrm>
          <a:prstGeom prst="rect">
            <a:avLst/>
          </a:prstGeom>
        </p:spPr>
        <p:txBody>
          <a:bodyPr vert="horz" wrap="square" lIns="0" tIns="12700" rIns="0" bIns="0" rtlCol="0">
            <a:spAutoFit/>
          </a:bodyPr>
          <a:lstStyle/>
          <a:p>
            <a:pPr marL="12700">
              <a:lnSpc>
                <a:spcPts val="5330"/>
              </a:lnSpc>
              <a:spcBef>
                <a:spcPts val="100"/>
              </a:spcBef>
            </a:pPr>
            <a:r>
              <a:rPr spc="-60" dirty="0">
                <a:solidFill>
                  <a:schemeClr val="tx1"/>
                </a:solidFill>
              </a:rPr>
              <a:t>Création </a:t>
            </a:r>
            <a:r>
              <a:rPr spc="-65" dirty="0" err="1">
                <a:solidFill>
                  <a:schemeClr val="tx1"/>
                </a:solidFill>
              </a:rPr>
              <a:t>d’une</a:t>
            </a:r>
            <a:r>
              <a:rPr spc="-185" dirty="0">
                <a:solidFill>
                  <a:schemeClr val="tx1"/>
                </a:solidFill>
              </a:rPr>
              <a:t> </a:t>
            </a:r>
            <a:r>
              <a:rPr spc="-50" dirty="0" err="1">
                <a:solidFill>
                  <a:schemeClr val="tx1"/>
                </a:solidFill>
              </a:rPr>
              <a:t>bibliothèque</a:t>
            </a:r>
            <a:r>
              <a:rPr lang="en-US" spc="-50" dirty="0">
                <a:solidFill>
                  <a:schemeClr val="tx1"/>
                </a:solidFill>
              </a:rPr>
              <a:t> </a:t>
            </a:r>
            <a:r>
              <a:rPr spc="-65" dirty="0">
                <a:solidFill>
                  <a:schemeClr val="tx1"/>
                </a:solidFill>
              </a:rPr>
              <a:t>JAR</a:t>
            </a:r>
          </a:p>
        </p:txBody>
      </p:sp>
      <p:sp>
        <p:nvSpPr>
          <p:cNvPr id="5" name="object 5"/>
          <p:cNvSpPr txBox="1"/>
          <p:nvPr/>
        </p:nvSpPr>
        <p:spPr>
          <a:xfrm>
            <a:off x="152400" y="1159121"/>
            <a:ext cx="9067800" cy="3390159"/>
          </a:xfrm>
          <a:prstGeom prst="rect">
            <a:avLst/>
          </a:prstGeom>
        </p:spPr>
        <p:txBody>
          <a:bodyPr vert="horz" wrap="square" lIns="0" tIns="40640" rIns="0" bIns="0" rtlCol="0">
            <a:spAutoFit/>
          </a:bodyPr>
          <a:lstStyle/>
          <a:p>
            <a:pPr marL="12700" marR="69215">
              <a:lnSpc>
                <a:spcPct val="90000"/>
              </a:lnSpc>
              <a:spcBef>
                <a:spcPts val="320"/>
              </a:spcBef>
            </a:pPr>
            <a:r>
              <a:rPr sz="1600" spc="-5" dirty="0">
                <a:solidFill>
                  <a:srgbClr val="404040"/>
                </a:solidFill>
                <a:latin typeface="Calibri"/>
                <a:cs typeface="Calibri"/>
              </a:rPr>
              <a:t>La </a:t>
            </a:r>
            <a:r>
              <a:rPr sz="1600" spc="-10" dirty="0">
                <a:solidFill>
                  <a:srgbClr val="404040"/>
                </a:solidFill>
                <a:latin typeface="Calibri"/>
                <a:cs typeface="Calibri"/>
              </a:rPr>
              <a:t>norme </a:t>
            </a:r>
            <a:r>
              <a:rPr sz="1600" spc="-15" dirty="0">
                <a:solidFill>
                  <a:srgbClr val="404040"/>
                </a:solidFill>
                <a:latin typeface="Calibri"/>
                <a:cs typeface="Calibri"/>
              </a:rPr>
              <a:t>standard </a:t>
            </a:r>
            <a:r>
              <a:rPr sz="1600" spc="-10" dirty="0">
                <a:solidFill>
                  <a:srgbClr val="404040"/>
                </a:solidFill>
                <a:latin typeface="Calibri"/>
                <a:cs typeface="Calibri"/>
              </a:rPr>
              <a:t>est respectée pour </a:t>
            </a:r>
            <a:r>
              <a:rPr sz="1600" spc="-5" dirty="0">
                <a:solidFill>
                  <a:srgbClr val="404040"/>
                </a:solidFill>
                <a:latin typeface="Calibri"/>
                <a:cs typeface="Calibri"/>
              </a:rPr>
              <a:t>le </a:t>
            </a:r>
            <a:r>
              <a:rPr sz="1600" spc="-10" dirty="0">
                <a:solidFill>
                  <a:srgbClr val="404040"/>
                </a:solidFill>
                <a:latin typeface="Calibri"/>
                <a:cs typeface="Calibri"/>
              </a:rPr>
              <a:t>nom </a:t>
            </a:r>
            <a:r>
              <a:rPr sz="1600" spc="-5" dirty="0">
                <a:solidFill>
                  <a:srgbClr val="404040"/>
                </a:solidFill>
                <a:latin typeface="Calibri"/>
                <a:cs typeface="Calibri"/>
              </a:rPr>
              <a:t>de </a:t>
            </a:r>
            <a:r>
              <a:rPr sz="1600" spc="-25" dirty="0">
                <a:solidFill>
                  <a:srgbClr val="404040"/>
                </a:solidFill>
                <a:latin typeface="Calibri"/>
                <a:cs typeface="Calibri"/>
              </a:rPr>
              <a:t>l’artefact </a:t>
            </a:r>
            <a:r>
              <a:rPr sz="1600" spc="-5" dirty="0">
                <a:solidFill>
                  <a:srgbClr val="404040"/>
                </a:solidFill>
                <a:latin typeface="Calibri"/>
                <a:cs typeface="Calibri"/>
              </a:rPr>
              <a:t>banque-persistance-  </a:t>
            </a:r>
            <a:r>
              <a:rPr sz="1600" spc="-20" dirty="0">
                <a:solidFill>
                  <a:srgbClr val="404040"/>
                </a:solidFill>
                <a:latin typeface="Calibri"/>
                <a:cs typeface="Calibri"/>
              </a:rPr>
              <a:t>1.0.0-SNAPSHOT.jar </a:t>
            </a:r>
            <a:r>
              <a:rPr sz="1600" spc="-5" dirty="0">
                <a:solidFill>
                  <a:srgbClr val="404040"/>
                </a:solidFill>
                <a:latin typeface="Calibri"/>
                <a:cs typeface="Calibri"/>
              </a:rPr>
              <a:t>qui </a:t>
            </a:r>
            <a:r>
              <a:rPr sz="1600" spc="-10" dirty="0">
                <a:solidFill>
                  <a:srgbClr val="404040"/>
                </a:solidFill>
                <a:latin typeface="Calibri"/>
                <a:cs typeface="Calibri"/>
              </a:rPr>
              <a:t>correspond </a:t>
            </a:r>
            <a:r>
              <a:rPr sz="1600" spc="-5" dirty="0">
                <a:solidFill>
                  <a:srgbClr val="404040"/>
                </a:solidFill>
                <a:latin typeface="Calibri"/>
                <a:cs typeface="Calibri"/>
              </a:rPr>
              <a:t>bien aux </a:t>
            </a:r>
            <a:r>
              <a:rPr sz="1600" spc="-10" dirty="0">
                <a:solidFill>
                  <a:srgbClr val="404040"/>
                </a:solidFill>
                <a:latin typeface="Calibri"/>
                <a:cs typeface="Calibri"/>
              </a:rPr>
              <a:t>informations présentes </a:t>
            </a:r>
            <a:r>
              <a:rPr sz="1600" spc="-5" dirty="0">
                <a:solidFill>
                  <a:srgbClr val="404040"/>
                </a:solidFill>
                <a:latin typeface="Calibri"/>
                <a:cs typeface="Calibri"/>
              </a:rPr>
              <a:t>dans le </a:t>
            </a:r>
            <a:r>
              <a:rPr sz="1600" dirty="0">
                <a:solidFill>
                  <a:srgbClr val="404040"/>
                </a:solidFill>
                <a:latin typeface="Calibri"/>
                <a:cs typeface="Calibri"/>
              </a:rPr>
              <a:t>POM  </a:t>
            </a:r>
            <a:r>
              <a:rPr sz="1600" spc="-5" dirty="0">
                <a:solidFill>
                  <a:srgbClr val="404040"/>
                </a:solidFill>
                <a:latin typeface="Calibri"/>
                <a:cs typeface="Calibri"/>
              </a:rPr>
              <a:t>du</a:t>
            </a:r>
            <a:r>
              <a:rPr sz="1600" spc="-10" dirty="0">
                <a:solidFill>
                  <a:srgbClr val="404040"/>
                </a:solidFill>
                <a:latin typeface="Calibri"/>
                <a:cs typeface="Calibri"/>
              </a:rPr>
              <a:t> </a:t>
            </a:r>
            <a:r>
              <a:rPr sz="1600" spc="-15" dirty="0">
                <a:solidFill>
                  <a:srgbClr val="404040"/>
                </a:solidFill>
                <a:latin typeface="Calibri"/>
                <a:cs typeface="Calibri"/>
              </a:rPr>
              <a:t>projet.</a:t>
            </a:r>
            <a:endParaRPr sz="1600" dirty="0">
              <a:latin typeface="Calibri"/>
              <a:cs typeface="Calibri"/>
            </a:endParaRPr>
          </a:p>
          <a:p>
            <a:pPr marL="12700">
              <a:lnSpc>
                <a:spcPct val="100000"/>
              </a:lnSpc>
              <a:spcBef>
                <a:spcPts val="1180"/>
              </a:spcBef>
            </a:pPr>
            <a:r>
              <a:rPr sz="1600" spc="-5" dirty="0">
                <a:solidFill>
                  <a:srgbClr val="404040"/>
                </a:solidFill>
                <a:latin typeface="Calibri"/>
                <a:cs typeface="Calibri"/>
              </a:rPr>
              <a:t>Le </a:t>
            </a:r>
            <a:r>
              <a:rPr sz="1600" spc="-10" dirty="0">
                <a:solidFill>
                  <a:srgbClr val="404040"/>
                </a:solidFill>
                <a:latin typeface="Calibri"/>
                <a:cs typeface="Calibri"/>
              </a:rPr>
              <a:t>fichier </a:t>
            </a:r>
            <a:r>
              <a:rPr sz="1600" spc="-20" dirty="0">
                <a:solidFill>
                  <a:srgbClr val="404040"/>
                </a:solidFill>
                <a:latin typeface="Calibri"/>
                <a:cs typeface="Calibri"/>
              </a:rPr>
              <a:t>JAR </a:t>
            </a:r>
            <a:r>
              <a:rPr sz="1600" spc="-10" dirty="0">
                <a:solidFill>
                  <a:srgbClr val="404040"/>
                </a:solidFill>
                <a:latin typeface="Calibri"/>
                <a:cs typeface="Calibri"/>
              </a:rPr>
              <a:t>final généré par Apache </a:t>
            </a:r>
            <a:r>
              <a:rPr sz="1600" spc="-20" dirty="0">
                <a:solidFill>
                  <a:srgbClr val="404040"/>
                </a:solidFill>
                <a:latin typeface="Calibri"/>
                <a:cs typeface="Calibri"/>
              </a:rPr>
              <a:t>Maven </a:t>
            </a:r>
            <a:r>
              <a:rPr sz="1600" spc="-10" dirty="0">
                <a:solidFill>
                  <a:srgbClr val="404040"/>
                </a:solidFill>
                <a:latin typeface="Calibri"/>
                <a:cs typeface="Calibri"/>
              </a:rPr>
              <a:t>est composé des </a:t>
            </a:r>
            <a:r>
              <a:rPr sz="1600" spc="-5" dirty="0">
                <a:solidFill>
                  <a:srgbClr val="404040"/>
                </a:solidFill>
                <a:latin typeface="Calibri"/>
                <a:cs typeface="Calibri"/>
              </a:rPr>
              <a:t>éléments </a:t>
            </a:r>
            <a:r>
              <a:rPr sz="1600" spc="-10" dirty="0">
                <a:solidFill>
                  <a:srgbClr val="404040"/>
                </a:solidFill>
                <a:latin typeface="Calibri"/>
                <a:cs typeface="Calibri"/>
              </a:rPr>
              <a:t>suivants</a:t>
            </a:r>
            <a:r>
              <a:rPr sz="1600" spc="254" dirty="0">
                <a:solidFill>
                  <a:srgbClr val="404040"/>
                </a:solidFill>
                <a:latin typeface="Calibri"/>
                <a:cs typeface="Calibri"/>
              </a:rPr>
              <a:t> </a:t>
            </a:r>
            <a:r>
              <a:rPr sz="1600" spc="-5" dirty="0">
                <a:solidFill>
                  <a:srgbClr val="404040"/>
                </a:solidFill>
                <a:latin typeface="Calibri"/>
                <a:cs typeface="Calibri"/>
              </a:rPr>
              <a:t>:</a:t>
            </a:r>
            <a:endParaRPr sz="1600" dirty="0">
              <a:latin typeface="Calibri"/>
              <a:cs typeface="Calibri"/>
            </a:endParaRPr>
          </a:p>
          <a:p>
            <a:pPr marL="396240" indent="-183515">
              <a:lnSpc>
                <a:spcPct val="100000"/>
              </a:lnSpc>
              <a:spcBef>
                <a:spcPts val="210"/>
              </a:spcBef>
              <a:buClr>
                <a:srgbClr val="D24717"/>
              </a:buClr>
              <a:buFont typeface="Wingdings"/>
              <a:buChar char=""/>
              <a:tabLst>
                <a:tab pos="396875" algn="l"/>
              </a:tabLst>
            </a:pPr>
            <a:r>
              <a:rPr sz="1400" dirty="0">
                <a:solidFill>
                  <a:srgbClr val="404040"/>
                </a:solidFill>
                <a:latin typeface="Calibri"/>
                <a:cs typeface="Calibri"/>
              </a:rPr>
              <a:t>Le </a:t>
            </a:r>
            <a:r>
              <a:rPr sz="1400" spc="-5" dirty="0">
                <a:solidFill>
                  <a:srgbClr val="404040"/>
                </a:solidFill>
                <a:latin typeface="Calibri"/>
                <a:cs typeface="Calibri"/>
              </a:rPr>
              <a:t>contenu </a:t>
            </a:r>
            <a:r>
              <a:rPr sz="1400" dirty="0">
                <a:solidFill>
                  <a:srgbClr val="404040"/>
                </a:solidFill>
                <a:latin typeface="Calibri"/>
                <a:cs typeface="Calibri"/>
              </a:rPr>
              <a:t>du dossier</a:t>
            </a:r>
            <a:r>
              <a:rPr sz="1400" spc="-50" dirty="0">
                <a:solidFill>
                  <a:srgbClr val="404040"/>
                </a:solidFill>
                <a:latin typeface="Calibri"/>
                <a:cs typeface="Calibri"/>
              </a:rPr>
              <a:t> </a:t>
            </a:r>
            <a:r>
              <a:rPr sz="1400" spc="-10" dirty="0">
                <a:solidFill>
                  <a:srgbClr val="404040"/>
                </a:solidFill>
                <a:latin typeface="Calibri"/>
                <a:cs typeface="Calibri"/>
              </a:rPr>
              <a:t>${project.basedir}/target/classes.</a:t>
            </a:r>
            <a:endParaRPr sz="1400" dirty="0">
              <a:latin typeface="Calibri"/>
              <a:cs typeface="Calibri"/>
            </a:endParaRPr>
          </a:p>
          <a:p>
            <a:pPr marL="396240" indent="-183515">
              <a:lnSpc>
                <a:spcPct val="100000"/>
              </a:lnSpc>
              <a:spcBef>
                <a:spcPts val="395"/>
              </a:spcBef>
              <a:buClr>
                <a:srgbClr val="D24717"/>
              </a:buClr>
              <a:buFont typeface="Wingdings"/>
              <a:buChar char=""/>
              <a:tabLst>
                <a:tab pos="396875" algn="l"/>
              </a:tabLst>
            </a:pPr>
            <a:r>
              <a:rPr sz="1400" dirty="0">
                <a:solidFill>
                  <a:srgbClr val="404040"/>
                </a:solidFill>
                <a:latin typeface="Calibri"/>
                <a:cs typeface="Calibri"/>
              </a:rPr>
              <a:t>Un dossier </a:t>
            </a:r>
            <a:r>
              <a:rPr sz="1400" spc="-25" dirty="0">
                <a:solidFill>
                  <a:srgbClr val="404040"/>
                </a:solidFill>
                <a:latin typeface="Calibri"/>
                <a:cs typeface="Calibri"/>
              </a:rPr>
              <a:t>META-INF </a:t>
            </a:r>
            <a:r>
              <a:rPr sz="1400" spc="-5" dirty="0">
                <a:solidFill>
                  <a:srgbClr val="404040"/>
                </a:solidFill>
                <a:latin typeface="Calibri"/>
                <a:cs typeface="Calibri"/>
              </a:rPr>
              <a:t>comportant</a:t>
            </a:r>
            <a:r>
              <a:rPr sz="1400" spc="-75"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a:p>
            <a:pPr marL="396240" indent="-183515">
              <a:lnSpc>
                <a:spcPct val="100000"/>
              </a:lnSpc>
              <a:spcBef>
                <a:spcPts val="400"/>
              </a:spcBef>
              <a:buClr>
                <a:srgbClr val="D24717"/>
              </a:buClr>
              <a:buFont typeface="Wingdings"/>
              <a:buChar char=""/>
              <a:tabLst>
                <a:tab pos="396875" algn="l"/>
              </a:tabLst>
            </a:pPr>
            <a:r>
              <a:rPr sz="1400" dirty="0">
                <a:solidFill>
                  <a:srgbClr val="404040"/>
                </a:solidFill>
                <a:latin typeface="Calibri"/>
                <a:cs typeface="Calibri"/>
              </a:rPr>
              <a:t>Le fichier</a:t>
            </a:r>
            <a:r>
              <a:rPr sz="1400" spc="-35" dirty="0">
                <a:solidFill>
                  <a:srgbClr val="404040"/>
                </a:solidFill>
                <a:latin typeface="Calibri"/>
                <a:cs typeface="Calibri"/>
              </a:rPr>
              <a:t> MANIFEST.MF.</a:t>
            </a:r>
            <a:endParaRPr sz="1400" dirty="0">
              <a:latin typeface="Calibri"/>
              <a:cs typeface="Calibri"/>
            </a:endParaRPr>
          </a:p>
          <a:p>
            <a:pPr marL="12700" marR="180975">
              <a:lnSpc>
                <a:spcPts val="2050"/>
              </a:lnSpc>
              <a:spcBef>
                <a:spcPts val="1620"/>
              </a:spcBef>
            </a:pPr>
            <a:r>
              <a:rPr sz="1600" spc="-5" dirty="0">
                <a:solidFill>
                  <a:srgbClr val="404040"/>
                </a:solidFill>
                <a:latin typeface="Calibri"/>
                <a:cs typeface="Calibri"/>
              </a:rPr>
              <a:t>Un </a:t>
            </a:r>
            <a:r>
              <a:rPr sz="1600" spc="-10" dirty="0">
                <a:solidFill>
                  <a:srgbClr val="404040"/>
                </a:solidFill>
                <a:latin typeface="Calibri"/>
                <a:cs typeface="Calibri"/>
              </a:rPr>
              <a:t>dossier </a:t>
            </a:r>
            <a:r>
              <a:rPr sz="1600" spc="-20" dirty="0">
                <a:solidFill>
                  <a:srgbClr val="404040"/>
                </a:solidFill>
                <a:latin typeface="Calibri"/>
                <a:cs typeface="Calibri"/>
              </a:rPr>
              <a:t>maven </a:t>
            </a:r>
            <a:r>
              <a:rPr sz="1600" spc="-10" dirty="0">
                <a:solidFill>
                  <a:srgbClr val="404040"/>
                </a:solidFill>
                <a:latin typeface="Calibri"/>
                <a:cs typeface="Calibri"/>
              </a:rPr>
              <a:t>composé </a:t>
            </a:r>
            <a:r>
              <a:rPr sz="1600" spc="-5" dirty="0">
                <a:solidFill>
                  <a:srgbClr val="404040"/>
                </a:solidFill>
                <a:latin typeface="Calibri"/>
                <a:cs typeface="Calibri"/>
              </a:rPr>
              <a:t>de 2 </a:t>
            </a:r>
            <a:r>
              <a:rPr sz="1600" spc="-10" dirty="0">
                <a:solidFill>
                  <a:srgbClr val="404040"/>
                </a:solidFill>
                <a:latin typeface="Calibri"/>
                <a:cs typeface="Calibri"/>
              </a:rPr>
              <a:t>sous-dossiers nommés respectivement </a:t>
            </a:r>
            <a:r>
              <a:rPr sz="1600" spc="-20" dirty="0">
                <a:solidFill>
                  <a:srgbClr val="404040"/>
                </a:solidFill>
                <a:latin typeface="Calibri"/>
                <a:cs typeface="Calibri"/>
              </a:rPr>
              <a:t>avec </a:t>
            </a:r>
            <a:r>
              <a:rPr sz="1600" spc="-5" dirty="0">
                <a:solidFill>
                  <a:srgbClr val="404040"/>
                </a:solidFill>
                <a:latin typeface="Calibri"/>
                <a:cs typeface="Calibri"/>
              </a:rPr>
              <a:t>les  </a:t>
            </a:r>
            <a:r>
              <a:rPr sz="1600" spc="-15" dirty="0">
                <a:solidFill>
                  <a:srgbClr val="404040"/>
                </a:solidFill>
                <a:latin typeface="Calibri"/>
                <a:cs typeface="Calibri"/>
              </a:rPr>
              <a:t>valeurs </a:t>
            </a:r>
            <a:r>
              <a:rPr sz="1600" spc="-10" dirty="0">
                <a:solidFill>
                  <a:srgbClr val="404040"/>
                </a:solidFill>
                <a:latin typeface="Calibri"/>
                <a:cs typeface="Calibri"/>
              </a:rPr>
              <a:t>des </a:t>
            </a:r>
            <a:r>
              <a:rPr sz="1600" spc="-5" dirty="0">
                <a:solidFill>
                  <a:srgbClr val="404040"/>
                </a:solidFill>
                <a:latin typeface="Calibri"/>
                <a:cs typeface="Calibri"/>
              </a:rPr>
              <a:t>éléments </a:t>
            </a:r>
            <a:r>
              <a:rPr sz="1600" spc="-10" dirty="0">
                <a:solidFill>
                  <a:srgbClr val="404040"/>
                </a:solidFill>
                <a:latin typeface="Calibri"/>
                <a:cs typeface="Calibri"/>
              </a:rPr>
              <a:t>&lt;groupId&gt; et </a:t>
            </a:r>
            <a:r>
              <a:rPr sz="1600" spc="-5" dirty="0">
                <a:solidFill>
                  <a:srgbClr val="404040"/>
                </a:solidFill>
                <a:latin typeface="Calibri"/>
                <a:cs typeface="Calibri"/>
              </a:rPr>
              <a:t>&lt;artifactId&gt; </a:t>
            </a:r>
            <a:r>
              <a:rPr sz="1600" spc="-10" dirty="0">
                <a:solidFill>
                  <a:srgbClr val="404040"/>
                </a:solidFill>
                <a:latin typeface="Calibri"/>
                <a:cs typeface="Calibri"/>
              </a:rPr>
              <a:t>et contenant </a:t>
            </a:r>
            <a:r>
              <a:rPr sz="1600" spc="-5" dirty="0">
                <a:solidFill>
                  <a:srgbClr val="404040"/>
                </a:solidFill>
                <a:latin typeface="Calibri"/>
                <a:cs typeface="Calibri"/>
              </a:rPr>
              <a:t>deux </a:t>
            </a:r>
            <a:r>
              <a:rPr sz="1600" spc="-10" dirty="0">
                <a:solidFill>
                  <a:srgbClr val="404040"/>
                </a:solidFill>
                <a:latin typeface="Calibri"/>
                <a:cs typeface="Calibri"/>
              </a:rPr>
              <a:t>fichiers </a:t>
            </a:r>
            <a:r>
              <a:rPr sz="1600" spc="-5" dirty="0">
                <a:solidFill>
                  <a:srgbClr val="404040"/>
                </a:solidFill>
                <a:latin typeface="Calibri"/>
                <a:cs typeface="Calibri"/>
              </a:rPr>
              <a:t>:  </a:t>
            </a:r>
            <a:r>
              <a:rPr sz="1600" spc="-10" dirty="0">
                <a:solidFill>
                  <a:srgbClr val="404040"/>
                </a:solidFill>
                <a:latin typeface="Calibri"/>
                <a:cs typeface="Calibri"/>
              </a:rPr>
              <a:t>pom.xml et</a:t>
            </a:r>
            <a:r>
              <a:rPr sz="1600" spc="15" dirty="0">
                <a:solidFill>
                  <a:srgbClr val="404040"/>
                </a:solidFill>
                <a:latin typeface="Calibri"/>
                <a:cs typeface="Calibri"/>
              </a:rPr>
              <a:t> </a:t>
            </a:r>
            <a:r>
              <a:rPr sz="1600" spc="-10" dirty="0">
                <a:solidFill>
                  <a:srgbClr val="404040"/>
                </a:solidFill>
                <a:latin typeface="Calibri"/>
                <a:cs typeface="Calibri"/>
              </a:rPr>
              <a:t>pom.properties.</a:t>
            </a:r>
            <a:endParaRPr sz="1600" dirty="0">
              <a:latin typeface="Calibri"/>
              <a:cs typeface="Calibri"/>
            </a:endParaRPr>
          </a:p>
          <a:p>
            <a:pPr marL="12700" marR="56515">
              <a:lnSpc>
                <a:spcPts val="2050"/>
              </a:lnSpc>
              <a:spcBef>
                <a:spcPts val="1400"/>
              </a:spcBef>
            </a:pPr>
            <a:r>
              <a:rPr sz="1600" spc="-5" dirty="0">
                <a:solidFill>
                  <a:srgbClr val="404040"/>
                </a:solidFill>
                <a:latin typeface="Calibri"/>
                <a:cs typeface="Calibri"/>
              </a:rPr>
              <a:t>Le </a:t>
            </a:r>
            <a:r>
              <a:rPr sz="1600" spc="-10" dirty="0">
                <a:solidFill>
                  <a:srgbClr val="404040"/>
                </a:solidFill>
                <a:latin typeface="Calibri"/>
                <a:cs typeface="Calibri"/>
              </a:rPr>
              <a:t>fichier pom.xml </a:t>
            </a:r>
            <a:r>
              <a:rPr sz="1600" spc="-5" dirty="0">
                <a:solidFill>
                  <a:srgbClr val="404040"/>
                </a:solidFill>
                <a:latin typeface="Calibri"/>
                <a:cs typeface="Calibri"/>
              </a:rPr>
              <a:t>: </a:t>
            </a:r>
            <a:r>
              <a:rPr sz="1600" spc="-20" dirty="0">
                <a:solidFill>
                  <a:srgbClr val="404040"/>
                </a:solidFill>
                <a:latin typeface="Calibri"/>
                <a:cs typeface="Calibri"/>
              </a:rPr>
              <a:t>l’équivalent </a:t>
            </a:r>
            <a:r>
              <a:rPr sz="1600" spc="-5" dirty="0">
                <a:solidFill>
                  <a:srgbClr val="404040"/>
                </a:solidFill>
                <a:latin typeface="Calibri"/>
                <a:cs typeface="Calibri"/>
              </a:rPr>
              <a:t>de celui </a:t>
            </a:r>
            <a:r>
              <a:rPr sz="1600" spc="-10" dirty="0">
                <a:solidFill>
                  <a:srgbClr val="404040"/>
                </a:solidFill>
                <a:latin typeface="Calibri"/>
                <a:cs typeface="Calibri"/>
              </a:rPr>
              <a:t>présent </a:t>
            </a:r>
            <a:r>
              <a:rPr sz="1600" spc="-5" dirty="0">
                <a:solidFill>
                  <a:srgbClr val="404040"/>
                </a:solidFill>
                <a:latin typeface="Calibri"/>
                <a:cs typeface="Calibri"/>
              </a:rPr>
              <a:t>à la </a:t>
            </a:r>
            <a:r>
              <a:rPr sz="1600" spc="-10" dirty="0">
                <a:solidFill>
                  <a:srgbClr val="404040"/>
                </a:solidFill>
                <a:latin typeface="Calibri"/>
                <a:cs typeface="Calibri"/>
              </a:rPr>
              <a:t>racine </a:t>
            </a:r>
            <a:r>
              <a:rPr sz="1600" spc="-5" dirty="0">
                <a:solidFill>
                  <a:srgbClr val="404040"/>
                </a:solidFill>
                <a:latin typeface="Calibri"/>
                <a:cs typeface="Calibri"/>
              </a:rPr>
              <a:t>du </a:t>
            </a:r>
            <a:r>
              <a:rPr sz="1600" spc="-15" dirty="0">
                <a:solidFill>
                  <a:srgbClr val="404040"/>
                </a:solidFill>
                <a:latin typeface="Calibri"/>
                <a:cs typeface="Calibri"/>
              </a:rPr>
              <a:t>projet alors </a:t>
            </a:r>
            <a:r>
              <a:rPr sz="1600" spc="-10" dirty="0">
                <a:solidFill>
                  <a:srgbClr val="404040"/>
                </a:solidFill>
                <a:latin typeface="Calibri"/>
                <a:cs typeface="Calibri"/>
              </a:rPr>
              <a:t>que </a:t>
            </a:r>
            <a:r>
              <a:rPr sz="1600" spc="-5" dirty="0">
                <a:solidFill>
                  <a:srgbClr val="404040"/>
                </a:solidFill>
                <a:latin typeface="Calibri"/>
                <a:cs typeface="Calibri"/>
              </a:rPr>
              <a:t>le  fichier </a:t>
            </a:r>
            <a:r>
              <a:rPr sz="1600" spc="-10" dirty="0">
                <a:solidFill>
                  <a:srgbClr val="404040"/>
                </a:solidFill>
                <a:latin typeface="Calibri"/>
                <a:cs typeface="Calibri"/>
              </a:rPr>
              <a:t>pom.properties contient uniquement </a:t>
            </a:r>
            <a:r>
              <a:rPr sz="1600" spc="-5" dirty="0">
                <a:solidFill>
                  <a:srgbClr val="404040"/>
                </a:solidFill>
                <a:latin typeface="Calibri"/>
                <a:cs typeface="Calibri"/>
              </a:rPr>
              <a:t>les clés </a:t>
            </a:r>
            <a:r>
              <a:rPr sz="1600" spc="-10" dirty="0">
                <a:solidFill>
                  <a:srgbClr val="404040"/>
                </a:solidFill>
                <a:latin typeface="Calibri"/>
                <a:cs typeface="Calibri"/>
              </a:rPr>
              <a:t>et </a:t>
            </a:r>
            <a:r>
              <a:rPr sz="1600" spc="-5" dirty="0">
                <a:solidFill>
                  <a:srgbClr val="404040"/>
                </a:solidFill>
                <a:latin typeface="Calibri"/>
                <a:cs typeface="Calibri"/>
              </a:rPr>
              <a:t>les </a:t>
            </a:r>
            <a:r>
              <a:rPr sz="1600" spc="-15" dirty="0">
                <a:solidFill>
                  <a:srgbClr val="404040"/>
                </a:solidFill>
                <a:latin typeface="Calibri"/>
                <a:cs typeface="Calibri"/>
              </a:rPr>
              <a:t>valeurs </a:t>
            </a:r>
            <a:r>
              <a:rPr sz="1600" spc="-10" dirty="0">
                <a:solidFill>
                  <a:srgbClr val="404040"/>
                </a:solidFill>
                <a:latin typeface="Calibri"/>
                <a:cs typeface="Calibri"/>
              </a:rPr>
              <a:t>des </a:t>
            </a:r>
            <a:r>
              <a:rPr sz="1600" spc="-5" dirty="0">
                <a:solidFill>
                  <a:srgbClr val="404040"/>
                </a:solidFill>
                <a:latin typeface="Calibri"/>
                <a:cs typeface="Calibri"/>
              </a:rPr>
              <a:t>éléments  </a:t>
            </a:r>
            <a:r>
              <a:rPr sz="1600" spc="-15" dirty="0">
                <a:solidFill>
                  <a:srgbClr val="404040"/>
                </a:solidFill>
                <a:latin typeface="Calibri"/>
                <a:cs typeface="Calibri"/>
              </a:rPr>
              <a:t>permettant </a:t>
            </a:r>
            <a:r>
              <a:rPr sz="1600" spc="-5" dirty="0">
                <a:solidFill>
                  <a:srgbClr val="404040"/>
                </a:solidFill>
                <a:latin typeface="Calibri"/>
                <a:cs typeface="Calibri"/>
              </a:rPr>
              <a:t>d’identifier le </a:t>
            </a:r>
            <a:r>
              <a:rPr sz="1600" spc="-15" dirty="0">
                <a:solidFill>
                  <a:srgbClr val="404040"/>
                </a:solidFill>
                <a:latin typeface="Calibri"/>
                <a:cs typeface="Calibri"/>
              </a:rPr>
              <a:t>projet, </a:t>
            </a:r>
            <a:r>
              <a:rPr sz="1600" spc="-20" dirty="0">
                <a:solidFill>
                  <a:srgbClr val="404040"/>
                </a:solidFill>
                <a:latin typeface="Calibri"/>
                <a:cs typeface="Calibri"/>
              </a:rPr>
              <a:t>c’est-à-dire </a:t>
            </a:r>
            <a:r>
              <a:rPr sz="1600" spc="-10" dirty="0">
                <a:solidFill>
                  <a:srgbClr val="404040"/>
                </a:solidFill>
                <a:latin typeface="Calibri"/>
                <a:cs typeface="Calibri"/>
              </a:rPr>
              <a:t>&lt;groupId&gt;, </a:t>
            </a:r>
            <a:r>
              <a:rPr sz="1600" spc="-5" dirty="0">
                <a:solidFill>
                  <a:srgbClr val="404040"/>
                </a:solidFill>
                <a:latin typeface="Calibri"/>
                <a:cs typeface="Calibri"/>
              </a:rPr>
              <a:t>&lt;artifactId&gt; </a:t>
            </a:r>
            <a:r>
              <a:rPr sz="1600" spc="-10" dirty="0">
                <a:solidFill>
                  <a:srgbClr val="404040"/>
                </a:solidFill>
                <a:latin typeface="Calibri"/>
                <a:cs typeface="Calibri"/>
              </a:rPr>
              <a:t>et</a:t>
            </a:r>
            <a:r>
              <a:rPr sz="1600" spc="275" dirty="0">
                <a:solidFill>
                  <a:srgbClr val="404040"/>
                </a:solidFill>
                <a:latin typeface="Calibri"/>
                <a:cs typeface="Calibri"/>
              </a:rPr>
              <a:t> </a:t>
            </a:r>
            <a:r>
              <a:rPr sz="1600" spc="-15" dirty="0">
                <a:solidFill>
                  <a:srgbClr val="404040"/>
                </a:solidFill>
                <a:latin typeface="Calibri"/>
                <a:cs typeface="Calibri"/>
              </a:rPr>
              <a:t>&lt;version&gt;.</a:t>
            </a:r>
            <a:endParaRPr sz="1600" dirty="0">
              <a:latin typeface="Calibri"/>
              <a:cs typeface="Calibri"/>
            </a:endParaRPr>
          </a:p>
        </p:txBody>
      </p:sp>
      <p:sp>
        <p:nvSpPr>
          <p:cNvPr id="6" name="object 7"/>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51442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1594486"/>
            <a:ext cx="7772400" cy="754053"/>
          </a:xfrm>
          <a:prstGeom prst="rect">
            <a:avLst/>
          </a:prstGeom>
        </p:spPr>
        <p:txBody>
          <a:bodyPr vert="horz" wrap="square" lIns="0" tIns="124460" rIns="0" bIns="0" rtlCol="0">
            <a:spAutoFit/>
          </a:bodyPr>
          <a:lstStyle/>
          <a:p>
            <a:pPr marL="12700" marR="5080">
              <a:lnSpc>
                <a:spcPts val="4900"/>
              </a:lnSpc>
              <a:spcBef>
                <a:spcPts val="980"/>
              </a:spcBef>
            </a:pPr>
            <a:r>
              <a:rPr spc="-55" dirty="0"/>
              <a:t>Cycle </a:t>
            </a:r>
            <a:r>
              <a:rPr spc="-25" dirty="0"/>
              <a:t>de </a:t>
            </a:r>
            <a:r>
              <a:rPr spc="-35" dirty="0"/>
              <a:t>vie par </a:t>
            </a:r>
            <a:r>
              <a:rPr spc="-60" dirty="0"/>
              <a:t>défaut</a:t>
            </a:r>
            <a:r>
              <a:rPr spc="-405" dirty="0"/>
              <a:t> </a:t>
            </a:r>
            <a:r>
              <a:rPr spc="-40" dirty="0"/>
              <a:t>pour  </a:t>
            </a:r>
            <a:r>
              <a:rPr spc="-65" dirty="0"/>
              <a:t>JAR</a:t>
            </a:r>
          </a:p>
        </p:txBody>
      </p:sp>
      <p:sp>
        <p:nvSpPr>
          <p:cNvPr id="3" name="object 3"/>
          <p:cNvSpPr txBox="1"/>
          <p:nvPr/>
        </p:nvSpPr>
        <p:spPr>
          <a:xfrm>
            <a:off x="852933" y="1390650"/>
            <a:ext cx="400685" cy="321242"/>
          </a:xfrm>
          <a:prstGeom prst="rect">
            <a:avLst/>
          </a:prstGeom>
        </p:spPr>
        <p:txBody>
          <a:bodyPr vert="horz" wrap="square" lIns="0" tIns="13335" rIns="0" bIns="0" rtlCol="0">
            <a:spAutoFit/>
          </a:bodyPr>
          <a:lstStyle/>
          <a:p>
            <a:pPr marL="12700">
              <a:lnSpc>
                <a:spcPct val="100000"/>
              </a:lnSpc>
              <a:spcBef>
                <a:spcPts val="105"/>
              </a:spcBef>
            </a:pPr>
            <a:r>
              <a:rPr sz="2000" b="1" spc="-55" dirty="0">
                <a:solidFill>
                  <a:srgbClr val="404040"/>
                </a:solidFill>
                <a:latin typeface="Calibri"/>
                <a:cs typeface="Calibri"/>
              </a:rPr>
              <a:t>J</a:t>
            </a:r>
            <a:r>
              <a:rPr sz="2000" b="1" dirty="0">
                <a:solidFill>
                  <a:srgbClr val="404040"/>
                </a:solidFill>
                <a:latin typeface="Calibri"/>
                <a:cs typeface="Calibri"/>
              </a:rPr>
              <a:t>AR</a:t>
            </a:r>
            <a:endParaRPr sz="2000">
              <a:latin typeface="Calibri"/>
              <a:cs typeface="Calibri"/>
            </a:endParaRPr>
          </a:p>
        </p:txBody>
      </p:sp>
      <p:sp>
        <p:nvSpPr>
          <p:cNvPr id="4" name="object 4"/>
          <p:cNvSpPr/>
          <p:nvPr/>
        </p:nvSpPr>
        <p:spPr>
          <a:xfrm>
            <a:off x="1824987" y="2119121"/>
            <a:ext cx="5599940" cy="2285715"/>
          </a:xfrm>
          <a:prstGeom prst="rect">
            <a:avLst/>
          </a:prstGeom>
          <a:blipFill>
            <a:blip r:embed="rId2" cstate="print"/>
            <a:stretch>
              <a:fillRect/>
            </a:stretch>
          </a:blipFill>
        </p:spPr>
        <p:txBody>
          <a:bodyPr wrap="square" lIns="0" tIns="0" rIns="0" bIns="0" rtlCol="0"/>
          <a:lstStyle/>
          <a:p>
            <a:endParaRPr/>
          </a:p>
        </p:txBody>
      </p:sp>
      <p:sp>
        <p:nvSpPr>
          <p:cNvPr id="5" name="object 7"/>
          <p:cNvSpPr/>
          <p:nvPr/>
        </p:nvSpPr>
        <p:spPr>
          <a:xfrm>
            <a:off x="7453516" y="222034"/>
            <a:ext cx="1581894" cy="3003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94593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008245" cy="568166"/>
          </a:xfrm>
          <a:prstGeom prst="rect">
            <a:avLst/>
          </a:prstGeom>
        </p:spPr>
        <p:txBody>
          <a:bodyPr vert="horz" wrap="square" lIns="0" tIns="12700" rIns="0" bIns="0" rtlCol="0">
            <a:spAutoFit/>
          </a:bodyPr>
          <a:lstStyle/>
          <a:p>
            <a:pPr marL="12700">
              <a:lnSpc>
                <a:spcPct val="100000"/>
              </a:lnSpc>
              <a:spcBef>
                <a:spcPts val="100"/>
              </a:spcBef>
            </a:pPr>
            <a:r>
              <a:rPr spc="-45" dirty="0"/>
              <a:t>Commandes</a:t>
            </a:r>
            <a:r>
              <a:rPr spc="-150" dirty="0"/>
              <a:t> </a:t>
            </a:r>
            <a:r>
              <a:rPr spc="-80" dirty="0"/>
              <a:t>MAVEN</a:t>
            </a:r>
          </a:p>
        </p:txBody>
      </p:sp>
      <p:sp>
        <p:nvSpPr>
          <p:cNvPr id="5" name="object 5"/>
          <p:cNvSpPr txBox="1"/>
          <p:nvPr/>
        </p:nvSpPr>
        <p:spPr>
          <a:xfrm>
            <a:off x="852933" y="1280045"/>
            <a:ext cx="8019415" cy="3470822"/>
          </a:xfrm>
          <a:prstGeom prst="rect">
            <a:avLst/>
          </a:prstGeom>
        </p:spPr>
        <p:txBody>
          <a:bodyPr vert="horz" wrap="square" lIns="0" tIns="160655" rIns="0" bIns="0" rtlCol="0">
            <a:spAutoFit/>
          </a:bodyPr>
          <a:lstStyle/>
          <a:p>
            <a:pPr marL="12700">
              <a:lnSpc>
                <a:spcPct val="100000"/>
              </a:lnSpc>
              <a:spcBef>
                <a:spcPts val="1265"/>
              </a:spcBef>
            </a:pPr>
            <a:r>
              <a:rPr sz="2000" b="1" spc="-20" dirty="0">
                <a:solidFill>
                  <a:srgbClr val="404040"/>
                </a:solidFill>
                <a:latin typeface="Calibri"/>
                <a:cs typeface="Calibri"/>
              </a:rPr>
              <a:t>Syntaxe</a:t>
            </a:r>
            <a:endParaRPr sz="2000" dirty="0">
              <a:latin typeface="Calibri"/>
              <a:cs typeface="Calibri"/>
            </a:endParaRPr>
          </a:p>
          <a:p>
            <a:pPr marL="927100">
              <a:lnSpc>
                <a:spcPct val="100000"/>
              </a:lnSpc>
              <a:spcBef>
                <a:spcPts val="1165"/>
              </a:spcBef>
            </a:pPr>
            <a:r>
              <a:rPr sz="2000" spc="-15" dirty="0">
                <a:solidFill>
                  <a:srgbClr val="404040"/>
                </a:solidFill>
                <a:latin typeface="Calibri"/>
                <a:cs typeface="Calibri"/>
              </a:rPr>
              <a:t>mvn </a:t>
            </a:r>
            <a:r>
              <a:rPr sz="2000" dirty="0">
                <a:solidFill>
                  <a:srgbClr val="404040"/>
                </a:solidFill>
                <a:latin typeface="Calibri"/>
                <a:cs typeface="Calibri"/>
              </a:rPr>
              <a:t>[options] </a:t>
            </a:r>
            <a:r>
              <a:rPr sz="2000" spc="-5" dirty="0">
                <a:solidFill>
                  <a:srgbClr val="404040"/>
                </a:solidFill>
                <a:latin typeface="Calibri"/>
                <a:cs typeface="Calibri"/>
              </a:rPr>
              <a:t>[&lt;goal(s)&gt;]</a:t>
            </a:r>
            <a:r>
              <a:rPr sz="2000" spc="-15" dirty="0">
                <a:solidFill>
                  <a:srgbClr val="404040"/>
                </a:solidFill>
                <a:latin typeface="Calibri"/>
                <a:cs typeface="Calibri"/>
              </a:rPr>
              <a:t> </a:t>
            </a:r>
            <a:r>
              <a:rPr sz="2000" dirty="0">
                <a:solidFill>
                  <a:srgbClr val="404040"/>
                </a:solidFill>
                <a:latin typeface="Calibri"/>
                <a:cs typeface="Calibri"/>
              </a:rPr>
              <a:t>[&lt;phase(s)&gt;]</a:t>
            </a:r>
            <a:endParaRPr sz="2000" dirty="0">
              <a:latin typeface="Calibri"/>
              <a:cs typeface="Calibri"/>
            </a:endParaRPr>
          </a:p>
          <a:p>
            <a:pPr marL="12700">
              <a:lnSpc>
                <a:spcPct val="100000"/>
              </a:lnSpc>
              <a:spcBef>
                <a:spcPts val="1150"/>
              </a:spcBef>
            </a:pPr>
            <a:r>
              <a:rPr sz="2000" b="1" dirty="0">
                <a:solidFill>
                  <a:srgbClr val="404040"/>
                </a:solidFill>
                <a:latin typeface="Calibri"/>
                <a:cs typeface="Calibri"/>
              </a:rPr>
              <a:t>Aide </a:t>
            </a:r>
            <a:r>
              <a:rPr sz="2000" b="1" spc="-5" dirty="0">
                <a:solidFill>
                  <a:srgbClr val="404040"/>
                </a:solidFill>
                <a:latin typeface="Calibri"/>
                <a:cs typeface="Calibri"/>
              </a:rPr>
              <a:t>en</a:t>
            </a:r>
            <a:r>
              <a:rPr sz="2000" b="1" spc="-15" dirty="0">
                <a:solidFill>
                  <a:srgbClr val="404040"/>
                </a:solidFill>
                <a:latin typeface="Calibri"/>
                <a:cs typeface="Calibri"/>
              </a:rPr>
              <a:t> </a:t>
            </a:r>
            <a:r>
              <a:rPr sz="2000" b="1" dirty="0">
                <a:solidFill>
                  <a:srgbClr val="404040"/>
                </a:solidFill>
                <a:latin typeface="Calibri"/>
                <a:cs typeface="Calibri"/>
              </a:rPr>
              <a:t>ligne</a:t>
            </a:r>
            <a:endParaRPr sz="2000" dirty="0">
              <a:latin typeface="Calibri"/>
              <a:cs typeface="Calibri"/>
            </a:endParaRPr>
          </a:p>
          <a:p>
            <a:pPr marL="927100">
              <a:lnSpc>
                <a:spcPct val="100000"/>
              </a:lnSpc>
              <a:spcBef>
                <a:spcPts val="1165"/>
              </a:spcBef>
            </a:pPr>
            <a:r>
              <a:rPr sz="2000" spc="-15" dirty="0">
                <a:solidFill>
                  <a:srgbClr val="404040"/>
                </a:solidFill>
                <a:latin typeface="Calibri"/>
                <a:cs typeface="Calibri"/>
              </a:rPr>
              <a:t>mvn</a:t>
            </a:r>
            <a:r>
              <a:rPr sz="2000" spc="-5" dirty="0">
                <a:solidFill>
                  <a:srgbClr val="404040"/>
                </a:solidFill>
                <a:latin typeface="Calibri"/>
                <a:cs typeface="Calibri"/>
              </a:rPr>
              <a:t> --help</a:t>
            </a:r>
            <a:endParaRPr sz="2000" dirty="0">
              <a:latin typeface="Calibri"/>
              <a:cs typeface="Calibri"/>
            </a:endParaRPr>
          </a:p>
          <a:p>
            <a:pPr marL="12700">
              <a:lnSpc>
                <a:spcPct val="100000"/>
              </a:lnSpc>
              <a:spcBef>
                <a:spcPts val="1695"/>
              </a:spcBef>
            </a:pPr>
            <a:r>
              <a:rPr sz="2000" b="1" spc="-40" dirty="0">
                <a:solidFill>
                  <a:srgbClr val="404040"/>
                </a:solidFill>
                <a:latin typeface="Calibri"/>
                <a:cs typeface="Calibri"/>
              </a:rPr>
              <a:t>L’option</a:t>
            </a:r>
            <a:r>
              <a:rPr sz="2000" b="1" spc="-35" dirty="0">
                <a:solidFill>
                  <a:srgbClr val="404040"/>
                </a:solidFill>
                <a:latin typeface="Calibri"/>
                <a:cs typeface="Calibri"/>
              </a:rPr>
              <a:t> </a:t>
            </a:r>
            <a:r>
              <a:rPr sz="2000" b="1" spc="-5" dirty="0">
                <a:solidFill>
                  <a:srgbClr val="404040"/>
                </a:solidFill>
                <a:latin typeface="Calibri"/>
                <a:cs typeface="Calibri"/>
              </a:rPr>
              <a:t>-D</a:t>
            </a:r>
            <a:endParaRPr sz="2000" dirty="0">
              <a:latin typeface="Calibri"/>
              <a:cs typeface="Calibri"/>
            </a:endParaRPr>
          </a:p>
          <a:p>
            <a:pPr marL="12700">
              <a:lnSpc>
                <a:spcPts val="2280"/>
              </a:lnSpc>
              <a:spcBef>
                <a:spcPts val="1490"/>
              </a:spcBef>
            </a:pPr>
            <a:r>
              <a:rPr sz="2000" spc="-10" dirty="0">
                <a:solidFill>
                  <a:srgbClr val="404040"/>
                </a:solidFill>
                <a:latin typeface="Calibri"/>
                <a:cs typeface="Calibri"/>
              </a:rPr>
              <a:t>Permet </a:t>
            </a:r>
            <a:r>
              <a:rPr sz="2000" spc="-5" dirty="0">
                <a:solidFill>
                  <a:srgbClr val="404040"/>
                </a:solidFill>
                <a:latin typeface="Calibri"/>
                <a:cs typeface="Calibri"/>
              </a:rPr>
              <a:t>de </a:t>
            </a:r>
            <a:r>
              <a:rPr sz="2000" dirty="0">
                <a:solidFill>
                  <a:srgbClr val="404040"/>
                </a:solidFill>
                <a:latin typeface="Calibri"/>
                <a:cs typeface="Calibri"/>
              </a:rPr>
              <a:t>passer </a:t>
            </a:r>
            <a:r>
              <a:rPr sz="2000" spc="-5" dirty="0">
                <a:solidFill>
                  <a:srgbClr val="404040"/>
                </a:solidFill>
                <a:latin typeface="Calibri"/>
                <a:cs typeface="Calibri"/>
              </a:rPr>
              <a:t>des </a:t>
            </a:r>
            <a:r>
              <a:rPr sz="2000" spc="-10" dirty="0">
                <a:solidFill>
                  <a:srgbClr val="404040"/>
                </a:solidFill>
                <a:latin typeface="Calibri"/>
                <a:cs typeface="Calibri"/>
              </a:rPr>
              <a:t>paramètres </a:t>
            </a:r>
            <a:r>
              <a:rPr sz="2000" dirty="0">
                <a:solidFill>
                  <a:srgbClr val="404040"/>
                </a:solidFill>
                <a:latin typeface="Calibri"/>
                <a:cs typeface="Calibri"/>
              </a:rPr>
              <a:t>à la JVM, </a:t>
            </a:r>
            <a:r>
              <a:rPr sz="2000" spc="-5" dirty="0">
                <a:solidFill>
                  <a:srgbClr val="404040"/>
                </a:solidFill>
                <a:latin typeface="Calibri"/>
                <a:cs typeface="Calibri"/>
              </a:rPr>
              <a:t>utilisés ensuite </a:t>
            </a:r>
            <a:r>
              <a:rPr sz="2000" dirty="0">
                <a:solidFill>
                  <a:srgbClr val="404040"/>
                </a:solidFill>
                <a:latin typeface="Calibri"/>
                <a:cs typeface="Calibri"/>
              </a:rPr>
              <a:t>dans le</a:t>
            </a:r>
            <a:r>
              <a:rPr sz="2000" spc="75" dirty="0">
                <a:solidFill>
                  <a:srgbClr val="404040"/>
                </a:solidFill>
                <a:latin typeface="Calibri"/>
                <a:cs typeface="Calibri"/>
              </a:rPr>
              <a:t> </a:t>
            </a:r>
            <a:r>
              <a:rPr sz="2000" spc="-10" dirty="0">
                <a:solidFill>
                  <a:srgbClr val="404040"/>
                </a:solidFill>
                <a:latin typeface="Calibri"/>
                <a:cs typeface="Calibri"/>
              </a:rPr>
              <a:t>traitement</a:t>
            </a:r>
            <a:endParaRPr sz="2000" dirty="0">
              <a:latin typeface="Calibri"/>
              <a:cs typeface="Calibri"/>
            </a:endParaRPr>
          </a:p>
          <a:p>
            <a:pPr marL="12700">
              <a:lnSpc>
                <a:spcPts val="2280"/>
              </a:lnSpc>
            </a:pPr>
            <a:r>
              <a:rPr sz="2000" spc="-5" dirty="0">
                <a:solidFill>
                  <a:srgbClr val="404040"/>
                </a:solidFill>
                <a:latin typeface="Calibri"/>
                <a:cs typeface="Calibri"/>
              </a:rPr>
              <a:t>des commandes </a:t>
            </a:r>
            <a:r>
              <a:rPr sz="2000" spc="-10" dirty="0">
                <a:solidFill>
                  <a:srgbClr val="404040"/>
                </a:solidFill>
                <a:latin typeface="Calibri"/>
                <a:cs typeface="Calibri"/>
              </a:rPr>
              <a:t>et </a:t>
            </a:r>
            <a:r>
              <a:rPr sz="2000" spc="-5" dirty="0">
                <a:solidFill>
                  <a:srgbClr val="404040"/>
                </a:solidFill>
                <a:latin typeface="Calibri"/>
                <a:cs typeface="Calibri"/>
              </a:rPr>
              <a:t>notamment </a:t>
            </a:r>
            <a:r>
              <a:rPr sz="2000" spc="-10" dirty="0">
                <a:solidFill>
                  <a:srgbClr val="404040"/>
                </a:solidFill>
                <a:latin typeface="Calibri"/>
                <a:cs typeface="Calibri"/>
              </a:rPr>
              <a:t>lors </a:t>
            </a:r>
            <a:r>
              <a:rPr sz="2000" spc="-5" dirty="0">
                <a:solidFill>
                  <a:srgbClr val="404040"/>
                </a:solidFill>
                <a:latin typeface="Calibri"/>
                <a:cs typeface="Calibri"/>
              </a:rPr>
              <a:t>de </a:t>
            </a:r>
            <a:r>
              <a:rPr sz="2000" spc="-20" dirty="0">
                <a:solidFill>
                  <a:srgbClr val="404040"/>
                </a:solidFill>
                <a:latin typeface="Calibri"/>
                <a:cs typeface="Calibri"/>
              </a:rPr>
              <a:t>l’appel </a:t>
            </a:r>
            <a:r>
              <a:rPr sz="2000" spc="-15" dirty="0">
                <a:solidFill>
                  <a:srgbClr val="404040"/>
                </a:solidFill>
                <a:latin typeface="Calibri"/>
                <a:cs typeface="Calibri"/>
              </a:rPr>
              <a:t>d’un </a:t>
            </a:r>
            <a:r>
              <a:rPr sz="2000" spc="-10" dirty="0">
                <a:solidFill>
                  <a:srgbClr val="404040"/>
                </a:solidFill>
                <a:latin typeface="Calibri"/>
                <a:cs typeface="Calibri"/>
              </a:rPr>
              <a:t>traitement </a:t>
            </a:r>
            <a:r>
              <a:rPr sz="2000" spc="-5" dirty="0">
                <a:solidFill>
                  <a:srgbClr val="404040"/>
                </a:solidFill>
                <a:latin typeface="Calibri"/>
                <a:cs typeface="Calibri"/>
              </a:rPr>
              <a:t>via un plugin</a:t>
            </a:r>
            <a:r>
              <a:rPr sz="2000" spc="9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927100">
              <a:lnSpc>
                <a:spcPct val="100000"/>
              </a:lnSpc>
              <a:spcBef>
                <a:spcPts val="5"/>
              </a:spcBef>
            </a:pPr>
            <a:r>
              <a:rPr sz="2000" spc="-15" dirty="0" err="1">
                <a:solidFill>
                  <a:srgbClr val="404040"/>
                </a:solidFill>
                <a:latin typeface="Calibri"/>
                <a:cs typeface="Calibri"/>
              </a:rPr>
              <a:t>mvn</a:t>
            </a:r>
            <a:r>
              <a:rPr sz="2000" spc="-15" dirty="0">
                <a:solidFill>
                  <a:srgbClr val="404040"/>
                </a:solidFill>
                <a:latin typeface="Calibri"/>
                <a:cs typeface="Calibri"/>
              </a:rPr>
              <a:t> </a:t>
            </a:r>
            <a:r>
              <a:rPr sz="2000" spc="-10" dirty="0">
                <a:solidFill>
                  <a:srgbClr val="404040"/>
                </a:solidFill>
                <a:latin typeface="Calibri"/>
                <a:cs typeface="Calibri"/>
              </a:rPr>
              <a:t>help:effective-pom</a:t>
            </a:r>
            <a:r>
              <a:rPr sz="2000" spc="15" dirty="0">
                <a:solidFill>
                  <a:srgbClr val="404040"/>
                </a:solidFill>
                <a:latin typeface="Calibri"/>
                <a:cs typeface="Calibri"/>
              </a:rPr>
              <a:t> </a:t>
            </a:r>
            <a:r>
              <a:rPr sz="2000" spc="-5" dirty="0">
                <a:solidFill>
                  <a:srgbClr val="404040"/>
                </a:solidFill>
                <a:latin typeface="Calibri"/>
                <a:cs typeface="Calibri"/>
              </a:rPr>
              <a:t>-Doutput=pom-complet.xml</a:t>
            </a:r>
            <a:endParaRPr sz="2000" dirty="0">
              <a:latin typeface="Calibri"/>
              <a:cs typeface="Calibri"/>
            </a:endParaRPr>
          </a:p>
        </p:txBody>
      </p:sp>
      <p:sp>
        <p:nvSpPr>
          <p:cNvPr id="6" name="object 7"/>
          <p:cNvSpPr/>
          <p:nvPr/>
        </p:nvSpPr>
        <p:spPr>
          <a:xfrm>
            <a:off x="7453516" y="222034"/>
            <a:ext cx="1581894" cy="3003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128326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Jenkins</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1145442"/>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Installation et configuration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Architecture des </a:t>
            </a:r>
            <a:r>
              <a:rPr lang="fr-FR" sz="1600" dirty="0" err="1">
                <a:solidFill>
                  <a:schemeClr val="bg1"/>
                </a:solidFill>
                <a:latin typeface="Century Gothic" panose="020B0502020202020204" pitchFamily="34" charset="0"/>
                <a:cs typeface="Tahoma"/>
              </a:rPr>
              <a:t>builds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Plugins</a:t>
            </a:r>
          </a:p>
          <a:p>
            <a:pPr marL="298450" marR="17780" indent="-285750">
              <a:lnSpc>
                <a:spcPct val="114599"/>
              </a:lnSpc>
              <a:spcBef>
                <a:spcPts val="5"/>
              </a:spcBef>
              <a:buFont typeface="Wingdings" panose="05000000000000000000" pitchFamily="2" charset="2"/>
              <a:buChar char="v"/>
            </a:pPr>
            <a:r>
              <a:rPr lang="fr-FR" sz="1600" spc="10" dirty="0">
                <a:solidFill>
                  <a:schemeClr val="bg1"/>
                </a:solidFill>
                <a:latin typeface="Century Gothic" panose="020B0502020202020204" pitchFamily="34" charset="0"/>
                <a:cs typeface="Tahoma"/>
              </a:rPr>
              <a:t>Pipelines</a:t>
            </a:r>
          </a:p>
        </p:txBody>
      </p:sp>
    </p:spTree>
    <p:extLst>
      <p:ext uri="{BB962C8B-B14F-4D97-AF65-F5344CB8AC3E}">
        <p14:creationId xmlns:p14="http://schemas.microsoft.com/office/powerpoint/2010/main" val="3370660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a:t>
            </a:r>
            <a:r>
              <a:rPr spc="-45" dirty="0">
                <a:solidFill>
                  <a:schemeClr val="tx1"/>
                </a:solidFill>
              </a:rPr>
              <a:t>e</a:t>
            </a:r>
            <a:r>
              <a:rPr spc="-50" dirty="0">
                <a:solidFill>
                  <a:schemeClr val="tx1"/>
                </a:solidFill>
              </a:rPr>
              <a:t>n</a:t>
            </a:r>
            <a:r>
              <a:rPr spc="-55" dirty="0">
                <a:solidFill>
                  <a:schemeClr val="tx1"/>
                </a:solidFill>
              </a:rPr>
              <a:t>ki</a:t>
            </a:r>
            <a:r>
              <a:rPr spc="-50" dirty="0">
                <a:solidFill>
                  <a:schemeClr val="tx1"/>
                </a:solidFill>
              </a:rPr>
              <a:t>n</a:t>
            </a:r>
            <a:r>
              <a:rPr dirty="0">
                <a:solidFill>
                  <a:schemeClr val="tx1"/>
                </a:solidFill>
              </a:rPr>
              <a:t>s</a:t>
            </a: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685800" y="1397889"/>
            <a:ext cx="7405116" cy="30890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1942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209800" y="150097"/>
            <a:ext cx="4419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err="1"/>
              <a:t>Qu’est</a:t>
            </a:r>
            <a:r>
              <a:rPr lang="en-US" sz="3600" spc="-50" dirty="0"/>
              <a:t> </a:t>
            </a:r>
            <a:r>
              <a:rPr lang="en-US" sz="3600" spc="-50" dirty="0" err="1"/>
              <a:t>ce</a:t>
            </a:r>
            <a:r>
              <a:rPr lang="en-US" sz="3600" spc="-50" dirty="0"/>
              <a:t> </a:t>
            </a:r>
            <a:r>
              <a:rPr lang="en-US" sz="3600" spc="-50" dirty="0" err="1"/>
              <a:t>qu’un</a:t>
            </a:r>
            <a:r>
              <a:rPr lang="en-US" sz="3600" spc="-50" dirty="0"/>
              <a:t> </a:t>
            </a:r>
            <a:r>
              <a:rPr lang="en-US" sz="3600" spc="-50" dirty="0" err="1"/>
              <a:t>Projet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07067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81000" y="62007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a:t>
            </a:r>
            <a:r>
              <a:rPr spc="-45" dirty="0">
                <a:solidFill>
                  <a:schemeClr val="tx1"/>
                </a:solidFill>
              </a:rPr>
              <a:t>e</a:t>
            </a:r>
            <a:r>
              <a:rPr spc="-50" dirty="0">
                <a:solidFill>
                  <a:schemeClr val="tx1"/>
                </a:solidFill>
              </a:rPr>
              <a:t>n</a:t>
            </a:r>
            <a:r>
              <a:rPr spc="-55" dirty="0">
                <a:solidFill>
                  <a:schemeClr val="tx1"/>
                </a:solidFill>
              </a:rPr>
              <a:t>ki</a:t>
            </a:r>
            <a:r>
              <a:rPr spc="-50" dirty="0">
                <a:solidFill>
                  <a:schemeClr val="tx1"/>
                </a:solidFill>
              </a:rPr>
              <a:t>n</a:t>
            </a:r>
            <a:r>
              <a:rPr dirty="0">
                <a:solidFill>
                  <a:schemeClr val="tx1"/>
                </a:solidFill>
              </a:rPr>
              <a:t>s</a:t>
            </a:r>
          </a:p>
        </p:txBody>
      </p:sp>
      <p:sp>
        <p:nvSpPr>
          <p:cNvPr id="5" name="object 5"/>
          <p:cNvSpPr txBox="1"/>
          <p:nvPr/>
        </p:nvSpPr>
        <p:spPr>
          <a:xfrm>
            <a:off x="452245" y="1276350"/>
            <a:ext cx="7464425" cy="3317575"/>
          </a:xfrm>
          <a:prstGeom prst="rect">
            <a:avLst/>
          </a:prstGeom>
        </p:spPr>
        <p:txBody>
          <a:bodyPr vert="horz" wrap="square" lIns="0" tIns="72390" rIns="0" bIns="0" rtlCol="0">
            <a:spAutoFit/>
          </a:bodyPr>
          <a:lstStyle/>
          <a:p>
            <a:pPr marL="104139" marR="315595" indent="-92075">
              <a:lnSpc>
                <a:spcPts val="1920"/>
              </a:lnSpc>
              <a:spcBef>
                <a:spcPts val="570"/>
              </a:spcBef>
              <a:buClr>
                <a:srgbClr val="D24717"/>
              </a:buClr>
              <a:buFont typeface="Wingdings"/>
              <a:buChar char=""/>
              <a:tabLst>
                <a:tab pos="271145" algn="l"/>
              </a:tabLst>
            </a:pPr>
            <a:r>
              <a:rPr sz="2000" spc="-5" dirty="0">
                <a:solidFill>
                  <a:srgbClr val="404040"/>
                </a:solidFill>
                <a:latin typeface="Calibri"/>
                <a:cs typeface="Calibri"/>
              </a:rPr>
              <a:t>Jenkins </a:t>
            </a:r>
            <a:r>
              <a:rPr sz="2000" dirty="0">
                <a:solidFill>
                  <a:srgbClr val="404040"/>
                </a:solidFill>
                <a:latin typeface="Calibri"/>
                <a:cs typeface="Calibri"/>
              </a:rPr>
              <a:t>: </a:t>
            </a:r>
            <a:r>
              <a:rPr sz="2000" spc="-5" dirty="0">
                <a:solidFill>
                  <a:srgbClr val="404040"/>
                </a:solidFill>
                <a:latin typeface="Calibri"/>
                <a:cs typeface="Calibri"/>
              </a:rPr>
              <a:t>serveur </a:t>
            </a:r>
            <a:r>
              <a:rPr sz="2000" dirty="0">
                <a:solidFill>
                  <a:srgbClr val="404040"/>
                </a:solidFill>
                <a:latin typeface="Calibri"/>
                <a:cs typeface="Calibri"/>
              </a:rPr>
              <a:t>Open </a:t>
            </a:r>
            <a:r>
              <a:rPr sz="2000" spc="-5" dirty="0">
                <a:solidFill>
                  <a:srgbClr val="404040"/>
                </a:solidFill>
                <a:latin typeface="Calibri"/>
                <a:cs typeface="Calibri"/>
              </a:rPr>
              <a:t>Source </a:t>
            </a:r>
            <a:r>
              <a:rPr sz="2000" spc="-10" dirty="0">
                <a:solidFill>
                  <a:srgbClr val="404040"/>
                </a:solidFill>
                <a:latin typeface="Calibri"/>
                <a:cs typeface="Calibri"/>
              </a:rPr>
              <a:t>d'intégration </a:t>
            </a:r>
            <a:r>
              <a:rPr sz="2000" spc="-5" dirty="0">
                <a:solidFill>
                  <a:srgbClr val="404040"/>
                </a:solidFill>
                <a:latin typeface="Calibri"/>
                <a:cs typeface="Calibri"/>
              </a:rPr>
              <a:t>continue </a:t>
            </a:r>
            <a:r>
              <a:rPr sz="2000" spc="-10" dirty="0">
                <a:solidFill>
                  <a:srgbClr val="404040"/>
                </a:solidFill>
                <a:latin typeface="Calibri"/>
                <a:cs typeface="Calibri"/>
              </a:rPr>
              <a:t>permettant  d'automatiser </a:t>
            </a:r>
            <a:r>
              <a:rPr sz="2000" spc="-5" dirty="0">
                <a:solidFill>
                  <a:srgbClr val="404040"/>
                </a:solidFill>
                <a:latin typeface="Calibri"/>
                <a:cs typeface="Calibri"/>
              </a:rPr>
              <a:t>les tâches de </a:t>
            </a:r>
            <a:r>
              <a:rPr sz="2000" dirty="0">
                <a:solidFill>
                  <a:srgbClr val="404040"/>
                </a:solidFill>
                <a:latin typeface="Calibri"/>
                <a:cs typeface="Calibri"/>
              </a:rPr>
              <a:t>build, </a:t>
            </a:r>
            <a:r>
              <a:rPr sz="2000" spc="-10" dirty="0">
                <a:solidFill>
                  <a:srgbClr val="404040"/>
                </a:solidFill>
                <a:latin typeface="Calibri"/>
                <a:cs typeface="Calibri"/>
              </a:rPr>
              <a:t>tests, </a:t>
            </a:r>
            <a:r>
              <a:rPr sz="2000" spc="-5" dirty="0">
                <a:solidFill>
                  <a:srgbClr val="404040"/>
                </a:solidFill>
                <a:latin typeface="Calibri"/>
                <a:cs typeface="Calibri"/>
              </a:rPr>
              <a:t>déploiement, production de  release.</a:t>
            </a:r>
            <a:endParaRPr sz="2000" dirty="0">
              <a:latin typeface="Calibri"/>
              <a:cs typeface="Calibri"/>
            </a:endParaRPr>
          </a:p>
          <a:p>
            <a:pPr marL="270510" indent="-258445">
              <a:lnSpc>
                <a:spcPct val="100000"/>
              </a:lnSpc>
              <a:spcBef>
                <a:spcPts val="930"/>
              </a:spcBef>
              <a:buClr>
                <a:srgbClr val="D24717"/>
              </a:buClr>
              <a:buFont typeface="Wingdings"/>
              <a:buChar char=""/>
              <a:tabLst>
                <a:tab pos="271145" algn="l"/>
              </a:tabLst>
            </a:pPr>
            <a:r>
              <a:rPr sz="2000" spc="-5" dirty="0">
                <a:solidFill>
                  <a:srgbClr val="404040"/>
                </a:solidFill>
                <a:latin typeface="Calibri"/>
                <a:cs typeface="Calibri"/>
              </a:rPr>
              <a:t>Le </a:t>
            </a:r>
            <a:r>
              <a:rPr sz="2000" spc="-10" dirty="0">
                <a:solidFill>
                  <a:srgbClr val="404040"/>
                </a:solidFill>
                <a:latin typeface="Calibri"/>
                <a:cs typeface="Calibri"/>
              </a:rPr>
              <a:t>projet </a:t>
            </a:r>
            <a:r>
              <a:rPr sz="2000" dirty="0">
                <a:solidFill>
                  <a:srgbClr val="404040"/>
                </a:solidFill>
                <a:latin typeface="Calibri"/>
                <a:cs typeface="Calibri"/>
              </a:rPr>
              <a:t>a </a:t>
            </a:r>
            <a:r>
              <a:rPr sz="2000" spc="-15" dirty="0">
                <a:solidFill>
                  <a:srgbClr val="404040"/>
                </a:solidFill>
                <a:latin typeface="Calibri"/>
                <a:cs typeface="Calibri"/>
              </a:rPr>
              <a:t>été </a:t>
            </a:r>
            <a:r>
              <a:rPr sz="2000" spc="-5" dirty="0">
                <a:solidFill>
                  <a:srgbClr val="404040"/>
                </a:solidFill>
                <a:latin typeface="Calibri"/>
                <a:cs typeface="Calibri"/>
              </a:rPr>
              <a:t>conçu </a:t>
            </a:r>
            <a:r>
              <a:rPr sz="2000" dirty="0">
                <a:solidFill>
                  <a:srgbClr val="404040"/>
                </a:solidFill>
                <a:latin typeface="Calibri"/>
                <a:cs typeface="Calibri"/>
              </a:rPr>
              <a:t>à partir </a:t>
            </a:r>
            <a:r>
              <a:rPr sz="2000" spc="-5" dirty="0">
                <a:solidFill>
                  <a:srgbClr val="404040"/>
                </a:solidFill>
                <a:latin typeface="Calibri"/>
                <a:cs typeface="Calibri"/>
              </a:rPr>
              <a:t>de Hudson après un </a:t>
            </a:r>
            <a:r>
              <a:rPr sz="2000" spc="-10" dirty="0">
                <a:solidFill>
                  <a:srgbClr val="404040"/>
                </a:solidFill>
                <a:latin typeface="Calibri"/>
                <a:cs typeface="Calibri"/>
              </a:rPr>
              <a:t>conflit </a:t>
            </a:r>
            <a:r>
              <a:rPr sz="2000" spc="-15" dirty="0">
                <a:solidFill>
                  <a:srgbClr val="404040"/>
                </a:solidFill>
                <a:latin typeface="Calibri"/>
                <a:cs typeface="Calibri"/>
              </a:rPr>
              <a:t>avec</a:t>
            </a:r>
            <a:r>
              <a:rPr sz="2000" spc="50" dirty="0">
                <a:solidFill>
                  <a:srgbClr val="404040"/>
                </a:solidFill>
                <a:latin typeface="Calibri"/>
                <a:cs typeface="Calibri"/>
              </a:rPr>
              <a:t> </a:t>
            </a:r>
            <a:r>
              <a:rPr sz="2000" spc="-5" dirty="0">
                <a:solidFill>
                  <a:srgbClr val="404040"/>
                </a:solidFill>
                <a:latin typeface="Calibri"/>
                <a:cs typeface="Calibri"/>
              </a:rPr>
              <a:t>Oracle.</a:t>
            </a:r>
            <a:endParaRPr sz="2000" dirty="0">
              <a:latin typeface="Calibri"/>
              <a:cs typeface="Calibri"/>
            </a:endParaRPr>
          </a:p>
          <a:p>
            <a:pPr marL="104139" marR="5080" indent="-92075">
              <a:lnSpc>
                <a:spcPct val="80000"/>
              </a:lnSpc>
              <a:spcBef>
                <a:spcPts val="1405"/>
              </a:spcBef>
              <a:buClr>
                <a:srgbClr val="D24717"/>
              </a:buClr>
              <a:buFont typeface="Wingdings"/>
              <a:buChar char=""/>
              <a:tabLst>
                <a:tab pos="328930" algn="l"/>
              </a:tabLst>
            </a:pPr>
            <a:r>
              <a:rPr sz="2000" dirty="0">
                <a:solidFill>
                  <a:srgbClr val="404040"/>
                </a:solidFill>
                <a:latin typeface="Calibri"/>
                <a:cs typeface="Calibri"/>
              </a:rPr>
              <a:t>Il </a:t>
            </a:r>
            <a:r>
              <a:rPr sz="2000" spc="-25" dirty="0">
                <a:solidFill>
                  <a:srgbClr val="404040"/>
                </a:solidFill>
                <a:latin typeface="Calibri"/>
                <a:cs typeface="Calibri"/>
              </a:rPr>
              <a:t>s’agit </a:t>
            </a:r>
            <a:r>
              <a:rPr sz="2000" spc="-15" dirty="0">
                <a:solidFill>
                  <a:srgbClr val="404040"/>
                </a:solidFill>
                <a:latin typeface="Calibri"/>
                <a:cs typeface="Calibri"/>
              </a:rPr>
              <a:t>d’un </a:t>
            </a:r>
            <a:r>
              <a:rPr sz="2000" spc="-20" dirty="0">
                <a:solidFill>
                  <a:srgbClr val="404040"/>
                </a:solidFill>
                <a:latin typeface="Calibri"/>
                <a:cs typeface="Calibri"/>
              </a:rPr>
              <a:t>système </a:t>
            </a:r>
            <a:r>
              <a:rPr sz="2000" spc="-5" dirty="0">
                <a:solidFill>
                  <a:srgbClr val="404040"/>
                </a:solidFill>
                <a:latin typeface="Calibri"/>
                <a:cs typeface="Calibri"/>
              </a:rPr>
              <a:t>serveur </a:t>
            </a:r>
            <a:r>
              <a:rPr sz="2000" spc="-10" dirty="0">
                <a:solidFill>
                  <a:srgbClr val="404040"/>
                </a:solidFill>
                <a:latin typeface="Calibri"/>
                <a:cs typeface="Calibri"/>
              </a:rPr>
              <a:t>fonctionnant </a:t>
            </a:r>
            <a:r>
              <a:rPr sz="2000" spc="-5" dirty="0">
                <a:solidFill>
                  <a:srgbClr val="404040"/>
                </a:solidFill>
                <a:latin typeface="Calibri"/>
                <a:cs typeface="Calibri"/>
              </a:rPr>
              <a:t>dans </a:t>
            </a:r>
            <a:r>
              <a:rPr sz="2000" dirty="0">
                <a:solidFill>
                  <a:srgbClr val="404040"/>
                </a:solidFill>
                <a:latin typeface="Calibri"/>
                <a:cs typeface="Calibri"/>
              </a:rPr>
              <a:t>un </a:t>
            </a:r>
            <a:r>
              <a:rPr sz="2000" spc="-5" dirty="0">
                <a:solidFill>
                  <a:srgbClr val="404040"/>
                </a:solidFill>
                <a:latin typeface="Calibri"/>
                <a:cs typeface="Calibri"/>
              </a:rPr>
              <a:t>conteneur de  servlet </a:t>
            </a:r>
            <a:r>
              <a:rPr sz="2000" spc="-10" dirty="0">
                <a:solidFill>
                  <a:srgbClr val="404040"/>
                </a:solidFill>
                <a:latin typeface="Calibri"/>
                <a:cs typeface="Calibri"/>
              </a:rPr>
              <a:t>tel </a:t>
            </a:r>
            <a:r>
              <a:rPr sz="2000" dirty="0">
                <a:solidFill>
                  <a:srgbClr val="404040"/>
                </a:solidFill>
                <a:latin typeface="Calibri"/>
                <a:cs typeface="Calibri"/>
              </a:rPr>
              <a:t>que Apache </a:t>
            </a:r>
            <a:r>
              <a:rPr sz="2000" spc="-35" dirty="0">
                <a:solidFill>
                  <a:srgbClr val="404040"/>
                </a:solidFill>
                <a:latin typeface="Calibri"/>
                <a:cs typeface="Calibri"/>
              </a:rPr>
              <a:t>Tomcat. </a:t>
            </a:r>
            <a:r>
              <a:rPr sz="2000" dirty="0">
                <a:solidFill>
                  <a:srgbClr val="404040"/>
                </a:solidFill>
                <a:latin typeface="Calibri"/>
                <a:cs typeface="Calibri"/>
              </a:rPr>
              <a:t>Il </a:t>
            </a:r>
            <a:r>
              <a:rPr sz="2000" spc="-5" dirty="0">
                <a:solidFill>
                  <a:srgbClr val="404040"/>
                </a:solidFill>
                <a:latin typeface="Calibri"/>
                <a:cs typeface="Calibri"/>
              </a:rPr>
              <a:t>supporte les outils </a:t>
            </a:r>
            <a:r>
              <a:rPr sz="2000" dirty="0">
                <a:solidFill>
                  <a:srgbClr val="404040"/>
                </a:solidFill>
                <a:latin typeface="Calibri"/>
                <a:cs typeface="Calibri"/>
              </a:rPr>
              <a:t>SCM, y </a:t>
            </a:r>
            <a:r>
              <a:rPr sz="2000" spc="-5" dirty="0">
                <a:solidFill>
                  <a:srgbClr val="404040"/>
                </a:solidFill>
                <a:latin typeface="Calibri"/>
                <a:cs typeface="Calibri"/>
              </a:rPr>
              <a:t>compris  </a:t>
            </a:r>
            <a:r>
              <a:rPr sz="2000" spc="-25" dirty="0">
                <a:solidFill>
                  <a:srgbClr val="404040"/>
                </a:solidFill>
                <a:latin typeface="Calibri"/>
                <a:cs typeface="Calibri"/>
              </a:rPr>
              <a:t>AccuRev, </a:t>
            </a:r>
            <a:r>
              <a:rPr sz="2000" spc="-5" dirty="0">
                <a:solidFill>
                  <a:srgbClr val="404040"/>
                </a:solidFill>
                <a:latin typeface="Calibri"/>
                <a:cs typeface="Calibri"/>
              </a:rPr>
              <a:t>CVS, </a:t>
            </a:r>
            <a:r>
              <a:rPr sz="2000" spc="-10" dirty="0">
                <a:solidFill>
                  <a:srgbClr val="404040"/>
                </a:solidFill>
                <a:latin typeface="Calibri"/>
                <a:cs typeface="Calibri"/>
              </a:rPr>
              <a:t>Subversion, </a:t>
            </a:r>
            <a:r>
              <a:rPr sz="2000" spc="-5" dirty="0">
                <a:solidFill>
                  <a:srgbClr val="404040"/>
                </a:solidFill>
                <a:latin typeface="Calibri"/>
                <a:cs typeface="Calibri"/>
              </a:rPr>
              <a:t>Git, Mercurial, </a:t>
            </a:r>
            <a:r>
              <a:rPr sz="2000" spc="-15" dirty="0">
                <a:solidFill>
                  <a:srgbClr val="404040"/>
                </a:solidFill>
                <a:latin typeface="Calibri"/>
                <a:cs typeface="Calibri"/>
              </a:rPr>
              <a:t>Perforce, </a:t>
            </a:r>
            <a:r>
              <a:rPr sz="2000" spc="-5" dirty="0">
                <a:solidFill>
                  <a:srgbClr val="404040"/>
                </a:solidFill>
                <a:latin typeface="Calibri"/>
                <a:cs typeface="Calibri"/>
              </a:rPr>
              <a:t>Clearcase </a:t>
            </a:r>
            <a:r>
              <a:rPr sz="2000" spc="-10" dirty="0">
                <a:solidFill>
                  <a:srgbClr val="404040"/>
                </a:solidFill>
                <a:latin typeface="Calibri"/>
                <a:cs typeface="Calibri"/>
              </a:rPr>
              <a:t>et </a:t>
            </a:r>
            <a:r>
              <a:rPr sz="2000" spc="-20" dirty="0">
                <a:solidFill>
                  <a:srgbClr val="404040"/>
                </a:solidFill>
                <a:latin typeface="Calibri"/>
                <a:cs typeface="Calibri"/>
              </a:rPr>
              <a:t>RTC, </a:t>
            </a:r>
            <a:r>
              <a:rPr sz="2000" spc="-10" dirty="0">
                <a:solidFill>
                  <a:srgbClr val="404040"/>
                </a:solidFill>
                <a:latin typeface="Calibri"/>
                <a:cs typeface="Calibri"/>
              </a:rPr>
              <a:t>et  </a:t>
            </a:r>
            <a:r>
              <a:rPr sz="2000" spc="-5" dirty="0">
                <a:solidFill>
                  <a:srgbClr val="404040"/>
                </a:solidFill>
                <a:latin typeface="Calibri"/>
                <a:cs typeface="Calibri"/>
              </a:rPr>
              <a:t>peut </a:t>
            </a:r>
            <a:r>
              <a:rPr sz="2000" spc="-15" dirty="0">
                <a:solidFill>
                  <a:srgbClr val="404040"/>
                </a:solidFill>
                <a:latin typeface="Calibri"/>
                <a:cs typeface="Calibri"/>
              </a:rPr>
              <a:t>exécuter </a:t>
            </a:r>
            <a:r>
              <a:rPr sz="2000" spc="-5" dirty="0">
                <a:solidFill>
                  <a:srgbClr val="404040"/>
                </a:solidFill>
                <a:latin typeface="Calibri"/>
                <a:cs typeface="Calibri"/>
              </a:rPr>
              <a:t>des </a:t>
            </a:r>
            <a:r>
              <a:rPr sz="2000" spc="-10" dirty="0">
                <a:solidFill>
                  <a:srgbClr val="404040"/>
                </a:solidFill>
                <a:latin typeface="Calibri"/>
                <a:cs typeface="Calibri"/>
              </a:rPr>
              <a:t>projets </a:t>
            </a:r>
            <a:r>
              <a:rPr sz="2000" spc="-5" dirty="0">
                <a:solidFill>
                  <a:srgbClr val="404040"/>
                </a:solidFill>
                <a:latin typeface="Calibri"/>
                <a:cs typeface="Calibri"/>
              </a:rPr>
              <a:t>basés sur </a:t>
            </a:r>
            <a:r>
              <a:rPr sz="2000" dirty="0">
                <a:solidFill>
                  <a:srgbClr val="404040"/>
                </a:solidFill>
                <a:latin typeface="Calibri"/>
                <a:cs typeface="Calibri"/>
              </a:rPr>
              <a:t>Apache </a:t>
            </a:r>
            <a:r>
              <a:rPr sz="2000" spc="-5" dirty="0">
                <a:solidFill>
                  <a:srgbClr val="404040"/>
                </a:solidFill>
                <a:latin typeface="Calibri"/>
                <a:cs typeface="Calibri"/>
              </a:rPr>
              <a:t>Ant et </a:t>
            </a:r>
            <a:r>
              <a:rPr sz="2000" dirty="0">
                <a:solidFill>
                  <a:srgbClr val="404040"/>
                </a:solidFill>
                <a:latin typeface="Calibri"/>
                <a:cs typeface="Calibri"/>
              </a:rPr>
              <a:t>Apache </a:t>
            </a:r>
            <a:r>
              <a:rPr sz="2000" spc="-10" dirty="0">
                <a:solidFill>
                  <a:srgbClr val="404040"/>
                </a:solidFill>
                <a:latin typeface="Calibri"/>
                <a:cs typeface="Calibri"/>
              </a:rPr>
              <a:t>Maven, </a:t>
            </a:r>
            <a:r>
              <a:rPr sz="2000" spc="-5" dirty="0">
                <a:solidFill>
                  <a:srgbClr val="404040"/>
                </a:solidFill>
                <a:latin typeface="Calibri"/>
                <a:cs typeface="Calibri"/>
              </a:rPr>
              <a:t>ainsi  </a:t>
            </a:r>
            <a:r>
              <a:rPr sz="2000" dirty="0">
                <a:solidFill>
                  <a:srgbClr val="404040"/>
                </a:solidFill>
                <a:latin typeface="Calibri"/>
                <a:cs typeface="Calibri"/>
              </a:rPr>
              <a:t>que </a:t>
            </a:r>
            <a:r>
              <a:rPr sz="2000" spc="-5" dirty="0">
                <a:solidFill>
                  <a:srgbClr val="404040"/>
                </a:solidFill>
                <a:latin typeface="Calibri"/>
                <a:cs typeface="Calibri"/>
              </a:rPr>
              <a:t>des scripts shell </a:t>
            </a:r>
            <a:r>
              <a:rPr sz="2000" spc="-10" dirty="0">
                <a:solidFill>
                  <a:srgbClr val="404040"/>
                </a:solidFill>
                <a:latin typeface="Calibri"/>
                <a:cs typeface="Calibri"/>
              </a:rPr>
              <a:t>arbitraires et </a:t>
            </a:r>
            <a:r>
              <a:rPr sz="2000" spc="-5" dirty="0">
                <a:solidFill>
                  <a:srgbClr val="404040"/>
                </a:solidFill>
                <a:latin typeface="Calibri"/>
                <a:cs typeface="Calibri"/>
              </a:rPr>
              <a:t>des commandes par </a:t>
            </a:r>
            <a:r>
              <a:rPr sz="2000" dirty="0">
                <a:solidFill>
                  <a:srgbClr val="404040"/>
                </a:solidFill>
                <a:latin typeface="Calibri"/>
                <a:cs typeface="Calibri"/>
              </a:rPr>
              <a:t>lots</a:t>
            </a:r>
            <a:r>
              <a:rPr sz="2000" spc="105" dirty="0">
                <a:solidFill>
                  <a:srgbClr val="404040"/>
                </a:solidFill>
                <a:latin typeface="Calibri"/>
                <a:cs typeface="Calibri"/>
              </a:rPr>
              <a:t> </a:t>
            </a:r>
            <a:r>
              <a:rPr sz="2000" spc="-5" dirty="0">
                <a:solidFill>
                  <a:srgbClr val="404040"/>
                </a:solidFill>
                <a:latin typeface="Calibri"/>
                <a:cs typeface="Calibri"/>
              </a:rPr>
              <a:t>Windows.</a:t>
            </a:r>
            <a:endParaRPr sz="2000" dirty="0">
              <a:latin typeface="Calibri"/>
              <a:cs typeface="Calibri"/>
            </a:endParaRPr>
          </a:p>
          <a:p>
            <a:pPr marL="215265" indent="-203200">
              <a:lnSpc>
                <a:spcPts val="2160"/>
              </a:lnSpc>
              <a:spcBef>
                <a:spcPts val="919"/>
              </a:spcBef>
              <a:buClr>
                <a:srgbClr val="D24717"/>
              </a:buClr>
              <a:buFont typeface="Wingdings"/>
              <a:buChar char=""/>
              <a:tabLst>
                <a:tab pos="215900" algn="l"/>
              </a:tabLst>
            </a:pPr>
            <a:r>
              <a:rPr sz="2000" dirty="0">
                <a:solidFill>
                  <a:srgbClr val="404040"/>
                </a:solidFill>
                <a:latin typeface="Calibri"/>
                <a:cs typeface="Calibri"/>
              </a:rPr>
              <a:t>Le </a:t>
            </a:r>
            <a:r>
              <a:rPr sz="2000" spc="-5" dirty="0">
                <a:solidFill>
                  <a:srgbClr val="404040"/>
                </a:solidFill>
                <a:latin typeface="Calibri"/>
                <a:cs typeface="Calibri"/>
              </a:rPr>
              <a:t>serveur </a:t>
            </a:r>
            <a:r>
              <a:rPr sz="2000" spc="-10" dirty="0">
                <a:solidFill>
                  <a:srgbClr val="404040"/>
                </a:solidFill>
                <a:latin typeface="Calibri"/>
                <a:cs typeface="Calibri"/>
              </a:rPr>
              <a:t>d’intégration </a:t>
            </a:r>
            <a:r>
              <a:rPr sz="2000" spc="-5" dirty="0">
                <a:solidFill>
                  <a:srgbClr val="404040"/>
                </a:solidFill>
                <a:latin typeface="Calibri"/>
                <a:cs typeface="Calibri"/>
              </a:rPr>
              <a:t>continue, </a:t>
            </a:r>
            <a:r>
              <a:rPr sz="2000" spc="-10" dirty="0">
                <a:solidFill>
                  <a:srgbClr val="404040"/>
                </a:solidFill>
                <a:latin typeface="Calibri"/>
                <a:cs typeface="Calibri"/>
              </a:rPr>
              <a:t>tel </a:t>
            </a:r>
            <a:r>
              <a:rPr sz="2000" dirty="0">
                <a:solidFill>
                  <a:srgbClr val="404040"/>
                </a:solidFill>
                <a:latin typeface="Calibri"/>
                <a:cs typeface="Calibri"/>
              </a:rPr>
              <a:t>que </a:t>
            </a:r>
            <a:r>
              <a:rPr sz="2000" spc="-5" dirty="0">
                <a:solidFill>
                  <a:srgbClr val="404040"/>
                </a:solidFill>
                <a:latin typeface="Calibri"/>
                <a:cs typeface="Calibri"/>
              </a:rPr>
              <a:t>Jenkins, </a:t>
            </a:r>
            <a:r>
              <a:rPr sz="2000" spc="-10" dirty="0">
                <a:solidFill>
                  <a:srgbClr val="404040"/>
                </a:solidFill>
                <a:latin typeface="Calibri"/>
                <a:cs typeface="Calibri"/>
              </a:rPr>
              <a:t>est </a:t>
            </a:r>
            <a:r>
              <a:rPr sz="2000" dirty="0">
                <a:solidFill>
                  <a:srgbClr val="404040"/>
                </a:solidFill>
                <a:latin typeface="Calibri"/>
                <a:cs typeface="Calibri"/>
              </a:rPr>
              <a:t>une</a:t>
            </a:r>
            <a:r>
              <a:rPr sz="2000" spc="15" dirty="0">
                <a:solidFill>
                  <a:srgbClr val="404040"/>
                </a:solidFill>
                <a:latin typeface="Calibri"/>
                <a:cs typeface="Calibri"/>
              </a:rPr>
              <a:t> </a:t>
            </a:r>
            <a:r>
              <a:rPr sz="2000" spc="-5" dirty="0">
                <a:solidFill>
                  <a:srgbClr val="404040"/>
                </a:solidFill>
                <a:latin typeface="Calibri"/>
                <a:cs typeface="Calibri"/>
              </a:rPr>
              <a:t>brique</a:t>
            </a:r>
            <a:endParaRPr sz="2000" dirty="0">
              <a:latin typeface="Calibri"/>
              <a:cs typeface="Calibri"/>
            </a:endParaRPr>
          </a:p>
          <a:p>
            <a:pPr marL="104139">
              <a:lnSpc>
                <a:spcPts val="2160"/>
              </a:lnSpc>
            </a:pPr>
            <a:r>
              <a:rPr sz="2000" spc="-5" dirty="0">
                <a:solidFill>
                  <a:srgbClr val="404040"/>
                </a:solidFill>
                <a:latin typeface="Calibri"/>
                <a:cs typeface="Calibri"/>
              </a:rPr>
              <a:t>essentielle de </a:t>
            </a:r>
            <a:r>
              <a:rPr sz="2000" spc="-20" dirty="0">
                <a:solidFill>
                  <a:srgbClr val="404040"/>
                </a:solidFill>
                <a:latin typeface="Calibri"/>
                <a:cs typeface="Calibri"/>
              </a:rPr>
              <a:t>l’approche </a:t>
            </a:r>
            <a:r>
              <a:rPr sz="2000" spc="-5" dirty="0">
                <a:solidFill>
                  <a:srgbClr val="404040"/>
                </a:solidFill>
                <a:latin typeface="Calibri"/>
                <a:cs typeface="Calibri"/>
              </a:rPr>
              <a:t>DevOps </a:t>
            </a:r>
            <a:r>
              <a:rPr sz="2000" spc="-10" dirty="0">
                <a:solidFill>
                  <a:srgbClr val="404040"/>
                </a:solidFill>
                <a:latin typeface="Calibri"/>
                <a:cs typeface="Calibri"/>
              </a:rPr>
              <a:t>et </a:t>
            </a:r>
            <a:r>
              <a:rPr sz="2000" dirty="0">
                <a:solidFill>
                  <a:srgbClr val="404040"/>
                </a:solidFill>
                <a:latin typeface="Calibri"/>
                <a:cs typeface="Calibri"/>
              </a:rPr>
              <a:t>du </a:t>
            </a:r>
            <a:r>
              <a:rPr sz="2000" spc="-10" dirty="0">
                <a:solidFill>
                  <a:srgbClr val="404040"/>
                </a:solidFill>
                <a:latin typeface="Calibri"/>
                <a:cs typeface="Calibri"/>
              </a:rPr>
              <a:t>développement</a:t>
            </a:r>
            <a:r>
              <a:rPr sz="2000" spc="65" dirty="0">
                <a:solidFill>
                  <a:srgbClr val="404040"/>
                </a:solidFill>
                <a:latin typeface="Calibri"/>
                <a:cs typeface="Calibri"/>
              </a:rPr>
              <a:t> </a:t>
            </a:r>
            <a:r>
              <a:rPr sz="2000" spc="-5" dirty="0">
                <a:solidFill>
                  <a:srgbClr val="404040"/>
                </a:solidFill>
                <a:latin typeface="Calibri"/>
                <a:cs typeface="Calibri"/>
              </a:rPr>
              <a:t>agile.</a:t>
            </a:r>
            <a:endParaRPr sz="2000"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743258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a:t>
            </a:r>
            <a:r>
              <a:rPr spc="-45" dirty="0">
                <a:solidFill>
                  <a:schemeClr val="tx1"/>
                </a:solidFill>
              </a:rPr>
              <a:t>e</a:t>
            </a:r>
            <a:r>
              <a:rPr spc="-50" dirty="0">
                <a:solidFill>
                  <a:schemeClr val="tx1"/>
                </a:solidFill>
              </a:rPr>
              <a:t>n</a:t>
            </a:r>
            <a:r>
              <a:rPr spc="-55" dirty="0">
                <a:solidFill>
                  <a:schemeClr val="tx1"/>
                </a:solidFill>
              </a:rPr>
              <a:t>ki</a:t>
            </a:r>
            <a:r>
              <a:rPr spc="-50" dirty="0">
                <a:solidFill>
                  <a:schemeClr val="tx1"/>
                </a:solidFill>
              </a:rPr>
              <a:t>n</a:t>
            </a:r>
            <a:r>
              <a:rPr dirty="0">
                <a:solidFill>
                  <a:schemeClr val="tx1"/>
                </a:solidFill>
              </a:rPr>
              <a:t>s</a:t>
            </a:r>
          </a:p>
        </p:txBody>
      </p:sp>
      <p:sp>
        <p:nvSpPr>
          <p:cNvPr id="5" name="object 5"/>
          <p:cNvSpPr txBox="1"/>
          <p:nvPr/>
        </p:nvSpPr>
        <p:spPr>
          <a:xfrm>
            <a:off x="533400" y="1504950"/>
            <a:ext cx="7560309" cy="2901435"/>
          </a:xfrm>
          <a:prstGeom prst="rect">
            <a:avLst/>
          </a:prstGeom>
        </p:spPr>
        <p:txBody>
          <a:bodyPr vert="horz" wrap="square" lIns="0" tIns="43815" rIns="0" bIns="0" rtlCol="0">
            <a:spAutoFit/>
          </a:bodyPr>
          <a:lstStyle/>
          <a:p>
            <a:pPr marL="104139" marR="40640" indent="-92075">
              <a:lnSpc>
                <a:spcPct val="90000"/>
              </a:lnSpc>
              <a:spcBef>
                <a:spcPts val="345"/>
              </a:spcBef>
              <a:buClr>
                <a:srgbClr val="D24717"/>
              </a:buClr>
              <a:buFont typeface="Wingdings"/>
              <a:buChar char=""/>
              <a:tabLst>
                <a:tab pos="271145" algn="l"/>
              </a:tabLst>
            </a:pPr>
            <a:r>
              <a:rPr sz="2000" spc="-5" dirty="0">
                <a:solidFill>
                  <a:srgbClr val="404040"/>
                </a:solidFill>
                <a:latin typeface="Calibri"/>
                <a:cs typeface="Calibri"/>
              </a:rPr>
              <a:t>Sans </a:t>
            </a:r>
            <a:r>
              <a:rPr sz="2000" dirty="0">
                <a:solidFill>
                  <a:srgbClr val="404040"/>
                </a:solidFill>
                <a:latin typeface="Calibri"/>
                <a:cs typeface="Calibri"/>
              </a:rPr>
              <a:t>aucune </a:t>
            </a:r>
            <a:r>
              <a:rPr sz="2000" spc="-10" dirty="0">
                <a:solidFill>
                  <a:srgbClr val="404040"/>
                </a:solidFill>
                <a:latin typeface="Calibri"/>
                <a:cs typeface="Calibri"/>
              </a:rPr>
              <a:t>intervention, </a:t>
            </a:r>
            <a:r>
              <a:rPr sz="2000" spc="-5" dirty="0">
                <a:solidFill>
                  <a:srgbClr val="404040"/>
                </a:solidFill>
                <a:latin typeface="Calibri"/>
                <a:cs typeface="Calibri"/>
              </a:rPr>
              <a:t>les </a:t>
            </a:r>
            <a:r>
              <a:rPr sz="2000" spc="-15" dirty="0">
                <a:solidFill>
                  <a:srgbClr val="404040"/>
                </a:solidFill>
                <a:latin typeface="Calibri"/>
                <a:cs typeface="Calibri"/>
              </a:rPr>
              <a:t>travaux </a:t>
            </a:r>
            <a:r>
              <a:rPr sz="2000" spc="-5" dirty="0">
                <a:solidFill>
                  <a:srgbClr val="404040"/>
                </a:solidFill>
                <a:latin typeface="Calibri"/>
                <a:cs typeface="Calibri"/>
              </a:rPr>
              <a:t>validés dans l'outil </a:t>
            </a:r>
            <a:r>
              <a:rPr sz="2000" dirty="0">
                <a:solidFill>
                  <a:srgbClr val="404040"/>
                </a:solidFill>
                <a:latin typeface="Calibri"/>
                <a:cs typeface="Calibri"/>
              </a:rPr>
              <a:t>de </a:t>
            </a:r>
            <a:r>
              <a:rPr sz="2000" spc="-10" dirty="0">
                <a:solidFill>
                  <a:srgbClr val="404040"/>
                </a:solidFill>
                <a:latin typeface="Calibri"/>
                <a:cs typeface="Calibri"/>
              </a:rPr>
              <a:t>gestion </a:t>
            </a:r>
            <a:r>
              <a:rPr sz="2000" spc="-5" dirty="0">
                <a:solidFill>
                  <a:srgbClr val="404040"/>
                </a:solidFill>
                <a:latin typeface="Calibri"/>
                <a:cs typeface="Calibri"/>
              </a:rPr>
              <a:t>de  </a:t>
            </a:r>
            <a:r>
              <a:rPr sz="2000" spc="-10" dirty="0">
                <a:solidFill>
                  <a:srgbClr val="404040"/>
                </a:solidFill>
                <a:latin typeface="Calibri"/>
                <a:cs typeface="Calibri"/>
              </a:rPr>
              <a:t>configuration </a:t>
            </a:r>
            <a:r>
              <a:rPr sz="2000" spc="-5" dirty="0">
                <a:solidFill>
                  <a:srgbClr val="404040"/>
                </a:solidFill>
                <a:latin typeface="Calibri"/>
                <a:cs typeface="Calibri"/>
              </a:rPr>
              <a:t>(Git, SVN ou autres) </a:t>
            </a:r>
            <a:r>
              <a:rPr sz="2000" spc="-10" dirty="0">
                <a:solidFill>
                  <a:srgbClr val="404040"/>
                </a:solidFill>
                <a:latin typeface="Calibri"/>
                <a:cs typeface="Calibri"/>
              </a:rPr>
              <a:t>sont </a:t>
            </a:r>
            <a:r>
              <a:rPr sz="2000" spc="-5" dirty="0">
                <a:solidFill>
                  <a:srgbClr val="404040"/>
                </a:solidFill>
                <a:latin typeface="Calibri"/>
                <a:cs typeface="Calibri"/>
              </a:rPr>
              <a:t>automatiquement </a:t>
            </a:r>
            <a:r>
              <a:rPr sz="2000" spc="-10" dirty="0">
                <a:solidFill>
                  <a:srgbClr val="404040"/>
                </a:solidFill>
                <a:latin typeface="Calibri"/>
                <a:cs typeface="Calibri"/>
              </a:rPr>
              <a:t>testés,  </a:t>
            </a:r>
            <a:r>
              <a:rPr sz="2000" spc="-5" dirty="0">
                <a:solidFill>
                  <a:srgbClr val="404040"/>
                </a:solidFill>
                <a:latin typeface="Calibri"/>
                <a:cs typeface="Calibri"/>
              </a:rPr>
              <a:t>audités </a:t>
            </a:r>
            <a:r>
              <a:rPr sz="2000" spc="-10" dirty="0">
                <a:solidFill>
                  <a:srgbClr val="404040"/>
                </a:solidFill>
                <a:latin typeface="Calibri"/>
                <a:cs typeface="Calibri"/>
              </a:rPr>
              <a:t>et </a:t>
            </a:r>
            <a:r>
              <a:rPr sz="2000" spc="-5" dirty="0">
                <a:solidFill>
                  <a:srgbClr val="404040"/>
                </a:solidFill>
                <a:latin typeface="Calibri"/>
                <a:cs typeface="Calibri"/>
              </a:rPr>
              <a:t>déployés sur les </a:t>
            </a:r>
            <a:r>
              <a:rPr sz="2000" spc="-15" dirty="0">
                <a:solidFill>
                  <a:srgbClr val="404040"/>
                </a:solidFill>
                <a:latin typeface="Calibri"/>
                <a:cs typeface="Calibri"/>
              </a:rPr>
              <a:t>plateforme </a:t>
            </a:r>
            <a:r>
              <a:rPr sz="2000" spc="-10" dirty="0">
                <a:solidFill>
                  <a:srgbClr val="404040"/>
                </a:solidFill>
                <a:latin typeface="Calibri"/>
                <a:cs typeface="Calibri"/>
              </a:rPr>
              <a:t>d'intégration </a:t>
            </a:r>
            <a:r>
              <a:rPr sz="2000" spc="-5" dirty="0">
                <a:solidFill>
                  <a:srgbClr val="404040"/>
                </a:solidFill>
                <a:latin typeface="Calibri"/>
                <a:cs typeface="Calibri"/>
              </a:rPr>
              <a:t>ou </a:t>
            </a:r>
            <a:r>
              <a:rPr sz="2000" dirty="0">
                <a:solidFill>
                  <a:srgbClr val="404040"/>
                </a:solidFill>
                <a:latin typeface="Calibri"/>
                <a:cs typeface="Calibri"/>
              </a:rPr>
              <a:t>même </a:t>
            </a:r>
            <a:r>
              <a:rPr sz="2000" spc="-5" dirty="0">
                <a:solidFill>
                  <a:srgbClr val="404040"/>
                </a:solidFill>
                <a:latin typeface="Calibri"/>
                <a:cs typeface="Calibri"/>
              </a:rPr>
              <a:t>de  production.</a:t>
            </a:r>
            <a:endParaRPr sz="2000" dirty="0">
              <a:latin typeface="Calibri"/>
              <a:cs typeface="Calibri"/>
            </a:endParaRPr>
          </a:p>
          <a:p>
            <a:pPr marL="104139" marR="5080" indent="-92075">
              <a:lnSpc>
                <a:spcPct val="90000"/>
              </a:lnSpc>
              <a:spcBef>
                <a:spcPts val="1390"/>
              </a:spcBef>
              <a:buClr>
                <a:srgbClr val="D24717"/>
              </a:buClr>
              <a:buFont typeface="Wingdings"/>
              <a:buChar char=""/>
              <a:tabLst>
                <a:tab pos="271145" algn="l"/>
              </a:tabLst>
            </a:pPr>
            <a:r>
              <a:rPr sz="2000" dirty="0">
                <a:solidFill>
                  <a:srgbClr val="404040"/>
                </a:solidFill>
                <a:latin typeface="Calibri"/>
                <a:cs typeface="Calibri"/>
              </a:rPr>
              <a:t>En </a:t>
            </a:r>
            <a:r>
              <a:rPr sz="2000" spc="-10" dirty="0">
                <a:solidFill>
                  <a:srgbClr val="404040"/>
                </a:solidFill>
                <a:latin typeface="Calibri"/>
                <a:cs typeface="Calibri"/>
              </a:rPr>
              <a:t>temps réel, </a:t>
            </a:r>
            <a:r>
              <a:rPr sz="2000" spc="-20" dirty="0">
                <a:solidFill>
                  <a:srgbClr val="404040"/>
                </a:solidFill>
                <a:latin typeface="Calibri"/>
                <a:cs typeface="Calibri"/>
              </a:rPr>
              <a:t>l’équipe </a:t>
            </a:r>
            <a:r>
              <a:rPr sz="2000" dirty="0">
                <a:solidFill>
                  <a:srgbClr val="404040"/>
                </a:solidFill>
                <a:latin typeface="Calibri"/>
                <a:cs typeface="Calibri"/>
              </a:rPr>
              <a:t>agile </a:t>
            </a:r>
            <a:r>
              <a:rPr sz="2000" spc="-5" dirty="0">
                <a:solidFill>
                  <a:srgbClr val="404040"/>
                </a:solidFill>
                <a:latin typeface="Calibri"/>
                <a:cs typeface="Calibri"/>
              </a:rPr>
              <a:t>étendue dispose peut </a:t>
            </a:r>
            <a:r>
              <a:rPr sz="2000" spc="-15" dirty="0">
                <a:solidFill>
                  <a:srgbClr val="404040"/>
                </a:solidFill>
                <a:latin typeface="Calibri"/>
                <a:cs typeface="Calibri"/>
              </a:rPr>
              <a:t>alors </a:t>
            </a:r>
            <a:r>
              <a:rPr sz="2000" spc="-5" dirty="0">
                <a:solidFill>
                  <a:srgbClr val="404040"/>
                </a:solidFill>
                <a:latin typeface="Calibri"/>
                <a:cs typeface="Calibri"/>
              </a:rPr>
              <a:t>visualiser </a:t>
            </a:r>
            <a:r>
              <a:rPr sz="2000" spc="-10" dirty="0">
                <a:solidFill>
                  <a:srgbClr val="404040"/>
                </a:solidFill>
                <a:latin typeface="Calibri"/>
                <a:cs typeface="Calibri"/>
              </a:rPr>
              <a:t>tous  </a:t>
            </a:r>
            <a:r>
              <a:rPr sz="2000" spc="-5" dirty="0">
                <a:solidFill>
                  <a:srgbClr val="404040"/>
                </a:solidFill>
                <a:latin typeface="Calibri"/>
                <a:cs typeface="Calibri"/>
              </a:rPr>
              <a:t>les métriques du </a:t>
            </a:r>
            <a:r>
              <a:rPr sz="2000" spc="-10" dirty="0">
                <a:solidFill>
                  <a:srgbClr val="404040"/>
                </a:solidFill>
                <a:latin typeface="Calibri"/>
                <a:cs typeface="Calibri"/>
              </a:rPr>
              <a:t>projet </a:t>
            </a:r>
            <a:r>
              <a:rPr sz="2000" dirty="0">
                <a:solidFill>
                  <a:srgbClr val="404040"/>
                </a:solidFill>
                <a:latin typeface="Calibri"/>
                <a:cs typeface="Calibri"/>
              </a:rPr>
              <a:t>pour chaque </a:t>
            </a:r>
            <a:r>
              <a:rPr sz="2000" spc="-5" dirty="0">
                <a:solidFill>
                  <a:srgbClr val="404040"/>
                </a:solidFill>
                <a:latin typeface="Calibri"/>
                <a:cs typeface="Calibri"/>
              </a:rPr>
              <a:t>branches </a:t>
            </a:r>
            <a:r>
              <a:rPr sz="2000" spc="-10" dirty="0">
                <a:solidFill>
                  <a:srgbClr val="404040"/>
                </a:solidFill>
                <a:latin typeface="Calibri"/>
                <a:cs typeface="Calibri"/>
              </a:rPr>
              <a:t>et </a:t>
            </a:r>
            <a:r>
              <a:rPr sz="2000" spc="-5" dirty="0">
                <a:solidFill>
                  <a:srgbClr val="404040"/>
                </a:solidFill>
                <a:latin typeface="Calibri"/>
                <a:cs typeface="Calibri"/>
              </a:rPr>
              <a:t>commits </a:t>
            </a:r>
            <a:r>
              <a:rPr sz="2000" spc="-10" dirty="0">
                <a:solidFill>
                  <a:srgbClr val="404040"/>
                </a:solidFill>
                <a:latin typeface="Calibri"/>
                <a:cs typeface="Calibri"/>
              </a:rPr>
              <a:t>(résultats </a:t>
            </a:r>
            <a:r>
              <a:rPr sz="2000" spc="-5" dirty="0">
                <a:solidFill>
                  <a:srgbClr val="404040"/>
                </a:solidFill>
                <a:latin typeface="Calibri"/>
                <a:cs typeface="Calibri"/>
              </a:rPr>
              <a:t>des  </a:t>
            </a:r>
            <a:r>
              <a:rPr sz="2000" spc="-10" dirty="0">
                <a:solidFill>
                  <a:srgbClr val="404040"/>
                </a:solidFill>
                <a:latin typeface="Calibri"/>
                <a:cs typeface="Calibri"/>
              </a:rPr>
              <a:t>tests, </a:t>
            </a:r>
            <a:r>
              <a:rPr sz="2000" spc="-5" dirty="0">
                <a:solidFill>
                  <a:srgbClr val="404040"/>
                </a:solidFill>
                <a:latin typeface="Calibri"/>
                <a:cs typeface="Calibri"/>
              </a:rPr>
              <a:t>qualité de code, etc.). La </a:t>
            </a:r>
            <a:r>
              <a:rPr sz="2000" spc="-10" dirty="0">
                <a:solidFill>
                  <a:srgbClr val="404040"/>
                </a:solidFill>
                <a:latin typeface="Calibri"/>
                <a:cs typeface="Calibri"/>
              </a:rPr>
              <a:t>productivité </a:t>
            </a:r>
            <a:r>
              <a:rPr sz="2000" dirty="0">
                <a:solidFill>
                  <a:srgbClr val="404040"/>
                </a:solidFill>
                <a:latin typeface="Calibri"/>
                <a:cs typeface="Calibri"/>
              </a:rPr>
              <a:t>globale </a:t>
            </a:r>
            <a:r>
              <a:rPr sz="2000" spc="-5" dirty="0">
                <a:solidFill>
                  <a:srgbClr val="404040"/>
                </a:solidFill>
                <a:latin typeface="Calibri"/>
                <a:cs typeface="Calibri"/>
              </a:rPr>
              <a:t>de </a:t>
            </a:r>
            <a:r>
              <a:rPr sz="2000" dirty="0">
                <a:solidFill>
                  <a:srgbClr val="404040"/>
                </a:solidFill>
                <a:latin typeface="Calibri"/>
                <a:cs typeface="Calibri"/>
              </a:rPr>
              <a:t>l'équipe </a:t>
            </a:r>
            <a:r>
              <a:rPr sz="2000" spc="-10" dirty="0">
                <a:solidFill>
                  <a:srgbClr val="404040"/>
                </a:solidFill>
                <a:latin typeface="Calibri"/>
                <a:cs typeface="Calibri"/>
              </a:rPr>
              <a:t>est  </a:t>
            </a:r>
            <a:r>
              <a:rPr sz="2000" spc="-15" dirty="0">
                <a:solidFill>
                  <a:srgbClr val="404040"/>
                </a:solidFill>
                <a:latin typeface="Calibri"/>
                <a:cs typeface="Calibri"/>
              </a:rPr>
              <a:t>fortement</a:t>
            </a:r>
            <a:r>
              <a:rPr sz="2000" spc="5" dirty="0">
                <a:solidFill>
                  <a:srgbClr val="404040"/>
                </a:solidFill>
                <a:latin typeface="Calibri"/>
                <a:cs typeface="Calibri"/>
              </a:rPr>
              <a:t> </a:t>
            </a:r>
            <a:r>
              <a:rPr sz="2000" dirty="0">
                <a:solidFill>
                  <a:srgbClr val="404040"/>
                </a:solidFill>
                <a:latin typeface="Calibri"/>
                <a:cs typeface="Calibri"/>
              </a:rPr>
              <a:t>accrue.</a:t>
            </a:r>
            <a:endParaRPr sz="20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u="heavy" spc="-10" dirty="0">
                <a:solidFill>
                  <a:srgbClr val="CC9900"/>
                </a:solidFill>
                <a:uFill>
                  <a:solidFill>
                    <a:srgbClr val="CC9900"/>
                  </a:solidFill>
                </a:uFill>
                <a:latin typeface="Calibri"/>
                <a:cs typeface="Calibri"/>
                <a:hlinkClick r:id="rId2"/>
              </a:rPr>
              <a:t>https://jenkins.io/</a:t>
            </a:r>
            <a:endParaRPr sz="2000" dirty="0">
              <a:latin typeface="Calibri"/>
              <a:cs typeface="Calibri"/>
            </a:endParaRPr>
          </a:p>
        </p:txBody>
      </p:sp>
      <p:sp>
        <p:nvSpPr>
          <p:cNvPr id="6" name="object 6"/>
          <p:cNvSpPr/>
          <p:nvPr/>
        </p:nvSpPr>
        <p:spPr>
          <a:xfrm>
            <a:off x="7917181" y="168020"/>
            <a:ext cx="984503" cy="90411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62665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t>J</a:t>
            </a:r>
            <a:r>
              <a:rPr spc="-45" dirty="0"/>
              <a:t>e</a:t>
            </a:r>
            <a:r>
              <a:rPr spc="-50" dirty="0"/>
              <a:t>n</a:t>
            </a:r>
            <a:r>
              <a:rPr spc="-55" dirty="0"/>
              <a:t>ki</a:t>
            </a:r>
            <a:r>
              <a:rPr spc="-50" dirty="0"/>
              <a:t>n</a:t>
            </a:r>
            <a:r>
              <a:rPr dirty="0"/>
              <a:t>s</a:t>
            </a:r>
          </a:p>
        </p:txBody>
      </p:sp>
      <p:sp>
        <p:nvSpPr>
          <p:cNvPr id="3" name="object 3"/>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12391" y="1441323"/>
            <a:ext cx="5715000" cy="340385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57719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t>J</a:t>
            </a:r>
            <a:r>
              <a:rPr spc="-45" dirty="0"/>
              <a:t>e</a:t>
            </a:r>
            <a:r>
              <a:rPr spc="-50" dirty="0"/>
              <a:t>n</a:t>
            </a:r>
            <a:r>
              <a:rPr spc="-55" dirty="0"/>
              <a:t>ki</a:t>
            </a:r>
            <a:r>
              <a:rPr spc="-50" dirty="0"/>
              <a:t>n</a:t>
            </a:r>
            <a:r>
              <a:rPr dirty="0"/>
              <a:t>s</a:t>
            </a:r>
          </a:p>
        </p:txBody>
      </p:sp>
      <p:sp>
        <p:nvSpPr>
          <p:cNvPr id="5" name="object 5"/>
          <p:cNvSpPr txBox="1"/>
          <p:nvPr/>
        </p:nvSpPr>
        <p:spPr>
          <a:xfrm>
            <a:off x="810260" y="2621042"/>
            <a:ext cx="7502525" cy="1894749"/>
          </a:xfrm>
          <a:prstGeom prst="rect">
            <a:avLst/>
          </a:prstGeom>
        </p:spPr>
        <p:txBody>
          <a:bodyPr vert="horz" wrap="square" lIns="0" tIns="159385" rIns="0" bIns="0" rtlCol="0">
            <a:spAutoFit/>
          </a:bodyPr>
          <a:lstStyle/>
          <a:p>
            <a:pPr marL="12700">
              <a:lnSpc>
                <a:spcPct val="100000"/>
              </a:lnSpc>
              <a:spcBef>
                <a:spcPts val="1255"/>
              </a:spcBef>
            </a:pPr>
            <a:r>
              <a:rPr sz="2000" b="1" spc="-5" dirty="0">
                <a:solidFill>
                  <a:srgbClr val="404040"/>
                </a:solidFill>
                <a:latin typeface="Calibri"/>
                <a:cs typeface="Calibri"/>
              </a:rPr>
              <a:t>Jenkins </a:t>
            </a:r>
            <a:r>
              <a:rPr sz="2000" b="1" dirty="0">
                <a:solidFill>
                  <a:srgbClr val="404040"/>
                </a:solidFill>
                <a:latin typeface="Calibri"/>
                <a:cs typeface="Calibri"/>
              </a:rPr>
              <a:t>2.x</a:t>
            </a:r>
            <a:endParaRPr sz="2000" dirty="0">
              <a:latin typeface="Calibri"/>
              <a:cs typeface="Calibri"/>
            </a:endParaRPr>
          </a:p>
          <a:p>
            <a:pPr marL="12700" marR="5080">
              <a:lnSpc>
                <a:spcPct val="90000"/>
              </a:lnSpc>
              <a:spcBef>
                <a:spcPts val="1395"/>
              </a:spcBef>
            </a:pPr>
            <a:r>
              <a:rPr spc="-5" dirty="0">
                <a:solidFill>
                  <a:srgbClr val="404040"/>
                </a:solidFill>
                <a:latin typeface="Calibri"/>
                <a:cs typeface="Calibri"/>
              </a:rPr>
              <a:t>prise </a:t>
            </a:r>
            <a:r>
              <a:rPr dirty="0">
                <a:solidFill>
                  <a:srgbClr val="404040"/>
                </a:solidFill>
                <a:latin typeface="Calibri"/>
                <a:cs typeface="Calibri"/>
              </a:rPr>
              <a:t>en </a:t>
            </a:r>
            <a:r>
              <a:rPr spc="-5" dirty="0">
                <a:solidFill>
                  <a:srgbClr val="404040"/>
                </a:solidFill>
                <a:latin typeface="Calibri"/>
                <a:cs typeface="Calibri"/>
              </a:rPr>
              <a:t>charge </a:t>
            </a:r>
            <a:r>
              <a:rPr spc="-10" dirty="0">
                <a:solidFill>
                  <a:srgbClr val="404040"/>
                </a:solidFill>
                <a:latin typeface="Calibri"/>
                <a:cs typeface="Calibri"/>
              </a:rPr>
              <a:t>intégrée </a:t>
            </a:r>
            <a:r>
              <a:rPr dirty="0">
                <a:solidFill>
                  <a:srgbClr val="404040"/>
                </a:solidFill>
                <a:latin typeface="Calibri"/>
                <a:cs typeface="Calibri"/>
              </a:rPr>
              <a:t>de </a:t>
            </a:r>
            <a:r>
              <a:rPr spc="-5" dirty="0">
                <a:solidFill>
                  <a:srgbClr val="404040"/>
                </a:solidFill>
                <a:latin typeface="Calibri"/>
                <a:cs typeface="Calibri"/>
              </a:rPr>
              <a:t>Pipeline </a:t>
            </a:r>
            <a:r>
              <a:rPr dirty="0">
                <a:solidFill>
                  <a:srgbClr val="404040"/>
                </a:solidFill>
                <a:latin typeface="Calibri"/>
                <a:cs typeface="Calibri"/>
              </a:rPr>
              <a:t>as Code : en </a:t>
            </a:r>
            <a:r>
              <a:rPr spc="-10" dirty="0">
                <a:solidFill>
                  <a:srgbClr val="404040"/>
                </a:solidFill>
                <a:latin typeface="Calibri"/>
                <a:cs typeface="Calibri"/>
              </a:rPr>
              <a:t>tant </a:t>
            </a:r>
            <a:r>
              <a:rPr dirty="0">
                <a:solidFill>
                  <a:srgbClr val="404040"/>
                </a:solidFill>
                <a:latin typeface="Calibri"/>
                <a:cs typeface="Calibri"/>
              </a:rPr>
              <a:t>que </a:t>
            </a:r>
            <a:r>
              <a:rPr spc="-10" dirty="0">
                <a:solidFill>
                  <a:srgbClr val="404040"/>
                </a:solidFill>
                <a:latin typeface="Calibri"/>
                <a:cs typeface="Calibri"/>
              </a:rPr>
              <a:t>fichiers </a:t>
            </a:r>
            <a:r>
              <a:rPr dirty="0">
                <a:solidFill>
                  <a:srgbClr val="404040"/>
                </a:solidFill>
                <a:latin typeface="Calibri"/>
                <a:cs typeface="Calibri"/>
              </a:rPr>
              <a:t>de  </a:t>
            </a:r>
            <a:r>
              <a:rPr spc="-5" dirty="0">
                <a:solidFill>
                  <a:srgbClr val="404040"/>
                </a:solidFill>
                <a:latin typeface="Calibri"/>
                <a:cs typeface="Calibri"/>
              </a:rPr>
              <a:t>scripts </a:t>
            </a:r>
            <a:r>
              <a:rPr spc="-30" dirty="0">
                <a:solidFill>
                  <a:srgbClr val="404040"/>
                </a:solidFill>
                <a:latin typeface="Calibri"/>
                <a:cs typeface="Calibri"/>
              </a:rPr>
              <a:t>Groovy, </a:t>
            </a:r>
            <a:r>
              <a:rPr spc="-5" dirty="0">
                <a:solidFill>
                  <a:srgbClr val="404040"/>
                </a:solidFill>
                <a:latin typeface="Calibri"/>
                <a:cs typeface="Calibri"/>
              </a:rPr>
              <a:t>ils </a:t>
            </a:r>
            <a:r>
              <a:rPr spc="-10" dirty="0">
                <a:solidFill>
                  <a:srgbClr val="404040"/>
                </a:solidFill>
                <a:latin typeface="Calibri"/>
                <a:cs typeface="Calibri"/>
              </a:rPr>
              <a:t>peuvent être </a:t>
            </a:r>
            <a:r>
              <a:rPr dirty="0">
                <a:solidFill>
                  <a:srgbClr val="404040"/>
                </a:solidFill>
                <a:latin typeface="Calibri"/>
                <a:cs typeface="Calibri"/>
              </a:rPr>
              <a:t>plus </a:t>
            </a:r>
            <a:r>
              <a:rPr spc="-10" dirty="0">
                <a:solidFill>
                  <a:srgbClr val="404040"/>
                </a:solidFill>
                <a:latin typeface="Calibri"/>
                <a:cs typeface="Calibri"/>
              </a:rPr>
              <a:t>complexes </a:t>
            </a:r>
            <a:r>
              <a:rPr dirty="0">
                <a:solidFill>
                  <a:srgbClr val="404040"/>
                </a:solidFill>
                <a:latin typeface="Calibri"/>
                <a:cs typeface="Calibri"/>
              </a:rPr>
              <a:t>que les </a:t>
            </a:r>
            <a:r>
              <a:rPr spc="-5" dirty="0">
                <a:solidFill>
                  <a:srgbClr val="404040"/>
                </a:solidFill>
                <a:latin typeface="Calibri"/>
                <a:cs typeface="Calibri"/>
              </a:rPr>
              <a:t>jobs freestyle  configurés </a:t>
            </a:r>
            <a:r>
              <a:rPr spc="-15" dirty="0">
                <a:solidFill>
                  <a:srgbClr val="404040"/>
                </a:solidFill>
                <a:latin typeface="Calibri"/>
                <a:cs typeface="Calibri"/>
              </a:rPr>
              <a:t>avec </a:t>
            </a:r>
            <a:r>
              <a:rPr spc="-10" dirty="0">
                <a:solidFill>
                  <a:srgbClr val="404040"/>
                </a:solidFill>
                <a:latin typeface="Calibri"/>
                <a:cs typeface="Calibri"/>
              </a:rPr>
              <a:t>l'interface </a:t>
            </a:r>
            <a:r>
              <a:rPr spc="-5" dirty="0">
                <a:solidFill>
                  <a:srgbClr val="404040"/>
                </a:solidFill>
                <a:latin typeface="Calibri"/>
                <a:cs typeface="Calibri"/>
              </a:rPr>
              <a:t>utilisateur </a:t>
            </a:r>
            <a:r>
              <a:rPr spc="-10" dirty="0">
                <a:solidFill>
                  <a:srgbClr val="404040"/>
                </a:solidFill>
                <a:latin typeface="Calibri"/>
                <a:cs typeface="Calibri"/>
              </a:rPr>
              <a:t>et peuvent être contrôlés </a:t>
            </a:r>
            <a:r>
              <a:rPr dirty="0">
                <a:solidFill>
                  <a:srgbClr val="404040"/>
                </a:solidFill>
                <a:latin typeface="Calibri"/>
                <a:cs typeface="Calibri"/>
              </a:rPr>
              <a:t>en  </a:t>
            </a:r>
            <a:r>
              <a:rPr spc="-15" dirty="0">
                <a:solidFill>
                  <a:srgbClr val="404040"/>
                </a:solidFill>
                <a:latin typeface="Calibri"/>
                <a:cs typeface="Calibri"/>
              </a:rPr>
              <a:t>version </a:t>
            </a:r>
            <a:r>
              <a:rPr dirty="0">
                <a:solidFill>
                  <a:srgbClr val="404040"/>
                </a:solidFill>
                <a:latin typeface="Calibri"/>
                <a:cs typeface="Calibri"/>
              </a:rPr>
              <a:t>(+ </a:t>
            </a:r>
            <a:r>
              <a:rPr spc="-5" dirty="0">
                <a:solidFill>
                  <a:srgbClr val="404040"/>
                </a:solidFill>
                <a:latin typeface="Calibri"/>
                <a:cs typeface="Calibri"/>
              </a:rPr>
              <a:t>nouvelle </a:t>
            </a:r>
            <a:r>
              <a:rPr spc="-10" dirty="0">
                <a:solidFill>
                  <a:srgbClr val="404040"/>
                </a:solidFill>
                <a:latin typeface="Calibri"/>
                <a:cs typeface="Calibri"/>
              </a:rPr>
              <a:t>interface </a:t>
            </a:r>
            <a:r>
              <a:rPr dirty="0">
                <a:solidFill>
                  <a:srgbClr val="404040"/>
                </a:solidFill>
                <a:latin typeface="Calibri"/>
                <a:cs typeface="Calibri"/>
              </a:rPr>
              <a:t>qui </a:t>
            </a:r>
            <a:r>
              <a:rPr spc="-5" dirty="0">
                <a:solidFill>
                  <a:srgbClr val="404040"/>
                </a:solidFill>
                <a:latin typeface="Calibri"/>
                <a:cs typeface="Calibri"/>
              </a:rPr>
              <a:t>permet </a:t>
            </a:r>
            <a:r>
              <a:rPr dirty="0">
                <a:solidFill>
                  <a:srgbClr val="404040"/>
                </a:solidFill>
                <a:latin typeface="Calibri"/>
                <a:cs typeface="Calibri"/>
              </a:rPr>
              <a:t>de </a:t>
            </a:r>
            <a:r>
              <a:rPr spc="-5" dirty="0">
                <a:solidFill>
                  <a:srgbClr val="404040"/>
                </a:solidFill>
                <a:latin typeface="Calibri"/>
                <a:cs typeface="Calibri"/>
              </a:rPr>
              <a:t>visualiser facilement </a:t>
            </a:r>
            <a:r>
              <a:rPr dirty="0">
                <a:solidFill>
                  <a:srgbClr val="404040"/>
                </a:solidFill>
                <a:latin typeface="Calibri"/>
                <a:cs typeface="Calibri"/>
              </a:rPr>
              <a:t>les  </a:t>
            </a:r>
            <a:r>
              <a:rPr spc="-15" dirty="0">
                <a:solidFill>
                  <a:srgbClr val="404040"/>
                </a:solidFill>
                <a:latin typeface="Calibri"/>
                <a:cs typeface="Calibri"/>
              </a:rPr>
              <a:t>différentes </a:t>
            </a:r>
            <a:r>
              <a:rPr spc="-5" dirty="0">
                <a:solidFill>
                  <a:srgbClr val="404040"/>
                </a:solidFill>
                <a:latin typeface="Calibri"/>
                <a:cs typeface="Calibri"/>
              </a:rPr>
              <a:t>"étapes" définies </a:t>
            </a:r>
            <a:r>
              <a:rPr dirty="0">
                <a:solidFill>
                  <a:srgbClr val="404040"/>
                </a:solidFill>
                <a:latin typeface="Calibri"/>
                <a:cs typeface="Calibri"/>
              </a:rPr>
              <a:t>dans un </a:t>
            </a:r>
            <a:r>
              <a:rPr spc="-5" dirty="0">
                <a:solidFill>
                  <a:srgbClr val="404040"/>
                </a:solidFill>
                <a:latin typeface="Calibri"/>
                <a:cs typeface="Calibri"/>
              </a:rPr>
              <a:t>pipeline et </a:t>
            </a:r>
            <a:r>
              <a:rPr spc="5" dirty="0">
                <a:solidFill>
                  <a:srgbClr val="404040"/>
                </a:solidFill>
                <a:latin typeface="Calibri"/>
                <a:cs typeface="Calibri"/>
              </a:rPr>
              <a:t>de </a:t>
            </a:r>
            <a:r>
              <a:rPr spc="-10" dirty="0">
                <a:solidFill>
                  <a:srgbClr val="404040"/>
                </a:solidFill>
                <a:latin typeface="Calibri"/>
                <a:cs typeface="Calibri"/>
              </a:rPr>
              <a:t>suivre </a:t>
            </a:r>
            <a:r>
              <a:rPr dirty="0">
                <a:solidFill>
                  <a:srgbClr val="404040"/>
                </a:solidFill>
                <a:latin typeface="Calibri"/>
                <a:cs typeface="Calibri"/>
              </a:rPr>
              <a:t>la </a:t>
            </a:r>
            <a:r>
              <a:rPr spc="-10" dirty="0">
                <a:solidFill>
                  <a:srgbClr val="404040"/>
                </a:solidFill>
                <a:latin typeface="Calibri"/>
                <a:cs typeface="Calibri"/>
              </a:rPr>
              <a:t>progression  </a:t>
            </a:r>
            <a:r>
              <a:rPr dirty="0">
                <a:solidFill>
                  <a:srgbClr val="404040"/>
                </a:solidFill>
                <a:latin typeface="Calibri"/>
                <a:cs typeface="Calibri"/>
              </a:rPr>
              <a:t>de l'ensemble du</a:t>
            </a:r>
            <a:r>
              <a:rPr spc="-5" dirty="0">
                <a:solidFill>
                  <a:srgbClr val="404040"/>
                </a:solidFill>
                <a:latin typeface="Calibri"/>
                <a:cs typeface="Calibri"/>
              </a:rPr>
              <a:t> </a:t>
            </a:r>
            <a:r>
              <a:rPr dirty="0">
                <a:solidFill>
                  <a:srgbClr val="404040"/>
                </a:solidFill>
                <a:latin typeface="Calibri"/>
                <a:cs typeface="Calibri"/>
              </a:rPr>
              <a:t>pipeline).</a:t>
            </a:r>
            <a:endParaRPr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38686" y="1453570"/>
            <a:ext cx="6218716" cy="116074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25684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t>J</a:t>
            </a:r>
            <a:r>
              <a:rPr spc="-45" dirty="0"/>
              <a:t>e</a:t>
            </a:r>
            <a:r>
              <a:rPr spc="-50" dirty="0"/>
              <a:t>n</a:t>
            </a:r>
            <a:r>
              <a:rPr spc="-55" dirty="0"/>
              <a:t>ki</a:t>
            </a:r>
            <a:r>
              <a:rPr spc="-50" dirty="0"/>
              <a:t>n</a:t>
            </a:r>
            <a:r>
              <a:rPr dirty="0"/>
              <a:t>s</a:t>
            </a:r>
          </a:p>
        </p:txBody>
      </p:sp>
      <p:sp>
        <p:nvSpPr>
          <p:cNvPr id="3" name="object 3"/>
          <p:cNvSpPr txBox="1"/>
          <p:nvPr/>
        </p:nvSpPr>
        <p:spPr>
          <a:xfrm>
            <a:off x="3478658" y="4947075"/>
            <a:ext cx="2188845"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4" name="object 4"/>
          <p:cNvSpPr txBox="1"/>
          <p:nvPr/>
        </p:nvSpPr>
        <p:spPr>
          <a:xfrm>
            <a:off x="8099806" y="4906517"/>
            <a:ext cx="23114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libri"/>
                <a:cs typeface="Calibri"/>
              </a:rPr>
              <a:t>275</a:t>
            </a:r>
            <a:endParaRPr sz="1050">
              <a:latin typeface="Calibri"/>
              <a:cs typeface="Calibri"/>
            </a:endParaRPr>
          </a:p>
        </p:txBody>
      </p:sp>
      <p:sp>
        <p:nvSpPr>
          <p:cNvPr id="5" name="object 5"/>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348739" y="1384173"/>
            <a:ext cx="6446520" cy="361302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44167" y="1380745"/>
            <a:ext cx="6456045" cy="3619976"/>
          </a:xfrm>
          <a:custGeom>
            <a:avLst/>
            <a:gdLst/>
            <a:ahLst/>
            <a:cxnLst/>
            <a:rect l="l" t="t" r="r" b="b"/>
            <a:pathLst>
              <a:path w="6456045" h="4826634">
                <a:moveTo>
                  <a:pt x="0" y="4826508"/>
                </a:moveTo>
                <a:lnTo>
                  <a:pt x="6455663" y="4826508"/>
                </a:lnTo>
                <a:lnTo>
                  <a:pt x="6455663" y="0"/>
                </a:lnTo>
                <a:lnTo>
                  <a:pt x="0" y="0"/>
                </a:lnTo>
                <a:lnTo>
                  <a:pt x="0" y="4826508"/>
                </a:lnTo>
                <a:close/>
              </a:path>
            </a:pathLst>
          </a:custGeom>
          <a:ln w="9144">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650956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59" y="1373981"/>
            <a:ext cx="7341870" cy="3441327"/>
          </a:xfrm>
          <a:prstGeom prst="rect">
            <a:avLst/>
          </a:prstGeom>
        </p:spPr>
        <p:txBody>
          <a:bodyPr vert="horz" wrap="square" lIns="0" tIns="47625" rIns="0" bIns="0" rtlCol="0">
            <a:spAutoFit/>
          </a:bodyPr>
          <a:lstStyle/>
          <a:p>
            <a:pPr marL="12700" marR="518795">
              <a:lnSpc>
                <a:spcPts val="2160"/>
              </a:lnSpc>
              <a:spcBef>
                <a:spcPts val="375"/>
              </a:spcBef>
            </a:pPr>
            <a:r>
              <a:rPr sz="2000" dirty="0">
                <a:solidFill>
                  <a:srgbClr val="404040"/>
                </a:solidFill>
                <a:latin typeface="Calibri"/>
                <a:cs typeface="Calibri"/>
              </a:rPr>
              <a:t>Objectif : </a:t>
            </a:r>
            <a:r>
              <a:rPr sz="2000" spc="-5" dirty="0">
                <a:solidFill>
                  <a:srgbClr val="404040"/>
                </a:solidFill>
                <a:latin typeface="Calibri"/>
                <a:cs typeface="Calibri"/>
              </a:rPr>
              <a:t>Installer jenkins </a:t>
            </a:r>
            <a:r>
              <a:rPr sz="2000" spc="-10" dirty="0">
                <a:solidFill>
                  <a:srgbClr val="404040"/>
                </a:solidFill>
                <a:latin typeface="Calibri"/>
                <a:cs typeface="Calibri"/>
              </a:rPr>
              <a:t>et </a:t>
            </a:r>
            <a:r>
              <a:rPr sz="2000" spc="-15" dirty="0">
                <a:solidFill>
                  <a:srgbClr val="404040"/>
                </a:solidFill>
                <a:latin typeface="Calibri"/>
                <a:cs typeface="Calibri"/>
              </a:rPr>
              <a:t>mettre </a:t>
            </a:r>
            <a:r>
              <a:rPr sz="2000" dirty="0">
                <a:solidFill>
                  <a:srgbClr val="404040"/>
                </a:solidFill>
                <a:latin typeface="Calibri"/>
                <a:cs typeface="Calibri"/>
              </a:rPr>
              <a:t>en </a:t>
            </a:r>
            <a:r>
              <a:rPr sz="2000" spc="-5" dirty="0">
                <a:solidFill>
                  <a:srgbClr val="404040"/>
                </a:solidFill>
                <a:latin typeface="Calibri"/>
                <a:cs typeface="Calibri"/>
              </a:rPr>
              <a:t>place </a:t>
            </a:r>
            <a:r>
              <a:rPr sz="2000" dirty="0">
                <a:solidFill>
                  <a:srgbClr val="404040"/>
                </a:solidFill>
                <a:latin typeface="Calibri"/>
                <a:cs typeface="Calibri"/>
              </a:rPr>
              <a:t>une bonne </a:t>
            </a:r>
            <a:r>
              <a:rPr sz="2000" spc="-10" dirty="0">
                <a:solidFill>
                  <a:srgbClr val="404040"/>
                </a:solidFill>
                <a:latin typeface="Calibri"/>
                <a:cs typeface="Calibri"/>
              </a:rPr>
              <a:t>pratique </a:t>
            </a:r>
            <a:r>
              <a:rPr sz="2000" dirty="0">
                <a:solidFill>
                  <a:srgbClr val="404040"/>
                </a:solidFill>
                <a:latin typeface="Calibri"/>
                <a:cs typeface="Calibri"/>
              </a:rPr>
              <a:t>:  </a:t>
            </a:r>
            <a:r>
              <a:rPr sz="2000" spc="-15" dirty="0">
                <a:solidFill>
                  <a:srgbClr val="404040"/>
                </a:solidFill>
                <a:latin typeface="Calibri"/>
                <a:cs typeface="Calibri"/>
              </a:rPr>
              <a:t>exécuter </a:t>
            </a:r>
            <a:r>
              <a:rPr sz="2000" dirty="0">
                <a:solidFill>
                  <a:srgbClr val="404040"/>
                </a:solidFill>
                <a:latin typeface="Calibri"/>
                <a:cs typeface="Calibri"/>
              </a:rPr>
              <a:t>les </a:t>
            </a:r>
            <a:r>
              <a:rPr sz="2000" spc="-5" dirty="0">
                <a:solidFill>
                  <a:srgbClr val="404040"/>
                </a:solidFill>
                <a:latin typeface="Calibri"/>
                <a:cs typeface="Calibri"/>
              </a:rPr>
              <a:t>jobs </a:t>
            </a:r>
            <a:r>
              <a:rPr sz="2000" dirty="0">
                <a:solidFill>
                  <a:srgbClr val="404040"/>
                </a:solidFill>
                <a:latin typeface="Calibri"/>
                <a:cs typeface="Calibri"/>
              </a:rPr>
              <a:t>Jenkins dans des</a:t>
            </a:r>
            <a:r>
              <a:rPr sz="2000" spc="20" dirty="0">
                <a:solidFill>
                  <a:srgbClr val="404040"/>
                </a:solidFill>
                <a:latin typeface="Calibri"/>
                <a:cs typeface="Calibri"/>
              </a:rPr>
              <a:t> </a:t>
            </a:r>
            <a:r>
              <a:rPr sz="2000" spc="-5" dirty="0">
                <a:solidFill>
                  <a:srgbClr val="404040"/>
                </a:solidFill>
                <a:latin typeface="Calibri"/>
                <a:cs typeface="Calibri"/>
              </a:rPr>
              <a:t>Agents.</a:t>
            </a:r>
            <a:endParaRPr sz="2000">
              <a:latin typeface="Calibri"/>
              <a:cs typeface="Calibri"/>
            </a:endParaRPr>
          </a:p>
          <a:p>
            <a:pPr marL="12700">
              <a:lnSpc>
                <a:spcPts val="2280"/>
              </a:lnSpc>
              <a:spcBef>
                <a:spcPts val="1135"/>
              </a:spcBef>
            </a:pPr>
            <a:r>
              <a:rPr sz="2000" spc="-15" dirty="0">
                <a:solidFill>
                  <a:srgbClr val="404040"/>
                </a:solidFill>
                <a:latin typeface="Calibri"/>
                <a:cs typeface="Calibri"/>
              </a:rPr>
              <a:t>Contexte </a:t>
            </a:r>
            <a:r>
              <a:rPr sz="2000" dirty="0">
                <a:solidFill>
                  <a:srgbClr val="404040"/>
                </a:solidFill>
                <a:latin typeface="Calibri"/>
                <a:cs typeface="Calibri"/>
              </a:rPr>
              <a:t>: Un </a:t>
            </a:r>
            <a:r>
              <a:rPr sz="2000" spc="-10" dirty="0">
                <a:solidFill>
                  <a:srgbClr val="404040"/>
                </a:solidFill>
                <a:latin typeface="Calibri"/>
                <a:cs typeface="Calibri"/>
              </a:rPr>
              <a:t>host </a:t>
            </a:r>
            <a:r>
              <a:rPr sz="2000" spc="-5" dirty="0">
                <a:solidFill>
                  <a:srgbClr val="404040"/>
                </a:solidFill>
                <a:latin typeface="Calibri"/>
                <a:cs typeface="Calibri"/>
              </a:rPr>
              <a:t>sur </a:t>
            </a:r>
            <a:r>
              <a:rPr sz="2000" dirty="0">
                <a:solidFill>
                  <a:srgbClr val="404040"/>
                </a:solidFill>
                <a:latin typeface="Calibri"/>
                <a:cs typeface="Calibri"/>
              </a:rPr>
              <a:t>lequel </a:t>
            </a:r>
            <a:r>
              <a:rPr sz="2000" spc="-5" dirty="0">
                <a:solidFill>
                  <a:srgbClr val="404040"/>
                </a:solidFill>
                <a:latin typeface="Calibri"/>
                <a:cs typeface="Calibri"/>
              </a:rPr>
              <a:t>il </a:t>
            </a:r>
            <a:r>
              <a:rPr sz="2000" dirty="0">
                <a:solidFill>
                  <a:srgbClr val="404040"/>
                </a:solidFill>
                <a:latin typeface="Calibri"/>
                <a:cs typeface="Calibri"/>
              </a:rPr>
              <a:t>y a un Jenkins </a:t>
            </a:r>
            <a:r>
              <a:rPr sz="2000" spc="5" dirty="0">
                <a:solidFill>
                  <a:srgbClr val="404040"/>
                </a:solidFill>
                <a:latin typeface="Calibri"/>
                <a:cs typeface="Calibri"/>
              </a:rPr>
              <a:t>‘master’ </a:t>
            </a:r>
            <a:r>
              <a:rPr sz="2000" spc="-10" dirty="0">
                <a:solidFill>
                  <a:srgbClr val="404040"/>
                </a:solidFill>
                <a:latin typeface="Calibri"/>
                <a:cs typeface="Calibri"/>
              </a:rPr>
              <a:t>et </a:t>
            </a:r>
            <a:r>
              <a:rPr sz="2000" dirty="0">
                <a:solidFill>
                  <a:srgbClr val="404040"/>
                </a:solidFill>
                <a:latin typeface="Calibri"/>
                <a:cs typeface="Calibri"/>
              </a:rPr>
              <a:t>une</a:t>
            </a:r>
            <a:r>
              <a:rPr sz="2000" spc="100" dirty="0">
                <a:solidFill>
                  <a:srgbClr val="404040"/>
                </a:solidFill>
                <a:latin typeface="Calibri"/>
                <a:cs typeface="Calibri"/>
              </a:rPr>
              <a:t> </a:t>
            </a:r>
            <a:r>
              <a:rPr sz="2000" dirty="0">
                <a:solidFill>
                  <a:srgbClr val="404040"/>
                </a:solidFill>
                <a:latin typeface="Calibri"/>
                <a:cs typeface="Calibri"/>
              </a:rPr>
              <a:t>Machine</a:t>
            </a:r>
            <a:endParaRPr sz="2000">
              <a:latin typeface="Calibri"/>
              <a:cs typeface="Calibri"/>
            </a:endParaRPr>
          </a:p>
          <a:p>
            <a:pPr marL="12700">
              <a:lnSpc>
                <a:spcPts val="2280"/>
              </a:lnSpc>
            </a:pPr>
            <a:r>
              <a:rPr sz="2000" spc="-5" dirty="0">
                <a:solidFill>
                  <a:srgbClr val="404040"/>
                </a:solidFill>
                <a:latin typeface="Calibri"/>
                <a:cs typeface="Calibri"/>
              </a:rPr>
              <a:t>virtuelle sur </a:t>
            </a:r>
            <a:r>
              <a:rPr sz="2000" dirty="0">
                <a:solidFill>
                  <a:srgbClr val="404040"/>
                </a:solidFill>
                <a:latin typeface="Calibri"/>
                <a:cs typeface="Calibri"/>
              </a:rPr>
              <a:t>laquelle il y a un</a:t>
            </a:r>
            <a:r>
              <a:rPr sz="2000" spc="25" dirty="0">
                <a:solidFill>
                  <a:srgbClr val="404040"/>
                </a:solidFill>
                <a:latin typeface="Calibri"/>
                <a:cs typeface="Calibri"/>
              </a:rPr>
              <a:t> </a:t>
            </a:r>
            <a:r>
              <a:rPr sz="2000" spc="-5" dirty="0">
                <a:solidFill>
                  <a:srgbClr val="404040"/>
                </a:solidFill>
                <a:latin typeface="Calibri"/>
                <a:cs typeface="Calibri"/>
              </a:rPr>
              <a:t>agent.</a:t>
            </a:r>
            <a:endParaRPr sz="2000">
              <a:latin typeface="Calibri"/>
              <a:cs typeface="Calibri"/>
            </a:endParaRPr>
          </a:p>
          <a:p>
            <a:pPr marL="270510" indent="-258445">
              <a:lnSpc>
                <a:spcPts val="2280"/>
              </a:lnSpc>
              <a:spcBef>
                <a:spcPts val="1150"/>
              </a:spcBef>
              <a:buClr>
                <a:srgbClr val="D24717"/>
              </a:buClr>
              <a:buFont typeface="Wingdings"/>
              <a:buChar char=""/>
              <a:tabLst>
                <a:tab pos="271145" algn="l"/>
              </a:tabLst>
            </a:pPr>
            <a:r>
              <a:rPr sz="2000" spc="-20" dirty="0">
                <a:solidFill>
                  <a:srgbClr val="404040"/>
                </a:solidFill>
                <a:latin typeface="Calibri"/>
                <a:cs typeface="Calibri"/>
              </a:rPr>
              <a:t>Télécharger </a:t>
            </a:r>
            <a:r>
              <a:rPr sz="2000" dirty="0">
                <a:solidFill>
                  <a:srgbClr val="404040"/>
                </a:solidFill>
                <a:latin typeface="Calibri"/>
                <a:cs typeface="Calibri"/>
              </a:rPr>
              <a:t>la </a:t>
            </a:r>
            <a:r>
              <a:rPr sz="2000" spc="-10" dirty="0">
                <a:solidFill>
                  <a:srgbClr val="404040"/>
                </a:solidFill>
                <a:latin typeface="Calibri"/>
                <a:cs typeface="Calibri"/>
              </a:rPr>
              <a:t>dernière </a:t>
            </a:r>
            <a:r>
              <a:rPr sz="2000" spc="-15" dirty="0">
                <a:solidFill>
                  <a:srgbClr val="404040"/>
                </a:solidFill>
                <a:latin typeface="Calibri"/>
                <a:cs typeface="Calibri"/>
              </a:rPr>
              <a:t>version </a:t>
            </a:r>
            <a:r>
              <a:rPr sz="2000" spc="-10" dirty="0">
                <a:solidFill>
                  <a:srgbClr val="404040"/>
                </a:solidFill>
                <a:latin typeface="Calibri"/>
                <a:cs typeface="Calibri"/>
              </a:rPr>
              <a:t>stable </a:t>
            </a:r>
            <a:r>
              <a:rPr sz="2000" spc="-5" dirty="0">
                <a:solidFill>
                  <a:srgbClr val="404040"/>
                </a:solidFill>
                <a:latin typeface="Calibri"/>
                <a:cs typeface="Calibri"/>
              </a:rPr>
              <a:t>de </a:t>
            </a:r>
            <a:r>
              <a:rPr sz="2000" dirty="0">
                <a:solidFill>
                  <a:srgbClr val="404040"/>
                </a:solidFill>
                <a:latin typeface="Calibri"/>
                <a:cs typeface="Calibri"/>
              </a:rPr>
              <a:t>Jenkins </a:t>
            </a:r>
            <a:r>
              <a:rPr sz="2000" spc="-5" dirty="0">
                <a:solidFill>
                  <a:srgbClr val="404040"/>
                </a:solidFill>
                <a:latin typeface="Calibri"/>
                <a:cs typeface="Calibri"/>
              </a:rPr>
              <a:t>(package</a:t>
            </a:r>
            <a:r>
              <a:rPr sz="2000" spc="105" dirty="0">
                <a:solidFill>
                  <a:srgbClr val="404040"/>
                </a:solidFill>
                <a:latin typeface="Calibri"/>
                <a:cs typeface="Calibri"/>
              </a:rPr>
              <a:t> </a:t>
            </a:r>
            <a:r>
              <a:rPr sz="2000" spc="-5" dirty="0">
                <a:solidFill>
                  <a:srgbClr val="404040"/>
                </a:solidFill>
                <a:latin typeface="Calibri"/>
                <a:cs typeface="Calibri"/>
              </a:rPr>
              <a:t>générique</a:t>
            </a:r>
            <a:endParaRPr sz="2000">
              <a:latin typeface="Calibri"/>
              <a:cs typeface="Calibri"/>
            </a:endParaRPr>
          </a:p>
          <a:p>
            <a:pPr marL="104139">
              <a:lnSpc>
                <a:spcPts val="2280"/>
              </a:lnSpc>
            </a:pPr>
            <a:r>
              <a:rPr sz="2000" dirty="0">
                <a:solidFill>
                  <a:srgbClr val="404040"/>
                </a:solidFill>
                <a:latin typeface="Calibri"/>
                <a:cs typeface="Calibri"/>
              </a:rPr>
              <a:t>en </a:t>
            </a:r>
            <a:r>
              <a:rPr sz="2000" spc="-25" dirty="0">
                <a:solidFill>
                  <a:srgbClr val="404040"/>
                </a:solidFill>
                <a:latin typeface="Calibri"/>
                <a:cs typeface="Calibri"/>
              </a:rPr>
              <a:t>.war) </a:t>
            </a:r>
            <a:r>
              <a:rPr sz="2000" spc="-5" dirty="0">
                <a:solidFill>
                  <a:srgbClr val="404040"/>
                </a:solidFill>
                <a:latin typeface="Calibri"/>
                <a:cs typeface="Calibri"/>
              </a:rPr>
              <a:t>sur </a:t>
            </a:r>
            <a:r>
              <a:rPr sz="2000" dirty="0">
                <a:solidFill>
                  <a:srgbClr val="404040"/>
                </a:solidFill>
                <a:latin typeface="Calibri"/>
                <a:cs typeface="Calibri"/>
              </a:rPr>
              <a:t>le</a:t>
            </a:r>
            <a:r>
              <a:rPr sz="2000" spc="15" dirty="0">
                <a:solidFill>
                  <a:srgbClr val="404040"/>
                </a:solidFill>
                <a:latin typeface="Calibri"/>
                <a:cs typeface="Calibri"/>
              </a:rPr>
              <a:t> </a:t>
            </a:r>
            <a:r>
              <a:rPr sz="2000" spc="-10" dirty="0">
                <a:solidFill>
                  <a:srgbClr val="404040"/>
                </a:solidFill>
                <a:latin typeface="Calibri"/>
                <a:cs typeface="Calibri"/>
              </a:rPr>
              <a:t>host</a:t>
            </a:r>
            <a:endParaRPr sz="200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5" dirty="0">
                <a:solidFill>
                  <a:srgbClr val="404040"/>
                </a:solidFill>
                <a:latin typeface="Calibri"/>
                <a:cs typeface="Calibri"/>
              </a:rPr>
              <a:t>Lancer </a:t>
            </a:r>
            <a:r>
              <a:rPr sz="2000" dirty="0">
                <a:solidFill>
                  <a:srgbClr val="404040"/>
                </a:solidFill>
                <a:latin typeface="Calibri"/>
                <a:cs typeface="Calibri"/>
              </a:rPr>
              <a:t>: </a:t>
            </a:r>
            <a:r>
              <a:rPr sz="2000" spc="-20" dirty="0">
                <a:solidFill>
                  <a:srgbClr val="404040"/>
                </a:solidFill>
                <a:latin typeface="Calibri"/>
                <a:cs typeface="Calibri"/>
              </a:rPr>
              <a:t>java </a:t>
            </a:r>
            <a:r>
              <a:rPr sz="2000" spc="-5" dirty="0">
                <a:solidFill>
                  <a:srgbClr val="404040"/>
                </a:solidFill>
                <a:latin typeface="Calibri"/>
                <a:cs typeface="Calibri"/>
              </a:rPr>
              <a:t>-jar</a:t>
            </a:r>
            <a:r>
              <a:rPr sz="2000" spc="5" dirty="0">
                <a:solidFill>
                  <a:srgbClr val="404040"/>
                </a:solidFill>
                <a:latin typeface="Calibri"/>
                <a:cs typeface="Calibri"/>
              </a:rPr>
              <a:t> </a:t>
            </a:r>
            <a:r>
              <a:rPr sz="2000" spc="-10" dirty="0">
                <a:solidFill>
                  <a:srgbClr val="404040"/>
                </a:solidFill>
                <a:latin typeface="Calibri"/>
                <a:cs typeface="Calibri"/>
              </a:rPr>
              <a:t>jenkins.war</a:t>
            </a:r>
            <a:endParaRPr sz="2000">
              <a:latin typeface="Calibri"/>
              <a:cs typeface="Calibri"/>
            </a:endParaRPr>
          </a:p>
          <a:p>
            <a:pPr marL="448309" lvl="1" indent="-234950">
              <a:lnSpc>
                <a:spcPct val="100000"/>
              </a:lnSpc>
              <a:spcBef>
                <a:spcPts val="200"/>
              </a:spcBef>
              <a:buClr>
                <a:srgbClr val="D24717"/>
              </a:buClr>
              <a:buFont typeface="Wingdings"/>
              <a:buChar char=""/>
              <a:tabLst>
                <a:tab pos="448945" algn="l"/>
              </a:tabLst>
            </a:pPr>
            <a:r>
              <a:rPr sz="1800" spc="-5" dirty="0">
                <a:solidFill>
                  <a:srgbClr val="404040"/>
                </a:solidFill>
                <a:latin typeface="Calibri"/>
                <a:cs typeface="Calibri"/>
              </a:rPr>
              <a:t>Lancer un </a:t>
            </a:r>
            <a:r>
              <a:rPr sz="1800" spc="-15" dirty="0">
                <a:solidFill>
                  <a:srgbClr val="404040"/>
                </a:solidFill>
                <a:latin typeface="Calibri"/>
                <a:cs typeface="Calibri"/>
              </a:rPr>
              <a:t>navigateur </a:t>
            </a:r>
            <a:r>
              <a:rPr sz="1800" spc="-5" dirty="0">
                <a:solidFill>
                  <a:srgbClr val="404040"/>
                </a:solidFill>
                <a:latin typeface="Calibri"/>
                <a:cs typeface="Calibri"/>
              </a:rPr>
              <a:t>sur </a:t>
            </a:r>
            <a:r>
              <a:rPr sz="1800" spc="-20" dirty="0">
                <a:solidFill>
                  <a:srgbClr val="404040"/>
                </a:solidFill>
                <a:latin typeface="Calibri"/>
                <a:cs typeface="Calibri"/>
              </a:rPr>
              <a:t>l’adresse</a:t>
            </a:r>
            <a:r>
              <a:rPr sz="1800" spc="55" dirty="0">
                <a:solidFill>
                  <a:srgbClr val="404040"/>
                </a:solidFill>
                <a:latin typeface="Calibri"/>
                <a:cs typeface="Calibri"/>
              </a:rPr>
              <a:t> </a:t>
            </a:r>
            <a:r>
              <a:rPr sz="1800" spc="-5" dirty="0">
                <a:solidFill>
                  <a:srgbClr val="404040"/>
                </a:solidFill>
                <a:latin typeface="Calibri"/>
                <a:cs typeface="Calibri"/>
              </a:rPr>
              <a:t>http://localhost:8080/</a:t>
            </a:r>
            <a:endParaRPr sz="1800">
              <a:latin typeface="Calibri"/>
              <a:cs typeface="Calibri"/>
            </a:endParaRPr>
          </a:p>
          <a:p>
            <a:pPr marL="448309" lvl="1" indent="-234950">
              <a:lnSpc>
                <a:spcPts val="2050"/>
              </a:lnSpc>
              <a:spcBef>
                <a:spcPts val="385"/>
              </a:spcBef>
              <a:buClr>
                <a:srgbClr val="D24717"/>
              </a:buClr>
              <a:buFont typeface="Wingdings"/>
              <a:buChar char=""/>
              <a:tabLst>
                <a:tab pos="448945" algn="l"/>
              </a:tabLst>
            </a:pPr>
            <a:r>
              <a:rPr sz="1800" spc="-10" dirty="0">
                <a:solidFill>
                  <a:srgbClr val="404040"/>
                </a:solidFill>
                <a:latin typeface="Calibri"/>
                <a:cs typeface="Calibri"/>
              </a:rPr>
              <a:t>Suivre </a:t>
            </a:r>
            <a:r>
              <a:rPr sz="1800" spc="-5" dirty="0">
                <a:solidFill>
                  <a:srgbClr val="404040"/>
                </a:solidFill>
                <a:latin typeface="Calibri"/>
                <a:cs typeface="Calibri"/>
              </a:rPr>
              <a:t>les </a:t>
            </a:r>
            <a:r>
              <a:rPr sz="1800" spc="-10" dirty="0">
                <a:solidFill>
                  <a:srgbClr val="404040"/>
                </a:solidFill>
                <a:latin typeface="Calibri"/>
                <a:cs typeface="Calibri"/>
              </a:rPr>
              <a:t>instructions </a:t>
            </a:r>
            <a:r>
              <a:rPr sz="1800" dirty="0">
                <a:solidFill>
                  <a:srgbClr val="404040"/>
                </a:solidFill>
                <a:latin typeface="Calibri"/>
                <a:cs typeface="Calibri"/>
              </a:rPr>
              <a:t>en </a:t>
            </a:r>
            <a:r>
              <a:rPr sz="1800" spc="-5" dirty="0">
                <a:solidFill>
                  <a:srgbClr val="404040"/>
                </a:solidFill>
                <a:latin typeface="Calibri"/>
                <a:cs typeface="Calibri"/>
              </a:rPr>
              <a:t>choisissant </a:t>
            </a:r>
            <a:r>
              <a:rPr sz="1800" spc="-25" dirty="0">
                <a:solidFill>
                  <a:srgbClr val="404040"/>
                </a:solidFill>
                <a:latin typeface="Calibri"/>
                <a:cs typeface="Calibri"/>
              </a:rPr>
              <a:t>l’option </a:t>
            </a:r>
            <a:r>
              <a:rPr sz="1800" spc="-10" dirty="0">
                <a:solidFill>
                  <a:srgbClr val="404040"/>
                </a:solidFill>
                <a:latin typeface="Calibri"/>
                <a:cs typeface="Calibri"/>
              </a:rPr>
              <a:t>d’installation</a:t>
            </a:r>
            <a:r>
              <a:rPr sz="1800" spc="200" dirty="0">
                <a:solidFill>
                  <a:srgbClr val="404040"/>
                </a:solidFill>
                <a:latin typeface="Calibri"/>
                <a:cs typeface="Calibri"/>
              </a:rPr>
              <a:t> </a:t>
            </a:r>
            <a:r>
              <a:rPr sz="1800" spc="-10" dirty="0">
                <a:solidFill>
                  <a:srgbClr val="404040"/>
                </a:solidFill>
                <a:latin typeface="Calibri"/>
                <a:cs typeface="Calibri"/>
              </a:rPr>
              <a:t>personnalisée</a:t>
            </a:r>
            <a:endParaRPr sz="1800">
              <a:latin typeface="Calibri"/>
              <a:cs typeface="Calibri"/>
            </a:endParaRPr>
          </a:p>
          <a:p>
            <a:pPr marL="396875">
              <a:lnSpc>
                <a:spcPts val="2050"/>
              </a:lnSpc>
            </a:pPr>
            <a:r>
              <a:rPr sz="1800" spc="-5" dirty="0">
                <a:solidFill>
                  <a:srgbClr val="404040"/>
                </a:solidFill>
                <a:latin typeface="Calibri"/>
                <a:cs typeface="Calibri"/>
              </a:rPr>
              <a:t>des plugins.</a:t>
            </a:r>
            <a:endParaRPr sz="180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758824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59" y="1373981"/>
            <a:ext cx="7209790" cy="894476"/>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dirty="0">
                <a:solidFill>
                  <a:srgbClr val="404040"/>
                </a:solidFill>
                <a:latin typeface="Calibri"/>
                <a:cs typeface="Calibri"/>
              </a:rPr>
              <a:t>BONNE </a:t>
            </a:r>
            <a:r>
              <a:rPr sz="2000" spc="-25" dirty="0">
                <a:solidFill>
                  <a:srgbClr val="404040"/>
                </a:solidFill>
                <a:latin typeface="Calibri"/>
                <a:cs typeface="Calibri"/>
              </a:rPr>
              <a:t>PRATIQUE </a:t>
            </a:r>
            <a:r>
              <a:rPr sz="2000" dirty="0">
                <a:solidFill>
                  <a:srgbClr val="404040"/>
                </a:solidFill>
                <a:latin typeface="Calibri"/>
                <a:cs typeface="Calibri"/>
              </a:rPr>
              <a:t>: </a:t>
            </a:r>
            <a:r>
              <a:rPr sz="2000" spc="-15" dirty="0">
                <a:solidFill>
                  <a:srgbClr val="404040"/>
                </a:solidFill>
                <a:latin typeface="Calibri"/>
                <a:cs typeface="Calibri"/>
              </a:rPr>
              <a:t>exécuter </a:t>
            </a:r>
            <a:r>
              <a:rPr sz="2000" spc="-5" dirty="0">
                <a:solidFill>
                  <a:srgbClr val="404040"/>
                </a:solidFill>
                <a:latin typeface="Calibri"/>
                <a:cs typeface="Calibri"/>
              </a:rPr>
              <a:t>les </a:t>
            </a:r>
            <a:r>
              <a:rPr sz="2000" spc="-10" dirty="0">
                <a:solidFill>
                  <a:srgbClr val="404040"/>
                </a:solidFill>
                <a:latin typeface="Calibri"/>
                <a:cs typeface="Calibri"/>
              </a:rPr>
              <a:t>futurs </a:t>
            </a:r>
            <a:r>
              <a:rPr sz="2000" spc="-5" dirty="0">
                <a:solidFill>
                  <a:srgbClr val="404040"/>
                </a:solidFill>
                <a:latin typeface="Calibri"/>
                <a:cs typeface="Calibri"/>
              </a:rPr>
              <a:t>Jobs Jenkins sur des Agents  (noeuds Agents) afin </a:t>
            </a:r>
            <a:r>
              <a:rPr sz="2000" dirty="0">
                <a:solidFill>
                  <a:srgbClr val="404040"/>
                </a:solidFill>
                <a:latin typeface="Calibri"/>
                <a:cs typeface="Calibri"/>
              </a:rPr>
              <a:t>de </a:t>
            </a:r>
            <a:r>
              <a:rPr sz="2000" spc="-5" dirty="0">
                <a:solidFill>
                  <a:srgbClr val="404040"/>
                </a:solidFill>
                <a:latin typeface="Calibri"/>
                <a:cs typeface="Calibri"/>
              </a:rPr>
              <a:t>soulager </a:t>
            </a:r>
            <a:r>
              <a:rPr sz="2000" dirty="0">
                <a:solidFill>
                  <a:srgbClr val="404040"/>
                </a:solidFill>
                <a:latin typeface="Calibri"/>
                <a:cs typeface="Calibri"/>
              </a:rPr>
              <a:t>le </a:t>
            </a:r>
            <a:r>
              <a:rPr sz="2000" spc="-10" dirty="0">
                <a:solidFill>
                  <a:srgbClr val="404040"/>
                </a:solidFill>
                <a:latin typeface="Calibri"/>
                <a:cs typeface="Calibri"/>
              </a:rPr>
              <a:t>master </a:t>
            </a:r>
            <a:r>
              <a:rPr sz="2000" dirty="0">
                <a:solidFill>
                  <a:srgbClr val="404040"/>
                </a:solidFill>
                <a:latin typeface="Calibri"/>
                <a:cs typeface="Calibri"/>
              </a:rPr>
              <a:t>qui </a:t>
            </a:r>
            <a:r>
              <a:rPr sz="2000" spc="-10" dirty="0">
                <a:solidFill>
                  <a:srgbClr val="404040"/>
                </a:solidFill>
                <a:latin typeface="Calibri"/>
                <a:cs typeface="Calibri"/>
              </a:rPr>
              <a:t>est </a:t>
            </a:r>
            <a:r>
              <a:rPr sz="2000" spc="-5" dirty="0">
                <a:solidFill>
                  <a:srgbClr val="404040"/>
                </a:solidFill>
                <a:latin typeface="Calibri"/>
                <a:cs typeface="Calibri"/>
              </a:rPr>
              <a:t>déja très </a:t>
            </a:r>
            <a:r>
              <a:rPr sz="2000" dirty="0">
                <a:solidFill>
                  <a:srgbClr val="404040"/>
                </a:solidFill>
                <a:latin typeface="Calibri"/>
                <a:cs typeface="Calibri"/>
              </a:rPr>
              <a:t>occupé à  </a:t>
            </a:r>
            <a:r>
              <a:rPr sz="2000" spc="-10" dirty="0">
                <a:solidFill>
                  <a:srgbClr val="404040"/>
                </a:solidFill>
                <a:latin typeface="Calibri"/>
                <a:cs typeface="Calibri"/>
              </a:rPr>
              <a:t>gérer l’interface</a:t>
            </a:r>
            <a:r>
              <a:rPr sz="2000" spc="10" dirty="0">
                <a:solidFill>
                  <a:srgbClr val="404040"/>
                </a:solidFill>
                <a:latin typeface="Calibri"/>
                <a:cs typeface="Calibri"/>
              </a:rPr>
              <a:t> </a:t>
            </a:r>
            <a:r>
              <a:rPr sz="2000" spc="-5" dirty="0">
                <a:solidFill>
                  <a:srgbClr val="404040"/>
                </a:solidFill>
                <a:latin typeface="Calibri"/>
                <a:cs typeface="Calibri"/>
              </a:rPr>
              <a:t>Jenkins.</a:t>
            </a:r>
            <a:endParaRPr sz="200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533144" y="2133981"/>
            <a:ext cx="5715716" cy="25648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65455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60" y="1373982"/>
            <a:ext cx="2423795" cy="321242"/>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2000" spc="-15" dirty="0">
                <a:solidFill>
                  <a:srgbClr val="404040"/>
                </a:solidFill>
                <a:latin typeface="Calibri"/>
                <a:cs typeface="Calibri"/>
              </a:rPr>
              <a:t>Avantage </a:t>
            </a:r>
            <a:r>
              <a:rPr sz="2000" spc="-5" dirty="0">
                <a:solidFill>
                  <a:srgbClr val="404040"/>
                </a:solidFill>
                <a:latin typeface="Calibri"/>
                <a:cs typeface="Calibri"/>
              </a:rPr>
              <a:t>des</a:t>
            </a:r>
            <a:r>
              <a:rPr sz="2000" spc="-55" dirty="0">
                <a:solidFill>
                  <a:srgbClr val="404040"/>
                </a:solidFill>
                <a:latin typeface="Calibri"/>
                <a:cs typeface="Calibri"/>
              </a:rPr>
              <a:t> </a:t>
            </a:r>
            <a:r>
              <a:rPr sz="2000" spc="-5" dirty="0">
                <a:solidFill>
                  <a:srgbClr val="404040"/>
                </a:solidFill>
                <a:latin typeface="Calibri"/>
                <a:cs typeface="Calibri"/>
              </a:rPr>
              <a:t>Agents</a:t>
            </a:r>
            <a:endParaRPr sz="200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828800" y="1825370"/>
            <a:ext cx="4818820" cy="26574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143354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59" y="1352857"/>
            <a:ext cx="7386320" cy="3940181"/>
          </a:xfrm>
          <a:prstGeom prst="rect">
            <a:avLst/>
          </a:prstGeom>
        </p:spPr>
        <p:txBody>
          <a:bodyPr vert="horz" wrap="square" lIns="0" tIns="41275" rIns="0" bIns="0" rtlCol="0">
            <a:spAutoFit/>
          </a:bodyPr>
          <a:lstStyle/>
          <a:p>
            <a:pPr marL="270510" indent="-258445">
              <a:lnSpc>
                <a:spcPct val="100000"/>
              </a:lnSpc>
              <a:spcBef>
                <a:spcPts val="325"/>
              </a:spcBef>
              <a:buClr>
                <a:srgbClr val="D24717"/>
              </a:buClr>
              <a:buFont typeface="Wingdings"/>
              <a:buChar char=""/>
              <a:tabLst>
                <a:tab pos="271145" algn="l"/>
              </a:tabLst>
            </a:pPr>
            <a:r>
              <a:rPr sz="2000" spc="-10" dirty="0">
                <a:solidFill>
                  <a:srgbClr val="404040"/>
                </a:solidFill>
                <a:latin typeface="Calibri"/>
                <a:cs typeface="Calibri"/>
              </a:rPr>
              <a:t>Créer </a:t>
            </a:r>
            <a:r>
              <a:rPr sz="2000" dirty="0">
                <a:solidFill>
                  <a:srgbClr val="404040"/>
                </a:solidFill>
                <a:latin typeface="Calibri"/>
                <a:cs typeface="Calibri"/>
              </a:rPr>
              <a:t>une </a:t>
            </a:r>
            <a:r>
              <a:rPr sz="2000" spc="-5" dirty="0">
                <a:solidFill>
                  <a:srgbClr val="404040"/>
                </a:solidFill>
                <a:latin typeface="Calibri"/>
                <a:cs typeface="Calibri"/>
              </a:rPr>
              <a:t>Machine virtuelle ubuntu</a:t>
            </a:r>
            <a:r>
              <a:rPr sz="2000" spc="10" dirty="0">
                <a:solidFill>
                  <a:srgbClr val="404040"/>
                </a:solidFill>
                <a:latin typeface="Calibri"/>
                <a:cs typeface="Calibri"/>
              </a:rPr>
              <a:t> </a:t>
            </a:r>
            <a:r>
              <a:rPr sz="2000" spc="-5" dirty="0">
                <a:solidFill>
                  <a:srgbClr val="404040"/>
                </a:solidFill>
                <a:latin typeface="Calibri"/>
                <a:cs typeface="Calibri"/>
              </a:rPr>
              <a:t>(virtualbox)</a:t>
            </a:r>
            <a:endParaRPr sz="2000" dirty="0">
              <a:latin typeface="Calibri"/>
              <a:cs typeface="Calibri"/>
            </a:endParaRPr>
          </a:p>
          <a:p>
            <a:pPr marL="396875" lvl="1" indent="-183515">
              <a:lnSpc>
                <a:spcPts val="2050"/>
              </a:lnSpc>
              <a:spcBef>
                <a:spcPts val="200"/>
              </a:spcBef>
              <a:buClr>
                <a:srgbClr val="D24717"/>
              </a:buClr>
              <a:buSzPct val="94444"/>
              <a:buFont typeface="Wingdings"/>
              <a:buChar char=""/>
              <a:tabLst>
                <a:tab pos="397510" algn="l"/>
              </a:tabLst>
            </a:pPr>
            <a:r>
              <a:rPr sz="1800" spc="-5" dirty="0">
                <a:solidFill>
                  <a:srgbClr val="404040"/>
                </a:solidFill>
                <a:latin typeface="Calibri"/>
                <a:cs typeface="Calibri"/>
              </a:rPr>
              <a:t>INFO </a:t>
            </a:r>
            <a:r>
              <a:rPr sz="1800" dirty="0">
                <a:solidFill>
                  <a:srgbClr val="404040"/>
                </a:solidFill>
                <a:latin typeface="Calibri"/>
                <a:cs typeface="Calibri"/>
              </a:rPr>
              <a:t>: </a:t>
            </a:r>
            <a:r>
              <a:rPr sz="1800" spc="-10" dirty="0">
                <a:solidFill>
                  <a:srgbClr val="404040"/>
                </a:solidFill>
                <a:latin typeface="Calibri"/>
                <a:cs typeface="Calibri"/>
              </a:rPr>
              <a:t>carte </a:t>
            </a:r>
            <a:r>
              <a:rPr sz="1800" spc="-5" dirty="0">
                <a:solidFill>
                  <a:srgbClr val="404040"/>
                </a:solidFill>
                <a:latin typeface="Calibri"/>
                <a:cs typeface="Calibri"/>
              </a:rPr>
              <a:t>réseau </a:t>
            </a:r>
            <a:r>
              <a:rPr sz="1800" spc="-10" dirty="0">
                <a:solidFill>
                  <a:srgbClr val="404040"/>
                </a:solidFill>
                <a:latin typeface="Calibri"/>
                <a:cs typeface="Calibri"/>
              </a:rPr>
              <a:t>configurée </a:t>
            </a:r>
            <a:r>
              <a:rPr sz="1800" dirty="0">
                <a:solidFill>
                  <a:srgbClr val="404040"/>
                </a:solidFill>
                <a:latin typeface="Calibri"/>
                <a:cs typeface="Calibri"/>
              </a:rPr>
              <a:t>en </a:t>
            </a:r>
            <a:r>
              <a:rPr sz="1800" spc="-5" dirty="0">
                <a:solidFill>
                  <a:srgbClr val="404040"/>
                </a:solidFill>
                <a:latin typeface="Calibri"/>
                <a:cs typeface="Calibri"/>
              </a:rPr>
              <a:t>‘Pont’ </a:t>
            </a:r>
            <a:r>
              <a:rPr sz="1800" spc="-10" dirty="0">
                <a:solidFill>
                  <a:srgbClr val="404040"/>
                </a:solidFill>
                <a:latin typeface="Calibri"/>
                <a:cs typeface="Calibri"/>
              </a:rPr>
              <a:t>(et </a:t>
            </a:r>
            <a:r>
              <a:rPr sz="1800" spc="-5" dirty="0">
                <a:solidFill>
                  <a:srgbClr val="404040"/>
                </a:solidFill>
                <a:latin typeface="Calibri"/>
                <a:cs typeface="Calibri"/>
              </a:rPr>
              <a:t>non </a:t>
            </a:r>
            <a:r>
              <a:rPr sz="1800" dirty="0">
                <a:solidFill>
                  <a:srgbClr val="404040"/>
                </a:solidFill>
                <a:latin typeface="Calibri"/>
                <a:cs typeface="Calibri"/>
              </a:rPr>
              <a:t>en </a:t>
            </a:r>
            <a:r>
              <a:rPr sz="1800" spc="-50" dirty="0">
                <a:solidFill>
                  <a:srgbClr val="404040"/>
                </a:solidFill>
                <a:latin typeface="Calibri"/>
                <a:cs typeface="Calibri"/>
              </a:rPr>
              <a:t>NAT </a:t>
            </a:r>
            <a:r>
              <a:rPr sz="1800" spc="-10" dirty="0">
                <a:solidFill>
                  <a:srgbClr val="404040"/>
                </a:solidFill>
                <a:latin typeface="Calibri"/>
                <a:cs typeface="Calibri"/>
              </a:rPr>
              <a:t>comme </a:t>
            </a:r>
            <a:r>
              <a:rPr sz="1800" spc="-5" dirty="0">
                <a:solidFill>
                  <a:srgbClr val="404040"/>
                </a:solidFill>
                <a:latin typeface="Calibri"/>
                <a:cs typeface="Calibri"/>
              </a:rPr>
              <a:t>par</a:t>
            </a:r>
            <a:r>
              <a:rPr sz="1800" spc="210" dirty="0">
                <a:solidFill>
                  <a:srgbClr val="404040"/>
                </a:solidFill>
                <a:latin typeface="Calibri"/>
                <a:cs typeface="Calibri"/>
              </a:rPr>
              <a:t> </a:t>
            </a:r>
            <a:r>
              <a:rPr sz="1800" spc="-10" dirty="0">
                <a:solidFill>
                  <a:srgbClr val="404040"/>
                </a:solidFill>
                <a:latin typeface="Calibri"/>
                <a:cs typeface="Calibri"/>
              </a:rPr>
              <a:t>défaut)</a:t>
            </a:r>
            <a:endParaRPr sz="1800" dirty="0">
              <a:latin typeface="Calibri"/>
              <a:cs typeface="Calibri"/>
            </a:endParaRPr>
          </a:p>
          <a:p>
            <a:pPr marL="396875">
              <a:lnSpc>
                <a:spcPts val="2050"/>
              </a:lnSpc>
            </a:pPr>
            <a:r>
              <a:rPr sz="1800" spc="-5" dirty="0">
                <a:solidFill>
                  <a:srgbClr val="404040"/>
                </a:solidFill>
                <a:latin typeface="Calibri"/>
                <a:cs typeface="Calibri"/>
              </a:rPr>
              <a:t>pour que le </a:t>
            </a:r>
            <a:r>
              <a:rPr sz="1800" spc="-10" dirty="0">
                <a:solidFill>
                  <a:srgbClr val="404040"/>
                </a:solidFill>
                <a:latin typeface="Calibri"/>
                <a:cs typeface="Calibri"/>
              </a:rPr>
              <a:t>host </a:t>
            </a:r>
            <a:r>
              <a:rPr sz="1800" spc="-5" dirty="0">
                <a:solidFill>
                  <a:srgbClr val="404040"/>
                </a:solidFill>
                <a:latin typeface="Calibri"/>
                <a:cs typeface="Calibri"/>
              </a:rPr>
              <a:t>et la VM se</a:t>
            </a:r>
            <a:r>
              <a:rPr sz="1800" spc="65" dirty="0">
                <a:solidFill>
                  <a:srgbClr val="404040"/>
                </a:solidFill>
                <a:latin typeface="Calibri"/>
                <a:cs typeface="Calibri"/>
              </a:rPr>
              <a:t> </a:t>
            </a:r>
            <a:r>
              <a:rPr sz="1800" spc="-5" dirty="0">
                <a:solidFill>
                  <a:srgbClr val="404040"/>
                </a:solidFill>
                <a:latin typeface="Calibri"/>
                <a:cs typeface="Calibri"/>
              </a:rPr>
              <a:t>voient.</a:t>
            </a:r>
            <a:endParaRPr sz="1800" dirty="0">
              <a:latin typeface="Calibri"/>
              <a:cs typeface="Calibri"/>
            </a:endParaRPr>
          </a:p>
          <a:p>
            <a:pPr marL="270510" indent="-258445">
              <a:lnSpc>
                <a:spcPts val="2280"/>
              </a:lnSpc>
              <a:spcBef>
                <a:spcPts val="1350"/>
              </a:spcBef>
              <a:buClr>
                <a:srgbClr val="D24717"/>
              </a:buClr>
              <a:buFont typeface="Wingdings"/>
              <a:buChar char=""/>
              <a:tabLst>
                <a:tab pos="271145" algn="l"/>
              </a:tabLst>
            </a:pPr>
            <a:r>
              <a:rPr sz="2000" spc="-20" dirty="0">
                <a:solidFill>
                  <a:srgbClr val="404040"/>
                </a:solidFill>
                <a:latin typeface="Calibri"/>
                <a:cs typeface="Calibri"/>
              </a:rPr>
              <a:t>Valider </a:t>
            </a:r>
            <a:r>
              <a:rPr sz="2000" spc="-5" dirty="0">
                <a:solidFill>
                  <a:srgbClr val="404040"/>
                </a:solidFill>
                <a:latin typeface="Calibri"/>
                <a:cs typeface="Calibri"/>
              </a:rPr>
              <a:t>l’installation </a:t>
            </a:r>
            <a:r>
              <a:rPr sz="2000" spc="-15" dirty="0">
                <a:solidFill>
                  <a:srgbClr val="404040"/>
                </a:solidFill>
                <a:latin typeface="Calibri"/>
                <a:cs typeface="Calibri"/>
              </a:rPr>
              <a:t>d’un </a:t>
            </a:r>
            <a:r>
              <a:rPr sz="2000" spc="-5" dirty="0">
                <a:solidFill>
                  <a:srgbClr val="404040"/>
                </a:solidFill>
                <a:latin typeface="Calibri"/>
                <a:cs typeface="Calibri"/>
              </a:rPr>
              <a:t>client </a:t>
            </a:r>
            <a:r>
              <a:rPr sz="2000" spc="-10" dirty="0">
                <a:solidFill>
                  <a:srgbClr val="404040"/>
                </a:solidFill>
                <a:latin typeface="Calibri"/>
                <a:cs typeface="Calibri"/>
              </a:rPr>
              <a:t>et </a:t>
            </a:r>
            <a:r>
              <a:rPr sz="2000" spc="-5" dirty="0">
                <a:solidFill>
                  <a:srgbClr val="404040"/>
                </a:solidFill>
                <a:latin typeface="Calibri"/>
                <a:cs typeface="Calibri"/>
              </a:rPr>
              <a:t>serveur </a:t>
            </a:r>
            <a:r>
              <a:rPr sz="2000" dirty="0">
                <a:solidFill>
                  <a:srgbClr val="404040"/>
                </a:solidFill>
                <a:latin typeface="Calibri"/>
                <a:cs typeface="Calibri"/>
              </a:rPr>
              <a:t>SSH </a:t>
            </a:r>
            <a:r>
              <a:rPr sz="2000" spc="-5" dirty="0">
                <a:solidFill>
                  <a:srgbClr val="404040"/>
                </a:solidFill>
                <a:latin typeface="Calibri"/>
                <a:cs typeface="Calibri"/>
              </a:rPr>
              <a:t>sur</a:t>
            </a:r>
            <a:r>
              <a:rPr sz="2000" spc="100" dirty="0">
                <a:solidFill>
                  <a:srgbClr val="404040"/>
                </a:solidFill>
                <a:latin typeface="Calibri"/>
                <a:cs typeface="Calibri"/>
              </a:rPr>
              <a:t> </a:t>
            </a:r>
            <a:r>
              <a:rPr sz="2000" spc="-25" dirty="0">
                <a:solidFill>
                  <a:srgbClr val="404040"/>
                </a:solidFill>
                <a:latin typeface="Calibri"/>
                <a:cs typeface="Calibri"/>
              </a:rPr>
              <a:t>l’agent</a:t>
            </a:r>
            <a:endParaRPr sz="2000" dirty="0">
              <a:latin typeface="Calibri"/>
              <a:cs typeface="Calibri"/>
            </a:endParaRPr>
          </a:p>
          <a:p>
            <a:pPr marL="727710" marR="2044064" indent="-623570">
              <a:lnSpc>
                <a:spcPts val="2350"/>
              </a:lnSpc>
            </a:pPr>
            <a:r>
              <a:rPr sz="2000" spc="-15" dirty="0">
                <a:solidFill>
                  <a:srgbClr val="404040"/>
                </a:solidFill>
                <a:latin typeface="Calibri"/>
                <a:cs typeface="Calibri"/>
              </a:rPr>
              <a:t>(https://</a:t>
            </a:r>
            <a:r>
              <a:rPr sz="2000" spc="-15" dirty="0">
                <a:solidFill>
                  <a:srgbClr val="404040"/>
                </a:solidFill>
                <a:latin typeface="Calibri"/>
                <a:cs typeface="Calibri"/>
                <a:hlinkClick r:id="rId2"/>
              </a:rPr>
              <a:t>www.youtube.com/watch?v=JZ7h5FxlTVg) </a:t>
            </a:r>
            <a:r>
              <a:rPr sz="2000" spc="-15" dirty="0">
                <a:solidFill>
                  <a:srgbClr val="404040"/>
                </a:solidFill>
                <a:latin typeface="Calibri"/>
                <a:cs typeface="Calibri"/>
              </a:rPr>
              <a:t> </a:t>
            </a:r>
            <a:r>
              <a:rPr sz="2000" spc="-5" dirty="0">
                <a:solidFill>
                  <a:srgbClr val="404040"/>
                </a:solidFill>
                <a:latin typeface="Calibri"/>
                <a:cs typeface="Calibri"/>
              </a:rPr>
              <a:t>ssh</a:t>
            </a:r>
            <a:endParaRPr sz="2000" dirty="0">
              <a:latin typeface="Calibri"/>
              <a:cs typeface="Calibri"/>
            </a:endParaRPr>
          </a:p>
          <a:p>
            <a:pPr marL="727710">
              <a:lnSpc>
                <a:spcPts val="2280"/>
              </a:lnSpc>
            </a:pPr>
            <a:r>
              <a:rPr sz="2000" spc="-5" dirty="0">
                <a:solidFill>
                  <a:srgbClr val="404040"/>
                </a:solidFill>
                <a:latin typeface="Calibri"/>
                <a:cs typeface="Calibri"/>
              </a:rPr>
              <a:t>ssh</a:t>
            </a:r>
            <a:r>
              <a:rPr sz="2000" spc="-80" dirty="0">
                <a:solidFill>
                  <a:srgbClr val="404040"/>
                </a:solidFill>
                <a:latin typeface="Calibri"/>
                <a:cs typeface="Calibri"/>
              </a:rPr>
              <a:t> </a:t>
            </a:r>
            <a:r>
              <a:rPr sz="2000" spc="-5" dirty="0">
                <a:solidFill>
                  <a:srgbClr val="404040"/>
                </a:solidFill>
                <a:latin typeface="Calibri"/>
                <a:cs typeface="Calibri"/>
              </a:rPr>
              <a:t>localhost</a:t>
            </a:r>
            <a:endParaRPr sz="2000" dirty="0">
              <a:latin typeface="Calibri"/>
              <a:cs typeface="Calibri"/>
            </a:endParaRPr>
          </a:p>
          <a:p>
            <a:pPr marL="727710" marR="3037840">
              <a:lnSpc>
                <a:spcPts val="2350"/>
              </a:lnSpc>
              <a:spcBef>
                <a:spcPts val="105"/>
              </a:spcBef>
            </a:pPr>
            <a:r>
              <a:rPr sz="2000" spc="-5" dirty="0">
                <a:solidFill>
                  <a:srgbClr val="404040"/>
                </a:solidFill>
                <a:latin typeface="Calibri"/>
                <a:cs typeface="Calibri"/>
              </a:rPr>
              <a:t>sudo apt-get </a:t>
            </a:r>
            <a:r>
              <a:rPr sz="2000" spc="-10" dirty="0">
                <a:solidFill>
                  <a:srgbClr val="404040"/>
                </a:solidFill>
                <a:latin typeface="Calibri"/>
                <a:cs typeface="Calibri"/>
              </a:rPr>
              <a:t>install </a:t>
            </a:r>
            <a:r>
              <a:rPr sz="2000" spc="-5" dirty="0">
                <a:solidFill>
                  <a:srgbClr val="404040"/>
                </a:solidFill>
                <a:latin typeface="Calibri"/>
                <a:cs typeface="Calibri"/>
              </a:rPr>
              <a:t>openssh-server  ssh</a:t>
            </a:r>
            <a:r>
              <a:rPr sz="2000" dirty="0">
                <a:solidFill>
                  <a:srgbClr val="404040"/>
                </a:solidFill>
                <a:latin typeface="Calibri"/>
                <a:cs typeface="Calibri"/>
              </a:rPr>
              <a:t> </a:t>
            </a:r>
            <a:r>
              <a:rPr sz="2000" spc="-5" dirty="0">
                <a:solidFill>
                  <a:srgbClr val="404040"/>
                </a:solidFill>
                <a:latin typeface="Calibri"/>
                <a:cs typeface="Calibri"/>
              </a:rPr>
              <a:t>localhost</a:t>
            </a:r>
            <a:endParaRPr sz="2000" dirty="0">
              <a:latin typeface="Calibri"/>
              <a:cs typeface="Calibri"/>
            </a:endParaRPr>
          </a:p>
          <a:p>
            <a:pPr marL="270510" indent="-258445">
              <a:lnSpc>
                <a:spcPct val="100000"/>
              </a:lnSpc>
              <a:spcBef>
                <a:spcPts val="1095"/>
              </a:spcBef>
              <a:buClr>
                <a:srgbClr val="D24717"/>
              </a:buClr>
              <a:buFont typeface="Wingdings"/>
              <a:buChar char=""/>
              <a:tabLst>
                <a:tab pos="271145" algn="l"/>
              </a:tabLst>
            </a:pPr>
            <a:r>
              <a:rPr sz="2000" spc="-20" dirty="0">
                <a:solidFill>
                  <a:srgbClr val="404040"/>
                </a:solidFill>
                <a:latin typeface="Calibri"/>
                <a:cs typeface="Calibri"/>
              </a:rPr>
              <a:t>Valider </a:t>
            </a:r>
            <a:r>
              <a:rPr sz="2000" dirty="0">
                <a:solidFill>
                  <a:srgbClr val="404040"/>
                </a:solidFill>
                <a:latin typeface="Calibri"/>
                <a:cs typeface="Calibri"/>
              </a:rPr>
              <a:t>la </a:t>
            </a:r>
            <a:r>
              <a:rPr sz="2000" spc="-5" dirty="0">
                <a:solidFill>
                  <a:srgbClr val="404040"/>
                </a:solidFill>
                <a:latin typeface="Calibri"/>
                <a:cs typeface="Calibri"/>
              </a:rPr>
              <a:t>communication </a:t>
            </a:r>
            <a:r>
              <a:rPr sz="2000" spc="-10" dirty="0">
                <a:solidFill>
                  <a:srgbClr val="404040"/>
                </a:solidFill>
                <a:latin typeface="Calibri"/>
                <a:cs typeface="Calibri"/>
              </a:rPr>
              <a:t>entre </a:t>
            </a:r>
            <a:r>
              <a:rPr sz="2000" spc="-5" dirty="0">
                <a:solidFill>
                  <a:srgbClr val="404040"/>
                </a:solidFill>
                <a:latin typeface="Calibri"/>
                <a:cs typeface="Calibri"/>
              </a:rPr>
              <a:t>l’hôte </a:t>
            </a:r>
            <a:r>
              <a:rPr sz="2000" spc="-10" dirty="0">
                <a:solidFill>
                  <a:srgbClr val="404040"/>
                </a:solidFill>
                <a:latin typeface="Calibri"/>
                <a:cs typeface="Calibri"/>
              </a:rPr>
              <a:t>et </a:t>
            </a:r>
            <a:r>
              <a:rPr sz="2000" spc="-25" dirty="0">
                <a:solidFill>
                  <a:srgbClr val="404040"/>
                </a:solidFill>
                <a:latin typeface="Calibri"/>
                <a:cs typeface="Calibri"/>
              </a:rPr>
              <a:t>l’agent </a:t>
            </a:r>
            <a:r>
              <a:rPr sz="2000" spc="-5" dirty="0">
                <a:solidFill>
                  <a:srgbClr val="404040"/>
                </a:solidFill>
                <a:latin typeface="Calibri"/>
                <a:cs typeface="Calibri"/>
              </a:rPr>
              <a:t>via</a:t>
            </a:r>
            <a:r>
              <a:rPr sz="2000" spc="60" dirty="0">
                <a:solidFill>
                  <a:srgbClr val="404040"/>
                </a:solidFill>
                <a:latin typeface="Calibri"/>
                <a:cs typeface="Calibri"/>
              </a:rPr>
              <a:t> </a:t>
            </a:r>
            <a:r>
              <a:rPr sz="2000" dirty="0">
                <a:solidFill>
                  <a:srgbClr val="404040"/>
                </a:solidFill>
                <a:latin typeface="Calibri"/>
                <a:cs typeface="Calibri"/>
              </a:rPr>
              <a:t>SSH</a:t>
            </a:r>
            <a:endParaRPr sz="2000" dirty="0">
              <a:latin typeface="Calibri"/>
              <a:cs typeface="Calibri"/>
            </a:endParaRPr>
          </a:p>
          <a:p>
            <a:pPr marL="448309" lvl="1" indent="-234950">
              <a:lnSpc>
                <a:spcPts val="2055"/>
              </a:lnSpc>
              <a:spcBef>
                <a:spcPts val="200"/>
              </a:spcBef>
              <a:buClr>
                <a:srgbClr val="D24717"/>
              </a:buClr>
              <a:buSzPct val="94444"/>
              <a:buFont typeface="Wingdings"/>
              <a:buChar char=""/>
              <a:tabLst>
                <a:tab pos="448945" algn="l"/>
              </a:tabLst>
            </a:pPr>
            <a:r>
              <a:rPr sz="1800" spc="-15" dirty="0">
                <a:solidFill>
                  <a:srgbClr val="404040"/>
                </a:solidFill>
                <a:latin typeface="Calibri"/>
                <a:cs typeface="Calibri"/>
              </a:rPr>
              <a:t>Par </a:t>
            </a:r>
            <a:r>
              <a:rPr sz="1800" spc="-10" dirty="0">
                <a:solidFill>
                  <a:srgbClr val="404040"/>
                </a:solidFill>
                <a:latin typeface="Calibri"/>
                <a:cs typeface="Calibri"/>
              </a:rPr>
              <a:t>exemple </a:t>
            </a:r>
            <a:r>
              <a:rPr sz="1800" spc="-5" dirty="0">
                <a:solidFill>
                  <a:srgbClr val="404040"/>
                </a:solidFill>
                <a:latin typeface="Calibri"/>
                <a:cs typeface="Calibri"/>
              </a:rPr>
              <a:t>si le </a:t>
            </a:r>
            <a:r>
              <a:rPr sz="1800" spc="-10" dirty="0">
                <a:solidFill>
                  <a:srgbClr val="404040"/>
                </a:solidFill>
                <a:latin typeface="Calibri"/>
                <a:cs typeface="Calibri"/>
              </a:rPr>
              <a:t>host est </a:t>
            </a:r>
            <a:r>
              <a:rPr sz="1800" spc="-5" dirty="0">
                <a:solidFill>
                  <a:srgbClr val="404040"/>
                </a:solidFill>
                <a:latin typeface="Calibri"/>
                <a:cs typeface="Calibri"/>
              </a:rPr>
              <a:t>sous </a:t>
            </a:r>
            <a:r>
              <a:rPr sz="1800" spc="-10" dirty="0">
                <a:solidFill>
                  <a:srgbClr val="404040"/>
                </a:solidFill>
                <a:latin typeface="Calibri"/>
                <a:cs typeface="Calibri"/>
              </a:rPr>
              <a:t>windows </a:t>
            </a:r>
            <a:r>
              <a:rPr sz="1800" dirty="0">
                <a:solidFill>
                  <a:srgbClr val="404040"/>
                </a:solidFill>
                <a:latin typeface="Calibri"/>
                <a:cs typeface="Calibri"/>
              </a:rPr>
              <a:t>, </a:t>
            </a:r>
            <a:r>
              <a:rPr sz="1800" spc="-10" dirty="0">
                <a:solidFill>
                  <a:srgbClr val="404040"/>
                </a:solidFill>
                <a:latin typeface="Calibri"/>
                <a:cs typeface="Calibri"/>
              </a:rPr>
              <a:t>avec </a:t>
            </a:r>
            <a:r>
              <a:rPr sz="1800" spc="-30" dirty="0">
                <a:solidFill>
                  <a:srgbClr val="404040"/>
                </a:solidFill>
                <a:latin typeface="Calibri"/>
                <a:cs typeface="Calibri"/>
              </a:rPr>
              <a:t>putty.exe </a:t>
            </a:r>
            <a:r>
              <a:rPr sz="1800" spc="-10" dirty="0">
                <a:solidFill>
                  <a:srgbClr val="404040"/>
                </a:solidFill>
                <a:latin typeface="Calibri"/>
                <a:cs typeface="Calibri"/>
              </a:rPr>
              <a:t>valider</a:t>
            </a:r>
            <a:r>
              <a:rPr sz="1800" spc="160" dirty="0">
                <a:solidFill>
                  <a:srgbClr val="404040"/>
                </a:solidFill>
                <a:latin typeface="Calibri"/>
                <a:cs typeface="Calibri"/>
              </a:rPr>
              <a:t> </a:t>
            </a:r>
            <a:r>
              <a:rPr sz="1800" spc="-10" dirty="0">
                <a:solidFill>
                  <a:srgbClr val="404040"/>
                </a:solidFill>
                <a:latin typeface="Calibri"/>
                <a:cs typeface="Calibri"/>
              </a:rPr>
              <a:t>connexion</a:t>
            </a:r>
            <a:endParaRPr sz="1800" dirty="0">
              <a:latin typeface="Calibri"/>
              <a:cs typeface="Calibri"/>
            </a:endParaRPr>
          </a:p>
          <a:p>
            <a:pPr marL="396875">
              <a:lnSpc>
                <a:spcPts val="2055"/>
              </a:lnSpc>
            </a:pPr>
            <a:r>
              <a:rPr sz="1800" dirty="0">
                <a:solidFill>
                  <a:srgbClr val="404040"/>
                </a:solidFill>
                <a:latin typeface="Calibri"/>
                <a:cs typeface="Calibri"/>
              </a:rPr>
              <a:t>ssh</a:t>
            </a:r>
            <a:endParaRPr sz="1800" dirty="0">
              <a:latin typeface="Calibri"/>
              <a:cs typeface="Calibri"/>
            </a:endParaRPr>
          </a:p>
        </p:txBody>
      </p:sp>
      <p:sp>
        <p:nvSpPr>
          <p:cNvPr id="6" name="object 6"/>
          <p:cNvSpPr/>
          <p:nvPr/>
        </p:nvSpPr>
        <p:spPr>
          <a:xfrm>
            <a:off x="7917181" y="168020"/>
            <a:ext cx="984503" cy="90411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314381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60" y="1373982"/>
            <a:ext cx="5772785" cy="1860125"/>
          </a:xfrm>
          <a:prstGeom prst="rect">
            <a:avLst/>
          </a:prstGeom>
        </p:spPr>
        <p:txBody>
          <a:bodyPr vert="horz" wrap="square" lIns="0" tIns="13335" rIns="0" bIns="0" rtlCol="0">
            <a:spAutoFit/>
          </a:bodyPr>
          <a:lstStyle/>
          <a:p>
            <a:pPr marL="270510" indent="-258445">
              <a:lnSpc>
                <a:spcPts val="2380"/>
              </a:lnSpc>
              <a:spcBef>
                <a:spcPts val="105"/>
              </a:spcBef>
              <a:buClr>
                <a:srgbClr val="D24717"/>
              </a:buClr>
              <a:buFont typeface="Wingdings"/>
              <a:buChar char=""/>
              <a:tabLst>
                <a:tab pos="271145" algn="l"/>
              </a:tabLst>
            </a:pPr>
            <a:r>
              <a:rPr sz="2000" spc="-10" dirty="0">
                <a:solidFill>
                  <a:srgbClr val="404040"/>
                </a:solidFill>
                <a:latin typeface="Calibri"/>
                <a:cs typeface="Calibri"/>
              </a:rPr>
              <a:t>Installer </a:t>
            </a:r>
            <a:r>
              <a:rPr sz="2000" dirty="0">
                <a:solidFill>
                  <a:srgbClr val="404040"/>
                </a:solidFill>
                <a:latin typeface="Calibri"/>
                <a:cs typeface="Calibri"/>
              </a:rPr>
              <a:t>Jdk8 </a:t>
            </a:r>
            <a:r>
              <a:rPr sz="2000" spc="-5" dirty="0">
                <a:solidFill>
                  <a:srgbClr val="404040"/>
                </a:solidFill>
                <a:latin typeface="Calibri"/>
                <a:cs typeface="Calibri"/>
              </a:rPr>
              <a:t>sur</a:t>
            </a:r>
            <a:r>
              <a:rPr sz="2000" spc="20" dirty="0">
                <a:solidFill>
                  <a:srgbClr val="404040"/>
                </a:solidFill>
                <a:latin typeface="Calibri"/>
                <a:cs typeface="Calibri"/>
              </a:rPr>
              <a:t> </a:t>
            </a:r>
            <a:r>
              <a:rPr sz="2000" spc="-25" dirty="0">
                <a:solidFill>
                  <a:srgbClr val="404040"/>
                </a:solidFill>
                <a:latin typeface="Calibri"/>
                <a:cs typeface="Calibri"/>
              </a:rPr>
              <a:t>l’agent</a:t>
            </a:r>
            <a:endParaRPr sz="2000" dirty="0">
              <a:latin typeface="Calibri"/>
              <a:cs typeface="Calibri"/>
            </a:endParaRPr>
          </a:p>
          <a:p>
            <a:pPr marL="727710" marR="5080">
              <a:lnSpc>
                <a:spcPts val="2350"/>
              </a:lnSpc>
              <a:spcBef>
                <a:spcPts val="100"/>
              </a:spcBef>
            </a:pPr>
            <a:r>
              <a:rPr sz="2000" spc="-5" dirty="0">
                <a:solidFill>
                  <a:srgbClr val="404040"/>
                </a:solidFill>
                <a:latin typeface="Calibri"/>
                <a:cs typeface="Calibri"/>
              </a:rPr>
              <a:t>sudo add-apt-repository ppa:webupd8team/java  sudo apt-get</a:t>
            </a:r>
            <a:r>
              <a:rPr sz="2000" spc="-20" dirty="0">
                <a:solidFill>
                  <a:srgbClr val="404040"/>
                </a:solidFill>
                <a:latin typeface="Calibri"/>
                <a:cs typeface="Calibri"/>
              </a:rPr>
              <a:t> </a:t>
            </a:r>
            <a:r>
              <a:rPr sz="2000" spc="-10" dirty="0">
                <a:solidFill>
                  <a:srgbClr val="404040"/>
                </a:solidFill>
                <a:latin typeface="Calibri"/>
                <a:cs typeface="Calibri"/>
              </a:rPr>
              <a:t>update</a:t>
            </a:r>
            <a:endParaRPr sz="2000" dirty="0">
              <a:latin typeface="Calibri"/>
              <a:cs typeface="Calibri"/>
            </a:endParaRPr>
          </a:p>
          <a:p>
            <a:pPr marL="727710">
              <a:lnSpc>
                <a:spcPts val="2300"/>
              </a:lnSpc>
            </a:pPr>
            <a:r>
              <a:rPr sz="2000" spc="-5" dirty="0">
                <a:solidFill>
                  <a:srgbClr val="404040"/>
                </a:solidFill>
                <a:latin typeface="Calibri"/>
                <a:cs typeface="Calibri"/>
              </a:rPr>
              <a:t>sudo apt-get </a:t>
            </a:r>
            <a:r>
              <a:rPr sz="2000" spc="-10" dirty="0">
                <a:solidFill>
                  <a:srgbClr val="404040"/>
                </a:solidFill>
                <a:latin typeface="Calibri"/>
                <a:cs typeface="Calibri"/>
              </a:rPr>
              <a:t>install</a:t>
            </a:r>
            <a:r>
              <a:rPr sz="2000" spc="10" dirty="0">
                <a:solidFill>
                  <a:srgbClr val="404040"/>
                </a:solidFill>
                <a:latin typeface="Calibri"/>
                <a:cs typeface="Calibri"/>
              </a:rPr>
              <a:t> </a:t>
            </a:r>
            <a:r>
              <a:rPr sz="2000" spc="-10" dirty="0">
                <a:solidFill>
                  <a:srgbClr val="404040"/>
                </a:solidFill>
                <a:latin typeface="Calibri"/>
                <a:cs typeface="Calibri"/>
              </a:rPr>
              <a:t>oracle-java8-installer</a:t>
            </a:r>
            <a:endParaRPr sz="2000" dirty="0">
              <a:latin typeface="Calibri"/>
              <a:cs typeface="Calibri"/>
            </a:endParaRPr>
          </a:p>
          <a:p>
            <a:pPr>
              <a:lnSpc>
                <a:spcPct val="100000"/>
              </a:lnSpc>
              <a:spcBef>
                <a:spcPts val="15"/>
              </a:spcBef>
            </a:pPr>
            <a:endParaRPr sz="2000" dirty="0">
              <a:latin typeface="Times New Roman"/>
              <a:cs typeface="Times New Roman"/>
            </a:endParaRPr>
          </a:p>
          <a:p>
            <a:pPr marL="270510" indent="-258445">
              <a:lnSpc>
                <a:spcPct val="100000"/>
              </a:lnSpc>
              <a:buClr>
                <a:srgbClr val="D24717"/>
              </a:buClr>
              <a:buFont typeface="Wingdings"/>
              <a:buChar char=""/>
              <a:tabLst>
                <a:tab pos="271145" algn="l"/>
              </a:tabLst>
            </a:pPr>
            <a:r>
              <a:rPr sz="2000" dirty="0">
                <a:solidFill>
                  <a:srgbClr val="404040"/>
                </a:solidFill>
                <a:latin typeface="Calibri"/>
                <a:cs typeface="Calibri"/>
              </a:rPr>
              <a:t>A </a:t>
            </a:r>
            <a:r>
              <a:rPr sz="2000" spc="-5" dirty="0">
                <a:solidFill>
                  <a:srgbClr val="404040"/>
                </a:solidFill>
                <a:latin typeface="Calibri"/>
                <a:cs typeface="Calibri"/>
              </a:rPr>
              <a:t>partir de Jenkins </a:t>
            </a:r>
            <a:r>
              <a:rPr sz="2000" dirty="0">
                <a:solidFill>
                  <a:srgbClr val="404040"/>
                </a:solidFill>
                <a:latin typeface="Calibri"/>
                <a:cs typeface="Calibri"/>
              </a:rPr>
              <a:t>, </a:t>
            </a:r>
            <a:r>
              <a:rPr sz="2000" spc="-5" dirty="0">
                <a:solidFill>
                  <a:srgbClr val="404040"/>
                </a:solidFill>
                <a:latin typeface="Calibri"/>
                <a:cs typeface="Calibri"/>
              </a:rPr>
              <a:t>ajouter un</a:t>
            </a:r>
            <a:r>
              <a:rPr sz="2000" spc="-10" dirty="0">
                <a:solidFill>
                  <a:srgbClr val="404040"/>
                </a:solidFill>
                <a:latin typeface="Calibri"/>
                <a:cs typeface="Calibri"/>
              </a:rPr>
              <a:t> Agent</a:t>
            </a:r>
            <a:endParaRPr sz="2000" dirty="0">
              <a:latin typeface="Calibri"/>
              <a:cs typeface="Calibri"/>
            </a:endParaRPr>
          </a:p>
        </p:txBody>
      </p:sp>
      <p:sp>
        <p:nvSpPr>
          <p:cNvPr id="6" name="object 6"/>
          <p:cNvSpPr txBox="1"/>
          <p:nvPr/>
        </p:nvSpPr>
        <p:spPr>
          <a:xfrm>
            <a:off x="3465957" y="4916119"/>
            <a:ext cx="1129030" cy="151323"/>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Calibri"/>
                <a:cs typeface="Calibri"/>
              </a:rPr>
              <a:t>USINE LOGICIELLE </a:t>
            </a:r>
            <a:r>
              <a:rPr sz="900" dirty="0">
                <a:solidFill>
                  <a:srgbClr val="FFFFFF"/>
                </a:solidFill>
                <a:latin typeface="Calibri"/>
                <a:cs typeface="Calibri"/>
              </a:rPr>
              <a:t>- ©</a:t>
            </a:r>
            <a:r>
              <a:rPr sz="900" spc="-90" dirty="0">
                <a:solidFill>
                  <a:srgbClr val="FFFFFF"/>
                </a:solidFill>
                <a:latin typeface="Calibri"/>
                <a:cs typeface="Calibri"/>
              </a:rPr>
              <a:t> </a:t>
            </a:r>
            <a:r>
              <a:rPr sz="900" spc="-5" dirty="0">
                <a:solidFill>
                  <a:srgbClr val="FFFFFF"/>
                </a:solidFill>
                <a:latin typeface="Calibri"/>
                <a:cs typeface="Calibri"/>
              </a:rPr>
              <a:t>D</a:t>
            </a:r>
            <a:endParaRPr sz="900">
              <a:latin typeface="Calibri"/>
              <a:cs typeface="Calibri"/>
            </a:endParaRPr>
          </a:p>
        </p:txBody>
      </p:sp>
      <p:sp>
        <p:nvSpPr>
          <p:cNvPr id="7" name="object 7"/>
          <p:cNvSpPr txBox="1"/>
          <p:nvPr/>
        </p:nvSpPr>
        <p:spPr>
          <a:xfrm>
            <a:off x="4582071" y="4947075"/>
            <a:ext cx="1085850"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99806" y="4906517"/>
            <a:ext cx="23114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libri"/>
                <a:cs typeface="Calibri"/>
              </a:rPr>
              <a:t>280</a:t>
            </a:r>
            <a:endParaRPr sz="1050">
              <a:latin typeface="Calibri"/>
              <a:cs typeface="Calibri"/>
            </a:endParaRPr>
          </a:p>
        </p:txBody>
      </p:sp>
      <p:sp>
        <p:nvSpPr>
          <p:cNvPr id="9" name="object 9"/>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67868" y="2801492"/>
            <a:ext cx="2013204" cy="2191131"/>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991575" y="3043271"/>
            <a:ext cx="5015521" cy="349677"/>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594859" y="3641597"/>
            <a:ext cx="2162556" cy="143789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568701" y="3429381"/>
            <a:ext cx="603250" cy="325755"/>
          </a:xfrm>
          <a:custGeom>
            <a:avLst/>
            <a:gdLst/>
            <a:ahLst/>
            <a:cxnLst/>
            <a:rect l="l" t="t" r="r" b="b"/>
            <a:pathLst>
              <a:path w="603250" h="434339">
                <a:moveTo>
                  <a:pt x="346837" y="0"/>
                </a:moveTo>
                <a:lnTo>
                  <a:pt x="385191" y="89662"/>
                </a:lnTo>
                <a:lnTo>
                  <a:pt x="0" y="254635"/>
                </a:lnTo>
                <a:lnTo>
                  <a:pt x="76835" y="434086"/>
                </a:lnTo>
                <a:lnTo>
                  <a:pt x="462025" y="269113"/>
                </a:lnTo>
                <a:lnTo>
                  <a:pt x="536380" y="269113"/>
                </a:lnTo>
                <a:lnTo>
                  <a:pt x="602996" y="102616"/>
                </a:lnTo>
                <a:lnTo>
                  <a:pt x="346837" y="0"/>
                </a:lnTo>
                <a:close/>
              </a:path>
              <a:path w="603250" h="434339">
                <a:moveTo>
                  <a:pt x="536380" y="269113"/>
                </a:moveTo>
                <a:lnTo>
                  <a:pt x="462025" y="269113"/>
                </a:lnTo>
                <a:lnTo>
                  <a:pt x="500506" y="358775"/>
                </a:lnTo>
                <a:lnTo>
                  <a:pt x="536380" y="269113"/>
                </a:lnTo>
                <a:close/>
              </a:path>
            </a:pathLst>
          </a:custGeom>
          <a:solidFill>
            <a:srgbClr val="D24717"/>
          </a:solidFill>
        </p:spPr>
        <p:txBody>
          <a:bodyPr wrap="square" lIns="0" tIns="0" rIns="0" bIns="0" rtlCol="0"/>
          <a:lstStyle/>
          <a:p>
            <a:endParaRPr/>
          </a:p>
        </p:txBody>
      </p:sp>
      <p:sp>
        <p:nvSpPr>
          <p:cNvPr id="14" name="object 14"/>
          <p:cNvSpPr/>
          <p:nvPr/>
        </p:nvSpPr>
        <p:spPr>
          <a:xfrm>
            <a:off x="2568701" y="3429381"/>
            <a:ext cx="603250" cy="325755"/>
          </a:xfrm>
          <a:custGeom>
            <a:avLst/>
            <a:gdLst/>
            <a:ahLst/>
            <a:cxnLst/>
            <a:rect l="l" t="t" r="r" b="b"/>
            <a:pathLst>
              <a:path w="603250" h="434339">
                <a:moveTo>
                  <a:pt x="0" y="254635"/>
                </a:moveTo>
                <a:lnTo>
                  <a:pt x="385191" y="89662"/>
                </a:lnTo>
                <a:lnTo>
                  <a:pt x="346837" y="0"/>
                </a:lnTo>
                <a:lnTo>
                  <a:pt x="602996" y="102616"/>
                </a:lnTo>
                <a:lnTo>
                  <a:pt x="500506" y="358775"/>
                </a:lnTo>
                <a:lnTo>
                  <a:pt x="462025" y="269113"/>
                </a:lnTo>
                <a:lnTo>
                  <a:pt x="76835" y="434086"/>
                </a:lnTo>
                <a:lnTo>
                  <a:pt x="0" y="254635"/>
                </a:lnTo>
                <a:close/>
              </a:path>
            </a:pathLst>
          </a:custGeom>
          <a:ln w="15875">
            <a:solidFill>
              <a:srgbClr val="9B310D"/>
            </a:solidFill>
          </a:ln>
        </p:spPr>
        <p:txBody>
          <a:bodyPr wrap="square" lIns="0" tIns="0" rIns="0" bIns="0" rtlCol="0"/>
          <a:lstStyle/>
          <a:p>
            <a:endParaRPr/>
          </a:p>
        </p:txBody>
      </p:sp>
      <p:sp>
        <p:nvSpPr>
          <p:cNvPr id="15" name="object 15"/>
          <p:cNvSpPr/>
          <p:nvPr/>
        </p:nvSpPr>
        <p:spPr>
          <a:xfrm>
            <a:off x="3942588" y="3444622"/>
            <a:ext cx="487680" cy="410051"/>
          </a:xfrm>
          <a:custGeom>
            <a:avLst/>
            <a:gdLst/>
            <a:ahLst/>
            <a:cxnLst/>
            <a:rect l="l" t="t" r="r" b="b"/>
            <a:pathLst>
              <a:path w="487679" h="546735">
                <a:moveTo>
                  <a:pt x="154686" y="0"/>
                </a:moveTo>
                <a:lnTo>
                  <a:pt x="0" y="118999"/>
                </a:lnTo>
                <a:lnTo>
                  <a:pt x="255524" y="451104"/>
                </a:lnTo>
                <a:lnTo>
                  <a:pt x="178181" y="510667"/>
                </a:lnTo>
                <a:lnTo>
                  <a:pt x="451865" y="546227"/>
                </a:lnTo>
                <a:lnTo>
                  <a:pt x="479799" y="332105"/>
                </a:lnTo>
                <a:lnTo>
                  <a:pt x="410210" y="332105"/>
                </a:lnTo>
                <a:lnTo>
                  <a:pt x="154686" y="0"/>
                </a:lnTo>
                <a:close/>
              </a:path>
              <a:path w="487679" h="546735">
                <a:moveTo>
                  <a:pt x="487552" y="272669"/>
                </a:moveTo>
                <a:lnTo>
                  <a:pt x="410210" y="332105"/>
                </a:lnTo>
                <a:lnTo>
                  <a:pt x="479799" y="332105"/>
                </a:lnTo>
                <a:lnTo>
                  <a:pt x="487552" y="272669"/>
                </a:lnTo>
                <a:close/>
              </a:path>
            </a:pathLst>
          </a:custGeom>
          <a:solidFill>
            <a:srgbClr val="D24717"/>
          </a:solidFill>
        </p:spPr>
        <p:txBody>
          <a:bodyPr wrap="square" lIns="0" tIns="0" rIns="0" bIns="0" rtlCol="0"/>
          <a:lstStyle/>
          <a:p>
            <a:endParaRPr/>
          </a:p>
        </p:txBody>
      </p:sp>
      <p:sp>
        <p:nvSpPr>
          <p:cNvPr id="16" name="object 16"/>
          <p:cNvSpPr/>
          <p:nvPr/>
        </p:nvSpPr>
        <p:spPr>
          <a:xfrm>
            <a:off x="3942588" y="3444622"/>
            <a:ext cx="487680" cy="410051"/>
          </a:xfrm>
          <a:custGeom>
            <a:avLst/>
            <a:gdLst/>
            <a:ahLst/>
            <a:cxnLst/>
            <a:rect l="l" t="t" r="r" b="b"/>
            <a:pathLst>
              <a:path w="487679" h="546735">
                <a:moveTo>
                  <a:pt x="154686" y="0"/>
                </a:moveTo>
                <a:lnTo>
                  <a:pt x="410210" y="332105"/>
                </a:lnTo>
                <a:lnTo>
                  <a:pt x="487552" y="272669"/>
                </a:lnTo>
                <a:lnTo>
                  <a:pt x="451865" y="546227"/>
                </a:lnTo>
                <a:lnTo>
                  <a:pt x="178181" y="510667"/>
                </a:lnTo>
                <a:lnTo>
                  <a:pt x="255524" y="451104"/>
                </a:lnTo>
                <a:lnTo>
                  <a:pt x="0" y="118999"/>
                </a:lnTo>
                <a:lnTo>
                  <a:pt x="154686" y="0"/>
                </a:lnTo>
                <a:close/>
              </a:path>
            </a:pathLst>
          </a:custGeom>
          <a:ln w="15875">
            <a:solidFill>
              <a:srgbClr val="9B310D"/>
            </a:solidFill>
          </a:ln>
        </p:spPr>
        <p:txBody>
          <a:bodyPr wrap="square" lIns="0" tIns="0" rIns="0" bIns="0" rtlCol="0"/>
          <a:lstStyle/>
          <a:p>
            <a:endParaRPr/>
          </a:p>
        </p:txBody>
      </p:sp>
    </p:spTree>
    <p:extLst>
      <p:ext uri="{BB962C8B-B14F-4D97-AF65-F5344CB8AC3E}">
        <p14:creationId xmlns:p14="http://schemas.microsoft.com/office/powerpoint/2010/main" val="746926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209800" y="150097"/>
            <a:ext cx="4419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err="1"/>
              <a:t>Qu’est</a:t>
            </a:r>
            <a:r>
              <a:rPr lang="en-US" sz="3600" spc="-50" dirty="0"/>
              <a:t> </a:t>
            </a:r>
            <a:r>
              <a:rPr lang="en-US" sz="3600" spc="-50" dirty="0" err="1"/>
              <a:t>ce</a:t>
            </a:r>
            <a:r>
              <a:rPr lang="en-US" sz="3600" spc="-50" dirty="0"/>
              <a:t> </a:t>
            </a:r>
            <a:r>
              <a:rPr lang="en-US" sz="3600" spc="-50" dirty="0" err="1"/>
              <a:t>qu’un</a:t>
            </a:r>
            <a:r>
              <a:rPr lang="en-US" sz="3600" spc="-50" dirty="0"/>
              <a:t> </a:t>
            </a:r>
            <a:r>
              <a:rPr lang="en-US" sz="3600" spc="-50" dirty="0" err="1"/>
              <a:t>Projet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0" y="666750"/>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5223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00" dirty="0"/>
              <a:t> </a:t>
            </a:r>
            <a:r>
              <a:rPr spc="-65" dirty="0"/>
              <a:t>Installation</a:t>
            </a:r>
          </a:p>
        </p:txBody>
      </p:sp>
      <p:sp>
        <p:nvSpPr>
          <p:cNvPr id="3" name="object 3"/>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488776"/>
            <a:ext cx="9144000" cy="110950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281</a:t>
            </a:r>
            <a:endParaRPr sz="1050">
              <a:latin typeface="Calibri"/>
              <a:cs typeface="Calibri"/>
            </a:endParaRPr>
          </a:p>
        </p:txBody>
      </p:sp>
    </p:spTree>
    <p:extLst>
      <p:ext uri="{BB962C8B-B14F-4D97-AF65-F5344CB8AC3E}">
        <p14:creationId xmlns:p14="http://schemas.microsoft.com/office/powerpoint/2010/main" val="38512775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00" dirty="0"/>
              <a:t> </a:t>
            </a:r>
            <a:r>
              <a:rPr spc="-65" dirty="0"/>
              <a:t>Installation</a:t>
            </a:r>
          </a:p>
        </p:txBody>
      </p:sp>
      <p:sp>
        <p:nvSpPr>
          <p:cNvPr id="3" name="object 3"/>
          <p:cNvSpPr txBox="1"/>
          <p:nvPr/>
        </p:nvSpPr>
        <p:spPr>
          <a:xfrm>
            <a:off x="3478657" y="4941189"/>
            <a:ext cx="4839970" cy="128240"/>
          </a:xfrm>
          <a:prstGeom prst="rect">
            <a:avLst/>
          </a:prstGeom>
        </p:spPr>
        <p:txBody>
          <a:bodyPr vert="horz" wrap="square" lIns="0" tIns="0" rIns="0" bIns="0" rtlCol="0">
            <a:spAutoFit/>
          </a:bodyPr>
          <a:lstStyle/>
          <a:p>
            <a:pPr>
              <a:lnSpc>
                <a:spcPts val="1000"/>
              </a:lnSpc>
              <a:tabLst>
                <a:tab pos="4633595" algn="l"/>
              </a:tabLst>
            </a:pPr>
            <a:r>
              <a:rPr sz="1350" baseline="3086" dirty="0">
                <a:solidFill>
                  <a:srgbClr val="FFFFFF"/>
                </a:solidFill>
                <a:latin typeface="Calibri"/>
                <a:cs typeface="Calibri"/>
              </a:rPr>
              <a:t>U</a:t>
            </a:r>
            <a:r>
              <a:rPr sz="1350" spc="-15" baseline="3086" dirty="0">
                <a:solidFill>
                  <a:srgbClr val="FFFFFF"/>
                </a:solidFill>
                <a:latin typeface="Calibri"/>
                <a:cs typeface="Calibri"/>
              </a:rPr>
              <a:t>S</a:t>
            </a:r>
            <a:r>
              <a:rPr sz="1350" baseline="3086" dirty="0">
                <a:solidFill>
                  <a:srgbClr val="FFFFFF"/>
                </a:solidFill>
                <a:latin typeface="Calibri"/>
                <a:cs typeface="Calibri"/>
              </a:rPr>
              <a:t>I</a:t>
            </a:r>
            <a:r>
              <a:rPr sz="1350" spc="-7" baseline="3086" dirty="0">
                <a:solidFill>
                  <a:srgbClr val="FFFFFF"/>
                </a:solidFill>
                <a:latin typeface="Calibri"/>
                <a:cs typeface="Calibri"/>
              </a:rPr>
              <a:t>N</a:t>
            </a:r>
            <a:r>
              <a:rPr sz="1350" baseline="3086" dirty="0">
                <a:solidFill>
                  <a:srgbClr val="FFFFFF"/>
                </a:solidFill>
                <a:latin typeface="Calibri"/>
                <a:cs typeface="Calibri"/>
              </a:rPr>
              <a:t>E</a:t>
            </a:r>
            <a:r>
              <a:rPr sz="1350" spc="-15" baseline="3086" dirty="0">
                <a:solidFill>
                  <a:srgbClr val="FFFFFF"/>
                </a:solidFill>
                <a:latin typeface="Calibri"/>
                <a:cs typeface="Calibri"/>
              </a:rPr>
              <a:t> </a:t>
            </a:r>
            <a:r>
              <a:rPr sz="1350" spc="7" baseline="3086" dirty="0">
                <a:solidFill>
                  <a:srgbClr val="FFFFFF"/>
                </a:solidFill>
                <a:latin typeface="Calibri"/>
                <a:cs typeface="Calibri"/>
              </a:rPr>
              <a:t>L</a:t>
            </a:r>
            <a:r>
              <a:rPr sz="1350" baseline="3086" dirty="0">
                <a:solidFill>
                  <a:srgbClr val="FFFFFF"/>
                </a:solidFill>
                <a:latin typeface="Calibri"/>
                <a:cs typeface="Calibri"/>
              </a:rPr>
              <a:t>O</a:t>
            </a:r>
            <a:r>
              <a:rPr sz="1350" spc="-7" baseline="3086" dirty="0">
                <a:solidFill>
                  <a:srgbClr val="FFFFFF"/>
                </a:solidFill>
                <a:latin typeface="Calibri"/>
                <a:cs typeface="Calibri"/>
              </a:rPr>
              <a:t>G</a:t>
            </a:r>
            <a:r>
              <a:rPr sz="1350" baseline="3086" dirty="0">
                <a:solidFill>
                  <a:srgbClr val="FFFFFF"/>
                </a:solidFill>
                <a:latin typeface="Calibri"/>
                <a:cs typeface="Calibri"/>
              </a:rPr>
              <a:t>ICIE</a:t>
            </a:r>
            <a:r>
              <a:rPr sz="1350" spc="7" baseline="3086" dirty="0">
                <a:solidFill>
                  <a:srgbClr val="FFFFFF"/>
                </a:solidFill>
                <a:latin typeface="Calibri"/>
                <a:cs typeface="Calibri"/>
              </a:rPr>
              <a:t>L</a:t>
            </a:r>
            <a:r>
              <a:rPr sz="1350" spc="-15" baseline="3086" dirty="0">
                <a:solidFill>
                  <a:srgbClr val="FFFFFF"/>
                </a:solidFill>
                <a:latin typeface="Calibri"/>
                <a:cs typeface="Calibri"/>
              </a:rPr>
              <a:t>L</a:t>
            </a:r>
            <a:r>
              <a:rPr sz="1350" baseline="3086" dirty="0">
                <a:solidFill>
                  <a:srgbClr val="FFFFFF"/>
                </a:solidFill>
                <a:latin typeface="Calibri"/>
                <a:cs typeface="Calibri"/>
              </a:rPr>
              <a:t>E</a:t>
            </a:r>
            <a:r>
              <a:rPr sz="1350" spc="-60" baseline="3086" dirty="0">
                <a:solidFill>
                  <a:srgbClr val="FFFFFF"/>
                </a:solidFill>
                <a:latin typeface="Calibri"/>
                <a:cs typeface="Calibri"/>
              </a:rPr>
              <a:t> </a:t>
            </a:r>
            <a:r>
              <a:rPr sz="1350" baseline="3086" dirty="0">
                <a:solidFill>
                  <a:srgbClr val="FFFFFF"/>
                </a:solidFill>
                <a:latin typeface="Calibri"/>
                <a:cs typeface="Calibri"/>
              </a:rPr>
              <a:t>- ©</a:t>
            </a:r>
            <a:r>
              <a:rPr sz="1350" spc="-15" baseline="3086" dirty="0">
                <a:solidFill>
                  <a:srgbClr val="FFFFFF"/>
                </a:solidFill>
                <a:latin typeface="Calibri"/>
                <a:cs typeface="Calibri"/>
              </a:rPr>
              <a:t> </a:t>
            </a:r>
            <a:r>
              <a:rPr sz="1350" spc="-7" baseline="3086" dirty="0">
                <a:solidFill>
                  <a:srgbClr val="FFFFFF"/>
                </a:solidFill>
                <a:latin typeface="Calibri"/>
                <a:cs typeface="Calibri"/>
              </a:rPr>
              <a:t>D</a:t>
            </a:r>
            <a:r>
              <a:rPr sz="1350" spc="-15" baseline="3086" dirty="0">
                <a:solidFill>
                  <a:srgbClr val="FFFFFF"/>
                </a:solidFill>
                <a:latin typeface="Calibri"/>
                <a:cs typeface="Calibri"/>
              </a:rPr>
              <a:t>A</a:t>
            </a:r>
            <a:r>
              <a:rPr sz="1350" baseline="3086" dirty="0">
                <a:solidFill>
                  <a:srgbClr val="FFFFFF"/>
                </a:solidFill>
                <a:latin typeface="Calibri"/>
                <a:cs typeface="Calibri"/>
              </a:rPr>
              <a:t>VID P</a:t>
            </a:r>
            <a:r>
              <a:rPr sz="1350" spc="7" baseline="3086" dirty="0">
                <a:solidFill>
                  <a:srgbClr val="FFFFFF"/>
                </a:solidFill>
                <a:latin typeface="Calibri"/>
                <a:cs typeface="Calibri"/>
              </a:rPr>
              <a:t>L</a:t>
            </a:r>
            <a:r>
              <a:rPr sz="1350" spc="-15" baseline="3086" dirty="0">
                <a:solidFill>
                  <a:srgbClr val="FFFFFF"/>
                </a:solidFill>
                <a:latin typeface="Calibri"/>
                <a:cs typeface="Calibri"/>
              </a:rPr>
              <a:t>A</a:t>
            </a:r>
            <a:r>
              <a:rPr sz="1350" spc="-7" baseline="3086" dirty="0">
                <a:solidFill>
                  <a:srgbClr val="FFFFFF"/>
                </a:solidFill>
                <a:latin typeface="Calibri"/>
                <a:cs typeface="Calibri"/>
              </a:rPr>
              <a:t>N</a:t>
            </a:r>
            <a:r>
              <a:rPr sz="1350" baseline="3086" dirty="0">
                <a:solidFill>
                  <a:srgbClr val="FFFFFF"/>
                </a:solidFill>
                <a:latin typeface="Calibri"/>
                <a:cs typeface="Calibri"/>
              </a:rPr>
              <a:t>TROU</a:t>
            </a:r>
            <a:r>
              <a:rPr sz="1350" spc="-30" baseline="3086" dirty="0">
                <a:solidFill>
                  <a:srgbClr val="FFFFFF"/>
                </a:solidFill>
                <a:latin typeface="Calibri"/>
                <a:cs typeface="Calibri"/>
              </a:rPr>
              <a:t> </a:t>
            </a:r>
            <a:r>
              <a:rPr sz="1350" baseline="3086" dirty="0">
                <a:solidFill>
                  <a:srgbClr val="FFFFFF"/>
                </a:solidFill>
                <a:latin typeface="Calibri"/>
                <a:cs typeface="Calibri"/>
              </a:rPr>
              <a:t>-</a:t>
            </a:r>
            <a:r>
              <a:rPr sz="1350" spc="-22" baseline="3086" dirty="0">
                <a:solidFill>
                  <a:srgbClr val="FFFFFF"/>
                </a:solidFill>
                <a:latin typeface="Calibri"/>
                <a:cs typeface="Calibri"/>
              </a:rPr>
              <a:t> </a:t>
            </a:r>
            <a:r>
              <a:rPr sz="1350" spc="-7" baseline="3086" dirty="0">
                <a:solidFill>
                  <a:srgbClr val="FFFFFF"/>
                </a:solidFill>
                <a:latin typeface="Calibri"/>
                <a:cs typeface="Calibri"/>
              </a:rPr>
              <a:t>201</a:t>
            </a:r>
            <a:r>
              <a:rPr sz="1350" baseline="3086" dirty="0">
                <a:solidFill>
                  <a:srgbClr val="FFFFFF"/>
                </a:solidFill>
                <a:latin typeface="Calibri"/>
                <a:cs typeface="Calibri"/>
              </a:rPr>
              <a:t>9	</a:t>
            </a:r>
            <a:r>
              <a:rPr sz="1050" dirty="0">
                <a:solidFill>
                  <a:srgbClr val="FFFFFF"/>
                </a:solidFill>
                <a:latin typeface="Calibri"/>
                <a:cs typeface="Calibri"/>
              </a:rPr>
              <a:t>282</a:t>
            </a:r>
            <a:endParaRPr sz="1050">
              <a:latin typeface="Calibri"/>
              <a:cs typeface="Calibri"/>
            </a:endParaRPr>
          </a:p>
        </p:txBody>
      </p:sp>
      <p:sp>
        <p:nvSpPr>
          <p:cNvPr id="4" name="object 4"/>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336166"/>
            <a:ext cx="9144000" cy="37387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84080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76200" y="1363694"/>
            <a:ext cx="8131809" cy="2423869"/>
          </a:xfrm>
          <a:prstGeom prst="rect">
            <a:avLst/>
          </a:prstGeom>
        </p:spPr>
        <p:txBody>
          <a:bodyPr vert="horz" wrap="square" lIns="0" tIns="13335" rIns="0" bIns="0" rtlCol="0">
            <a:spAutoFit/>
          </a:bodyPr>
          <a:lstStyle/>
          <a:p>
            <a:pPr marL="60960">
              <a:lnSpc>
                <a:spcPts val="1939"/>
              </a:lnSpc>
              <a:spcBef>
                <a:spcPts val="105"/>
              </a:spcBef>
            </a:pPr>
            <a:r>
              <a:rPr sz="1700" b="1" spc="-5" dirty="0">
                <a:solidFill>
                  <a:srgbClr val="404040"/>
                </a:solidFill>
                <a:latin typeface="Calibri"/>
                <a:cs typeface="Calibri"/>
              </a:rPr>
              <a:t>Explication </a:t>
            </a:r>
            <a:r>
              <a:rPr sz="1700" b="1" dirty="0">
                <a:solidFill>
                  <a:srgbClr val="404040"/>
                </a:solidFill>
                <a:latin typeface="Calibri"/>
                <a:cs typeface="Calibri"/>
              </a:rPr>
              <a:t>de la</a:t>
            </a:r>
            <a:r>
              <a:rPr sz="1700" b="1" spc="-30" dirty="0">
                <a:solidFill>
                  <a:srgbClr val="404040"/>
                </a:solidFill>
                <a:latin typeface="Calibri"/>
                <a:cs typeface="Calibri"/>
              </a:rPr>
              <a:t> </a:t>
            </a:r>
            <a:r>
              <a:rPr sz="1700" b="1" spc="-10" dirty="0">
                <a:solidFill>
                  <a:srgbClr val="404040"/>
                </a:solidFill>
                <a:latin typeface="Calibri"/>
                <a:cs typeface="Calibri"/>
              </a:rPr>
              <a:t>configuration</a:t>
            </a:r>
            <a:endParaRPr sz="1700" dirty="0">
              <a:latin typeface="Calibri"/>
              <a:cs typeface="Calibri"/>
            </a:endParaRPr>
          </a:p>
          <a:p>
            <a:pPr marL="182880" indent="-170815">
              <a:lnSpc>
                <a:spcPts val="1830"/>
              </a:lnSpc>
              <a:buClr>
                <a:srgbClr val="D24717"/>
              </a:buClr>
              <a:buSzPct val="94117"/>
              <a:buFont typeface="Wingdings"/>
              <a:buChar char=""/>
              <a:tabLst>
                <a:tab pos="183515" algn="l"/>
              </a:tabLst>
            </a:pPr>
            <a:r>
              <a:rPr sz="1700" dirty="0">
                <a:solidFill>
                  <a:srgbClr val="404040"/>
                </a:solidFill>
                <a:latin typeface="Calibri"/>
                <a:cs typeface="Calibri"/>
              </a:rPr>
              <a:t>– Nom : nom </a:t>
            </a:r>
            <a:r>
              <a:rPr sz="1700" spc="-5" dirty="0">
                <a:solidFill>
                  <a:srgbClr val="404040"/>
                </a:solidFill>
                <a:latin typeface="Calibri"/>
                <a:cs typeface="Calibri"/>
              </a:rPr>
              <a:t>de</a:t>
            </a:r>
            <a:r>
              <a:rPr sz="1700" spc="-35" dirty="0">
                <a:solidFill>
                  <a:srgbClr val="404040"/>
                </a:solidFill>
                <a:latin typeface="Calibri"/>
                <a:cs typeface="Calibri"/>
              </a:rPr>
              <a:t> </a:t>
            </a:r>
            <a:r>
              <a:rPr sz="1700" spc="-20" dirty="0">
                <a:solidFill>
                  <a:srgbClr val="404040"/>
                </a:solidFill>
                <a:latin typeface="Calibri"/>
                <a:cs typeface="Calibri"/>
              </a:rPr>
              <a:t>l’agent</a:t>
            </a:r>
            <a:endParaRPr sz="1700" dirty="0">
              <a:latin typeface="Calibri"/>
              <a:cs typeface="Calibri"/>
            </a:endParaRPr>
          </a:p>
          <a:p>
            <a:pPr marL="183515" indent="-171450">
              <a:lnSpc>
                <a:spcPts val="1730"/>
              </a:lnSpc>
              <a:buClr>
                <a:srgbClr val="D24717"/>
              </a:buClr>
              <a:buSzPct val="94117"/>
              <a:buFont typeface="Wingdings"/>
              <a:buChar char=""/>
              <a:tabLst>
                <a:tab pos="184150" algn="l"/>
              </a:tabLst>
            </a:pPr>
            <a:r>
              <a:rPr sz="1700" dirty="0">
                <a:solidFill>
                  <a:srgbClr val="404040"/>
                </a:solidFill>
                <a:latin typeface="Calibri"/>
                <a:cs typeface="Calibri"/>
              </a:rPr>
              <a:t>– Nombre </a:t>
            </a:r>
            <a:r>
              <a:rPr sz="1700" spc="-20" dirty="0">
                <a:solidFill>
                  <a:srgbClr val="404040"/>
                </a:solidFill>
                <a:latin typeface="Calibri"/>
                <a:cs typeface="Calibri"/>
              </a:rPr>
              <a:t>d’exécutors </a:t>
            </a:r>
            <a:r>
              <a:rPr sz="1700" spc="-5" dirty="0">
                <a:solidFill>
                  <a:srgbClr val="404040"/>
                </a:solidFill>
                <a:latin typeface="Calibri"/>
                <a:cs typeface="Calibri"/>
              </a:rPr>
              <a:t>(Ex </a:t>
            </a:r>
            <a:r>
              <a:rPr sz="1700" dirty="0">
                <a:solidFill>
                  <a:srgbClr val="404040"/>
                </a:solidFill>
                <a:latin typeface="Calibri"/>
                <a:cs typeface="Calibri"/>
              </a:rPr>
              <a:t>: 2) : </a:t>
            </a:r>
            <a:r>
              <a:rPr sz="1700" spc="-5" dirty="0">
                <a:solidFill>
                  <a:srgbClr val="404040"/>
                </a:solidFill>
                <a:latin typeface="Calibri"/>
                <a:cs typeface="Calibri"/>
              </a:rPr>
              <a:t>Nombre </a:t>
            </a:r>
            <a:r>
              <a:rPr sz="1700" dirty="0">
                <a:solidFill>
                  <a:srgbClr val="404040"/>
                </a:solidFill>
                <a:latin typeface="Calibri"/>
                <a:cs typeface="Calibri"/>
              </a:rPr>
              <a:t>de </a:t>
            </a:r>
            <a:r>
              <a:rPr sz="1700" spc="-5" dirty="0">
                <a:solidFill>
                  <a:srgbClr val="404040"/>
                </a:solidFill>
                <a:latin typeface="Calibri"/>
                <a:cs typeface="Calibri"/>
              </a:rPr>
              <a:t>job </a:t>
            </a:r>
            <a:r>
              <a:rPr sz="1700" dirty="0">
                <a:solidFill>
                  <a:srgbClr val="404040"/>
                </a:solidFill>
                <a:latin typeface="Calibri"/>
                <a:cs typeface="Calibri"/>
              </a:rPr>
              <a:t>en </a:t>
            </a:r>
            <a:r>
              <a:rPr sz="1700" spc="-5" dirty="0">
                <a:solidFill>
                  <a:srgbClr val="404040"/>
                </a:solidFill>
                <a:latin typeface="Calibri"/>
                <a:cs typeface="Calibri"/>
              </a:rPr>
              <a:t>parallèle </a:t>
            </a:r>
            <a:r>
              <a:rPr sz="1700" dirty="0">
                <a:solidFill>
                  <a:srgbClr val="404040"/>
                </a:solidFill>
                <a:latin typeface="Calibri"/>
                <a:cs typeface="Calibri"/>
              </a:rPr>
              <a:t>que </a:t>
            </a:r>
            <a:r>
              <a:rPr sz="1700" spc="-20" dirty="0">
                <a:solidFill>
                  <a:srgbClr val="404040"/>
                </a:solidFill>
                <a:latin typeface="Calibri"/>
                <a:cs typeface="Calibri"/>
              </a:rPr>
              <a:t>l’agent</a:t>
            </a:r>
            <a:r>
              <a:rPr sz="1700" spc="-180" dirty="0">
                <a:solidFill>
                  <a:srgbClr val="404040"/>
                </a:solidFill>
                <a:latin typeface="Calibri"/>
                <a:cs typeface="Calibri"/>
              </a:rPr>
              <a:t> </a:t>
            </a:r>
            <a:r>
              <a:rPr sz="1700" spc="-5" dirty="0">
                <a:solidFill>
                  <a:srgbClr val="404040"/>
                </a:solidFill>
                <a:latin typeface="Calibri"/>
                <a:cs typeface="Calibri"/>
              </a:rPr>
              <a:t>peut</a:t>
            </a:r>
            <a:endParaRPr sz="1700" dirty="0">
              <a:latin typeface="Calibri"/>
              <a:cs typeface="Calibri"/>
            </a:endParaRPr>
          </a:p>
          <a:p>
            <a:pPr marL="104139">
              <a:lnSpc>
                <a:spcPts val="1735"/>
              </a:lnSpc>
            </a:pPr>
            <a:r>
              <a:rPr sz="1700" spc="-25" dirty="0">
                <a:solidFill>
                  <a:srgbClr val="404040"/>
                </a:solidFill>
                <a:latin typeface="Calibri"/>
                <a:cs typeface="Calibri"/>
              </a:rPr>
              <a:t>exécuter.</a:t>
            </a:r>
            <a:endParaRPr sz="1700" dirty="0">
              <a:latin typeface="Calibri"/>
              <a:cs typeface="Calibri"/>
            </a:endParaRPr>
          </a:p>
          <a:p>
            <a:pPr marL="182880" indent="-170815">
              <a:lnSpc>
                <a:spcPts val="1735"/>
              </a:lnSpc>
              <a:buClr>
                <a:srgbClr val="D24717"/>
              </a:buClr>
              <a:buSzPct val="94117"/>
              <a:buFont typeface="Wingdings"/>
              <a:buChar char=""/>
              <a:tabLst>
                <a:tab pos="183515" algn="l"/>
              </a:tabLst>
            </a:pPr>
            <a:r>
              <a:rPr sz="1700" dirty="0">
                <a:solidFill>
                  <a:srgbClr val="404040"/>
                </a:solidFill>
                <a:latin typeface="Calibri"/>
                <a:cs typeface="Calibri"/>
              </a:rPr>
              <a:t>– </a:t>
            </a:r>
            <a:r>
              <a:rPr sz="1700" spc="-10" dirty="0">
                <a:solidFill>
                  <a:srgbClr val="404040"/>
                </a:solidFill>
                <a:latin typeface="Calibri"/>
                <a:cs typeface="Calibri"/>
              </a:rPr>
              <a:t>Remote root </a:t>
            </a:r>
            <a:r>
              <a:rPr sz="1700" dirty="0">
                <a:solidFill>
                  <a:srgbClr val="404040"/>
                </a:solidFill>
                <a:latin typeface="Calibri"/>
                <a:cs typeface="Calibri"/>
              </a:rPr>
              <a:t>directory : </a:t>
            </a:r>
            <a:r>
              <a:rPr sz="1700" spc="-5" dirty="0">
                <a:solidFill>
                  <a:srgbClr val="404040"/>
                </a:solidFill>
                <a:latin typeface="Calibri"/>
                <a:cs typeface="Calibri"/>
              </a:rPr>
              <a:t>répertoire de </a:t>
            </a:r>
            <a:r>
              <a:rPr sz="1700" spc="-25" dirty="0">
                <a:solidFill>
                  <a:srgbClr val="404040"/>
                </a:solidFill>
                <a:latin typeface="Calibri"/>
                <a:cs typeface="Calibri"/>
              </a:rPr>
              <a:t>l’agent </a:t>
            </a:r>
            <a:r>
              <a:rPr sz="1700" spc="-5" dirty="0">
                <a:solidFill>
                  <a:srgbClr val="404040"/>
                </a:solidFill>
                <a:latin typeface="Calibri"/>
                <a:cs typeface="Calibri"/>
              </a:rPr>
              <a:t>où seront </a:t>
            </a:r>
            <a:r>
              <a:rPr sz="1700" spc="-15" dirty="0">
                <a:solidFill>
                  <a:srgbClr val="404040"/>
                </a:solidFill>
                <a:latin typeface="Calibri"/>
                <a:cs typeface="Calibri"/>
              </a:rPr>
              <a:t>stockés </a:t>
            </a:r>
            <a:r>
              <a:rPr sz="1700" dirty="0">
                <a:solidFill>
                  <a:srgbClr val="404040"/>
                </a:solidFill>
                <a:latin typeface="Calibri"/>
                <a:cs typeface="Calibri"/>
              </a:rPr>
              <a:t>les </a:t>
            </a:r>
            <a:r>
              <a:rPr sz="1700" spc="-5" dirty="0">
                <a:solidFill>
                  <a:srgbClr val="404040"/>
                </a:solidFill>
                <a:latin typeface="Calibri"/>
                <a:cs typeface="Calibri"/>
              </a:rPr>
              <a:t>fichiers</a:t>
            </a:r>
            <a:r>
              <a:rPr sz="1700" spc="-100" dirty="0">
                <a:solidFill>
                  <a:srgbClr val="404040"/>
                </a:solidFill>
                <a:latin typeface="Calibri"/>
                <a:cs typeface="Calibri"/>
              </a:rPr>
              <a:t> </a:t>
            </a:r>
            <a:r>
              <a:rPr sz="1700" dirty="0">
                <a:solidFill>
                  <a:srgbClr val="404040"/>
                </a:solidFill>
                <a:latin typeface="Calibri"/>
                <a:cs typeface="Calibri"/>
              </a:rPr>
              <a:t>de</a:t>
            </a:r>
            <a:endParaRPr sz="1700" dirty="0">
              <a:latin typeface="Calibri"/>
              <a:cs typeface="Calibri"/>
            </a:endParaRPr>
          </a:p>
          <a:p>
            <a:pPr marL="104139">
              <a:lnSpc>
                <a:spcPts val="1735"/>
              </a:lnSpc>
            </a:pPr>
            <a:r>
              <a:rPr sz="1700" dirty="0">
                <a:solidFill>
                  <a:srgbClr val="404040"/>
                </a:solidFill>
                <a:latin typeface="Calibri"/>
                <a:cs typeface="Calibri"/>
              </a:rPr>
              <a:t>Jenkins </a:t>
            </a:r>
            <a:r>
              <a:rPr sz="1700" spc="-5" dirty="0">
                <a:solidFill>
                  <a:srgbClr val="404040"/>
                </a:solidFill>
                <a:latin typeface="Calibri"/>
                <a:cs typeface="Calibri"/>
              </a:rPr>
              <a:t>(Jobs </a:t>
            </a:r>
            <a:r>
              <a:rPr sz="1700" dirty="0">
                <a:solidFill>
                  <a:srgbClr val="404040"/>
                </a:solidFill>
                <a:latin typeface="Calibri"/>
                <a:cs typeface="Calibri"/>
              </a:rPr>
              <a:t>/</a:t>
            </a:r>
            <a:r>
              <a:rPr sz="1700" spc="-40" dirty="0">
                <a:solidFill>
                  <a:srgbClr val="404040"/>
                </a:solidFill>
                <a:latin typeface="Calibri"/>
                <a:cs typeface="Calibri"/>
              </a:rPr>
              <a:t> </a:t>
            </a:r>
            <a:r>
              <a:rPr sz="1700" spc="-5" dirty="0">
                <a:solidFill>
                  <a:srgbClr val="404040"/>
                </a:solidFill>
                <a:latin typeface="Calibri"/>
                <a:cs typeface="Calibri"/>
              </a:rPr>
              <a:t>workspace)</a:t>
            </a:r>
            <a:endParaRPr sz="1700" dirty="0">
              <a:latin typeface="Calibri"/>
              <a:cs typeface="Calibri"/>
            </a:endParaRPr>
          </a:p>
          <a:p>
            <a:pPr marL="104139" marR="21590" indent="-92075">
              <a:lnSpc>
                <a:spcPct val="80000"/>
              </a:lnSpc>
              <a:spcBef>
                <a:spcPts val="305"/>
              </a:spcBef>
              <a:buClr>
                <a:srgbClr val="D24717"/>
              </a:buClr>
              <a:buSzPct val="94117"/>
              <a:buFont typeface="Wingdings"/>
              <a:buChar char=""/>
              <a:tabLst>
                <a:tab pos="183515" algn="l"/>
              </a:tabLst>
            </a:pPr>
            <a:r>
              <a:rPr sz="1700" dirty="0">
                <a:solidFill>
                  <a:srgbClr val="404040"/>
                </a:solidFill>
                <a:latin typeface="Calibri"/>
                <a:cs typeface="Calibri"/>
              </a:rPr>
              <a:t>– </a:t>
            </a:r>
            <a:r>
              <a:rPr sz="1700" spc="-10" dirty="0">
                <a:solidFill>
                  <a:srgbClr val="404040"/>
                </a:solidFill>
                <a:latin typeface="Calibri"/>
                <a:cs typeface="Calibri"/>
              </a:rPr>
              <a:t>Etiquette </a:t>
            </a:r>
            <a:r>
              <a:rPr sz="1700" dirty="0">
                <a:solidFill>
                  <a:srgbClr val="404040"/>
                </a:solidFill>
                <a:latin typeface="Calibri"/>
                <a:cs typeface="Calibri"/>
              </a:rPr>
              <a:t>(Label) : </a:t>
            </a:r>
            <a:r>
              <a:rPr sz="1700" spc="-5" dirty="0">
                <a:solidFill>
                  <a:srgbClr val="404040"/>
                </a:solidFill>
                <a:latin typeface="Calibri"/>
                <a:cs typeface="Calibri"/>
              </a:rPr>
              <a:t>utilisé </a:t>
            </a:r>
            <a:r>
              <a:rPr sz="1700" dirty="0">
                <a:solidFill>
                  <a:srgbClr val="404040"/>
                </a:solidFill>
                <a:latin typeface="Calibri"/>
                <a:cs typeface="Calibri"/>
              </a:rPr>
              <a:t>pour </a:t>
            </a:r>
            <a:r>
              <a:rPr sz="1700" spc="-10" dirty="0">
                <a:solidFill>
                  <a:srgbClr val="404040"/>
                </a:solidFill>
                <a:latin typeface="Calibri"/>
                <a:cs typeface="Calibri"/>
              </a:rPr>
              <a:t>grouper </a:t>
            </a:r>
            <a:r>
              <a:rPr sz="1700" dirty="0">
                <a:solidFill>
                  <a:srgbClr val="404040"/>
                </a:solidFill>
                <a:latin typeface="Calibri"/>
                <a:cs typeface="Calibri"/>
              </a:rPr>
              <a:t>un </a:t>
            </a:r>
            <a:r>
              <a:rPr sz="1700" spc="-5" dirty="0">
                <a:solidFill>
                  <a:srgbClr val="404040"/>
                </a:solidFill>
                <a:latin typeface="Calibri"/>
                <a:cs typeface="Calibri"/>
              </a:rPr>
              <a:t>certain nombre </a:t>
            </a:r>
            <a:r>
              <a:rPr sz="1700" spc="-20" dirty="0">
                <a:solidFill>
                  <a:srgbClr val="404040"/>
                </a:solidFill>
                <a:latin typeface="Calibri"/>
                <a:cs typeface="Calibri"/>
              </a:rPr>
              <a:t>d’agents </a:t>
            </a:r>
            <a:r>
              <a:rPr sz="1700" spc="-5" dirty="0">
                <a:solidFill>
                  <a:srgbClr val="404040"/>
                </a:solidFill>
                <a:latin typeface="Calibri"/>
                <a:cs typeface="Calibri"/>
              </a:rPr>
              <a:t>dans </a:t>
            </a:r>
            <a:r>
              <a:rPr sz="1700" dirty="0">
                <a:solidFill>
                  <a:srgbClr val="404040"/>
                </a:solidFill>
                <a:latin typeface="Calibri"/>
                <a:cs typeface="Calibri"/>
              </a:rPr>
              <a:t>un </a:t>
            </a:r>
            <a:r>
              <a:rPr sz="1700" spc="-5" dirty="0">
                <a:solidFill>
                  <a:srgbClr val="404040"/>
                </a:solidFill>
                <a:latin typeface="Calibri"/>
                <a:cs typeface="Calibri"/>
              </a:rPr>
              <a:t>nom  </a:t>
            </a:r>
            <a:r>
              <a:rPr sz="1700" dirty="0">
                <a:solidFill>
                  <a:srgbClr val="404040"/>
                </a:solidFill>
                <a:latin typeface="Calibri"/>
                <a:cs typeface="Calibri"/>
              </a:rPr>
              <a:t>logique. </a:t>
            </a:r>
            <a:r>
              <a:rPr sz="1700" spc="-40" dirty="0">
                <a:solidFill>
                  <a:srgbClr val="404040"/>
                </a:solidFill>
                <a:latin typeface="Calibri"/>
                <a:cs typeface="Calibri"/>
              </a:rPr>
              <a:t>Tous </a:t>
            </a:r>
            <a:r>
              <a:rPr sz="1700" dirty="0">
                <a:solidFill>
                  <a:srgbClr val="404040"/>
                </a:solidFill>
                <a:latin typeface="Calibri"/>
                <a:cs typeface="Calibri"/>
              </a:rPr>
              <a:t>les </a:t>
            </a:r>
            <a:r>
              <a:rPr sz="1700" spc="-5" dirty="0">
                <a:solidFill>
                  <a:srgbClr val="404040"/>
                </a:solidFill>
                <a:latin typeface="Calibri"/>
                <a:cs typeface="Calibri"/>
              </a:rPr>
              <a:t>agents </a:t>
            </a:r>
            <a:r>
              <a:rPr sz="1700" dirty="0">
                <a:solidFill>
                  <a:srgbClr val="404040"/>
                </a:solidFill>
                <a:latin typeface="Calibri"/>
                <a:cs typeface="Calibri"/>
              </a:rPr>
              <a:t>qui </a:t>
            </a:r>
            <a:r>
              <a:rPr sz="1700" spc="-10" dirty="0">
                <a:solidFill>
                  <a:srgbClr val="404040"/>
                </a:solidFill>
                <a:latin typeface="Calibri"/>
                <a:cs typeface="Calibri"/>
              </a:rPr>
              <a:t>auront </a:t>
            </a:r>
            <a:r>
              <a:rPr sz="1700" dirty="0">
                <a:solidFill>
                  <a:srgbClr val="404040"/>
                </a:solidFill>
                <a:latin typeface="Calibri"/>
                <a:cs typeface="Calibri"/>
              </a:rPr>
              <a:t>ce label </a:t>
            </a:r>
            <a:r>
              <a:rPr sz="1700" spc="-5" dirty="0">
                <a:solidFill>
                  <a:srgbClr val="404040"/>
                </a:solidFill>
                <a:latin typeface="Calibri"/>
                <a:cs typeface="Calibri"/>
              </a:rPr>
              <a:t>sont susceptible </a:t>
            </a:r>
            <a:r>
              <a:rPr sz="1700" spc="-25" dirty="0">
                <a:solidFill>
                  <a:srgbClr val="404040"/>
                </a:solidFill>
                <a:latin typeface="Calibri"/>
                <a:cs typeface="Calibri"/>
              </a:rPr>
              <a:t>d’être </a:t>
            </a:r>
            <a:r>
              <a:rPr sz="1700" spc="-5" dirty="0">
                <a:solidFill>
                  <a:srgbClr val="404040"/>
                </a:solidFill>
                <a:latin typeface="Calibri"/>
                <a:cs typeface="Calibri"/>
              </a:rPr>
              <a:t>sollicité </a:t>
            </a:r>
            <a:r>
              <a:rPr sz="1700" dirty="0">
                <a:solidFill>
                  <a:srgbClr val="404040"/>
                </a:solidFill>
                <a:latin typeface="Calibri"/>
                <a:cs typeface="Calibri"/>
              </a:rPr>
              <a:t>pour  </a:t>
            </a:r>
            <a:r>
              <a:rPr sz="1700" spc="-10" dirty="0">
                <a:solidFill>
                  <a:srgbClr val="404040"/>
                </a:solidFill>
                <a:latin typeface="Calibri"/>
                <a:cs typeface="Calibri"/>
              </a:rPr>
              <a:t>exécuter </a:t>
            </a:r>
            <a:r>
              <a:rPr sz="1700" dirty="0">
                <a:solidFill>
                  <a:srgbClr val="404040"/>
                </a:solidFill>
                <a:latin typeface="Calibri"/>
                <a:cs typeface="Calibri"/>
              </a:rPr>
              <a:t>un </a:t>
            </a:r>
            <a:r>
              <a:rPr sz="1700" spc="-5" dirty="0">
                <a:solidFill>
                  <a:srgbClr val="404040"/>
                </a:solidFill>
                <a:latin typeface="Calibri"/>
                <a:cs typeface="Calibri"/>
              </a:rPr>
              <a:t>job </a:t>
            </a:r>
            <a:r>
              <a:rPr sz="1700" spc="-15" dirty="0">
                <a:solidFill>
                  <a:srgbClr val="404040"/>
                </a:solidFill>
                <a:latin typeface="Calibri"/>
                <a:cs typeface="Calibri"/>
              </a:rPr>
              <a:t>affecté </a:t>
            </a:r>
            <a:r>
              <a:rPr sz="1700" dirty="0">
                <a:solidFill>
                  <a:srgbClr val="404040"/>
                </a:solidFill>
                <a:latin typeface="Calibri"/>
                <a:cs typeface="Calibri"/>
              </a:rPr>
              <a:t>au nom </a:t>
            </a:r>
            <a:r>
              <a:rPr sz="1700" spc="-5" dirty="0">
                <a:solidFill>
                  <a:srgbClr val="404040"/>
                </a:solidFill>
                <a:latin typeface="Calibri"/>
                <a:cs typeface="Calibri"/>
              </a:rPr>
              <a:t>du </a:t>
            </a:r>
            <a:r>
              <a:rPr sz="1700" dirty="0">
                <a:solidFill>
                  <a:srgbClr val="404040"/>
                </a:solidFill>
                <a:latin typeface="Calibri"/>
                <a:cs typeface="Calibri"/>
              </a:rPr>
              <a:t>label </a:t>
            </a:r>
            <a:r>
              <a:rPr sz="1700" spc="-5" dirty="0">
                <a:solidFill>
                  <a:srgbClr val="404040"/>
                </a:solidFill>
                <a:latin typeface="Calibri"/>
                <a:cs typeface="Calibri"/>
              </a:rPr>
              <a:t>(typiquement </a:t>
            </a:r>
            <a:r>
              <a:rPr sz="1700" dirty="0">
                <a:solidFill>
                  <a:srgbClr val="404040"/>
                </a:solidFill>
                <a:latin typeface="Calibri"/>
                <a:cs typeface="Calibri"/>
              </a:rPr>
              <a:t>ds un </a:t>
            </a:r>
            <a:r>
              <a:rPr sz="1700" spc="-5" dirty="0">
                <a:solidFill>
                  <a:srgbClr val="404040"/>
                </a:solidFill>
                <a:latin typeface="Calibri"/>
                <a:cs typeface="Calibri"/>
              </a:rPr>
              <a:t>pipeline </a:t>
            </a:r>
            <a:r>
              <a:rPr sz="1700" dirty="0">
                <a:solidFill>
                  <a:srgbClr val="404040"/>
                </a:solidFill>
                <a:latin typeface="Calibri"/>
                <a:cs typeface="Calibri"/>
              </a:rPr>
              <a:t>label</a:t>
            </a:r>
            <a:r>
              <a:rPr sz="1700" spc="-60" dirty="0">
                <a:solidFill>
                  <a:srgbClr val="404040"/>
                </a:solidFill>
                <a:latin typeface="Calibri"/>
                <a:cs typeface="Calibri"/>
              </a:rPr>
              <a:t> </a:t>
            </a:r>
            <a:r>
              <a:rPr sz="1700" spc="-5" dirty="0">
                <a:solidFill>
                  <a:srgbClr val="404040"/>
                </a:solidFill>
                <a:latin typeface="Calibri"/>
                <a:cs typeface="Calibri"/>
              </a:rPr>
              <a:t>‘ubuntu’</a:t>
            </a:r>
            <a:endParaRPr sz="1700" dirty="0">
              <a:latin typeface="Calibri"/>
              <a:cs typeface="Calibri"/>
            </a:endParaRPr>
          </a:p>
          <a:p>
            <a:pPr marL="396875" lvl="1" indent="-219710">
              <a:lnSpc>
                <a:spcPts val="1460"/>
              </a:lnSpc>
              <a:buClr>
                <a:srgbClr val="D24717"/>
              </a:buClr>
              <a:buFont typeface="Wingdings"/>
              <a:buChar char=""/>
              <a:tabLst>
                <a:tab pos="397510" algn="l"/>
              </a:tabLst>
            </a:pPr>
            <a:r>
              <a:rPr sz="1500" spc="-10" dirty="0">
                <a:solidFill>
                  <a:srgbClr val="404040"/>
                </a:solidFill>
                <a:latin typeface="Calibri"/>
                <a:cs typeface="Calibri"/>
              </a:rPr>
              <a:t>Exemple </a:t>
            </a:r>
            <a:r>
              <a:rPr sz="1500" dirty="0">
                <a:solidFill>
                  <a:srgbClr val="404040"/>
                </a:solidFill>
                <a:latin typeface="Calibri"/>
                <a:cs typeface="Calibri"/>
              </a:rPr>
              <a:t>: </a:t>
            </a:r>
            <a:r>
              <a:rPr sz="1500" spc="-10" dirty="0">
                <a:solidFill>
                  <a:srgbClr val="404040"/>
                </a:solidFill>
                <a:latin typeface="Calibri"/>
                <a:cs typeface="Calibri"/>
              </a:rPr>
              <a:t>vous </a:t>
            </a:r>
            <a:r>
              <a:rPr sz="1500" spc="-20" dirty="0">
                <a:solidFill>
                  <a:srgbClr val="404040"/>
                </a:solidFill>
                <a:latin typeface="Calibri"/>
                <a:cs typeface="Calibri"/>
              </a:rPr>
              <a:t>avez </a:t>
            </a:r>
            <a:r>
              <a:rPr sz="1500" spc="-5" dirty="0">
                <a:solidFill>
                  <a:srgbClr val="404040"/>
                </a:solidFill>
                <a:latin typeface="Calibri"/>
                <a:cs typeface="Calibri"/>
              </a:rPr>
              <a:t>plusieurs agents ubuntu </a:t>
            </a:r>
            <a:r>
              <a:rPr sz="1500" spc="-10" dirty="0">
                <a:solidFill>
                  <a:srgbClr val="404040"/>
                </a:solidFill>
                <a:latin typeface="Calibri"/>
                <a:cs typeface="Calibri"/>
              </a:rPr>
              <a:t>et </a:t>
            </a:r>
            <a:r>
              <a:rPr sz="1500" spc="-5" dirty="0">
                <a:solidFill>
                  <a:srgbClr val="404040"/>
                </a:solidFill>
                <a:latin typeface="Calibri"/>
                <a:cs typeface="Calibri"/>
              </a:rPr>
              <a:t>vous souhaitez </a:t>
            </a:r>
            <a:r>
              <a:rPr sz="1500" spc="-10" dirty="0">
                <a:solidFill>
                  <a:srgbClr val="404040"/>
                </a:solidFill>
                <a:latin typeface="Calibri"/>
                <a:cs typeface="Calibri"/>
              </a:rPr>
              <a:t>qu’un </a:t>
            </a:r>
            <a:r>
              <a:rPr sz="1500" spc="-5" dirty="0">
                <a:solidFill>
                  <a:srgbClr val="404040"/>
                </a:solidFill>
                <a:latin typeface="Calibri"/>
                <a:cs typeface="Calibri"/>
              </a:rPr>
              <a:t>job soit </a:t>
            </a:r>
            <a:r>
              <a:rPr sz="1500" spc="-10" dirty="0">
                <a:solidFill>
                  <a:srgbClr val="404040"/>
                </a:solidFill>
                <a:latin typeface="Calibri"/>
                <a:cs typeface="Calibri"/>
              </a:rPr>
              <a:t>exécuté</a:t>
            </a:r>
            <a:r>
              <a:rPr sz="1500" spc="45" dirty="0">
                <a:solidFill>
                  <a:srgbClr val="404040"/>
                </a:solidFill>
                <a:latin typeface="Calibri"/>
                <a:cs typeface="Calibri"/>
              </a:rPr>
              <a:t> </a:t>
            </a:r>
            <a:r>
              <a:rPr sz="1500" spc="-5" dirty="0">
                <a:solidFill>
                  <a:srgbClr val="404040"/>
                </a:solidFill>
                <a:latin typeface="Calibri"/>
                <a:cs typeface="Calibri"/>
              </a:rPr>
              <a:t>sous</a:t>
            </a:r>
            <a:endParaRPr sz="1500" dirty="0">
              <a:latin typeface="Calibri"/>
              <a:cs typeface="Calibri"/>
            </a:endParaRPr>
          </a:p>
          <a:p>
            <a:pPr marL="173355" algn="ctr">
              <a:lnSpc>
                <a:spcPts val="1614"/>
              </a:lnSpc>
            </a:pPr>
            <a:r>
              <a:rPr sz="1500" spc="-5" dirty="0">
                <a:solidFill>
                  <a:srgbClr val="404040"/>
                </a:solidFill>
                <a:latin typeface="Calibri"/>
                <a:cs typeface="Calibri"/>
              </a:rPr>
              <a:t>ubuntu. </a:t>
            </a:r>
            <a:r>
              <a:rPr sz="1500" spc="-20" dirty="0">
                <a:solidFill>
                  <a:srgbClr val="404040"/>
                </a:solidFill>
                <a:latin typeface="Calibri"/>
                <a:cs typeface="Calibri"/>
              </a:rPr>
              <a:t>Vous </a:t>
            </a:r>
            <a:r>
              <a:rPr sz="1500" spc="-10" dirty="0">
                <a:solidFill>
                  <a:srgbClr val="404040"/>
                </a:solidFill>
                <a:latin typeface="Calibri"/>
                <a:cs typeface="Calibri"/>
              </a:rPr>
              <a:t>pouvez configurer </a:t>
            </a:r>
            <a:r>
              <a:rPr sz="1500" spc="-5" dirty="0">
                <a:solidFill>
                  <a:srgbClr val="404040"/>
                </a:solidFill>
                <a:latin typeface="Calibri"/>
                <a:cs typeface="Calibri"/>
              </a:rPr>
              <a:t>tous </a:t>
            </a:r>
            <a:r>
              <a:rPr sz="1500" spc="-10" dirty="0">
                <a:solidFill>
                  <a:srgbClr val="404040"/>
                </a:solidFill>
                <a:latin typeface="Calibri"/>
                <a:cs typeface="Calibri"/>
              </a:rPr>
              <a:t>vos </a:t>
            </a:r>
            <a:r>
              <a:rPr sz="1500" spc="-5" dirty="0">
                <a:solidFill>
                  <a:srgbClr val="404040"/>
                </a:solidFill>
                <a:latin typeface="Calibri"/>
                <a:cs typeface="Calibri"/>
              </a:rPr>
              <a:t>agents ubuntu </a:t>
            </a:r>
            <a:r>
              <a:rPr sz="1500" spc="-15" dirty="0">
                <a:solidFill>
                  <a:srgbClr val="404040"/>
                </a:solidFill>
                <a:latin typeface="Calibri"/>
                <a:cs typeface="Calibri"/>
              </a:rPr>
              <a:t>avec </a:t>
            </a:r>
            <a:r>
              <a:rPr sz="1500" dirty="0">
                <a:solidFill>
                  <a:srgbClr val="404040"/>
                </a:solidFill>
                <a:latin typeface="Calibri"/>
                <a:cs typeface="Calibri"/>
              </a:rPr>
              <a:t>le </a:t>
            </a:r>
            <a:r>
              <a:rPr sz="1500" spc="-10" dirty="0">
                <a:solidFill>
                  <a:srgbClr val="404040"/>
                </a:solidFill>
                <a:latin typeface="Calibri"/>
                <a:cs typeface="Calibri"/>
              </a:rPr>
              <a:t>label/etiquette</a:t>
            </a:r>
            <a:r>
              <a:rPr sz="1500" spc="45" dirty="0">
                <a:solidFill>
                  <a:srgbClr val="404040"/>
                </a:solidFill>
                <a:latin typeface="Calibri"/>
                <a:cs typeface="Calibri"/>
              </a:rPr>
              <a:t> </a:t>
            </a:r>
            <a:r>
              <a:rPr sz="1500" spc="-5" dirty="0">
                <a:solidFill>
                  <a:srgbClr val="404040"/>
                </a:solidFill>
                <a:latin typeface="Calibri"/>
                <a:cs typeface="Calibri"/>
              </a:rPr>
              <a:t>‘</a:t>
            </a:r>
            <a:r>
              <a:rPr sz="1500" spc="-5" dirty="0" err="1">
                <a:solidFill>
                  <a:srgbClr val="404040"/>
                </a:solidFill>
                <a:latin typeface="Calibri"/>
                <a:cs typeface="Calibri"/>
              </a:rPr>
              <a:t>ubuntu</a:t>
            </a:r>
            <a:r>
              <a:rPr sz="1500" spc="-5" dirty="0">
                <a:solidFill>
                  <a:srgbClr val="404040"/>
                </a:solidFill>
                <a:latin typeface="Calibri"/>
                <a:cs typeface="Calibri"/>
              </a:rPr>
              <a:t>’</a:t>
            </a:r>
            <a:endParaRPr sz="1500"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73381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76200" y="1363694"/>
            <a:ext cx="8131809" cy="2334613"/>
          </a:xfrm>
          <a:prstGeom prst="rect">
            <a:avLst/>
          </a:prstGeom>
        </p:spPr>
        <p:txBody>
          <a:bodyPr vert="horz" wrap="square" lIns="0" tIns="13335" rIns="0" bIns="0" rtlCol="0">
            <a:spAutoFit/>
          </a:bodyPr>
          <a:lstStyle/>
          <a:p>
            <a:pPr marL="60960">
              <a:lnSpc>
                <a:spcPts val="1939"/>
              </a:lnSpc>
              <a:spcBef>
                <a:spcPts val="105"/>
              </a:spcBef>
            </a:pPr>
            <a:r>
              <a:rPr sz="1700" b="1" spc="-5" dirty="0">
                <a:solidFill>
                  <a:srgbClr val="404040"/>
                </a:solidFill>
                <a:latin typeface="Calibri"/>
                <a:cs typeface="Calibri"/>
              </a:rPr>
              <a:t>Explication </a:t>
            </a:r>
            <a:r>
              <a:rPr sz="1700" b="1" dirty="0">
                <a:solidFill>
                  <a:srgbClr val="404040"/>
                </a:solidFill>
                <a:latin typeface="Calibri"/>
                <a:cs typeface="Calibri"/>
              </a:rPr>
              <a:t>de la</a:t>
            </a:r>
            <a:r>
              <a:rPr sz="1700" b="1" spc="-30" dirty="0">
                <a:solidFill>
                  <a:srgbClr val="404040"/>
                </a:solidFill>
                <a:latin typeface="Calibri"/>
                <a:cs typeface="Calibri"/>
              </a:rPr>
              <a:t> </a:t>
            </a:r>
            <a:r>
              <a:rPr sz="1700" b="1" spc="-10" dirty="0">
                <a:solidFill>
                  <a:srgbClr val="404040"/>
                </a:solidFill>
                <a:latin typeface="Calibri"/>
                <a:cs typeface="Calibri"/>
              </a:rPr>
              <a:t>configuration</a:t>
            </a:r>
            <a:endParaRPr sz="1700" dirty="0">
              <a:latin typeface="Calibri"/>
              <a:cs typeface="Calibri"/>
            </a:endParaRPr>
          </a:p>
          <a:p>
            <a:pPr marL="182880" indent="-170815">
              <a:lnSpc>
                <a:spcPts val="1830"/>
              </a:lnSpc>
              <a:buClr>
                <a:srgbClr val="D24717"/>
              </a:buClr>
              <a:buSzPct val="94117"/>
              <a:buFont typeface="Wingdings"/>
              <a:buChar char=""/>
              <a:tabLst>
                <a:tab pos="183515" algn="l"/>
              </a:tabLst>
            </a:pPr>
            <a:r>
              <a:rPr sz="1700" dirty="0">
                <a:solidFill>
                  <a:srgbClr val="404040"/>
                </a:solidFill>
                <a:latin typeface="Calibri"/>
                <a:cs typeface="Calibri"/>
              </a:rPr>
              <a:t>– Usage : quand utiliser </a:t>
            </a:r>
            <a:r>
              <a:rPr sz="1700" spc="-5" dirty="0">
                <a:solidFill>
                  <a:srgbClr val="404040"/>
                </a:solidFill>
                <a:latin typeface="Calibri"/>
                <a:cs typeface="Calibri"/>
              </a:rPr>
              <a:t>cet agent </a:t>
            </a:r>
            <a:r>
              <a:rPr sz="1700" dirty="0">
                <a:solidFill>
                  <a:srgbClr val="404040"/>
                </a:solidFill>
                <a:latin typeface="Calibri"/>
                <a:cs typeface="Calibri"/>
              </a:rPr>
              <a:t>? dès que </a:t>
            </a:r>
            <a:r>
              <a:rPr sz="1700" spc="-5" dirty="0">
                <a:solidFill>
                  <a:srgbClr val="404040"/>
                </a:solidFill>
                <a:latin typeface="Calibri"/>
                <a:cs typeface="Calibri"/>
              </a:rPr>
              <a:t>possible ou </a:t>
            </a:r>
            <a:r>
              <a:rPr sz="1700" dirty="0">
                <a:solidFill>
                  <a:srgbClr val="404040"/>
                </a:solidFill>
                <a:latin typeface="Calibri"/>
                <a:cs typeface="Calibri"/>
              </a:rPr>
              <a:t>seulement </a:t>
            </a:r>
            <a:r>
              <a:rPr sz="1700" spc="-5" dirty="0">
                <a:solidFill>
                  <a:srgbClr val="404040"/>
                </a:solidFill>
                <a:latin typeface="Calibri"/>
                <a:cs typeface="Calibri"/>
              </a:rPr>
              <a:t>lorsque </a:t>
            </a:r>
            <a:r>
              <a:rPr sz="1700" dirty="0">
                <a:solidFill>
                  <a:srgbClr val="404040"/>
                </a:solidFill>
                <a:latin typeface="Calibri"/>
                <a:cs typeface="Calibri"/>
              </a:rPr>
              <a:t>le</a:t>
            </a:r>
            <a:r>
              <a:rPr sz="1700" spc="-210" dirty="0">
                <a:solidFill>
                  <a:srgbClr val="404040"/>
                </a:solidFill>
                <a:latin typeface="Calibri"/>
                <a:cs typeface="Calibri"/>
              </a:rPr>
              <a:t> </a:t>
            </a:r>
            <a:r>
              <a:rPr sz="1700" dirty="0">
                <a:solidFill>
                  <a:srgbClr val="404040"/>
                </a:solidFill>
                <a:latin typeface="Calibri"/>
                <a:cs typeface="Calibri"/>
              </a:rPr>
              <a:t>label</a:t>
            </a:r>
            <a:endParaRPr sz="1700" dirty="0">
              <a:latin typeface="Calibri"/>
              <a:cs typeface="Calibri"/>
            </a:endParaRPr>
          </a:p>
          <a:p>
            <a:pPr marL="104139">
              <a:lnSpc>
                <a:spcPts val="1730"/>
              </a:lnSpc>
            </a:pPr>
            <a:r>
              <a:rPr sz="1700" spc="-5" dirty="0">
                <a:solidFill>
                  <a:srgbClr val="404040"/>
                </a:solidFill>
                <a:latin typeface="Calibri"/>
                <a:cs typeface="Calibri"/>
              </a:rPr>
              <a:t>‘ubuntu’ est sollicité</a:t>
            </a:r>
            <a:r>
              <a:rPr sz="1700" spc="-75" dirty="0">
                <a:solidFill>
                  <a:srgbClr val="404040"/>
                </a:solidFill>
                <a:latin typeface="Calibri"/>
                <a:cs typeface="Calibri"/>
              </a:rPr>
              <a:t> </a:t>
            </a:r>
            <a:r>
              <a:rPr sz="1700" dirty="0">
                <a:solidFill>
                  <a:srgbClr val="404040"/>
                </a:solidFill>
                <a:latin typeface="Calibri"/>
                <a:cs typeface="Calibri"/>
              </a:rPr>
              <a:t>?</a:t>
            </a:r>
            <a:endParaRPr sz="1700" dirty="0">
              <a:latin typeface="Calibri"/>
              <a:cs typeface="Calibri"/>
            </a:endParaRPr>
          </a:p>
          <a:p>
            <a:pPr marL="182880" indent="-170815">
              <a:lnSpc>
                <a:spcPts val="1830"/>
              </a:lnSpc>
              <a:buClr>
                <a:srgbClr val="D24717"/>
              </a:buClr>
              <a:buSzPct val="94117"/>
              <a:buFont typeface="Wingdings"/>
              <a:buChar char=""/>
              <a:tabLst>
                <a:tab pos="183515" algn="l"/>
              </a:tabLst>
            </a:pPr>
            <a:r>
              <a:rPr sz="1700" dirty="0">
                <a:solidFill>
                  <a:srgbClr val="404040"/>
                </a:solidFill>
                <a:latin typeface="Calibri"/>
                <a:cs typeface="Calibri"/>
              </a:rPr>
              <a:t>– </a:t>
            </a:r>
            <a:r>
              <a:rPr sz="1700" spc="-5" dirty="0">
                <a:solidFill>
                  <a:srgbClr val="404040"/>
                </a:solidFill>
                <a:latin typeface="Calibri"/>
                <a:cs typeface="Calibri"/>
              </a:rPr>
              <a:t>Méthode </a:t>
            </a:r>
            <a:r>
              <a:rPr sz="1700" dirty="0">
                <a:solidFill>
                  <a:srgbClr val="404040"/>
                </a:solidFill>
                <a:latin typeface="Calibri"/>
                <a:cs typeface="Calibri"/>
              </a:rPr>
              <a:t>de lancement :</a:t>
            </a:r>
            <a:r>
              <a:rPr sz="1700" spc="-70" dirty="0">
                <a:solidFill>
                  <a:srgbClr val="404040"/>
                </a:solidFill>
                <a:latin typeface="Calibri"/>
                <a:cs typeface="Calibri"/>
              </a:rPr>
              <a:t> </a:t>
            </a:r>
            <a:r>
              <a:rPr sz="1700" spc="-5" dirty="0">
                <a:solidFill>
                  <a:srgbClr val="404040"/>
                </a:solidFill>
                <a:latin typeface="Calibri"/>
                <a:cs typeface="Calibri"/>
              </a:rPr>
              <a:t>SSH</a:t>
            </a:r>
            <a:endParaRPr sz="1700" dirty="0">
              <a:latin typeface="Calibri"/>
              <a:cs typeface="Calibri"/>
            </a:endParaRPr>
          </a:p>
          <a:p>
            <a:pPr marL="182880" indent="-170815">
              <a:lnSpc>
                <a:spcPts val="1835"/>
              </a:lnSpc>
              <a:buClr>
                <a:srgbClr val="D24717"/>
              </a:buClr>
              <a:buSzPct val="94117"/>
              <a:buFont typeface="Wingdings"/>
              <a:buChar char=""/>
              <a:tabLst>
                <a:tab pos="183515" algn="l"/>
              </a:tabLst>
            </a:pPr>
            <a:r>
              <a:rPr sz="1700" dirty="0">
                <a:solidFill>
                  <a:srgbClr val="404040"/>
                </a:solidFill>
                <a:latin typeface="Calibri"/>
                <a:cs typeface="Calibri"/>
              </a:rPr>
              <a:t>– </a:t>
            </a:r>
            <a:r>
              <a:rPr sz="1700" spc="-10" dirty="0">
                <a:solidFill>
                  <a:srgbClr val="404040"/>
                </a:solidFill>
                <a:latin typeface="Calibri"/>
                <a:cs typeface="Calibri"/>
              </a:rPr>
              <a:t>Host </a:t>
            </a:r>
            <a:r>
              <a:rPr sz="1700" dirty="0">
                <a:solidFill>
                  <a:srgbClr val="404040"/>
                </a:solidFill>
                <a:latin typeface="Calibri"/>
                <a:cs typeface="Calibri"/>
              </a:rPr>
              <a:t>: ip de</a:t>
            </a:r>
            <a:r>
              <a:rPr sz="1700" spc="-15" dirty="0">
                <a:solidFill>
                  <a:srgbClr val="404040"/>
                </a:solidFill>
                <a:latin typeface="Calibri"/>
                <a:cs typeface="Calibri"/>
              </a:rPr>
              <a:t> </a:t>
            </a:r>
            <a:r>
              <a:rPr sz="1700" spc="-20" dirty="0">
                <a:solidFill>
                  <a:srgbClr val="404040"/>
                </a:solidFill>
                <a:latin typeface="Calibri"/>
                <a:cs typeface="Calibri"/>
              </a:rPr>
              <a:t>l’agent</a:t>
            </a:r>
            <a:endParaRPr sz="1700" dirty="0">
              <a:latin typeface="Calibri"/>
              <a:cs typeface="Calibri"/>
            </a:endParaRPr>
          </a:p>
          <a:p>
            <a:pPr marL="183515" indent="-171450">
              <a:lnSpc>
                <a:spcPts val="1830"/>
              </a:lnSpc>
              <a:buClr>
                <a:srgbClr val="D24717"/>
              </a:buClr>
              <a:buSzPct val="94117"/>
              <a:buFont typeface="Wingdings"/>
              <a:buChar char=""/>
              <a:tabLst>
                <a:tab pos="184150" algn="l"/>
              </a:tabLst>
            </a:pPr>
            <a:r>
              <a:rPr sz="1700" dirty="0">
                <a:solidFill>
                  <a:srgbClr val="404040"/>
                </a:solidFill>
                <a:latin typeface="Calibri"/>
                <a:cs typeface="Calibri"/>
              </a:rPr>
              <a:t>– </a:t>
            </a:r>
            <a:r>
              <a:rPr sz="1700" spc="-5" dirty="0">
                <a:solidFill>
                  <a:srgbClr val="404040"/>
                </a:solidFill>
                <a:latin typeface="Calibri"/>
                <a:cs typeface="Calibri"/>
              </a:rPr>
              <a:t>Crédential </a:t>
            </a:r>
            <a:r>
              <a:rPr sz="1700" dirty="0">
                <a:solidFill>
                  <a:srgbClr val="404040"/>
                </a:solidFill>
                <a:latin typeface="Calibri"/>
                <a:cs typeface="Calibri"/>
              </a:rPr>
              <a:t>: </a:t>
            </a:r>
            <a:r>
              <a:rPr sz="1700" spc="-5" dirty="0">
                <a:solidFill>
                  <a:srgbClr val="404040"/>
                </a:solidFill>
                <a:latin typeface="Calibri"/>
                <a:cs typeface="Calibri"/>
              </a:rPr>
              <a:t>login/pwd du </a:t>
            </a:r>
            <a:r>
              <a:rPr sz="1700" spc="-10" dirty="0">
                <a:solidFill>
                  <a:srgbClr val="404040"/>
                </a:solidFill>
                <a:latin typeface="Calibri"/>
                <a:cs typeface="Calibri"/>
              </a:rPr>
              <a:t>compte </a:t>
            </a:r>
            <a:r>
              <a:rPr sz="1700" spc="-15" dirty="0">
                <a:solidFill>
                  <a:srgbClr val="404040"/>
                </a:solidFill>
                <a:latin typeface="Calibri"/>
                <a:cs typeface="Calibri"/>
              </a:rPr>
              <a:t>système </a:t>
            </a:r>
            <a:r>
              <a:rPr sz="1700" dirty="0">
                <a:solidFill>
                  <a:srgbClr val="404040"/>
                </a:solidFill>
                <a:latin typeface="Calibri"/>
                <a:cs typeface="Calibri"/>
              </a:rPr>
              <a:t>de</a:t>
            </a:r>
            <a:r>
              <a:rPr sz="1700" spc="-40" dirty="0">
                <a:solidFill>
                  <a:srgbClr val="404040"/>
                </a:solidFill>
                <a:latin typeface="Calibri"/>
                <a:cs typeface="Calibri"/>
              </a:rPr>
              <a:t> </a:t>
            </a:r>
            <a:r>
              <a:rPr sz="1700" spc="-20" dirty="0">
                <a:solidFill>
                  <a:srgbClr val="404040"/>
                </a:solidFill>
                <a:latin typeface="Calibri"/>
                <a:cs typeface="Calibri"/>
              </a:rPr>
              <a:t>l’agent</a:t>
            </a:r>
            <a:endParaRPr sz="1700" dirty="0">
              <a:latin typeface="Calibri"/>
              <a:cs typeface="Calibri"/>
            </a:endParaRPr>
          </a:p>
          <a:p>
            <a:pPr marL="182880" indent="-170815">
              <a:lnSpc>
                <a:spcPts val="1830"/>
              </a:lnSpc>
              <a:buClr>
                <a:srgbClr val="D24717"/>
              </a:buClr>
              <a:buSzPct val="94117"/>
              <a:buFont typeface="Wingdings"/>
              <a:buChar char=""/>
              <a:tabLst>
                <a:tab pos="183515" algn="l"/>
              </a:tabLst>
            </a:pPr>
            <a:r>
              <a:rPr sz="1700" dirty="0">
                <a:solidFill>
                  <a:srgbClr val="404040"/>
                </a:solidFill>
                <a:latin typeface="Calibri"/>
                <a:cs typeface="Calibri"/>
              </a:rPr>
              <a:t>– </a:t>
            </a:r>
            <a:r>
              <a:rPr sz="1700" spc="-10" dirty="0">
                <a:solidFill>
                  <a:srgbClr val="404040"/>
                </a:solidFill>
                <a:latin typeface="Calibri"/>
                <a:cs typeface="Calibri"/>
              </a:rPr>
              <a:t>Host </a:t>
            </a:r>
            <a:r>
              <a:rPr sz="1700" spc="-25" dirty="0">
                <a:solidFill>
                  <a:srgbClr val="404040"/>
                </a:solidFill>
                <a:latin typeface="Calibri"/>
                <a:cs typeface="Calibri"/>
              </a:rPr>
              <a:t>key </a:t>
            </a:r>
            <a:r>
              <a:rPr sz="1700" spc="-10" dirty="0">
                <a:solidFill>
                  <a:srgbClr val="404040"/>
                </a:solidFill>
                <a:latin typeface="Calibri"/>
                <a:cs typeface="Calibri"/>
              </a:rPr>
              <a:t>Verification </a:t>
            </a:r>
            <a:r>
              <a:rPr sz="1700" spc="-15" dirty="0">
                <a:solidFill>
                  <a:srgbClr val="404040"/>
                </a:solidFill>
                <a:latin typeface="Calibri"/>
                <a:cs typeface="Calibri"/>
              </a:rPr>
              <a:t>Strategy </a:t>
            </a:r>
            <a:r>
              <a:rPr sz="1700" dirty="0">
                <a:solidFill>
                  <a:srgbClr val="404040"/>
                </a:solidFill>
                <a:latin typeface="Calibri"/>
                <a:cs typeface="Calibri"/>
              </a:rPr>
              <a:t>: choisir </a:t>
            </a:r>
            <a:r>
              <a:rPr sz="1700" spc="-5" dirty="0">
                <a:solidFill>
                  <a:srgbClr val="404040"/>
                </a:solidFill>
                <a:latin typeface="Calibri"/>
                <a:cs typeface="Calibri"/>
              </a:rPr>
              <a:t>‘Manualy trusted </a:t>
            </a:r>
            <a:r>
              <a:rPr sz="1700" spc="-20" dirty="0">
                <a:solidFill>
                  <a:srgbClr val="404040"/>
                </a:solidFill>
                <a:latin typeface="Calibri"/>
                <a:cs typeface="Calibri"/>
              </a:rPr>
              <a:t>key </a:t>
            </a:r>
            <a:r>
              <a:rPr sz="1700" spc="-5" dirty="0">
                <a:solidFill>
                  <a:srgbClr val="404040"/>
                </a:solidFill>
                <a:latin typeface="Calibri"/>
                <a:cs typeface="Calibri"/>
              </a:rPr>
              <a:t>verification</a:t>
            </a:r>
            <a:r>
              <a:rPr sz="1700" spc="45" dirty="0">
                <a:solidFill>
                  <a:srgbClr val="404040"/>
                </a:solidFill>
                <a:latin typeface="Calibri"/>
                <a:cs typeface="Calibri"/>
              </a:rPr>
              <a:t> </a:t>
            </a:r>
            <a:r>
              <a:rPr sz="1700" spc="-5" dirty="0">
                <a:solidFill>
                  <a:srgbClr val="404040"/>
                </a:solidFill>
                <a:latin typeface="Calibri"/>
                <a:cs typeface="Calibri"/>
              </a:rPr>
              <a:t>strategy’</a:t>
            </a:r>
            <a:endParaRPr sz="1700" dirty="0">
              <a:latin typeface="Calibri"/>
              <a:cs typeface="Calibri"/>
            </a:endParaRPr>
          </a:p>
          <a:p>
            <a:pPr marL="182880" indent="-170815">
              <a:lnSpc>
                <a:spcPts val="1835"/>
              </a:lnSpc>
              <a:buClr>
                <a:srgbClr val="D24717"/>
              </a:buClr>
              <a:buSzPct val="94117"/>
              <a:buFont typeface="Wingdings"/>
              <a:buChar char=""/>
              <a:tabLst>
                <a:tab pos="183515" algn="l"/>
              </a:tabLst>
            </a:pPr>
            <a:r>
              <a:rPr sz="1700" dirty="0">
                <a:solidFill>
                  <a:srgbClr val="404040"/>
                </a:solidFill>
                <a:latin typeface="Calibri"/>
                <a:cs typeface="Calibri"/>
              </a:rPr>
              <a:t>– Ne </a:t>
            </a:r>
            <a:r>
              <a:rPr sz="1700" spc="-5" dirty="0">
                <a:solidFill>
                  <a:srgbClr val="404040"/>
                </a:solidFill>
                <a:latin typeface="Calibri"/>
                <a:cs typeface="Calibri"/>
              </a:rPr>
              <a:t>pas cocher </a:t>
            </a:r>
            <a:r>
              <a:rPr sz="1700" spc="-10" dirty="0">
                <a:solidFill>
                  <a:srgbClr val="404040"/>
                </a:solidFill>
                <a:latin typeface="Calibri"/>
                <a:cs typeface="Calibri"/>
              </a:rPr>
              <a:t>‘Require </a:t>
            </a:r>
            <a:r>
              <a:rPr sz="1700" dirty="0">
                <a:solidFill>
                  <a:srgbClr val="404040"/>
                </a:solidFill>
                <a:latin typeface="Calibri"/>
                <a:cs typeface="Calibri"/>
              </a:rPr>
              <a:t>manual </a:t>
            </a:r>
            <a:r>
              <a:rPr sz="1700" spc="-5" dirty="0">
                <a:solidFill>
                  <a:srgbClr val="404040"/>
                </a:solidFill>
                <a:latin typeface="Calibri"/>
                <a:cs typeface="Calibri"/>
              </a:rPr>
              <a:t>verification of </a:t>
            </a:r>
            <a:r>
              <a:rPr sz="1700" dirty="0">
                <a:solidFill>
                  <a:srgbClr val="404040"/>
                </a:solidFill>
                <a:latin typeface="Calibri"/>
                <a:cs typeface="Calibri"/>
              </a:rPr>
              <a:t>initial</a:t>
            </a:r>
            <a:r>
              <a:rPr sz="1700" spc="-105" dirty="0">
                <a:solidFill>
                  <a:srgbClr val="404040"/>
                </a:solidFill>
                <a:latin typeface="Calibri"/>
                <a:cs typeface="Calibri"/>
              </a:rPr>
              <a:t> </a:t>
            </a:r>
            <a:r>
              <a:rPr sz="1700" dirty="0">
                <a:solidFill>
                  <a:srgbClr val="404040"/>
                </a:solidFill>
                <a:latin typeface="Calibri"/>
                <a:cs typeface="Calibri"/>
              </a:rPr>
              <a:t>connection’</a:t>
            </a:r>
            <a:endParaRPr sz="1700" dirty="0">
              <a:latin typeface="Calibri"/>
              <a:cs typeface="Calibri"/>
            </a:endParaRPr>
          </a:p>
          <a:p>
            <a:pPr marL="182880" indent="-170815">
              <a:lnSpc>
                <a:spcPts val="1830"/>
              </a:lnSpc>
              <a:buClr>
                <a:srgbClr val="D24717"/>
              </a:buClr>
              <a:buSzPct val="94117"/>
              <a:buFont typeface="Wingdings"/>
              <a:buChar char=""/>
              <a:tabLst>
                <a:tab pos="183515" algn="l"/>
              </a:tabLst>
            </a:pPr>
            <a:r>
              <a:rPr sz="1700" dirty="0">
                <a:solidFill>
                  <a:srgbClr val="404040"/>
                </a:solidFill>
                <a:latin typeface="Calibri"/>
                <a:cs typeface="Calibri"/>
              </a:rPr>
              <a:t>– </a:t>
            </a:r>
            <a:r>
              <a:rPr sz="1700" spc="-5" dirty="0">
                <a:solidFill>
                  <a:srgbClr val="404040"/>
                </a:solidFill>
                <a:latin typeface="Calibri"/>
                <a:cs typeface="Calibri"/>
              </a:rPr>
              <a:t>Disponibilité </a:t>
            </a:r>
            <a:r>
              <a:rPr sz="1700" dirty="0">
                <a:solidFill>
                  <a:srgbClr val="404040"/>
                </a:solidFill>
                <a:latin typeface="Calibri"/>
                <a:cs typeface="Calibri"/>
              </a:rPr>
              <a:t>: laisser par </a:t>
            </a:r>
            <a:r>
              <a:rPr sz="1700" spc="-10" dirty="0">
                <a:solidFill>
                  <a:srgbClr val="404040"/>
                </a:solidFill>
                <a:latin typeface="Calibri"/>
                <a:cs typeface="Calibri"/>
              </a:rPr>
              <a:t>défaut </a:t>
            </a:r>
            <a:r>
              <a:rPr sz="1700" spc="-5" dirty="0">
                <a:solidFill>
                  <a:srgbClr val="404040"/>
                </a:solidFill>
                <a:latin typeface="Calibri"/>
                <a:cs typeface="Calibri"/>
              </a:rPr>
              <a:t>‘Keep </a:t>
            </a:r>
            <a:r>
              <a:rPr sz="1700" dirty="0">
                <a:solidFill>
                  <a:srgbClr val="404040"/>
                </a:solidFill>
                <a:latin typeface="Calibri"/>
                <a:cs typeface="Calibri"/>
              </a:rPr>
              <a:t>this </a:t>
            </a:r>
            <a:r>
              <a:rPr sz="1700" spc="-5" dirty="0">
                <a:solidFill>
                  <a:srgbClr val="404040"/>
                </a:solidFill>
                <a:latin typeface="Calibri"/>
                <a:cs typeface="Calibri"/>
              </a:rPr>
              <a:t>agent </a:t>
            </a:r>
            <a:r>
              <a:rPr sz="1700" dirty="0">
                <a:solidFill>
                  <a:srgbClr val="404040"/>
                </a:solidFill>
                <a:latin typeface="Calibri"/>
                <a:cs typeface="Calibri"/>
              </a:rPr>
              <a:t>online as much as</a:t>
            </a:r>
            <a:r>
              <a:rPr sz="1700" spc="-160" dirty="0">
                <a:solidFill>
                  <a:srgbClr val="404040"/>
                </a:solidFill>
                <a:latin typeface="Calibri"/>
                <a:cs typeface="Calibri"/>
              </a:rPr>
              <a:t> </a:t>
            </a:r>
            <a:r>
              <a:rPr sz="1700" dirty="0">
                <a:solidFill>
                  <a:srgbClr val="404040"/>
                </a:solidFill>
                <a:latin typeface="Calibri"/>
                <a:cs typeface="Calibri"/>
              </a:rPr>
              <a:t>possible’</a:t>
            </a:r>
            <a:endParaRPr sz="1700" dirty="0">
              <a:latin typeface="Calibri"/>
              <a:cs typeface="Calibri"/>
            </a:endParaRPr>
          </a:p>
          <a:p>
            <a:pPr marL="182880" indent="-170815">
              <a:lnSpc>
                <a:spcPts val="1930"/>
              </a:lnSpc>
              <a:buClr>
                <a:srgbClr val="D24717"/>
              </a:buClr>
              <a:buSzPct val="94117"/>
              <a:buFont typeface="Wingdings"/>
              <a:buChar char=""/>
              <a:tabLst>
                <a:tab pos="183515" algn="l"/>
              </a:tabLst>
            </a:pPr>
            <a:r>
              <a:rPr sz="1700" dirty="0">
                <a:solidFill>
                  <a:srgbClr val="404040"/>
                </a:solidFill>
                <a:latin typeface="Calibri"/>
                <a:cs typeface="Calibri"/>
              </a:rPr>
              <a:t>– </a:t>
            </a:r>
            <a:r>
              <a:rPr sz="1700" spc="-10" dirty="0">
                <a:solidFill>
                  <a:srgbClr val="404040"/>
                </a:solidFill>
                <a:latin typeface="Calibri"/>
                <a:cs typeface="Calibri"/>
              </a:rPr>
              <a:t>Propriétés </a:t>
            </a:r>
            <a:r>
              <a:rPr sz="1700" spc="-5" dirty="0">
                <a:solidFill>
                  <a:srgbClr val="404040"/>
                </a:solidFill>
                <a:latin typeface="Calibri"/>
                <a:cs typeface="Calibri"/>
              </a:rPr>
              <a:t>du </a:t>
            </a:r>
            <a:r>
              <a:rPr sz="1700" dirty="0">
                <a:solidFill>
                  <a:srgbClr val="404040"/>
                </a:solidFill>
                <a:latin typeface="Calibri"/>
                <a:cs typeface="Calibri"/>
              </a:rPr>
              <a:t>noeud : </a:t>
            </a:r>
            <a:r>
              <a:rPr sz="1700" spc="-10" dirty="0">
                <a:solidFill>
                  <a:srgbClr val="404040"/>
                </a:solidFill>
                <a:latin typeface="Calibri"/>
                <a:cs typeface="Calibri"/>
              </a:rPr>
              <a:t>préférence </a:t>
            </a:r>
            <a:r>
              <a:rPr sz="1700" spc="-20" dirty="0">
                <a:solidFill>
                  <a:srgbClr val="404040"/>
                </a:solidFill>
                <a:latin typeface="Calibri"/>
                <a:cs typeface="Calibri"/>
              </a:rPr>
              <a:t>d’outils </a:t>
            </a:r>
            <a:r>
              <a:rPr sz="1700" dirty="0">
                <a:solidFill>
                  <a:srgbClr val="404040"/>
                </a:solidFill>
                <a:latin typeface="Calibri"/>
                <a:cs typeface="Calibri"/>
              </a:rPr>
              <a:t>de </a:t>
            </a:r>
            <a:r>
              <a:rPr sz="1700" spc="-20" dirty="0">
                <a:solidFill>
                  <a:srgbClr val="404040"/>
                </a:solidFill>
                <a:latin typeface="Calibri"/>
                <a:cs typeface="Calibri"/>
              </a:rPr>
              <a:t>l’agent. </a:t>
            </a:r>
            <a:r>
              <a:rPr sz="1700" spc="-5" dirty="0">
                <a:solidFill>
                  <a:srgbClr val="404040"/>
                </a:solidFill>
                <a:latin typeface="Calibri"/>
                <a:cs typeface="Calibri"/>
              </a:rPr>
              <a:t>Laisser par</a:t>
            </a:r>
            <a:r>
              <a:rPr sz="1700" spc="-95" dirty="0">
                <a:solidFill>
                  <a:srgbClr val="404040"/>
                </a:solidFill>
                <a:latin typeface="Calibri"/>
                <a:cs typeface="Calibri"/>
              </a:rPr>
              <a:t> </a:t>
            </a:r>
            <a:r>
              <a:rPr sz="1700" spc="-10" dirty="0">
                <a:solidFill>
                  <a:srgbClr val="404040"/>
                </a:solidFill>
                <a:latin typeface="Calibri"/>
                <a:cs typeface="Calibri"/>
              </a:rPr>
              <a:t>défaut.</a:t>
            </a:r>
            <a:endParaRPr sz="1700"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455832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00" dirty="0"/>
              <a:t> </a:t>
            </a:r>
            <a:r>
              <a:rPr spc="-65" dirty="0"/>
              <a:t>Installation</a:t>
            </a:r>
          </a:p>
        </p:txBody>
      </p:sp>
      <p:sp>
        <p:nvSpPr>
          <p:cNvPr id="3" name="object 3"/>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14045" y="1511881"/>
            <a:ext cx="2847975" cy="187797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88642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00" dirty="0">
                <a:solidFill>
                  <a:schemeClr val="tx1"/>
                </a:solidFill>
              </a:rPr>
              <a:t> </a:t>
            </a:r>
            <a:r>
              <a:rPr spc="-65" dirty="0">
                <a:solidFill>
                  <a:schemeClr val="tx1"/>
                </a:solidFill>
              </a:rPr>
              <a:t>Installation</a:t>
            </a:r>
          </a:p>
        </p:txBody>
      </p:sp>
      <p:sp>
        <p:nvSpPr>
          <p:cNvPr id="5" name="object 5"/>
          <p:cNvSpPr txBox="1"/>
          <p:nvPr/>
        </p:nvSpPr>
        <p:spPr>
          <a:xfrm>
            <a:off x="810260" y="1373982"/>
            <a:ext cx="7219315" cy="612347"/>
          </a:xfrm>
          <a:prstGeom prst="rect">
            <a:avLst/>
          </a:prstGeom>
        </p:spPr>
        <p:txBody>
          <a:bodyPr vert="horz" wrap="square" lIns="0" tIns="47625" rIns="0" bIns="0" rtlCol="0">
            <a:spAutoFit/>
          </a:bodyPr>
          <a:lstStyle/>
          <a:p>
            <a:pPr marL="12700" marR="5080" indent="55880">
              <a:lnSpc>
                <a:spcPts val="2160"/>
              </a:lnSpc>
              <a:spcBef>
                <a:spcPts val="375"/>
              </a:spcBef>
            </a:pPr>
            <a:r>
              <a:rPr sz="2000" dirty="0">
                <a:solidFill>
                  <a:srgbClr val="404040"/>
                </a:solidFill>
                <a:latin typeface="Calibri"/>
                <a:cs typeface="Calibri"/>
              </a:rPr>
              <a:t>Sélectionner </a:t>
            </a:r>
            <a:r>
              <a:rPr sz="2000" spc="-25" dirty="0">
                <a:solidFill>
                  <a:srgbClr val="404040"/>
                </a:solidFill>
                <a:latin typeface="Calibri"/>
                <a:cs typeface="Calibri"/>
              </a:rPr>
              <a:t>l’agent </a:t>
            </a:r>
            <a:r>
              <a:rPr sz="2000" spc="-10" dirty="0">
                <a:solidFill>
                  <a:srgbClr val="404040"/>
                </a:solidFill>
                <a:latin typeface="Calibri"/>
                <a:cs typeface="Calibri"/>
              </a:rPr>
              <a:t>et </a:t>
            </a:r>
            <a:r>
              <a:rPr sz="2000" dirty="0">
                <a:solidFill>
                  <a:srgbClr val="404040"/>
                </a:solidFill>
                <a:latin typeface="Calibri"/>
                <a:cs typeface="Calibri"/>
              </a:rPr>
              <a:t>cliquer sur ‘Launch </a:t>
            </a:r>
            <a:r>
              <a:rPr sz="2000" spc="10" dirty="0">
                <a:solidFill>
                  <a:srgbClr val="404040"/>
                </a:solidFill>
                <a:latin typeface="Calibri"/>
                <a:cs typeface="Calibri"/>
              </a:rPr>
              <a:t>agent’ </a:t>
            </a:r>
            <a:r>
              <a:rPr sz="2000" dirty="0">
                <a:solidFill>
                  <a:srgbClr val="404040"/>
                </a:solidFill>
                <a:latin typeface="Calibri"/>
                <a:cs typeface="Calibri"/>
              </a:rPr>
              <a:t>. Ceci </a:t>
            </a:r>
            <a:r>
              <a:rPr sz="2000" spc="-15" dirty="0">
                <a:solidFill>
                  <a:srgbClr val="404040"/>
                </a:solidFill>
                <a:latin typeface="Calibri"/>
                <a:cs typeface="Calibri"/>
              </a:rPr>
              <a:t>va </a:t>
            </a:r>
            <a:r>
              <a:rPr sz="2000" dirty="0">
                <a:solidFill>
                  <a:srgbClr val="404040"/>
                </a:solidFill>
                <a:latin typeface="Calibri"/>
                <a:cs typeface="Calibri"/>
              </a:rPr>
              <a:t>déclencher  une </a:t>
            </a:r>
            <a:r>
              <a:rPr sz="2000" spc="-5" dirty="0">
                <a:solidFill>
                  <a:srgbClr val="404040"/>
                </a:solidFill>
                <a:latin typeface="Calibri"/>
                <a:cs typeface="Calibri"/>
              </a:rPr>
              <a:t>communication </a:t>
            </a:r>
            <a:r>
              <a:rPr sz="2000" dirty="0">
                <a:solidFill>
                  <a:srgbClr val="404040"/>
                </a:solidFill>
                <a:latin typeface="Calibri"/>
                <a:cs typeface="Calibri"/>
              </a:rPr>
              <a:t>SSH du </a:t>
            </a:r>
            <a:r>
              <a:rPr sz="2000" spc="-5" dirty="0">
                <a:solidFill>
                  <a:srgbClr val="404040"/>
                </a:solidFill>
                <a:latin typeface="Calibri"/>
                <a:cs typeface="Calibri"/>
              </a:rPr>
              <a:t>maitre </a:t>
            </a:r>
            <a:r>
              <a:rPr sz="2000" spc="-20" dirty="0">
                <a:solidFill>
                  <a:srgbClr val="404040"/>
                </a:solidFill>
                <a:latin typeface="Calibri"/>
                <a:cs typeface="Calibri"/>
              </a:rPr>
              <a:t>vers</a:t>
            </a:r>
            <a:r>
              <a:rPr sz="2000" spc="-5" dirty="0">
                <a:solidFill>
                  <a:srgbClr val="404040"/>
                </a:solidFill>
                <a:latin typeface="Calibri"/>
                <a:cs typeface="Calibri"/>
              </a:rPr>
              <a:t> </a:t>
            </a:r>
            <a:r>
              <a:rPr sz="2000" spc="-20" dirty="0">
                <a:solidFill>
                  <a:srgbClr val="404040"/>
                </a:solidFill>
                <a:latin typeface="Calibri"/>
                <a:cs typeface="Calibri"/>
              </a:rPr>
              <a:t>l’agent.</a:t>
            </a:r>
            <a:endParaRPr sz="2000">
              <a:latin typeface="Calibri"/>
              <a:cs typeface="Calibri"/>
            </a:endParaRPr>
          </a:p>
        </p:txBody>
      </p:sp>
      <p:sp>
        <p:nvSpPr>
          <p:cNvPr id="6" name="object 6"/>
          <p:cNvSpPr txBox="1"/>
          <p:nvPr/>
        </p:nvSpPr>
        <p:spPr>
          <a:xfrm>
            <a:off x="810259" y="2720397"/>
            <a:ext cx="2620010"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et </a:t>
            </a:r>
            <a:r>
              <a:rPr sz="2000" dirty="0">
                <a:solidFill>
                  <a:srgbClr val="404040"/>
                </a:solidFill>
                <a:latin typeface="Calibri"/>
                <a:cs typeface="Calibri"/>
              </a:rPr>
              <a:t>plus bas dans les logs</a:t>
            </a:r>
            <a:r>
              <a:rPr sz="2000" spc="-7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7" name="object 7"/>
          <p:cNvSpPr txBox="1"/>
          <p:nvPr/>
        </p:nvSpPr>
        <p:spPr>
          <a:xfrm>
            <a:off x="810259" y="4077843"/>
            <a:ext cx="7463790" cy="612347"/>
          </a:xfrm>
          <a:prstGeom prst="rect">
            <a:avLst/>
          </a:prstGeom>
        </p:spPr>
        <p:txBody>
          <a:bodyPr vert="horz" wrap="square" lIns="0" tIns="47625" rIns="0" bIns="0" rtlCol="0">
            <a:spAutoFit/>
          </a:bodyPr>
          <a:lstStyle/>
          <a:p>
            <a:pPr marL="12700" marR="5080">
              <a:lnSpc>
                <a:spcPts val="2160"/>
              </a:lnSpc>
              <a:spcBef>
                <a:spcPts val="375"/>
              </a:spcBef>
            </a:pPr>
            <a:r>
              <a:rPr sz="2000" dirty="0">
                <a:solidFill>
                  <a:srgbClr val="404040"/>
                </a:solidFill>
                <a:latin typeface="Calibri"/>
                <a:cs typeface="Calibri"/>
              </a:rPr>
              <a:t>Sur le noeud, </a:t>
            </a:r>
            <a:r>
              <a:rPr sz="2000" spc="-10" dirty="0">
                <a:solidFill>
                  <a:srgbClr val="404040"/>
                </a:solidFill>
                <a:latin typeface="Calibri"/>
                <a:cs typeface="Calibri"/>
              </a:rPr>
              <a:t>vérifier </a:t>
            </a:r>
            <a:r>
              <a:rPr sz="2000" dirty="0">
                <a:solidFill>
                  <a:srgbClr val="404040"/>
                </a:solidFill>
                <a:latin typeface="Calibri"/>
                <a:cs typeface="Calibri"/>
              </a:rPr>
              <a:t>que le </a:t>
            </a:r>
            <a:r>
              <a:rPr sz="2000" spc="-10" dirty="0">
                <a:solidFill>
                  <a:srgbClr val="404040"/>
                </a:solidFill>
                <a:latin typeface="Calibri"/>
                <a:cs typeface="Calibri"/>
              </a:rPr>
              <a:t>répertoire </a:t>
            </a:r>
            <a:r>
              <a:rPr sz="2000" spc="-5" dirty="0">
                <a:solidFill>
                  <a:srgbClr val="404040"/>
                </a:solidFill>
                <a:latin typeface="Calibri"/>
                <a:cs typeface="Calibri"/>
              </a:rPr>
              <a:t>dédié </a:t>
            </a:r>
            <a:r>
              <a:rPr sz="2000" dirty="0">
                <a:solidFill>
                  <a:srgbClr val="404040"/>
                </a:solidFill>
                <a:latin typeface="Calibri"/>
                <a:cs typeface="Calibri"/>
              </a:rPr>
              <a:t>aux </a:t>
            </a:r>
            <a:r>
              <a:rPr sz="2000" spc="-10" dirty="0">
                <a:solidFill>
                  <a:srgbClr val="404040"/>
                </a:solidFill>
                <a:latin typeface="Calibri"/>
                <a:cs typeface="Calibri"/>
              </a:rPr>
              <a:t>fichiers </a:t>
            </a:r>
            <a:r>
              <a:rPr sz="2000" spc="-5" dirty="0">
                <a:solidFill>
                  <a:srgbClr val="404040"/>
                </a:solidFill>
                <a:latin typeface="Calibri"/>
                <a:cs typeface="Calibri"/>
              </a:rPr>
              <a:t>de jenkins </a:t>
            </a:r>
            <a:r>
              <a:rPr sz="2000" spc="-35" dirty="0">
                <a:solidFill>
                  <a:srgbClr val="404040"/>
                </a:solidFill>
                <a:latin typeface="Calibri"/>
                <a:cs typeface="Calibri"/>
              </a:rPr>
              <a:t>s’est  </a:t>
            </a:r>
            <a:r>
              <a:rPr sz="2000" spc="-5" dirty="0">
                <a:solidFill>
                  <a:srgbClr val="404040"/>
                </a:solidFill>
                <a:latin typeface="Calibri"/>
                <a:cs typeface="Calibri"/>
              </a:rPr>
              <a:t>rempli </a:t>
            </a:r>
            <a:r>
              <a:rPr sz="2000" spc="-15" dirty="0">
                <a:solidFill>
                  <a:srgbClr val="404040"/>
                </a:solidFill>
                <a:latin typeface="Calibri"/>
                <a:cs typeface="Calibri"/>
              </a:rPr>
              <a:t>avec </a:t>
            </a:r>
            <a:r>
              <a:rPr sz="2000" spc="-5" dirty="0">
                <a:solidFill>
                  <a:srgbClr val="404040"/>
                </a:solidFill>
                <a:latin typeface="Calibri"/>
                <a:cs typeface="Calibri"/>
              </a:rPr>
              <a:t>dossier </a:t>
            </a:r>
            <a:r>
              <a:rPr sz="2000" dirty="0">
                <a:solidFill>
                  <a:srgbClr val="404040"/>
                </a:solidFill>
                <a:latin typeface="Calibri"/>
                <a:cs typeface="Calibri"/>
              </a:rPr>
              <a:t>‘remoting’ </a:t>
            </a:r>
            <a:r>
              <a:rPr sz="2000" spc="-10" dirty="0">
                <a:solidFill>
                  <a:srgbClr val="404040"/>
                </a:solidFill>
                <a:latin typeface="Calibri"/>
                <a:cs typeface="Calibri"/>
              </a:rPr>
              <a:t>et </a:t>
            </a:r>
            <a:r>
              <a:rPr sz="2000" spc="-5" dirty="0">
                <a:solidFill>
                  <a:srgbClr val="404040"/>
                </a:solidFill>
                <a:latin typeface="Calibri"/>
                <a:cs typeface="Calibri"/>
              </a:rPr>
              <a:t>jar </a:t>
            </a:r>
            <a:r>
              <a:rPr sz="2000" dirty="0">
                <a:solidFill>
                  <a:srgbClr val="404040"/>
                </a:solidFill>
                <a:latin typeface="Calibri"/>
                <a:cs typeface="Calibri"/>
              </a:rPr>
              <a:t>‘remoting.jar’ </a:t>
            </a:r>
            <a:r>
              <a:rPr sz="2000" spc="-5" dirty="0">
                <a:solidFill>
                  <a:srgbClr val="404040"/>
                </a:solidFill>
                <a:latin typeface="Calibri"/>
                <a:cs typeface="Calibri"/>
              </a:rPr>
              <a:t>(ou</a:t>
            </a:r>
            <a:r>
              <a:rPr sz="2000" spc="55" dirty="0">
                <a:solidFill>
                  <a:srgbClr val="404040"/>
                </a:solidFill>
                <a:latin typeface="Calibri"/>
                <a:cs typeface="Calibri"/>
              </a:rPr>
              <a:t> </a:t>
            </a:r>
            <a:r>
              <a:rPr sz="2000" spc="-10" dirty="0">
                <a:solidFill>
                  <a:srgbClr val="404040"/>
                </a:solidFill>
                <a:latin typeface="Calibri"/>
                <a:cs typeface="Calibri"/>
              </a:rPr>
              <a:t>slave.jar)</a:t>
            </a:r>
            <a:endParaRPr sz="2000">
              <a:latin typeface="Calibri"/>
              <a:cs typeface="Calibri"/>
            </a:endParaRPr>
          </a:p>
        </p:txBody>
      </p:sp>
      <p:sp>
        <p:nvSpPr>
          <p:cNvPr id="8" name="object 8"/>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91412" y="1895094"/>
            <a:ext cx="6362699" cy="74217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391411" y="3030093"/>
            <a:ext cx="3971544" cy="81467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942889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00" dirty="0"/>
              <a:t> </a:t>
            </a:r>
            <a:r>
              <a:rPr spc="-65" dirty="0"/>
              <a:t>Installation</a:t>
            </a:r>
          </a:p>
        </p:txBody>
      </p:sp>
      <p:sp>
        <p:nvSpPr>
          <p:cNvPr id="3" name="object 3"/>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607059"/>
            <a:ext cx="9144000" cy="238583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38151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681286"/>
            <a:ext cx="4815840" cy="751488"/>
          </a:xfrm>
          <a:prstGeom prst="rect">
            <a:avLst/>
          </a:prstGeom>
        </p:spPr>
        <p:txBody>
          <a:bodyPr vert="horz" wrap="square" lIns="0" tIns="12700" rIns="0" bIns="0" rtlCol="0">
            <a:spAutoFit/>
          </a:bodyPr>
          <a:lstStyle/>
          <a:p>
            <a:pPr marL="12700">
              <a:lnSpc>
                <a:spcPct val="100000"/>
              </a:lnSpc>
              <a:spcBef>
                <a:spcPts val="100"/>
              </a:spcBef>
            </a:pPr>
            <a:r>
              <a:rPr sz="4800" b="0" spc="-45" dirty="0">
                <a:solidFill>
                  <a:srgbClr val="404040"/>
                </a:solidFill>
                <a:latin typeface="Calibri Light"/>
                <a:cs typeface="Calibri Light"/>
              </a:rPr>
              <a:t>Jenkins </a:t>
            </a:r>
            <a:r>
              <a:rPr sz="4800" b="0" dirty="0">
                <a:solidFill>
                  <a:srgbClr val="404040"/>
                </a:solidFill>
                <a:latin typeface="Calibri Light"/>
                <a:cs typeface="Calibri Light"/>
              </a:rPr>
              <a:t>-</a:t>
            </a:r>
            <a:r>
              <a:rPr sz="4800" b="0" spc="-200" dirty="0">
                <a:solidFill>
                  <a:srgbClr val="404040"/>
                </a:solidFill>
                <a:latin typeface="Calibri Light"/>
                <a:cs typeface="Calibri Light"/>
              </a:rPr>
              <a:t> </a:t>
            </a:r>
            <a:r>
              <a:rPr sz="4800" b="0" spc="-65" dirty="0">
                <a:solidFill>
                  <a:srgbClr val="404040"/>
                </a:solidFill>
                <a:latin typeface="Calibri Light"/>
                <a:cs typeface="Calibri Light"/>
              </a:rPr>
              <a:t>Installation</a:t>
            </a:r>
            <a:endParaRPr sz="4800">
              <a:latin typeface="Calibri Light"/>
              <a:cs typeface="Calibri Light"/>
            </a:endParaRPr>
          </a:p>
        </p:txBody>
      </p:sp>
      <p:sp>
        <p:nvSpPr>
          <p:cNvPr id="3" name="object 3"/>
          <p:cNvSpPr txBox="1"/>
          <p:nvPr/>
        </p:nvSpPr>
        <p:spPr>
          <a:xfrm>
            <a:off x="810260" y="1373982"/>
            <a:ext cx="2891155" cy="321242"/>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Calibri"/>
                <a:cs typeface="Calibri"/>
              </a:rPr>
              <a:t>Pour </a:t>
            </a:r>
            <a:r>
              <a:rPr sz="2000" spc="-5" dirty="0">
                <a:solidFill>
                  <a:srgbClr val="404040"/>
                </a:solidFill>
                <a:latin typeface="Calibri"/>
                <a:cs typeface="Calibri"/>
              </a:rPr>
              <a:t>créer </a:t>
            </a:r>
            <a:r>
              <a:rPr sz="2000" dirty="0">
                <a:solidFill>
                  <a:srgbClr val="404040"/>
                </a:solidFill>
                <a:latin typeface="Calibri"/>
                <a:cs typeface="Calibri"/>
              </a:rPr>
              <a:t>un </a:t>
            </a:r>
            <a:r>
              <a:rPr sz="2000" spc="-5" dirty="0">
                <a:solidFill>
                  <a:srgbClr val="404040"/>
                </a:solidFill>
                <a:latin typeface="Calibri"/>
                <a:cs typeface="Calibri"/>
              </a:rPr>
              <a:t>nouveau job</a:t>
            </a:r>
            <a:r>
              <a:rPr sz="2000" spc="-6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4" name="object 4"/>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1836" y="1669923"/>
            <a:ext cx="8109204" cy="31843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40236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81584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00" dirty="0"/>
              <a:t> </a:t>
            </a:r>
            <a:r>
              <a:rPr spc="-65" dirty="0"/>
              <a:t>Installation</a:t>
            </a:r>
          </a:p>
        </p:txBody>
      </p:sp>
      <p:sp>
        <p:nvSpPr>
          <p:cNvPr id="3" name="object 3"/>
          <p:cNvSpPr txBox="1"/>
          <p:nvPr/>
        </p:nvSpPr>
        <p:spPr>
          <a:xfrm>
            <a:off x="3478657" y="4941189"/>
            <a:ext cx="4839970" cy="128240"/>
          </a:xfrm>
          <a:prstGeom prst="rect">
            <a:avLst/>
          </a:prstGeom>
        </p:spPr>
        <p:txBody>
          <a:bodyPr vert="horz" wrap="square" lIns="0" tIns="0" rIns="0" bIns="0" rtlCol="0">
            <a:spAutoFit/>
          </a:bodyPr>
          <a:lstStyle/>
          <a:p>
            <a:pPr>
              <a:lnSpc>
                <a:spcPts val="1000"/>
              </a:lnSpc>
              <a:tabLst>
                <a:tab pos="4633595" algn="l"/>
              </a:tabLst>
            </a:pPr>
            <a:r>
              <a:rPr sz="1350" baseline="3086" dirty="0">
                <a:solidFill>
                  <a:srgbClr val="FFFFFF"/>
                </a:solidFill>
                <a:latin typeface="Calibri"/>
                <a:cs typeface="Calibri"/>
              </a:rPr>
              <a:t>U</a:t>
            </a:r>
            <a:r>
              <a:rPr sz="1350" spc="-15" baseline="3086" dirty="0">
                <a:solidFill>
                  <a:srgbClr val="FFFFFF"/>
                </a:solidFill>
                <a:latin typeface="Calibri"/>
                <a:cs typeface="Calibri"/>
              </a:rPr>
              <a:t>S</a:t>
            </a:r>
            <a:r>
              <a:rPr sz="1350" baseline="3086" dirty="0">
                <a:solidFill>
                  <a:srgbClr val="FFFFFF"/>
                </a:solidFill>
                <a:latin typeface="Calibri"/>
                <a:cs typeface="Calibri"/>
              </a:rPr>
              <a:t>I</a:t>
            </a:r>
            <a:r>
              <a:rPr sz="1350" spc="-7" baseline="3086" dirty="0">
                <a:solidFill>
                  <a:srgbClr val="FFFFFF"/>
                </a:solidFill>
                <a:latin typeface="Calibri"/>
                <a:cs typeface="Calibri"/>
              </a:rPr>
              <a:t>N</a:t>
            </a:r>
            <a:r>
              <a:rPr sz="1350" baseline="3086" dirty="0">
                <a:solidFill>
                  <a:srgbClr val="FFFFFF"/>
                </a:solidFill>
                <a:latin typeface="Calibri"/>
                <a:cs typeface="Calibri"/>
              </a:rPr>
              <a:t>E</a:t>
            </a:r>
            <a:r>
              <a:rPr sz="1350" spc="-15" baseline="3086" dirty="0">
                <a:solidFill>
                  <a:srgbClr val="FFFFFF"/>
                </a:solidFill>
                <a:latin typeface="Calibri"/>
                <a:cs typeface="Calibri"/>
              </a:rPr>
              <a:t> </a:t>
            </a:r>
            <a:r>
              <a:rPr sz="1350" spc="7" baseline="3086" dirty="0">
                <a:solidFill>
                  <a:srgbClr val="FFFFFF"/>
                </a:solidFill>
                <a:latin typeface="Calibri"/>
                <a:cs typeface="Calibri"/>
              </a:rPr>
              <a:t>L</a:t>
            </a:r>
            <a:r>
              <a:rPr sz="1350" baseline="3086" dirty="0">
                <a:solidFill>
                  <a:srgbClr val="FFFFFF"/>
                </a:solidFill>
                <a:latin typeface="Calibri"/>
                <a:cs typeface="Calibri"/>
              </a:rPr>
              <a:t>O</a:t>
            </a:r>
            <a:r>
              <a:rPr sz="1350" spc="-7" baseline="3086" dirty="0">
                <a:solidFill>
                  <a:srgbClr val="FFFFFF"/>
                </a:solidFill>
                <a:latin typeface="Calibri"/>
                <a:cs typeface="Calibri"/>
              </a:rPr>
              <a:t>G</a:t>
            </a:r>
            <a:r>
              <a:rPr sz="1350" baseline="3086" dirty="0">
                <a:solidFill>
                  <a:srgbClr val="FFFFFF"/>
                </a:solidFill>
                <a:latin typeface="Calibri"/>
                <a:cs typeface="Calibri"/>
              </a:rPr>
              <a:t>ICIE</a:t>
            </a:r>
            <a:r>
              <a:rPr sz="1350" spc="7" baseline="3086" dirty="0">
                <a:solidFill>
                  <a:srgbClr val="FFFFFF"/>
                </a:solidFill>
                <a:latin typeface="Calibri"/>
                <a:cs typeface="Calibri"/>
              </a:rPr>
              <a:t>L</a:t>
            </a:r>
            <a:r>
              <a:rPr sz="1350" spc="-15" baseline="3086" dirty="0">
                <a:solidFill>
                  <a:srgbClr val="FFFFFF"/>
                </a:solidFill>
                <a:latin typeface="Calibri"/>
                <a:cs typeface="Calibri"/>
              </a:rPr>
              <a:t>L</a:t>
            </a:r>
            <a:r>
              <a:rPr sz="1350" baseline="3086" dirty="0">
                <a:solidFill>
                  <a:srgbClr val="FFFFFF"/>
                </a:solidFill>
                <a:latin typeface="Calibri"/>
                <a:cs typeface="Calibri"/>
              </a:rPr>
              <a:t>E</a:t>
            </a:r>
            <a:r>
              <a:rPr sz="1350" spc="-60" baseline="3086" dirty="0">
                <a:solidFill>
                  <a:srgbClr val="FFFFFF"/>
                </a:solidFill>
                <a:latin typeface="Calibri"/>
                <a:cs typeface="Calibri"/>
              </a:rPr>
              <a:t> </a:t>
            </a:r>
            <a:r>
              <a:rPr sz="1350" baseline="3086" dirty="0">
                <a:solidFill>
                  <a:srgbClr val="FFFFFF"/>
                </a:solidFill>
                <a:latin typeface="Calibri"/>
                <a:cs typeface="Calibri"/>
              </a:rPr>
              <a:t>- ©</a:t>
            </a:r>
            <a:r>
              <a:rPr sz="1350" spc="-15" baseline="3086" dirty="0">
                <a:solidFill>
                  <a:srgbClr val="FFFFFF"/>
                </a:solidFill>
                <a:latin typeface="Calibri"/>
                <a:cs typeface="Calibri"/>
              </a:rPr>
              <a:t> </a:t>
            </a:r>
            <a:r>
              <a:rPr sz="1350" spc="-7" baseline="3086" dirty="0">
                <a:solidFill>
                  <a:srgbClr val="FFFFFF"/>
                </a:solidFill>
                <a:latin typeface="Calibri"/>
                <a:cs typeface="Calibri"/>
              </a:rPr>
              <a:t>D</a:t>
            </a:r>
            <a:r>
              <a:rPr sz="1350" spc="-15" baseline="3086" dirty="0">
                <a:solidFill>
                  <a:srgbClr val="FFFFFF"/>
                </a:solidFill>
                <a:latin typeface="Calibri"/>
                <a:cs typeface="Calibri"/>
              </a:rPr>
              <a:t>A</a:t>
            </a:r>
            <a:r>
              <a:rPr sz="1350" baseline="3086" dirty="0">
                <a:solidFill>
                  <a:srgbClr val="FFFFFF"/>
                </a:solidFill>
                <a:latin typeface="Calibri"/>
                <a:cs typeface="Calibri"/>
              </a:rPr>
              <a:t>VID P</a:t>
            </a:r>
            <a:r>
              <a:rPr sz="1350" spc="7" baseline="3086" dirty="0">
                <a:solidFill>
                  <a:srgbClr val="FFFFFF"/>
                </a:solidFill>
                <a:latin typeface="Calibri"/>
                <a:cs typeface="Calibri"/>
              </a:rPr>
              <a:t>L</a:t>
            </a:r>
            <a:r>
              <a:rPr sz="1350" spc="-15" baseline="3086" dirty="0">
                <a:solidFill>
                  <a:srgbClr val="FFFFFF"/>
                </a:solidFill>
                <a:latin typeface="Calibri"/>
                <a:cs typeface="Calibri"/>
              </a:rPr>
              <a:t>A</a:t>
            </a:r>
            <a:r>
              <a:rPr sz="1350" spc="-7" baseline="3086" dirty="0">
                <a:solidFill>
                  <a:srgbClr val="FFFFFF"/>
                </a:solidFill>
                <a:latin typeface="Calibri"/>
                <a:cs typeface="Calibri"/>
              </a:rPr>
              <a:t>N</a:t>
            </a:r>
            <a:r>
              <a:rPr sz="1350" baseline="3086" dirty="0">
                <a:solidFill>
                  <a:srgbClr val="FFFFFF"/>
                </a:solidFill>
                <a:latin typeface="Calibri"/>
                <a:cs typeface="Calibri"/>
              </a:rPr>
              <a:t>TROU</a:t>
            </a:r>
            <a:r>
              <a:rPr sz="1350" spc="-30" baseline="3086" dirty="0">
                <a:solidFill>
                  <a:srgbClr val="FFFFFF"/>
                </a:solidFill>
                <a:latin typeface="Calibri"/>
                <a:cs typeface="Calibri"/>
              </a:rPr>
              <a:t> </a:t>
            </a:r>
            <a:r>
              <a:rPr sz="1350" baseline="3086" dirty="0">
                <a:solidFill>
                  <a:srgbClr val="FFFFFF"/>
                </a:solidFill>
                <a:latin typeface="Calibri"/>
                <a:cs typeface="Calibri"/>
              </a:rPr>
              <a:t>-</a:t>
            </a:r>
            <a:r>
              <a:rPr sz="1350" spc="-22" baseline="3086" dirty="0">
                <a:solidFill>
                  <a:srgbClr val="FFFFFF"/>
                </a:solidFill>
                <a:latin typeface="Calibri"/>
                <a:cs typeface="Calibri"/>
              </a:rPr>
              <a:t> </a:t>
            </a:r>
            <a:r>
              <a:rPr sz="1350" spc="-7" baseline="3086" dirty="0">
                <a:solidFill>
                  <a:srgbClr val="FFFFFF"/>
                </a:solidFill>
                <a:latin typeface="Calibri"/>
                <a:cs typeface="Calibri"/>
              </a:rPr>
              <a:t>201</a:t>
            </a:r>
            <a:r>
              <a:rPr sz="1350" baseline="3086" dirty="0">
                <a:solidFill>
                  <a:srgbClr val="FFFFFF"/>
                </a:solidFill>
                <a:latin typeface="Calibri"/>
                <a:cs typeface="Calibri"/>
              </a:rPr>
              <a:t>9	</a:t>
            </a:r>
            <a:r>
              <a:rPr sz="1050" dirty="0">
                <a:solidFill>
                  <a:srgbClr val="FFFFFF"/>
                </a:solidFill>
                <a:latin typeface="Calibri"/>
                <a:cs typeface="Calibri"/>
              </a:rPr>
              <a:t>288</a:t>
            </a:r>
            <a:endParaRPr sz="1050">
              <a:latin typeface="Calibri"/>
              <a:cs typeface="Calibri"/>
            </a:endParaRPr>
          </a:p>
        </p:txBody>
      </p:sp>
      <p:sp>
        <p:nvSpPr>
          <p:cNvPr id="4" name="object 4"/>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43014" y="1384173"/>
            <a:ext cx="6115797" cy="262204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36904" y="4157090"/>
            <a:ext cx="8007095" cy="914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133345" y="4237101"/>
            <a:ext cx="1137285" cy="104299"/>
          </a:xfrm>
          <a:custGeom>
            <a:avLst/>
            <a:gdLst/>
            <a:ahLst/>
            <a:cxnLst/>
            <a:rect l="l" t="t" r="r" b="b"/>
            <a:pathLst>
              <a:path w="1137285" h="139064">
                <a:moveTo>
                  <a:pt x="0" y="138683"/>
                </a:moveTo>
                <a:lnTo>
                  <a:pt x="1136904" y="138683"/>
                </a:lnTo>
                <a:lnTo>
                  <a:pt x="1136904" y="0"/>
                </a:lnTo>
                <a:lnTo>
                  <a:pt x="0" y="0"/>
                </a:lnTo>
                <a:lnTo>
                  <a:pt x="0" y="138683"/>
                </a:lnTo>
                <a:close/>
              </a:path>
            </a:pathLst>
          </a:custGeom>
          <a:solidFill>
            <a:srgbClr val="FFFFFF"/>
          </a:solidFill>
        </p:spPr>
        <p:txBody>
          <a:bodyPr wrap="square" lIns="0" tIns="0" rIns="0" bIns="0" rtlCol="0"/>
          <a:lstStyle/>
          <a:p>
            <a:endParaRPr/>
          </a:p>
        </p:txBody>
      </p:sp>
      <p:sp>
        <p:nvSpPr>
          <p:cNvPr id="8" name="object 8"/>
          <p:cNvSpPr/>
          <p:nvPr/>
        </p:nvSpPr>
        <p:spPr>
          <a:xfrm>
            <a:off x="3133345" y="4237101"/>
            <a:ext cx="1137285" cy="104299"/>
          </a:xfrm>
          <a:custGeom>
            <a:avLst/>
            <a:gdLst/>
            <a:ahLst/>
            <a:cxnLst/>
            <a:rect l="l" t="t" r="r" b="b"/>
            <a:pathLst>
              <a:path w="1137285" h="139064">
                <a:moveTo>
                  <a:pt x="0" y="138683"/>
                </a:moveTo>
                <a:lnTo>
                  <a:pt x="1136904" y="138683"/>
                </a:lnTo>
                <a:lnTo>
                  <a:pt x="1136904" y="0"/>
                </a:lnTo>
                <a:lnTo>
                  <a:pt x="0" y="0"/>
                </a:lnTo>
                <a:lnTo>
                  <a:pt x="0" y="138683"/>
                </a:lnTo>
                <a:close/>
              </a:path>
            </a:pathLst>
          </a:custGeom>
          <a:ln w="15240">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21467656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02004" y="681286"/>
            <a:ext cx="2912110" cy="568166"/>
          </a:xfrm>
          <a:prstGeom prst="rect">
            <a:avLst/>
          </a:prstGeom>
        </p:spPr>
        <p:txBody>
          <a:bodyPr vert="horz" wrap="square" lIns="0" tIns="12700" rIns="0" bIns="0" rtlCol="0">
            <a:spAutoFit/>
          </a:bodyPr>
          <a:lstStyle/>
          <a:p>
            <a:pPr marL="12700">
              <a:lnSpc>
                <a:spcPct val="100000"/>
              </a:lnSpc>
              <a:spcBef>
                <a:spcPts val="100"/>
              </a:spcBef>
            </a:pPr>
            <a:r>
              <a:rPr spc="-45" dirty="0"/>
              <a:t>Jenkins </a:t>
            </a:r>
            <a:r>
              <a:rPr dirty="0"/>
              <a:t>-</a:t>
            </a:r>
            <a:r>
              <a:rPr spc="-215" dirty="0"/>
              <a:t> </a:t>
            </a:r>
            <a:r>
              <a:rPr spc="-35" dirty="0"/>
              <a:t>CLI</a:t>
            </a:r>
          </a:p>
        </p:txBody>
      </p:sp>
      <p:sp>
        <p:nvSpPr>
          <p:cNvPr id="5" name="object 5"/>
          <p:cNvSpPr txBox="1"/>
          <p:nvPr/>
        </p:nvSpPr>
        <p:spPr>
          <a:xfrm>
            <a:off x="810260" y="637365"/>
            <a:ext cx="6372225" cy="4138184"/>
          </a:xfrm>
          <a:prstGeom prst="rect">
            <a:avLst/>
          </a:prstGeom>
        </p:spPr>
        <p:txBody>
          <a:bodyPr vert="horz" wrap="square" lIns="0" tIns="13335" rIns="0" bIns="0" rtlCol="0">
            <a:spAutoFit/>
          </a:bodyPr>
          <a:lstStyle/>
          <a:p>
            <a:pPr marL="12700">
              <a:lnSpc>
                <a:spcPct val="100000"/>
              </a:lnSpc>
              <a:spcBef>
                <a:spcPts val="105"/>
              </a:spcBef>
            </a:pPr>
            <a:r>
              <a:rPr sz="1700" b="1" spc="-10" dirty="0">
                <a:solidFill>
                  <a:srgbClr val="404040"/>
                </a:solidFill>
                <a:latin typeface="Calibri"/>
                <a:cs typeface="Calibri"/>
              </a:rPr>
              <a:t>Liste </a:t>
            </a:r>
            <a:r>
              <a:rPr sz="1700" b="1" spc="-5" dirty="0">
                <a:solidFill>
                  <a:srgbClr val="404040"/>
                </a:solidFill>
                <a:latin typeface="Calibri"/>
                <a:cs typeface="Calibri"/>
              </a:rPr>
              <a:t>des opérations </a:t>
            </a:r>
            <a:r>
              <a:rPr sz="1700" b="1" dirty="0">
                <a:solidFill>
                  <a:srgbClr val="404040"/>
                </a:solidFill>
                <a:latin typeface="Calibri"/>
                <a:cs typeface="Calibri"/>
              </a:rPr>
              <a:t>possible </a:t>
            </a:r>
            <a:r>
              <a:rPr sz="1700" b="1" spc="-5" dirty="0">
                <a:solidFill>
                  <a:srgbClr val="404040"/>
                </a:solidFill>
                <a:latin typeface="Calibri"/>
                <a:cs typeface="Calibri"/>
              </a:rPr>
              <a:t>d'effectuer </a:t>
            </a:r>
            <a:r>
              <a:rPr sz="1700" b="1" dirty="0">
                <a:solidFill>
                  <a:srgbClr val="404040"/>
                </a:solidFill>
                <a:latin typeface="Calibri"/>
                <a:cs typeface="Calibri"/>
              </a:rPr>
              <a:t>depuis la ligne de</a:t>
            </a:r>
            <a:r>
              <a:rPr sz="1700" b="1" spc="-105" dirty="0">
                <a:solidFill>
                  <a:srgbClr val="404040"/>
                </a:solidFill>
                <a:latin typeface="Calibri"/>
                <a:cs typeface="Calibri"/>
              </a:rPr>
              <a:t> </a:t>
            </a:r>
            <a:r>
              <a:rPr sz="1700" b="1" dirty="0">
                <a:solidFill>
                  <a:srgbClr val="404040"/>
                </a:solidFill>
                <a:latin typeface="Calibri"/>
                <a:cs typeface="Calibri"/>
              </a:rPr>
              <a:t>commandes</a:t>
            </a:r>
            <a:endParaRPr sz="1700" dirty="0">
              <a:latin typeface="Calibri"/>
              <a:cs typeface="Calibri"/>
            </a:endParaRPr>
          </a:p>
          <a:p>
            <a:pPr>
              <a:lnSpc>
                <a:spcPct val="100000"/>
              </a:lnSpc>
              <a:spcBef>
                <a:spcPts val="5"/>
              </a:spcBef>
            </a:pPr>
            <a:endParaRPr sz="2100" dirty="0">
              <a:latin typeface="Times New Roman"/>
              <a:cs typeface="Times New Roman"/>
            </a:endParaRPr>
          </a:p>
          <a:p>
            <a:pPr marL="12700">
              <a:lnSpc>
                <a:spcPct val="100000"/>
              </a:lnSpc>
            </a:pPr>
            <a:r>
              <a:rPr sz="1700" spc="-15" dirty="0">
                <a:solidFill>
                  <a:srgbClr val="404040"/>
                </a:solidFill>
                <a:latin typeface="Calibri"/>
                <a:cs typeface="Calibri"/>
              </a:rPr>
              <a:t>java </a:t>
            </a:r>
            <a:r>
              <a:rPr sz="1700" spc="-5" dirty="0">
                <a:solidFill>
                  <a:srgbClr val="404040"/>
                </a:solidFill>
                <a:latin typeface="Calibri"/>
                <a:cs typeface="Calibri"/>
              </a:rPr>
              <a:t>-jar </a:t>
            </a:r>
            <a:r>
              <a:rPr sz="1700" dirty="0">
                <a:solidFill>
                  <a:srgbClr val="404040"/>
                </a:solidFill>
                <a:latin typeface="Calibri"/>
                <a:cs typeface="Calibri"/>
              </a:rPr>
              <a:t>jenkins-cli.jar </a:t>
            </a:r>
            <a:r>
              <a:rPr sz="1700" spc="-5" dirty="0">
                <a:solidFill>
                  <a:srgbClr val="404040"/>
                </a:solidFill>
                <a:latin typeface="Calibri"/>
                <a:cs typeface="Calibri"/>
              </a:rPr>
              <a:t>-s http://jenkins:8080/</a:t>
            </a:r>
            <a:r>
              <a:rPr sz="1700" spc="-60" dirty="0">
                <a:solidFill>
                  <a:srgbClr val="404040"/>
                </a:solidFill>
                <a:latin typeface="Calibri"/>
                <a:cs typeface="Calibri"/>
              </a:rPr>
              <a:t> </a:t>
            </a:r>
            <a:r>
              <a:rPr sz="1700" dirty="0">
                <a:solidFill>
                  <a:srgbClr val="404040"/>
                </a:solidFill>
                <a:latin typeface="Calibri"/>
                <a:cs typeface="Calibri"/>
              </a:rPr>
              <a:t>help</a:t>
            </a:r>
            <a:endParaRPr sz="1700" dirty="0">
              <a:latin typeface="Calibri"/>
              <a:cs typeface="Calibri"/>
            </a:endParaRPr>
          </a:p>
          <a:p>
            <a:pPr marL="111760">
              <a:lnSpc>
                <a:spcPts val="1735"/>
              </a:lnSpc>
              <a:spcBef>
                <a:spcPts val="819"/>
              </a:spcBef>
            </a:pPr>
            <a:r>
              <a:rPr sz="1700" dirty="0">
                <a:solidFill>
                  <a:srgbClr val="404040"/>
                </a:solidFill>
                <a:latin typeface="Calibri"/>
                <a:cs typeface="Calibri"/>
              </a:rPr>
              <a:t>build</a:t>
            </a:r>
            <a:endParaRPr sz="1700" dirty="0">
              <a:latin typeface="Calibri"/>
              <a:cs typeface="Calibri"/>
            </a:endParaRPr>
          </a:p>
          <a:p>
            <a:pPr marL="111760" marR="1482090" indent="97155">
              <a:lnSpc>
                <a:spcPct val="70000"/>
              </a:lnSpc>
              <a:spcBef>
                <a:spcPts val="305"/>
              </a:spcBef>
            </a:pPr>
            <a:r>
              <a:rPr sz="1700" dirty="0">
                <a:solidFill>
                  <a:srgbClr val="404040"/>
                </a:solidFill>
                <a:latin typeface="Calibri"/>
                <a:cs typeface="Calibri"/>
              </a:rPr>
              <a:t>Builds a </a:t>
            </a:r>
            <a:r>
              <a:rPr sz="1700" spc="-5" dirty="0">
                <a:solidFill>
                  <a:srgbClr val="404040"/>
                </a:solidFill>
                <a:latin typeface="Calibri"/>
                <a:cs typeface="Calibri"/>
              </a:rPr>
              <a:t>job, </a:t>
            </a:r>
            <a:r>
              <a:rPr sz="1700" dirty="0">
                <a:solidFill>
                  <a:srgbClr val="404040"/>
                </a:solidFill>
                <a:latin typeface="Calibri"/>
                <a:cs typeface="Calibri"/>
              </a:rPr>
              <a:t>and </a:t>
            </a:r>
            <a:r>
              <a:rPr sz="1700" spc="-5" dirty="0">
                <a:solidFill>
                  <a:srgbClr val="404040"/>
                </a:solidFill>
                <a:latin typeface="Calibri"/>
                <a:cs typeface="Calibri"/>
              </a:rPr>
              <a:t>optionally waits until </a:t>
            </a:r>
            <a:r>
              <a:rPr sz="1700" dirty="0">
                <a:solidFill>
                  <a:srgbClr val="404040"/>
                </a:solidFill>
                <a:latin typeface="Calibri"/>
                <a:cs typeface="Calibri"/>
              </a:rPr>
              <a:t>its </a:t>
            </a:r>
            <a:r>
              <a:rPr sz="1700" spc="-5" dirty="0">
                <a:solidFill>
                  <a:srgbClr val="404040"/>
                </a:solidFill>
                <a:latin typeface="Calibri"/>
                <a:cs typeface="Calibri"/>
              </a:rPr>
              <a:t>completion.  cancel-quiet-down</a:t>
            </a:r>
            <a:endParaRPr sz="1700" dirty="0">
              <a:latin typeface="Calibri"/>
              <a:cs typeface="Calibri"/>
            </a:endParaRPr>
          </a:p>
          <a:p>
            <a:pPr marL="111760" marR="1880870" indent="97155">
              <a:lnSpc>
                <a:spcPct val="70000"/>
              </a:lnSpc>
            </a:pPr>
            <a:r>
              <a:rPr sz="1700" dirty="0">
                <a:solidFill>
                  <a:srgbClr val="404040"/>
                </a:solidFill>
                <a:latin typeface="Calibri"/>
                <a:cs typeface="Calibri"/>
              </a:rPr>
              <a:t>Cancel the </a:t>
            </a:r>
            <a:r>
              <a:rPr sz="1700" spc="-15" dirty="0">
                <a:solidFill>
                  <a:srgbClr val="404040"/>
                </a:solidFill>
                <a:latin typeface="Calibri"/>
                <a:cs typeface="Calibri"/>
              </a:rPr>
              <a:t>effect </a:t>
            </a:r>
            <a:r>
              <a:rPr sz="1700" spc="-5" dirty="0">
                <a:solidFill>
                  <a:srgbClr val="404040"/>
                </a:solidFill>
                <a:latin typeface="Calibri"/>
                <a:cs typeface="Calibri"/>
              </a:rPr>
              <a:t>of </a:t>
            </a:r>
            <a:r>
              <a:rPr sz="1700" dirty="0">
                <a:solidFill>
                  <a:srgbClr val="404040"/>
                </a:solidFill>
                <a:latin typeface="Calibri"/>
                <a:cs typeface="Calibri"/>
              </a:rPr>
              <a:t>the "quiet-down" </a:t>
            </a:r>
            <a:r>
              <a:rPr sz="1700" spc="-5" dirty="0">
                <a:solidFill>
                  <a:srgbClr val="404040"/>
                </a:solidFill>
                <a:latin typeface="Calibri"/>
                <a:cs typeface="Calibri"/>
              </a:rPr>
              <a:t>command.  </a:t>
            </a:r>
            <a:r>
              <a:rPr sz="1700" dirty="0">
                <a:solidFill>
                  <a:srgbClr val="404040"/>
                </a:solidFill>
                <a:latin typeface="Calibri"/>
                <a:cs typeface="Calibri"/>
              </a:rPr>
              <a:t>clear-queue</a:t>
            </a:r>
            <a:endParaRPr sz="1700" dirty="0">
              <a:latin typeface="Calibri"/>
              <a:cs typeface="Calibri"/>
            </a:endParaRPr>
          </a:p>
          <a:p>
            <a:pPr marL="209550">
              <a:lnSpc>
                <a:spcPts val="1120"/>
              </a:lnSpc>
            </a:pPr>
            <a:r>
              <a:rPr sz="1700" spc="-5" dirty="0">
                <a:solidFill>
                  <a:srgbClr val="404040"/>
                </a:solidFill>
                <a:latin typeface="Calibri"/>
                <a:cs typeface="Calibri"/>
              </a:rPr>
              <a:t>Clears </a:t>
            </a:r>
            <a:r>
              <a:rPr sz="1700" dirty="0">
                <a:solidFill>
                  <a:srgbClr val="404040"/>
                </a:solidFill>
                <a:latin typeface="Calibri"/>
                <a:cs typeface="Calibri"/>
              </a:rPr>
              <a:t>the build</a:t>
            </a:r>
            <a:r>
              <a:rPr sz="1700" spc="-90" dirty="0">
                <a:solidFill>
                  <a:srgbClr val="404040"/>
                </a:solidFill>
                <a:latin typeface="Calibri"/>
                <a:cs typeface="Calibri"/>
              </a:rPr>
              <a:t> </a:t>
            </a:r>
            <a:r>
              <a:rPr sz="1700" dirty="0">
                <a:solidFill>
                  <a:srgbClr val="404040"/>
                </a:solidFill>
                <a:latin typeface="Calibri"/>
                <a:cs typeface="Calibri"/>
              </a:rPr>
              <a:t>queue</a:t>
            </a:r>
            <a:endParaRPr sz="1700" dirty="0">
              <a:latin typeface="Calibri"/>
              <a:cs typeface="Calibri"/>
            </a:endParaRPr>
          </a:p>
          <a:p>
            <a:pPr marL="111760" marR="4344670">
              <a:lnSpc>
                <a:spcPct val="70100"/>
              </a:lnSpc>
              <a:spcBef>
                <a:spcPts val="305"/>
              </a:spcBef>
            </a:pPr>
            <a:r>
              <a:rPr sz="1700" dirty="0">
                <a:solidFill>
                  <a:srgbClr val="404040"/>
                </a:solidFill>
                <a:latin typeface="Calibri"/>
                <a:cs typeface="Calibri"/>
              </a:rPr>
              <a:t>connect-node  </a:t>
            </a:r>
            <a:r>
              <a:rPr sz="1700" spc="-5" dirty="0">
                <a:solidFill>
                  <a:srgbClr val="404040"/>
                </a:solidFill>
                <a:latin typeface="Calibri"/>
                <a:cs typeface="Calibri"/>
              </a:rPr>
              <a:t>Reconnect to </a:t>
            </a:r>
            <a:r>
              <a:rPr sz="1700" dirty="0">
                <a:solidFill>
                  <a:srgbClr val="404040"/>
                </a:solidFill>
                <a:latin typeface="Calibri"/>
                <a:cs typeface="Calibri"/>
              </a:rPr>
              <a:t>a node  </a:t>
            </a:r>
            <a:r>
              <a:rPr sz="1700" spc="-10" dirty="0">
                <a:solidFill>
                  <a:srgbClr val="404040"/>
                </a:solidFill>
                <a:latin typeface="Calibri"/>
                <a:cs typeface="Calibri"/>
              </a:rPr>
              <a:t>copy-job</a:t>
            </a:r>
            <a:endParaRPr sz="1700" dirty="0">
              <a:latin typeface="Calibri"/>
              <a:cs typeface="Calibri"/>
            </a:endParaRPr>
          </a:p>
          <a:p>
            <a:pPr marL="111760" marR="5089525" indent="97155">
              <a:lnSpc>
                <a:spcPct val="70000"/>
              </a:lnSpc>
            </a:pPr>
            <a:r>
              <a:rPr sz="1700" dirty="0">
                <a:solidFill>
                  <a:srgbClr val="404040"/>
                </a:solidFill>
                <a:latin typeface="Calibri"/>
                <a:cs typeface="Calibri"/>
              </a:rPr>
              <a:t>Copies a</a:t>
            </a:r>
            <a:r>
              <a:rPr sz="1700" spc="-105" dirty="0">
                <a:solidFill>
                  <a:srgbClr val="404040"/>
                </a:solidFill>
                <a:latin typeface="Calibri"/>
                <a:cs typeface="Calibri"/>
              </a:rPr>
              <a:t> </a:t>
            </a:r>
            <a:r>
              <a:rPr sz="1700" spc="-5" dirty="0">
                <a:solidFill>
                  <a:srgbClr val="404040"/>
                </a:solidFill>
                <a:latin typeface="Calibri"/>
                <a:cs typeface="Calibri"/>
              </a:rPr>
              <a:t>job  </a:t>
            </a:r>
            <a:r>
              <a:rPr sz="1700" spc="-10" dirty="0">
                <a:solidFill>
                  <a:srgbClr val="404040"/>
                </a:solidFill>
                <a:latin typeface="Calibri"/>
                <a:cs typeface="Calibri"/>
              </a:rPr>
              <a:t>create-job</a:t>
            </a:r>
            <a:endParaRPr sz="1700" dirty="0">
              <a:latin typeface="Calibri"/>
              <a:cs typeface="Calibri"/>
            </a:endParaRPr>
          </a:p>
          <a:p>
            <a:pPr marL="111760" marR="785495" indent="97155">
              <a:lnSpc>
                <a:spcPct val="70000"/>
              </a:lnSpc>
            </a:pPr>
            <a:r>
              <a:rPr sz="1700" spc="-10" dirty="0">
                <a:solidFill>
                  <a:srgbClr val="404040"/>
                </a:solidFill>
                <a:latin typeface="Calibri"/>
                <a:cs typeface="Calibri"/>
              </a:rPr>
              <a:t>Creates </a:t>
            </a:r>
            <a:r>
              <a:rPr sz="1700" dirty="0">
                <a:solidFill>
                  <a:srgbClr val="404040"/>
                </a:solidFill>
                <a:latin typeface="Calibri"/>
                <a:cs typeface="Calibri"/>
              </a:rPr>
              <a:t>a </a:t>
            </a:r>
            <a:r>
              <a:rPr sz="1700" spc="-5" dirty="0">
                <a:solidFill>
                  <a:srgbClr val="404040"/>
                </a:solidFill>
                <a:latin typeface="Calibri"/>
                <a:cs typeface="Calibri"/>
              </a:rPr>
              <a:t>new job by reading </a:t>
            </a:r>
            <a:r>
              <a:rPr sz="1700" spc="-10" dirty="0">
                <a:solidFill>
                  <a:srgbClr val="404040"/>
                </a:solidFill>
                <a:latin typeface="Calibri"/>
                <a:cs typeface="Calibri"/>
              </a:rPr>
              <a:t>stdin </a:t>
            </a:r>
            <a:r>
              <a:rPr sz="1700" dirty="0">
                <a:solidFill>
                  <a:srgbClr val="404040"/>
                </a:solidFill>
                <a:latin typeface="Calibri"/>
                <a:cs typeface="Calibri"/>
              </a:rPr>
              <a:t>as a </a:t>
            </a:r>
            <a:r>
              <a:rPr sz="1700" spc="-10" dirty="0">
                <a:solidFill>
                  <a:srgbClr val="404040"/>
                </a:solidFill>
                <a:latin typeface="Calibri"/>
                <a:cs typeface="Calibri"/>
              </a:rPr>
              <a:t>configuration </a:t>
            </a:r>
            <a:r>
              <a:rPr sz="1700" spc="-5" dirty="0">
                <a:solidFill>
                  <a:srgbClr val="404040"/>
                </a:solidFill>
                <a:latin typeface="Calibri"/>
                <a:cs typeface="Calibri"/>
              </a:rPr>
              <a:t>XML file  delete-builds</a:t>
            </a:r>
            <a:endParaRPr sz="1700" dirty="0">
              <a:latin typeface="Calibri"/>
              <a:cs typeface="Calibri"/>
            </a:endParaRPr>
          </a:p>
          <a:p>
            <a:pPr marL="209550">
              <a:lnSpc>
                <a:spcPts val="1125"/>
              </a:lnSpc>
            </a:pPr>
            <a:r>
              <a:rPr sz="1700" spc="-5" dirty="0">
                <a:solidFill>
                  <a:srgbClr val="404040"/>
                </a:solidFill>
                <a:latin typeface="Calibri"/>
                <a:cs typeface="Calibri"/>
              </a:rPr>
              <a:t>Deletes </a:t>
            </a:r>
            <a:r>
              <a:rPr sz="1700" dirty="0">
                <a:solidFill>
                  <a:srgbClr val="404040"/>
                </a:solidFill>
                <a:latin typeface="Calibri"/>
                <a:cs typeface="Calibri"/>
              </a:rPr>
              <a:t>build</a:t>
            </a:r>
            <a:r>
              <a:rPr sz="1700" spc="-45" dirty="0">
                <a:solidFill>
                  <a:srgbClr val="404040"/>
                </a:solidFill>
                <a:latin typeface="Calibri"/>
                <a:cs typeface="Calibri"/>
              </a:rPr>
              <a:t> </a:t>
            </a:r>
            <a:r>
              <a:rPr sz="1700" spc="-10" dirty="0">
                <a:solidFill>
                  <a:srgbClr val="404040"/>
                </a:solidFill>
                <a:latin typeface="Calibri"/>
                <a:cs typeface="Calibri"/>
              </a:rPr>
              <a:t>record(s)</a:t>
            </a:r>
            <a:endParaRPr sz="1700" dirty="0">
              <a:latin typeface="Calibri"/>
              <a:cs typeface="Calibri"/>
            </a:endParaRPr>
          </a:p>
          <a:p>
            <a:pPr marL="209550" marR="5013325" indent="-97790">
              <a:lnSpc>
                <a:spcPct val="70000"/>
              </a:lnSpc>
              <a:spcBef>
                <a:spcPts val="305"/>
              </a:spcBef>
            </a:pPr>
            <a:r>
              <a:rPr sz="1700" spc="-5" dirty="0">
                <a:solidFill>
                  <a:srgbClr val="404040"/>
                </a:solidFill>
                <a:latin typeface="Calibri"/>
                <a:cs typeface="Calibri"/>
              </a:rPr>
              <a:t>delete-job  Deletes </a:t>
            </a:r>
            <a:r>
              <a:rPr sz="1700" dirty="0">
                <a:solidFill>
                  <a:srgbClr val="404040"/>
                </a:solidFill>
                <a:latin typeface="Calibri"/>
                <a:cs typeface="Calibri"/>
              </a:rPr>
              <a:t>a</a:t>
            </a:r>
            <a:r>
              <a:rPr sz="1700" spc="-80" dirty="0">
                <a:solidFill>
                  <a:srgbClr val="404040"/>
                </a:solidFill>
                <a:latin typeface="Calibri"/>
                <a:cs typeface="Calibri"/>
              </a:rPr>
              <a:t> </a:t>
            </a:r>
            <a:r>
              <a:rPr sz="1700" spc="-5" dirty="0">
                <a:solidFill>
                  <a:srgbClr val="404040"/>
                </a:solidFill>
                <a:latin typeface="Calibri"/>
                <a:cs typeface="Calibri"/>
              </a:rPr>
              <a:t>job</a:t>
            </a:r>
            <a:endParaRPr sz="1700" dirty="0">
              <a:latin typeface="Calibri"/>
              <a:cs typeface="Calibri"/>
            </a:endParaRPr>
          </a:p>
          <a:p>
            <a:pPr marL="12700">
              <a:lnSpc>
                <a:spcPts val="1430"/>
              </a:lnSpc>
            </a:pPr>
            <a:r>
              <a:rPr sz="1700" dirty="0">
                <a:solidFill>
                  <a:srgbClr val="404040"/>
                </a:solidFill>
                <a:latin typeface="Calibri"/>
                <a:cs typeface="Calibri"/>
              </a:rPr>
              <a:t>…</a:t>
            </a:r>
            <a:endParaRPr sz="1700"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289</a:t>
            </a:r>
            <a:endParaRPr sz="1050">
              <a:latin typeface="Calibri"/>
              <a:cs typeface="Calibri"/>
            </a:endParaRPr>
          </a:p>
        </p:txBody>
      </p:sp>
    </p:spTree>
    <p:extLst>
      <p:ext uri="{BB962C8B-B14F-4D97-AF65-F5344CB8AC3E}">
        <p14:creationId xmlns:p14="http://schemas.microsoft.com/office/powerpoint/2010/main" val="67554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209800" y="150097"/>
            <a:ext cx="4419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err="1"/>
              <a:t>Qu’est</a:t>
            </a:r>
            <a:r>
              <a:rPr lang="en-US" sz="3600" spc="-50" dirty="0"/>
              <a:t> </a:t>
            </a:r>
            <a:r>
              <a:rPr lang="en-US" sz="3600" spc="-50" dirty="0" err="1"/>
              <a:t>ce</a:t>
            </a:r>
            <a:r>
              <a:rPr lang="en-US" sz="3600" spc="-50" dirty="0"/>
              <a:t> </a:t>
            </a:r>
            <a:r>
              <a:rPr lang="en-US" sz="3600" spc="-50" dirty="0" err="1"/>
              <a:t>qu’un</a:t>
            </a:r>
            <a:r>
              <a:rPr lang="en-US" sz="3600" spc="-50" dirty="0"/>
              <a:t> </a:t>
            </a:r>
            <a:r>
              <a:rPr lang="en-US" sz="3600" spc="-50" dirty="0" err="1"/>
              <a:t>Projet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36065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472440" y="168020"/>
            <a:ext cx="409956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25" dirty="0">
                <a:solidFill>
                  <a:schemeClr val="tx1"/>
                </a:solidFill>
              </a:rPr>
              <a:t> </a:t>
            </a:r>
            <a:r>
              <a:rPr spc="-45" dirty="0">
                <a:solidFill>
                  <a:schemeClr val="tx1"/>
                </a:solidFill>
              </a:rPr>
              <a:t>Pipeline</a:t>
            </a:r>
          </a:p>
        </p:txBody>
      </p:sp>
      <p:sp>
        <p:nvSpPr>
          <p:cNvPr id="5" name="object 5"/>
          <p:cNvSpPr txBox="1"/>
          <p:nvPr/>
        </p:nvSpPr>
        <p:spPr>
          <a:xfrm>
            <a:off x="360871" y="878575"/>
            <a:ext cx="8077200" cy="4278094"/>
          </a:xfrm>
          <a:prstGeom prst="rect">
            <a:avLst/>
          </a:prstGeom>
        </p:spPr>
        <p:txBody>
          <a:bodyPr vert="horz" wrap="square" lIns="0" tIns="43180" rIns="0" bIns="0" rtlCol="0">
            <a:spAutoFit/>
          </a:bodyPr>
          <a:lstStyle/>
          <a:p>
            <a:pPr marL="104139" marR="635000" indent="-92075">
              <a:lnSpc>
                <a:spcPct val="90000"/>
              </a:lnSpc>
              <a:spcBef>
                <a:spcPts val="340"/>
              </a:spcBef>
              <a:buClr>
                <a:srgbClr val="D24717"/>
              </a:buClr>
              <a:buSzPct val="95000"/>
              <a:buFont typeface="Wingdings"/>
              <a:buChar char=""/>
              <a:tabLst>
                <a:tab pos="215900" algn="l"/>
              </a:tabLst>
            </a:pPr>
            <a:r>
              <a:rPr sz="2000" spc="-5" dirty="0">
                <a:solidFill>
                  <a:srgbClr val="404040"/>
                </a:solidFill>
                <a:latin typeface="Calibri"/>
                <a:cs typeface="Calibri"/>
              </a:rPr>
              <a:t>Pipeline </a:t>
            </a:r>
            <a:r>
              <a:rPr sz="2000" spc="-10" dirty="0">
                <a:solidFill>
                  <a:srgbClr val="404040"/>
                </a:solidFill>
                <a:latin typeface="Calibri"/>
                <a:cs typeface="Calibri"/>
              </a:rPr>
              <a:t>est </a:t>
            </a:r>
            <a:r>
              <a:rPr sz="2000" spc="-5" dirty="0">
                <a:solidFill>
                  <a:srgbClr val="404040"/>
                </a:solidFill>
                <a:latin typeface="Calibri"/>
                <a:cs typeface="Calibri"/>
              </a:rPr>
              <a:t>un </a:t>
            </a:r>
            <a:r>
              <a:rPr sz="2000" dirty="0">
                <a:solidFill>
                  <a:srgbClr val="404040"/>
                </a:solidFill>
                <a:latin typeface="Calibri"/>
                <a:cs typeface="Calibri"/>
              </a:rPr>
              <a:t>module </a:t>
            </a:r>
            <a:r>
              <a:rPr sz="2000" spc="-5" dirty="0">
                <a:solidFill>
                  <a:srgbClr val="404040"/>
                </a:solidFill>
                <a:latin typeface="Calibri"/>
                <a:cs typeface="Calibri"/>
              </a:rPr>
              <a:t>de plus </a:t>
            </a:r>
            <a:r>
              <a:rPr sz="2000" dirty="0">
                <a:solidFill>
                  <a:srgbClr val="404040"/>
                </a:solidFill>
                <a:latin typeface="Calibri"/>
                <a:cs typeface="Calibri"/>
              </a:rPr>
              <a:t>en </a:t>
            </a:r>
            <a:r>
              <a:rPr sz="2000" spc="-5" dirty="0">
                <a:solidFill>
                  <a:srgbClr val="404040"/>
                </a:solidFill>
                <a:latin typeface="Calibri"/>
                <a:cs typeface="Calibri"/>
              </a:rPr>
              <a:t>plus populaire </a:t>
            </a:r>
            <a:r>
              <a:rPr sz="2000" spc="-10" dirty="0">
                <a:solidFill>
                  <a:srgbClr val="404040"/>
                </a:solidFill>
                <a:latin typeface="Calibri"/>
                <a:cs typeface="Calibri"/>
              </a:rPr>
              <a:t>permettant </a:t>
            </a:r>
            <a:r>
              <a:rPr sz="2000" spc="-5" dirty="0">
                <a:solidFill>
                  <a:srgbClr val="404040"/>
                </a:solidFill>
                <a:latin typeface="Calibri"/>
                <a:cs typeface="Calibri"/>
              </a:rPr>
              <a:t>de  </a:t>
            </a:r>
            <a:r>
              <a:rPr sz="2000" spc="-10" dirty="0">
                <a:solidFill>
                  <a:srgbClr val="404040"/>
                </a:solidFill>
                <a:latin typeface="Calibri"/>
                <a:cs typeface="Calibri"/>
              </a:rPr>
              <a:t>configurer </a:t>
            </a:r>
            <a:r>
              <a:rPr sz="2000" spc="-5" dirty="0">
                <a:solidFill>
                  <a:srgbClr val="404040"/>
                </a:solidFill>
                <a:latin typeface="Calibri"/>
                <a:cs typeface="Calibri"/>
              </a:rPr>
              <a:t>les tâches </a:t>
            </a:r>
            <a:r>
              <a:rPr sz="2000" dirty="0">
                <a:solidFill>
                  <a:srgbClr val="404040"/>
                </a:solidFill>
                <a:latin typeface="Calibri"/>
                <a:cs typeface="Calibri"/>
              </a:rPr>
              <a:t>au </a:t>
            </a:r>
            <a:r>
              <a:rPr sz="2000" spc="-25" dirty="0">
                <a:solidFill>
                  <a:srgbClr val="404040"/>
                </a:solidFill>
                <a:latin typeface="Calibri"/>
                <a:cs typeface="Calibri"/>
              </a:rPr>
              <a:t>travers </a:t>
            </a:r>
            <a:r>
              <a:rPr sz="2000" dirty="0">
                <a:solidFill>
                  <a:srgbClr val="404040"/>
                </a:solidFill>
                <a:latin typeface="Calibri"/>
                <a:cs typeface="Calibri"/>
              </a:rPr>
              <a:t>d'un </a:t>
            </a:r>
            <a:r>
              <a:rPr sz="2000" spc="-5" dirty="0">
                <a:solidFill>
                  <a:srgbClr val="404040"/>
                </a:solidFill>
                <a:latin typeface="Calibri"/>
                <a:cs typeface="Calibri"/>
              </a:rPr>
              <a:t>code. Ce dernier peut </a:t>
            </a:r>
            <a:r>
              <a:rPr sz="2000" spc="-10" dirty="0">
                <a:solidFill>
                  <a:srgbClr val="404040"/>
                </a:solidFill>
                <a:latin typeface="Calibri"/>
                <a:cs typeface="Calibri"/>
              </a:rPr>
              <a:t>être  sauvegardé </a:t>
            </a:r>
            <a:r>
              <a:rPr sz="2000" spc="-15" dirty="0">
                <a:solidFill>
                  <a:srgbClr val="404040"/>
                </a:solidFill>
                <a:latin typeface="Calibri"/>
                <a:cs typeface="Calibri"/>
              </a:rPr>
              <a:t>avec </a:t>
            </a:r>
            <a:r>
              <a:rPr sz="2000" dirty="0">
                <a:solidFill>
                  <a:srgbClr val="404040"/>
                </a:solidFill>
                <a:latin typeface="Calibri"/>
                <a:cs typeface="Calibri"/>
              </a:rPr>
              <a:t>le </a:t>
            </a:r>
            <a:r>
              <a:rPr sz="2000" spc="-20" dirty="0">
                <a:solidFill>
                  <a:srgbClr val="404040"/>
                </a:solidFill>
                <a:latin typeface="Calibri"/>
                <a:cs typeface="Calibri"/>
              </a:rPr>
              <a:t>reste </a:t>
            </a:r>
            <a:r>
              <a:rPr sz="2000" dirty="0">
                <a:solidFill>
                  <a:srgbClr val="404040"/>
                </a:solidFill>
                <a:latin typeface="Calibri"/>
                <a:cs typeface="Calibri"/>
              </a:rPr>
              <a:t>du </a:t>
            </a:r>
            <a:r>
              <a:rPr sz="2000" spc="-5" dirty="0">
                <a:solidFill>
                  <a:srgbClr val="404040"/>
                </a:solidFill>
                <a:latin typeface="Calibri"/>
                <a:cs typeface="Calibri"/>
              </a:rPr>
              <a:t>code </a:t>
            </a:r>
            <a:r>
              <a:rPr sz="2000" spc="-10" dirty="0">
                <a:solidFill>
                  <a:srgbClr val="404040"/>
                </a:solidFill>
                <a:latin typeface="Calibri"/>
                <a:cs typeface="Calibri"/>
              </a:rPr>
              <a:t>source </a:t>
            </a:r>
            <a:r>
              <a:rPr sz="2000" dirty="0">
                <a:solidFill>
                  <a:srgbClr val="404040"/>
                </a:solidFill>
                <a:latin typeface="Calibri"/>
                <a:cs typeface="Calibri"/>
              </a:rPr>
              <a:t>de </a:t>
            </a:r>
            <a:r>
              <a:rPr sz="2000" spc="-15" dirty="0">
                <a:solidFill>
                  <a:srgbClr val="404040"/>
                </a:solidFill>
                <a:latin typeface="Calibri"/>
                <a:cs typeface="Calibri"/>
              </a:rPr>
              <a:t>votre </a:t>
            </a:r>
            <a:r>
              <a:rPr sz="2000" spc="-10" dirty="0">
                <a:solidFill>
                  <a:srgbClr val="404040"/>
                </a:solidFill>
                <a:latin typeface="Calibri"/>
                <a:cs typeface="Calibri"/>
              </a:rPr>
              <a:t>projet, </a:t>
            </a:r>
            <a:r>
              <a:rPr sz="2000" spc="-5" dirty="0">
                <a:solidFill>
                  <a:srgbClr val="404040"/>
                </a:solidFill>
                <a:latin typeface="Calibri"/>
                <a:cs typeface="Calibri"/>
              </a:rPr>
              <a:t>sur </a:t>
            </a:r>
            <a:r>
              <a:rPr sz="2000" spc="-15" dirty="0">
                <a:solidFill>
                  <a:srgbClr val="404040"/>
                </a:solidFill>
                <a:latin typeface="Calibri"/>
                <a:cs typeface="Calibri"/>
              </a:rPr>
              <a:t>votre  </a:t>
            </a:r>
            <a:r>
              <a:rPr sz="2000" spc="-5" dirty="0">
                <a:solidFill>
                  <a:srgbClr val="404040"/>
                </a:solidFill>
                <a:latin typeface="Calibri"/>
                <a:cs typeface="Calibri"/>
              </a:rPr>
              <a:t>serveur de </a:t>
            </a:r>
            <a:r>
              <a:rPr sz="2000" spc="-10" dirty="0">
                <a:solidFill>
                  <a:srgbClr val="404040"/>
                </a:solidFill>
                <a:latin typeface="Calibri"/>
                <a:cs typeface="Calibri"/>
              </a:rPr>
              <a:t>contrôle </a:t>
            </a:r>
            <a:r>
              <a:rPr sz="2000" dirty="0">
                <a:solidFill>
                  <a:srgbClr val="404040"/>
                </a:solidFill>
                <a:latin typeface="Calibri"/>
                <a:cs typeface="Calibri"/>
              </a:rPr>
              <a:t>de</a:t>
            </a:r>
            <a:r>
              <a:rPr sz="2000" spc="10" dirty="0">
                <a:solidFill>
                  <a:srgbClr val="404040"/>
                </a:solidFill>
                <a:latin typeface="Calibri"/>
                <a:cs typeface="Calibri"/>
              </a:rPr>
              <a:t> </a:t>
            </a:r>
            <a:r>
              <a:rPr sz="2000" spc="-15" dirty="0">
                <a:solidFill>
                  <a:srgbClr val="404040"/>
                </a:solidFill>
                <a:latin typeface="Calibri"/>
                <a:cs typeface="Calibri"/>
              </a:rPr>
              <a:t>version.</a:t>
            </a:r>
            <a:endParaRPr sz="2000" dirty="0">
              <a:latin typeface="Calibri"/>
              <a:cs typeface="Calibri"/>
            </a:endParaRPr>
          </a:p>
          <a:p>
            <a:pPr>
              <a:lnSpc>
                <a:spcPct val="100000"/>
              </a:lnSpc>
              <a:spcBef>
                <a:spcPts val="25"/>
              </a:spcBef>
              <a:buClr>
                <a:srgbClr val="D24717"/>
              </a:buClr>
              <a:buFont typeface="Wingdings"/>
              <a:buChar char=""/>
            </a:pPr>
            <a:endParaRPr sz="1650" dirty="0">
              <a:latin typeface="Times New Roman"/>
              <a:cs typeface="Times New Roman"/>
            </a:endParaRPr>
          </a:p>
          <a:p>
            <a:pPr marL="215265" indent="-203200">
              <a:lnSpc>
                <a:spcPct val="100000"/>
              </a:lnSpc>
              <a:buClr>
                <a:srgbClr val="D24717"/>
              </a:buClr>
              <a:buSzPct val="95000"/>
              <a:buFont typeface="Wingdings"/>
              <a:buChar char=""/>
              <a:tabLst>
                <a:tab pos="215900" algn="l"/>
              </a:tabLst>
            </a:pPr>
            <a:r>
              <a:rPr sz="2000" spc="-5" dirty="0">
                <a:solidFill>
                  <a:srgbClr val="404040"/>
                </a:solidFill>
                <a:latin typeface="Calibri"/>
                <a:cs typeface="Calibri"/>
              </a:rPr>
              <a:t>Les </a:t>
            </a:r>
            <a:r>
              <a:rPr sz="2000" dirty="0">
                <a:solidFill>
                  <a:srgbClr val="404040"/>
                </a:solidFill>
                <a:latin typeface="Calibri"/>
                <a:cs typeface="Calibri"/>
              </a:rPr>
              <a:t>pipelines </a:t>
            </a:r>
            <a:r>
              <a:rPr sz="2000" spc="-10" dirty="0">
                <a:solidFill>
                  <a:srgbClr val="404040"/>
                </a:solidFill>
                <a:latin typeface="Calibri"/>
                <a:cs typeface="Calibri"/>
              </a:rPr>
              <a:t>reposent </a:t>
            </a:r>
            <a:r>
              <a:rPr sz="2000" spc="-5" dirty="0">
                <a:solidFill>
                  <a:srgbClr val="404040"/>
                </a:solidFill>
                <a:latin typeface="Calibri"/>
                <a:cs typeface="Calibri"/>
              </a:rPr>
              <a:t>sur </a:t>
            </a:r>
            <a:r>
              <a:rPr sz="2000" dirty="0">
                <a:solidFill>
                  <a:srgbClr val="404040"/>
                </a:solidFill>
                <a:latin typeface="Calibri"/>
                <a:cs typeface="Calibri"/>
              </a:rPr>
              <a:t>le </a:t>
            </a:r>
            <a:r>
              <a:rPr sz="2000" spc="-5" dirty="0">
                <a:solidFill>
                  <a:srgbClr val="404040"/>
                </a:solidFill>
                <a:latin typeface="Calibri"/>
                <a:cs typeface="Calibri"/>
              </a:rPr>
              <a:t>langage de script</a:t>
            </a:r>
            <a:r>
              <a:rPr sz="2000" spc="15" dirty="0">
                <a:solidFill>
                  <a:srgbClr val="404040"/>
                </a:solidFill>
                <a:latin typeface="Calibri"/>
                <a:cs typeface="Calibri"/>
              </a:rPr>
              <a:t> </a:t>
            </a:r>
            <a:r>
              <a:rPr sz="2000" spc="-30" dirty="0">
                <a:solidFill>
                  <a:srgbClr val="404040"/>
                </a:solidFill>
                <a:latin typeface="Calibri"/>
                <a:cs typeface="Calibri"/>
              </a:rPr>
              <a:t>Groovy.</a:t>
            </a:r>
            <a:endParaRPr sz="2000" dirty="0">
              <a:latin typeface="Calibri"/>
              <a:cs typeface="Calibri"/>
            </a:endParaRPr>
          </a:p>
          <a:p>
            <a:pPr marL="270510" indent="-258445">
              <a:lnSpc>
                <a:spcPct val="100000"/>
              </a:lnSpc>
              <a:spcBef>
                <a:spcPts val="1920"/>
              </a:spcBef>
              <a:buClr>
                <a:srgbClr val="D24717"/>
              </a:buClr>
              <a:buSzPct val="95000"/>
              <a:buFont typeface="Wingdings"/>
              <a:buChar char=""/>
              <a:tabLst>
                <a:tab pos="271145" algn="l"/>
              </a:tabLst>
            </a:pPr>
            <a:r>
              <a:rPr sz="2000" spc="-5" dirty="0">
                <a:solidFill>
                  <a:srgbClr val="404040"/>
                </a:solidFill>
                <a:latin typeface="Calibri"/>
                <a:cs typeface="Calibri"/>
              </a:rPr>
              <a:t>Les scripts Pipeline apportent </a:t>
            </a:r>
            <a:r>
              <a:rPr sz="2000" dirty="0">
                <a:solidFill>
                  <a:srgbClr val="404040"/>
                </a:solidFill>
                <a:latin typeface="Calibri"/>
                <a:cs typeface="Calibri"/>
              </a:rPr>
              <a:t>les </a:t>
            </a:r>
            <a:r>
              <a:rPr sz="2000" spc="-5" dirty="0">
                <a:solidFill>
                  <a:srgbClr val="404040"/>
                </a:solidFill>
                <a:latin typeface="Calibri"/>
                <a:cs typeface="Calibri"/>
              </a:rPr>
              <a:t>grandes notions </a:t>
            </a:r>
            <a:r>
              <a:rPr sz="2000" spc="-10" dirty="0">
                <a:solidFill>
                  <a:srgbClr val="404040"/>
                </a:solidFill>
                <a:latin typeface="Calibri"/>
                <a:cs typeface="Calibri"/>
              </a:rPr>
              <a:t>suivantes</a:t>
            </a:r>
            <a:r>
              <a:rPr sz="2000" spc="2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96875" lvl="1" indent="-183515">
              <a:lnSpc>
                <a:spcPts val="2050"/>
              </a:lnSpc>
              <a:spcBef>
                <a:spcPts val="1955"/>
              </a:spcBef>
              <a:buClr>
                <a:srgbClr val="D24717"/>
              </a:buClr>
              <a:buSzPct val="94444"/>
              <a:buFont typeface="Wingdings"/>
              <a:buChar char=""/>
              <a:tabLst>
                <a:tab pos="397510" algn="l"/>
              </a:tabLst>
            </a:pPr>
            <a:r>
              <a:rPr sz="1800" spc="-5" dirty="0">
                <a:solidFill>
                  <a:srgbClr val="404040"/>
                </a:solidFill>
                <a:latin typeface="Calibri"/>
                <a:cs typeface="Calibri"/>
              </a:rPr>
              <a:t>un pipeline </a:t>
            </a:r>
            <a:r>
              <a:rPr sz="1800" spc="-10" dirty="0">
                <a:solidFill>
                  <a:srgbClr val="404040"/>
                </a:solidFill>
                <a:latin typeface="Calibri"/>
                <a:cs typeface="Calibri"/>
              </a:rPr>
              <a:t>est </a:t>
            </a:r>
            <a:r>
              <a:rPr sz="1800" spc="-15" dirty="0">
                <a:solidFill>
                  <a:srgbClr val="404040"/>
                </a:solidFill>
                <a:latin typeface="Calibri"/>
                <a:cs typeface="Calibri"/>
              </a:rPr>
              <a:t>l’ensemble </a:t>
            </a:r>
            <a:r>
              <a:rPr sz="1800" spc="-5" dirty="0">
                <a:solidFill>
                  <a:srgbClr val="404040"/>
                </a:solidFill>
                <a:latin typeface="Calibri"/>
                <a:cs typeface="Calibri"/>
              </a:rPr>
              <a:t>du processus </a:t>
            </a:r>
            <a:r>
              <a:rPr sz="1800" dirty="0">
                <a:solidFill>
                  <a:srgbClr val="404040"/>
                </a:solidFill>
                <a:latin typeface="Calibri"/>
                <a:cs typeface="Calibri"/>
              </a:rPr>
              <a:t>à </a:t>
            </a:r>
            <a:r>
              <a:rPr sz="1800" spc="-15" dirty="0">
                <a:solidFill>
                  <a:srgbClr val="404040"/>
                </a:solidFill>
                <a:latin typeface="Calibri"/>
                <a:cs typeface="Calibri"/>
              </a:rPr>
              <a:t>exécuter</a:t>
            </a:r>
            <a:r>
              <a:rPr sz="1800" spc="85" dirty="0">
                <a:solidFill>
                  <a:srgbClr val="404040"/>
                </a:solidFill>
                <a:latin typeface="Calibri"/>
                <a:cs typeface="Calibri"/>
              </a:rPr>
              <a:t> </a:t>
            </a:r>
            <a:r>
              <a:rPr sz="1800" dirty="0">
                <a:solidFill>
                  <a:srgbClr val="404040"/>
                </a:solidFill>
                <a:latin typeface="Calibri"/>
                <a:cs typeface="Calibri"/>
              </a:rPr>
              <a:t>;</a:t>
            </a:r>
            <a:endParaRPr sz="1800" dirty="0">
              <a:latin typeface="Calibri"/>
              <a:cs typeface="Calibri"/>
            </a:endParaRPr>
          </a:p>
          <a:p>
            <a:pPr marL="396875" marR="5080" lvl="1" indent="-182880">
              <a:lnSpc>
                <a:spcPts val="1939"/>
              </a:lnSpc>
              <a:spcBef>
                <a:spcPts val="140"/>
              </a:spcBef>
              <a:buClr>
                <a:srgbClr val="D24717"/>
              </a:buClr>
              <a:buSzPct val="94444"/>
              <a:buFont typeface="Wingdings"/>
              <a:buChar char=""/>
              <a:tabLst>
                <a:tab pos="397510" algn="l"/>
              </a:tabLst>
            </a:pPr>
            <a:r>
              <a:rPr sz="1800" spc="-5" dirty="0">
                <a:solidFill>
                  <a:srgbClr val="404040"/>
                </a:solidFill>
                <a:latin typeface="Calibri"/>
                <a:cs typeface="Calibri"/>
              </a:rPr>
              <a:t>un nœud (node) </a:t>
            </a:r>
            <a:r>
              <a:rPr sz="1800" spc="-10" dirty="0">
                <a:solidFill>
                  <a:srgbClr val="404040"/>
                </a:solidFill>
                <a:latin typeface="Calibri"/>
                <a:cs typeface="Calibri"/>
              </a:rPr>
              <a:t>représente </a:t>
            </a:r>
            <a:r>
              <a:rPr sz="1800" spc="-5" dirty="0">
                <a:solidFill>
                  <a:srgbClr val="404040"/>
                </a:solidFill>
                <a:latin typeface="Calibri"/>
                <a:cs typeface="Calibri"/>
              </a:rPr>
              <a:t>un </a:t>
            </a:r>
            <a:r>
              <a:rPr sz="1800" spc="-10" dirty="0">
                <a:solidFill>
                  <a:srgbClr val="404040"/>
                </a:solidFill>
                <a:latin typeface="Calibri"/>
                <a:cs typeface="Calibri"/>
              </a:rPr>
              <a:t>environnement pouvant </a:t>
            </a:r>
            <a:r>
              <a:rPr sz="1800" spc="-15" dirty="0">
                <a:solidFill>
                  <a:srgbClr val="404040"/>
                </a:solidFill>
                <a:latin typeface="Calibri"/>
                <a:cs typeface="Calibri"/>
              </a:rPr>
              <a:t>exécuter </a:t>
            </a:r>
            <a:r>
              <a:rPr sz="1800" spc="-5" dirty="0">
                <a:solidFill>
                  <a:srgbClr val="404040"/>
                </a:solidFill>
                <a:latin typeface="Calibri"/>
                <a:cs typeface="Calibri"/>
              </a:rPr>
              <a:t>un </a:t>
            </a:r>
            <a:r>
              <a:rPr sz="1800" spc="-10" dirty="0">
                <a:solidFill>
                  <a:srgbClr val="404040"/>
                </a:solidFill>
                <a:latin typeface="Calibri"/>
                <a:cs typeface="Calibri"/>
              </a:rPr>
              <a:t>pipeline  </a:t>
            </a:r>
            <a:r>
              <a:rPr sz="1800" spc="-5" dirty="0">
                <a:solidFill>
                  <a:srgbClr val="404040"/>
                </a:solidFill>
                <a:latin typeface="Calibri"/>
                <a:cs typeface="Calibri"/>
              </a:rPr>
              <a:t>(une </a:t>
            </a:r>
            <a:r>
              <a:rPr sz="1800" dirty="0">
                <a:solidFill>
                  <a:srgbClr val="404040"/>
                </a:solidFill>
                <a:latin typeface="Calibri"/>
                <a:cs typeface="Calibri"/>
              </a:rPr>
              <a:t>machine </a:t>
            </a:r>
            <a:r>
              <a:rPr sz="1800" spc="-10" dirty="0">
                <a:solidFill>
                  <a:srgbClr val="404040"/>
                </a:solidFill>
                <a:latin typeface="Calibri"/>
                <a:cs typeface="Calibri"/>
              </a:rPr>
              <a:t>esclave)</a:t>
            </a:r>
            <a:r>
              <a:rPr sz="1800" spc="35" dirty="0">
                <a:solidFill>
                  <a:srgbClr val="404040"/>
                </a:solidFill>
                <a:latin typeface="Calibri"/>
                <a:cs typeface="Calibri"/>
              </a:rPr>
              <a:t> </a:t>
            </a:r>
            <a:r>
              <a:rPr sz="1800" dirty="0">
                <a:solidFill>
                  <a:srgbClr val="404040"/>
                </a:solidFill>
                <a:latin typeface="Calibri"/>
                <a:cs typeface="Calibri"/>
              </a:rPr>
              <a:t>;</a:t>
            </a:r>
            <a:endParaRPr sz="1800" dirty="0">
              <a:latin typeface="Calibri"/>
              <a:cs typeface="Calibri"/>
            </a:endParaRPr>
          </a:p>
          <a:p>
            <a:pPr marL="396875" lvl="1" indent="-183515">
              <a:lnSpc>
                <a:spcPts val="1814"/>
              </a:lnSpc>
              <a:buClr>
                <a:srgbClr val="D24717"/>
              </a:buClr>
              <a:buSzPct val="94444"/>
              <a:buFont typeface="Wingdings"/>
              <a:buChar char=""/>
              <a:tabLst>
                <a:tab pos="397510" algn="l"/>
              </a:tabLst>
            </a:pPr>
            <a:r>
              <a:rPr sz="1800" spc="-5" dirty="0">
                <a:solidFill>
                  <a:srgbClr val="404040"/>
                </a:solidFill>
                <a:latin typeface="Calibri"/>
                <a:cs typeface="Calibri"/>
              </a:rPr>
              <a:t>un niveau </a:t>
            </a:r>
            <a:r>
              <a:rPr sz="1800" spc="-10" dirty="0">
                <a:solidFill>
                  <a:srgbClr val="404040"/>
                </a:solidFill>
                <a:latin typeface="Calibri"/>
                <a:cs typeface="Calibri"/>
              </a:rPr>
              <a:t>(stage) représente </a:t>
            </a:r>
            <a:r>
              <a:rPr sz="1800" spc="-5" dirty="0">
                <a:solidFill>
                  <a:srgbClr val="404040"/>
                </a:solidFill>
                <a:latin typeface="Calibri"/>
                <a:cs typeface="Calibri"/>
              </a:rPr>
              <a:t>un </a:t>
            </a:r>
            <a:r>
              <a:rPr sz="1800" dirty="0">
                <a:solidFill>
                  <a:srgbClr val="404040"/>
                </a:solidFill>
                <a:latin typeface="Calibri"/>
                <a:cs typeface="Calibri"/>
              </a:rPr>
              <a:t>ensemble </a:t>
            </a:r>
            <a:r>
              <a:rPr sz="1800" spc="-25" dirty="0">
                <a:solidFill>
                  <a:srgbClr val="404040"/>
                </a:solidFill>
                <a:latin typeface="Calibri"/>
                <a:cs typeface="Calibri"/>
              </a:rPr>
              <a:t>d’étapes </a:t>
            </a:r>
            <a:r>
              <a:rPr sz="1800" spc="-5" dirty="0">
                <a:solidFill>
                  <a:srgbClr val="404040"/>
                </a:solidFill>
                <a:latin typeface="Calibri"/>
                <a:cs typeface="Calibri"/>
              </a:rPr>
              <a:t>de </a:t>
            </a:r>
            <a:r>
              <a:rPr sz="1800" spc="-10" dirty="0">
                <a:solidFill>
                  <a:srgbClr val="404040"/>
                </a:solidFill>
                <a:latin typeface="Calibri"/>
                <a:cs typeface="Calibri"/>
              </a:rPr>
              <a:t>votre </a:t>
            </a:r>
            <a:r>
              <a:rPr sz="1800" spc="-5" dirty="0">
                <a:solidFill>
                  <a:srgbClr val="404040"/>
                </a:solidFill>
                <a:latin typeface="Calibri"/>
                <a:cs typeface="Calibri"/>
              </a:rPr>
              <a:t>processus</a:t>
            </a:r>
            <a:r>
              <a:rPr sz="1800" spc="110" dirty="0">
                <a:solidFill>
                  <a:srgbClr val="404040"/>
                </a:solidFill>
                <a:latin typeface="Calibri"/>
                <a:cs typeface="Calibri"/>
              </a:rPr>
              <a:t> </a:t>
            </a:r>
            <a:r>
              <a:rPr sz="1800" spc="-10" dirty="0">
                <a:solidFill>
                  <a:srgbClr val="404040"/>
                </a:solidFill>
                <a:latin typeface="Calibri"/>
                <a:cs typeface="Calibri"/>
              </a:rPr>
              <a:t>(par</a:t>
            </a:r>
            <a:endParaRPr sz="1800" dirty="0">
              <a:latin typeface="Calibri"/>
              <a:cs typeface="Calibri"/>
            </a:endParaRPr>
          </a:p>
          <a:p>
            <a:pPr marL="396875">
              <a:lnSpc>
                <a:spcPts val="1945"/>
              </a:lnSpc>
            </a:pPr>
            <a:r>
              <a:rPr sz="1800" spc="-10" dirty="0">
                <a:solidFill>
                  <a:srgbClr val="404040"/>
                </a:solidFill>
                <a:latin typeface="Calibri"/>
                <a:cs typeface="Calibri"/>
              </a:rPr>
              <a:t>exemple, </a:t>
            </a:r>
            <a:r>
              <a:rPr sz="1800" spc="-5" dirty="0">
                <a:solidFill>
                  <a:srgbClr val="404040"/>
                </a:solidFill>
                <a:latin typeface="Calibri"/>
                <a:cs typeface="Calibri"/>
              </a:rPr>
              <a:t>la </a:t>
            </a:r>
            <a:r>
              <a:rPr sz="1800" spc="-10" dirty="0">
                <a:solidFill>
                  <a:srgbClr val="404040"/>
                </a:solidFill>
                <a:latin typeface="Calibri"/>
                <a:cs typeface="Calibri"/>
              </a:rPr>
              <a:t>récupération </a:t>
            </a:r>
            <a:r>
              <a:rPr sz="1800" spc="-5" dirty="0">
                <a:solidFill>
                  <a:srgbClr val="404040"/>
                </a:solidFill>
                <a:latin typeface="Calibri"/>
                <a:cs typeface="Calibri"/>
              </a:rPr>
              <a:t>des sources, </a:t>
            </a:r>
            <a:r>
              <a:rPr sz="1800" dirty="0">
                <a:solidFill>
                  <a:srgbClr val="404040"/>
                </a:solidFill>
                <a:latin typeface="Calibri"/>
                <a:cs typeface="Calibri"/>
              </a:rPr>
              <a:t>la </a:t>
            </a:r>
            <a:r>
              <a:rPr sz="1800" spc="-10" dirty="0">
                <a:solidFill>
                  <a:srgbClr val="404040"/>
                </a:solidFill>
                <a:latin typeface="Calibri"/>
                <a:cs typeface="Calibri"/>
              </a:rPr>
              <a:t>compilation…)</a:t>
            </a:r>
            <a:r>
              <a:rPr sz="1800" spc="65" dirty="0">
                <a:solidFill>
                  <a:srgbClr val="404040"/>
                </a:solidFill>
                <a:latin typeface="Calibri"/>
                <a:cs typeface="Calibri"/>
              </a:rPr>
              <a:t> </a:t>
            </a:r>
            <a:r>
              <a:rPr sz="1800" dirty="0">
                <a:solidFill>
                  <a:srgbClr val="404040"/>
                </a:solidFill>
                <a:latin typeface="Calibri"/>
                <a:cs typeface="Calibri"/>
              </a:rPr>
              <a:t>;</a:t>
            </a:r>
            <a:endParaRPr sz="1800" dirty="0">
              <a:latin typeface="Calibri"/>
              <a:cs typeface="Calibri"/>
            </a:endParaRPr>
          </a:p>
          <a:p>
            <a:pPr marL="396875" lvl="1" indent="-183515">
              <a:lnSpc>
                <a:spcPts val="1945"/>
              </a:lnSpc>
              <a:buClr>
                <a:srgbClr val="D24717"/>
              </a:buClr>
              <a:buSzPct val="94444"/>
              <a:buFont typeface="Wingdings"/>
              <a:buChar char=""/>
              <a:tabLst>
                <a:tab pos="397510" algn="l"/>
              </a:tabLst>
            </a:pPr>
            <a:r>
              <a:rPr sz="1800" spc="-5" dirty="0">
                <a:solidFill>
                  <a:srgbClr val="404040"/>
                </a:solidFill>
                <a:latin typeface="Calibri"/>
                <a:cs typeface="Calibri"/>
              </a:rPr>
              <a:t>une </a:t>
            </a:r>
            <a:r>
              <a:rPr sz="1800" spc="-10" dirty="0">
                <a:solidFill>
                  <a:srgbClr val="404040"/>
                </a:solidFill>
                <a:latin typeface="Calibri"/>
                <a:cs typeface="Calibri"/>
              </a:rPr>
              <a:t>étape (step) représente </a:t>
            </a:r>
            <a:r>
              <a:rPr sz="1800" dirty="0">
                <a:solidFill>
                  <a:srgbClr val="404040"/>
                </a:solidFill>
                <a:latin typeface="Calibri"/>
                <a:cs typeface="Calibri"/>
              </a:rPr>
              <a:t>ce </a:t>
            </a:r>
            <a:r>
              <a:rPr sz="1800" spc="-5" dirty="0">
                <a:solidFill>
                  <a:srgbClr val="404040"/>
                </a:solidFill>
                <a:latin typeface="Calibri"/>
                <a:cs typeface="Calibri"/>
              </a:rPr>
              <a:t>qu’il </a:t>
            </a:r>
            <a:r>
              <a:rPr sz="1800" dirty="0">
                <a:solidFill>
                  <a:srgbClr val="404040"/>
                </a:solidFill>
                <a:latin typeface="Calibri"/>
                <a:cs typeface="Calibri"/>
              </a:rPr>
              <a:t>y a à </a:t>
            </a:r>
            <a:r>
              <a:rPr sz="1800" spc="-15" dirty="0">
                <a:solidFill>
                  <a:srgbClr val="404040"/>
                </a:solidFill>
                <a:latin typeface="Calibri"/>
                <a:cs typeface="Calibri"/>
              </a:rPr>
              <a:t>faire </a:t>
            </a:r>
            <a:r>
              <a:rPr sz="1800" dirty="0">
                <a:solidFill>
                  <a:srgbClr val="404040"/>
                </a:solidFill>
                <a:latin typeface="Calibri"/>
                <a:cs typeface="Calibri"/>
              </a:rPr>
              <a:t>à un moment </a:t>
            </a:r>
            <a:r>
              <a:rPr sz="1800" spc="-5" dirty="0">
                <a:solidFill>
                  <a:srgbClr val="404040"/>
                </a:solidFill>
                <a:latin typeface="Calibri"/>
                <a:cs typeface="Calibri"/>
              </a:rPr>
              <a:t>donné</a:t>
            </a:r>
            <a:r>
              <a:rPr sz="1800" spc="175" dirty="0">
                <a:solidFill>
                  <a:srgbClr val="404040"/>
                </a:solidFill>
                <a:latin typeface="Calibri"/>
                <a:cs typeface="Calibri"/>
              </a:rPr>
              <a:t> </a:t>
            </a:r>
            <a:r>
              <a:rPr sz="1800" spc="-25" dirty="0">
                <a:solidFill>
                  <a:srgbClr val="404040"/>
                </a:solidFill>
                <a:latin typeface="Calibri"/>
                <a:cs typeface="Calibri"/>
              </a:rPr>
              <a:t>(l’action</a:t>
            </a:r>
            <a:endParaRPr sz="1800" dirty="0">
              <a:latin typeface="Calibri"/>
              <a:cs typeface="Calibri"/>
            </a:endParaRPr>
          </a:p>
          <a:p>
            <a:pPr marL="396875">
              <a:lnSpc>
                <a:spcPts val="2050"/>
              </a:lnSpc>
            </a:pPr>
            <a:r>
              <a:rPr sz="1800" dirty="0">
                <a:solidFill>
                  <a:srgbClr val="404040"/>
                </a:solidFill>
                <a:latin typeface="Calibri"/>
                <a:cs typeface="Calibri"/>
              </a:rPr>
              <a:t>à </a:t>
            </a:r>
            <a:r>
              <a:rPr sz="1800" spc="-10" dirty="0">
                <a:solidFill>
                  <a:srgbClr val="404040"/>
                </a:solidFill>
                <a:latin typeface="Calibri"/>
                <a:cs typeface="Calibri"/>
              </a:rPr>
              <a:t>proprement </a:t>
            </a:r>
            <a:r>
              <a:rPr sz="1800" spc="-30" dirty="0">
                <a:solidFill>
                  <a:srgbClr val="404040"/>
                </a:solidFill>
                <a:latin typeface="Calibri"/>
                <a:cs typeface="Calibri"/>
              </a:rPr>
              <a:t>parler, </a:t>
            </a:r>
            <a:r>
              <a:rPr sz="1800" spc="-10" dirty="0">
                <a:solidFill>
                  <a:srgbClr val="404040"/>
                </a:solidFill>
                <a:latin typeface="Calibri"/>
                <a:cs typeface="Calibri"/>
              </a:rPr>
              <a:t>comme</a:t>
            </a:r>
            <a:r>
              <a:rPr sz="1800" spc="80" dirty="0">
                <a:solidFill>
                  <a:srgbClr val="404040"/>
                </a:solidFill>
                <a:latin typeface="Calibri"/>
                <a:cs typeface="Calibri"/>
              </a:rPr>
              <a:t> </a:t>
            </a:r>
            <a:r>
              <a:rPr sz="1800" spc="-15" dirty="0">
                <a:solidFill>
                  <a:srgbClr val="404040"/>
                </a:solidFill>
                <a:latin typeface="Calibri"/>
                <a:cs typeface="Calibri"/>
              </a:rPr>
              <a:t>make).</a:t>
            </a:r>
            <a:endParaRPr sz="1800" dirty="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290</a:t>
            </a:r>
            <a:endParaRPr sz="1050">
              <a:latin typeface="Calibri"/>
              <a:cs typeface="Calibri"/>
            </a:endParaRPr>
          </a:p>
        </p:txBody>
      </p:sp>
    </p:spTree>
    <p:extLst>
      <p:ext uri="{BB962C8B-B14F-4D97-AF65-F5344CB8AC3E}">
        <p14:creationId xmlns:p14="http://schemas.microsoft.com/office/powerpoint/2010/main" val="7713476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09956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25" dirty="0">
                <a:solidFill>
                  <a:schemeClr val="tx1"/>
                </a:solidFill>
              </a:rPr>
              <a:t> </a:t>
            </a:r>
            <a:r>
              <a:rPr spc="-45" dirty="0">
                <a:solidFill>
                  <a:schemeClr val="tx1"/>
                </a:solidFill>
              </a:rPr>
              <a:t>Pipeline</a:t>
            </a:r>
          </a:p>
        </p:txBody>
      </p:sp>
      <p:sp>
        <p:nvSpPr>
          <p:cNvPr id="5" name="object 5"/>
          <p:cNvSpPr txBox="1"/>
          <p:nvPr/>
        </p:nvSpPr>
        <p:spPr>
          <a:xfrm>
            <a:off x="810259" y="1373981"/>
            <a:ext cx="7120890" cy="894476"/>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Les scripts </a:t>
            </a:r>
            <a:r>
              <a:rPr sz="2000" spc="-10" dirty="0">
                <a:solidFill>
                  <a:srgbClr val="404040"/>
                </a:solidFill>
                <a:latin typeface="Calibri"/>
                <a:cs typeface="Calibri"/>
              </a:rPr>
              <a:t>peuvent </a:t>
            </a:r>
            <a:r>
              <a:rPr sz="2000" spc="-25" dirty="0">
                <a:solidFill>
                  <a:srgbClr val="404040"/>
                </a:solidFill>
                <a:latin typeface="Calibri"/>
                <a:cs typeface="Calibri"/>
              </a:rPr>
              <a:t>s’écrire </a:t>
            </a:r>
            <a:r>
              <a:rPr sz="2000" spc="-5" dirty="0">
                <a:solidFill>
                  <a:srgbClr val="404040"/>
                </a:solidFill>
                <a:latin typeface="Calibri"/>
                <a:cs typeface="Calibri"/>
              </a:rPr>
              <a:t>de </a:t>
            </a:r>
            <a:r>
              <a:rPr sz="2000" dirty="0">
                <a:solidFill>
                  <a:srgbClr val="404040"/>
                </a:solidFill>
                <a:latin typeface="Calibri"/>
                <a:cs typeface="Calibri"/>
              </a:rPr>
              <a:t>deux </a:t>
            </a:r>
            <a:r>
              <a:rPr sz="2000" spc="-5" dirty="0">
                <a:solidFill>
                  <a:srgbClr val="404040"/>
                </a:solidFill>
                <a:latin typeface="Calibri"/>
                <a:cs typeface="Calibri"/>
              </a:rPr>
              <a:t>manières </a:t>
            </a:r>
            <a:r>
              <a:rPr sz="2000" spc="-15" dirty="0">
                <a:solidFill>
                  <a:srgbClr val="404040"/>
                </a:solidFill>
                <a:latin typeface="Calibri"/>
                <a:cs typeface="Calibri"/>
              </a:rPr>
              <a:t>différentes, </a:t>
            </a:r>
            <a:r>
              <a:rPr sz="2000" spc="-5" dirty="0">
                <a:solidFill>
                  <a:srgbClr val="404040"/>
                </a:solidFill>
                <a:latin typeface="Calibri"/>
                <a:cs typeface="Calibri"/>
              </a:rPr>
              <a:t>soit </a:t>
            </a:r>
            <a:r>
              <a:rPr sz="2000" dirty="0">
                <a:solidFill>
                  <a:srgbClr val="404040"/>
                </a:solidFill>
                <a:latin typeface="Calibri"/>
                <a:cs typeface="Calibri"/>
              </a:rPr>
              <a:t>en  </a:t>
            </a:r>
            <a:r>
              <a:rPr sz="2000" spc="-10" dirty="0">
                <a:solidFill>
                  <a:srgbClr val="404040"/>
                </a:solidFill>
                <a:latin typeface="Calibri"/>
                <a:cs typeface="Calibri"/>
              </a:rPr>
              <a:t>utilisant </a:t>
            </a:r>
            <a:r>
              <a:rPr sz="2000" dirty="0">
                <a:solidFill>
                  <a:srgbClr val="404040"/>
                </a:solidFill>
                <a:latin typeface="Calibri"/>
                <a:cs typeface="Calibri"/>
              </a:rPr>
              <a:t>une </a:t>
            </a:r>
            <a:r>
              <a:rPr sz="2000" spc="-25" dirty="0">
                <a:solidFill>
                  <a:srgbClr val="404040"/>
                </a:solidFill>
                <a:latin typeface="Calibri"/>
                <a:cs typeface="Calibri"/>
              </a:rPr>
              <a:t>syntaxe </a:t>
            </a:r>
            <a:r>
              <a:rPr sz="2000" spc="-5" dirty="0">
                <a:solidFill>
                  <a:srgbClr val="404040"/>
                </a:solidFill>
                <a:latin typeface="Calibri"/>
                <a:cs typeface="Calibri"/>
              </a:rPr>
              <a:t>de script </a:t>
            </a:r>
            <a:r>
              <a:rPr sz="2000" spc="-10" dirty="0">
                <a:solidFill>
                  <a:srgbClr val="404040"/>
                </a:solidFill>
                <a:latin typeface="Calibri"/>
                <a:cs typeface="Calibri"/>
              </a:rPr>
              <a:t>(exempleci-dessous), </a:t>
            </a:r>
            <a:r>
              <a:rPr sz="2000" spc="-5" dirty="0">
                <a:solidFill>
                  <a:srgbClr val="404040"/>
                </a:solidFill>
                <a:latin typeface="Calibri"/>
                <a:cs typeface="Calibri"/>
              </a:rPr>
              <a:t>soit </a:t>
            </a:r>
            <a:r>
              <a:rPr sz="2000" dirty="0">
                <a:solidFill>
                  <a:srgbClr val="404040"/>
                </a:solidFill>
                <a:latin typeface="Calibri"/>
                <a:cs typeface="Calibri"/>
              </a:rPr>
              <a:t>une </a:t>
            </a:r>
            <a:r>
              <a:rPr sz="2000" spc="-25" dirty="0">
                <a:solidFill>
                  <a:srgbClr val="404040"/>
                </a:solidFill>
                <a:latin typeface="Calibri"/>
                <a:cs typeface="Calibri"/>
              </a:rPr>
              <a:t>syntaxe  </a:t>
            </a:r>
            <a:r>
              <a:rPr sz="2000" spc="-10" dirty="0">
                <a:solidFill>
                  <a:srgbClr val="404040"/>
                </a:solidFill>
                <a:latin typeface="Calibri"/>
                <a:cs typeface="Calibri"/>
              </a:rPr>
              <a:t>déclarative.</a:t>
            </a:r>
            <a:endParaRPr sz="200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65704" y="2415158"/>
            <a:ext cx="2677668" cy="15430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796904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09956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Jenkins </a:t>
            </a:r>
            <a:r>
              <a:rPr dirty="0">
                <a:solidFill>
                  <a:schemeClr val="tx1"/>
                </a:solidFill>
              </a:rPr>
              <a:t>-</a:t>
            </a:r>
            <a:r>
              <a:rPr spc="-225" dirty="0">
                <a:solidFill>
                  <a:schemeClr val="tx1"/>
                </a:solidFill>
              </a:rPr>
              <a:t> </a:t>
            </a:r>
            <a:r>
              <a:rPr spc="-45" dirty="0">
                <a:solidFill>
                  <a:schemeClr val="tx1"/>
                </a:solidFill>
              </a:rPr>
              <a:t>Pipeline</a:t>
            </a:r>
          </a:p>
        </p:txBody>
      </p:sp>
      <p:sp>
        <p:nvSpPr>
          <p:cNvPr id="5" name="object 5"/>
          <p:cNvSpPr txBox="1"/>
          <p:nvPr/>
        </p:nvSpPr>
        <p:spPr>
          <a:xfrm>
            <a:off x="810259" y="1373982"/>
            <a:ext cx="4008120" cy="321242"/>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2000" spc="-10" dirty="0">
                <a:solidFill>
                  <a:srgbClr val="404040"/>
                </a:solidFill>
                <a:latin typeface="Calibri"/>
                <a:cs typeface="Calibri"/>
              </a:rPr>
              <a:t>Exemple </a:t>
            </a:r>
            <a:r>
              <a:rPr sz="2000" spc="-20" dirty="0">
                <a:solidFill>
                  <a:srgbClr val="404040"/>
                </a:solidFill>
                <a:latin typeface="Calibri"/>
                <a:cs typeface="Calibri"/>
              </a:rPr>
              <a:t>avec </a:t>
            </a:r>
            <a:r>
              <a:rPr sz="2000" dirty="0">
                <a:solidFill>
                  <a:srgbClr val="404040"/>
                </a:solidFill>
                <a:latin typeface="Calibri"/>
                <a:cs typeface="Calibri"/>
              </a:rPr>
              <a:t>la </a:t>
            </a:r>
            <a:r>
              <a:rPr sz="2000" spc="-25" dirty="0">
                <a:solidFill>
                  <a:srgbClr val="404040"/>
                </a:solidFill>
                <a:latin typeface="Calibri"/>
                <a:cs typeface="Calibri"/>
              </a:rPr>
              <a:t>syntaxe</a:t>
            </a:r>
            <a:r>
              <a:rPr sz="2000" spc="40" dirty="0">
                <a:solidFill>
                  <a:srgbClr val="404040"/>
                </a:solidFill>
                <a:latin typeface="Calibri"/>
                <a:cs typeface="Calibri"/>
              </a:rPr>
              <a:t> </a:t>
            </a:r>
            <a:r>
              <a:rPr sz="2000" spc="-10" dirty="0">
                <a:solidFill>
                  <a:srgbClr val="404040"/>
                </a:solidFill>
                <a:latin typeface="Calibri"/>
                <a:cs typeface="Calibri"/>
              </a:rPr>
              <a:t>déclarative.</a:t>
            </a:r>
            <a:endParaRPr sz="2000">
              <a:latin typeface="Calibri"/>
              <a:cs typeface="Calibri"/>
            </a:endParaRPr>
          </a:p>
        </p:txBody>
      </p:sp>
      <p:sp>
        <p:nvSpPr>
          <p:cNvPr id="6" name="object 6"/>
          <p:cNvSpPr/>
          <p:nvPr/>
        </p:nvSpPr>
        <p:spPr>
          <a:xfrm>
            <a:off x="7917181" y="168020"/>
            <a:ext cx="984503" cy="9041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398776" y="1794509"/>
            <a:ext cx="2830068" cy="26574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41811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t>J</a:t>
            </a:r>
            <a:r>
              <a:rPr spc="-45" dirty="0"/>
              <a:t>e</a:t>
            </a:r>
            <a:r>
              <a:rPr spc="-50" dirty="0"/>
              <a:t>n</a:t>
            </a:r>
            <a:r>
              <a:rPr spc="-55" dirty="0"/>
              <a:t>ki</a:t>
            </a:r>
            <a:r>
              <a:rPr spc="-50" dirty="0"/>
              <a:t>n</a:t>
            </a:r>
            <a:r>
              <a:rPr dirty="0"/>
              <a:t>s</a:t>
            </a:r>
          </a:p>
        </p:txBody>
      </p:sp>
      <p:sp>
        <p:nvSpPr>
          <p:cNvPr id="5" name="object 5"/>
          <p:cNvSpPr txBox="1"/>
          <p:nvPr/>
        </p:nvSpPr>
        <p:spPr>
          <a:xfrm>
            <a:off x="810260" y="4072128"/>
            <a:ext cx="458025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libri"/>
                <a:cs typeface="Calibri"/>
              </a:rPr>
              <a:t>Visualisation </a:t>
            </a:r>
            <a:r>
              <a:rPr sz="2000" dirty="0">
                <a:solidFill>
                  <a:srgbClr val="404040"/>
                </a:solidFill>
                <a:latin typeface="Calibri"/>
                <a:cs typeface="Calibri"/>
              </a:rPr>
              <a:t>du </a:t>
            </a:r>
            <a:r>
              <a:rPr sz="2000" spc="-5" dirty="0">
                <a:solidFill>
                  <a:srgbClr val="404040"/>
                </a:solidFill>
                <a:latin typeface="Calibri"/>
                <a:cs typeface="Calibri"/>
              </a:rPr>
              <a:t>Pipeline </a:t>
            </a:r>
            <a:r>
              <a:rPr sz="2000" spc="-15" dirty="0">
                <a:solidFill>
                  <a:srgbClr val="404040"/>
                </a:solidFill>
                <a:latin typeface="Calibri"/>
                <a:cs typeface="Calibri"/>
              </a:rPr>
              <a:t>avec </a:t>
            </a:r>
            <a:r>
              <a:rPr sz="2000" dirty="0">
                <a:solidFill>
                  <a:srgbClr val="404040"/>
                </a:solidFill>
                <a:latin typeface="Calibri"/>
                <a:cs typeface="Calibri"/>
              </a:rPr>
              <a:t>Blue Ocean</a:t>
            </a:r>
            <a:r>
              <a:rPr sz="2000" spc="45" dirty="0">
                <a:solidFill>
                  <a:srgbClr val="404040"/>
                </a:solidFill>
                <a:latin typeface="Calibri"/>
                <a:cs typeface="Calibri"/>
              </a:rPr>
              <a:t> </a:t>
            </a:r>
            <a:r>
              <a:rPr sz="2000" spc="-5" dirty="0">
                <a:solidFill>
                  <a:srgbClr val="404040"/>
                </a:solidFill>
                <a:latin typeface="Calibri"/>
                <a:cs typeface="Calibri"/>
              </a:rPr>
              <a:t>UI</a:t>
            </a:r>
            <a:endParaRPr sz="2000">
              <a:latin typeface="Calibri"/>
              <a:cs typeface="Calibri"/>
            </a:endParaRPr>
          </a:p>
        </p:txBody>
      </p:sp>
      <p:sp>
        <p:nvSpPr>
          <p:cNvPr id="6" name="object 6"/>
          <p:cNvSpPr/>
          <p:nvPr/>
        </p:nvSpPr>
        <p:spPr>
          <a:xfrm>
            <a:off x="0" y="1502524"/>
            <a:ext cx="9144000" cy="227012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510</a:t>
            </a:r>
            <a:endParaRPr sz="1050">
              <a:latin typeface="Calibri"/>
              <a:cs typeface="Calibri"/>
            </a:endParaRPr>
          </a:p>
        </p:txBody>
      </p:sp>
    </p:spTree>
    <p:extLst>
      <p:ext uri="{BB962C8B-B14F-4D97-AF65-F5344CB8AC3E}">
        <p14:creationId xmlns:p14="http://schemas.microsoft.com/office/powerpoint/2010/main" val="37181724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753870" cy="568166"/>
          </a:xfrm>
          <a:prstGeom prst="rect">
            <a:avLst/>
          </a:prstGeom>
        </p:spPr>
        <p:txBody>
          <a:bodyPr vert="horz" wrap="square" lIns="0" tIns="12700" rIns="0" bIns="0" rtlCol="0">
            <a:spAutoFit/>
          </a:bodyPr>
          <a:lstStyle/>
          <a:p>
            <a:pPr marL="12700">
              <a:lnSpc>
                <a:spcPct val="100000"/>
              </a:lnSpc>
              <a:spcBef>
                <a:spcPts val="100"/>
              </a:spcBef>
            </a:pPr>
            <a:r>
              <a:rPr spc="-55" dirty="0"/>
              <a:t>J</a:t>
            </a:r>
            <a:r>
              <a:rPr spc="-45" dirty="0"/>
              <a:t>e</a:t>
            </a:r>
            <a:r>
              <a:rPr spc="-50" dirty="0"/>
              <a:t>n</a:t>
            </a:r>
            <a:r>
              <a:rPr spc="-55" dirty="0"/>
              <a:t>ki</a:t>
            </a:r>
            <a:r>
              <a:rPr spc="-50" dirty="0"/>
              <a:t>n</a:t>
            </a:r>
            <a:r>
              <a:rPr dirty="0"/>
              <a:t>s</a:t>
            </a:r>
          </a:p>
        </p:txBody>
      </p:sp>
      <p:sp>
        <p:nvSpPr>
          <p:cNvPr id="5" name="object 5"/>
          <p:cNvSpPr txBox="1"/>
          <p:nvPr/>
        </p:nvSpPr>
        <p:spPr>
          <a:xfrm>
            <a:off x="810260" y="4072128"/>
            <a:ext cx="3876675"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libri"/>
                <a:cs typeface="Calibri"/>
              </a:rPr>
              <a:t>Visualisation </a:t>
            </a:r>
            <a:r>
              <a:rPr sz="2000" dirty="0">
                <a:solidFill>
                  <a:srgbClr val="404040"/>
                </a:solidFill>
                <a:latin typeface="Calibri"/>
                <a:cs typeface="Calibri"/>
              </a:rPr>
              <a:t>du </a:t>
            </a:r>
            <a:r>
              <a:rPr sz="2000" spc="-5" dirty="0">
                <a:solidFill>
                  <a:srgbClr val="404040"/>
                </a:solidFill>
                <a:latin typeface="Calibri"/>
                <a:cs typeface="Calibri"/>
              </a:rPr>
              <a:t>Pipeline </a:t>
            </a:r>
            <a:r>
              <a:rPr sz="2000" spc="-15" dirty="0">
                <a:solidFill>
                  <a:srgbClr val="404040"/>
                </a:solidFill>
                <a:latin typeface="Calibri"/>
                <a:cs typeface="Calibri"/>
              </a:rPr>
              <a:t>avec</a:t>
            </a:r>
            <a:r>
              <a:rPr sz="2000" spc="65" dirty="0">
                <a:solidFill>
                  <a:srgbClr val="404040"/>
                </a:solidFill>
                <a:latin typeface="Calibri"/>
                <a:cs typeface="Calibri"/>
              </a:rPr>
              <a:t> </a:t>
            </a:r>
            <a:r>
              <a:rPr sz="2000" dirty="0">
                <a:solidFill>
                  <a:srgbClr val="404040"/>
                </a:solidFill>
                <a:latin typeface="Calibri"/>
                <a:cs typeface="Calibri"/>
              </a:rPr>
              <a:t>Jenkins</a:t>
            </a:r>
            <a:endParaRPr sz="2000">
              <a:latin typeface="Calibri"/>
              <a:cs typeface="Calibri"/>
            </a:endParaRPr>
          </a:p>
        </p:txBody>
      </p:sp>
      <p:sp>
        <p:nvSpPr>
          <p:cNvPr id="6" name="object 6"/>
          <p:cNvSpPr/>
          <p:nvPr/>
        </p:nvSpPr>
        <p:spPr>
          <a:xfrm>
            <a:off x="0" y="1722881"/>
            <a:ext cx="9144000" cy="17118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70823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60555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Automatisation</a:t>
            </a:r>
            <a:r>
              <a:rPr lang="en-US" spc="40" dirty="0"/>
              <a:t> des tests </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1145442"/>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tests fonctionnels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tests de montée en charge </a:t>
            </a:r>
          </a:p>
          <a:p>
            <a:pPr marL="298450" marR="17780" indent="-285750">
              <a:lnSpc>
                <a:spcPct val="114599"/>
              </a:lnSpc>
              <a:spcBef>
                <a:spcPts val="5"/>
              </a:spcBef>
              <a:buFont typeface="Wingdings" panose="05000000000000000000" pitchFamily="2" charset="2"/>
              <a:buChar char="v"/>
            </a:pPr>
            <a:r>
              <a:rPr lang="fr-FR" sz="1600" spc="10" dirty="0">
                <a:solidFill>
                  <a:schemeClr val="bg1"/>
                </a:solidFill>
                <a:latin typeface="Century Gothic" panose="020B0502020202020204" pitchFamily="34" charset="0"/>
                <a:cs typeface="Tahoma"/>
              </a:rPr>
              <a:t>Les test d’</a:t>
            </a:r>
            <a:r>
              <a:rPr lang="fr-FR" sz="1600" spc="10" dirty="0" err="1">
                <a:solidFill>
                  <a:schemeClr val="bg1"/>
                </a:solidFill>
                <a:latin typeface="Century Gothic" panose="020B0502020202020204" pitchFamily="34" charset="0"/>
                <a:cs typeface="Tahoma"/>
              </a:rPr>
              <a:t>acceptance</a:t>
            </a:r>
            <a:r>
              <a:rPr lang="fr-FR" sz="1600" spc="10" dirty="0">
                <a:solidFill>
                  <a:schemeClr val="bg1"/>
                </a:solidFill>
                <a:latin typeface="Century Gothic" panose="020B0502020202020204" pitchFamily="34" charset="0"/>
                <a:cs typeface="Tahoma"/>
              </a:rPr>
              <a:t>/validation</a:t>
            </a:r>
          </a:p>
        </p:txBody>
      </p:sp>
    </p:spTree>
    <p:extLst>
      <p:ext uri="{BB962C8B-B14F-4D97-AF65-F5344CB8AC3E}">
        <p14:creationId xmlns:p14="http://schemas.microsoft.com/office/powerpoint/2010/main" val="39816028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067560"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a:t>
            </a:r>
            <a:r>
              <a:rPr spc="-175" dirty="0">
                <a:solidFill>
                  <a:schemeClr val="tx1"/>
                </a:solidFill>
              </a:rPr>
              <a:t> </a:t>
            </a:r>
            <a:r>
              <a:rPr spc="-65" dirty="0">
                <a:solidFill>
                  <a:schemeClr val="tx1"/>
                </a:solidFill>
              </a:rPr>
              <a:t>tests</a:t>
            </a:r>
          </a:p>
        </p:txBody>
      </p:sp>
      <p:sp>
        <p:nvSpPr>
          <p:cNvPr id="5" name="object 5"/>
          <p:cNvSpPr txBox="1"/>
          <p:nvPr/>
        </p:nvSpPr>
        <p:spPr>
          <a:xfrm>
            <a:off x="902005" y="1263928"/>
            <a:ext cx="7218045" cy="2505814"/>
          </a:xfrm>
          <a:prstGeom prst="rect">
            <a:avLst/>
          </a:prstGeom>
        </p:spPr>
        <p:txBody>
          <a:bodyPr vert="horz" wrap="square" lIns="0" tIns="160020" rIns="0" bIns="0" rtlCol="0">
            <a:spAutoFit/>
          </a:bodyPr>
          <a:lstStyle/>
          <a:p>
            <a:pPr marL="12700">
              <a:lnSpc>
                <a:spcPct val="100000"/>
              </a:lnSpc>
              <a:spcBef>
                <a:spcPts val="1260"/>
              </a:spcBef>
            </a:pPr>
            <a:r>
              <a:rPr sz="2000" spc="-10" dirty="0">
                <a:solidFill>
                  <a:srgbClr val="404040"/>
                </a:solidFill>
                <a:latin typeface="Calibri"/>
                <a:cs typeface="Calibri"/>
              </a:rPr>
              <a:t>Pourquoi </a:t>
            </a:r>
            <a:r>
              <a:rPr sz="2000" spc="-35" dirty="0">
                <a:solidFill>
                  <a:srgbClr val="404040"/>
                </a:solidFill>
                <a:latin typeface="Calibri"/>
                <a:cs typeface="Calibri"/>
              </a:rPr>
              <a:t>c’est </a:t>
            </a:r>
            <a:r>
              <a:rPr sz="2000" spc="-10" dirty="0">
                <a:solidFill>
                  <a:srgbClr val="404040"/>
                </a:solidFill>
                <a:latin typeface="Calibri"/>
                <a:cs typeface="Calibri"/>
              </a:rPr>
              <a:t>important</a:t>
            </a:r>
            <a:r>
              <a:rPr sz="2000" spc="2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12700" marR="31115">
              <a:lnSpc>
                <a:spcPts val="2160"/>
              </a:lnSpc>
              <a:spcBef>
                <a:spcPts val="1435"/>
              </a:spcBef>
            </a:pPr>
            <a:r>
              <a:rPr sz="2000" dirty="0">
                <a:solidFill>
                  <a:srgbClr val="404040"/>
                </a:solidFill>
                <a:latin typeface="Calibri"/>
                <a:cs typeface="Calibri"/>
              </a:rPr>
              <a:t>Le </a:t>
            </a:r>
            <a:r>
              <a:rPr sz="2000" spc="-10" dirty="0">
                <a:solidFill>
                  <a:srgbClr val="404040"/>
                </a:solidFill>
                <a:latin typeface="Calibri"/>
                <a:cs typeface="Calibri"/>
              </a:rPr>
              <a:t>développement d’une </a:t>
            </a:r>
            <a:r>
              <a:rPr sz="2000" spc="-5" dirty="0">
                <a:solidFill>
                  <a:srgbClr val="404040"/>
                </a:solidFill>
                <a:latin typeface="Calibri"/>
                <a:cs typeface="Calibri"/>
              </a:rPr>
              <a:t>solution engendre </a:t>
            </a:r>
            <a:r>
              <a:rPr sz="2000" dirty="0">
                <a:solidFill>
                  <a:srgbClr val="404040"/>
                </a:solidFill>
                <a:latin typeface="Calibri"/>
                <a:cs typeface="Calibri"/>
              </a:rPr>
              <a:t>la </a:t>
            </a:r>
            <a:r>
              <a:rPr sz="2000" spc="-5" dirty="0">
                <a:solidFill>
                  <a:srgbClr val="404040"/>
                </a:solidFill>
                <a:latin typeface="Calibri"/>
                <a:cs typeface="Calibri"/>
              </a:rPr>
              <a:t>manipulation </a:t>
            </a:r>
            <a:r>
              <a:rPr sz="2000" spc="5" dirty="0">
                <a:solidFill>
                  <a:srgbClr val="404040"/>
                </a:solidFill>
                <a:latin typeface="Calibri"/>
                <a:cs typeface="Calibri"/>
              </a:rPr>
              <a:t>de  </a:t>
            </a:r>
            <a:r>
              <a:rPr sz="2000" spc="-5" dirty="0">
                <a:solidFill>
                  <a:srgbClr val="404040"/>
                </a:solidFill>
                <a:latin typeface="Calibri"/>
                <a:cs typeface="Calibri"/>
              </a:rPr>
              <a:t>nombreux objets </a:t>
            </a:r>
            <a:r>
              <a:rPr sz="2000" spc="-10" dirty="0">
                <a:solidFill>
                  <a:srgbClr val="404040"/>
                </a:solidFill>
                <a:latin typeface="Calibri"/>
                <a:cs typeface="Calibri"/>
              </a:rPr>
              <a:t>et </a:t>
            </a:r>
            <a:r>
              <a:rPr sz="2000" dirty="0">
                <a:solidFill>
                  <a:srgbClr val="404040"/>
                </a:solidFill>
                <a:latin typeface="Calibri"/>
                <a:cs typeface="Calibri"/>
              </a:rPr>
              <a:t>il peut </a:t>
            </a:r>
            <a:r>
              <a:rPr sz="2000" spc="-10" dirty="0">
                <a:solidFill>
                  <a:srgbClr val="404040"/>
                </a:solidFill>
                <a:latin typeface="Calibri"/>
                <a:cs typeface="Calibri"/>
              </a:rPr>
              <a:t>être difficile </a:t>
            </a:r>
            <a:r>
              <a:rPr sz="2000" spc="-5" dirty="0">
                <a:solidFill>
                  <a:srgbClr val="404040"/>
                </a:solidFill>
                <a:latin typeface="Calibri"/>
                <a:cs typeface="Calibri"/>
              </a:rPr>
              <a:t>de </a:t>
            </a:r>
            <a:r>
              <a:rPr sz="2000" spc="-20" dirty="0">
                <a:solidFill>
                  <a:srgbClr val="404040"/>
                </a:solidFill>
                <a:latin typeface="Calibri"/>
                <a:cs typeface="Calibri"/>
              </a:rPr>
              <a:t>s’assurer </a:t>
            </a:r>
            <a:r>
              <a:rPr sz="2000" dirty="0">
                <a:solidFill>
                  <a:srgbClr val="404040"/>
                </a:solidFill>
                <a:latin typeface="Calibri"/>
                <a:cs typeface="Calibri"/>
              </a:rPr>
              <a:t>que chaque </a:t>
            </a:r>
            <a:r>
              <a:rPr sz="2000" spc="-5" dirty="0">
                <a:solidFill>
                  <a:srgbClr val="404040"/>
                </a:solidFill>
                <a:latin typeface="Calibri"/>
                <a:cs typeface="Calibri"/>
              </a:rPr>
              <a:t>objet  </a:t>
            </a:r>
            <a:r>
              <a:rPr sz="2000" spc="-10" dirty="0">
                <a:solidFill>
                  <a:srgbClr val="404040"/>
                </a:solidFill>
                <a:latin typeface="Calibri"/>
                <a:cs typeface="Calibri"/>
              </a:rPr>
              <a:t>est </a:t>
            </a:r>
            <a:r>
              <a:rPr sz="2000" dirty="0">
                <a:solidFill>
                  <a:srgbClr val="404040"/>
                </a:solidFill>
                <a:latin typeface="Calibri"/>
                <a:cs typeface="Calibri"/>
              </a:rPr>
              <a:t>manipulé</a:t>
            </a:r>
            <a:r>
              <a:rPr sz="2000" spc="10" dirty="0">
                <a:solidFill>
                  <a:srgbClr val="404040"/>
                </a:solidFill>
                <a:latin typeface="Calibri"/>
                <a:cs typeface="Calibri"/>
              </a:rPr>
              <a:t> </a:t>
            </a:r>
            <a:r>
              <a:rPr sz="2000" spc="-10" dirty="0">
                <a:solidFill>
                  <a:srgbClr val="404040"/>
                </a:solidFill>
                <a:latin typeface="Calibri"/>
                <a:cs typeface="Calibri"/>
              </a:rPr>
              <a:t>correctement</a:t>
            </a:r>
            <a:endParaRPr sz="2000">
              <a:latin typeface="Calibri"/>
              <a:cs typeface="Calibri"/>
            </a:endParaRPr>
          </a:p>
          <a:p>
            <a:pPr marL="12700" marR="5080">
              <a:lnSpc>
                <a:spcPct val="90100"/>
              </a:lnSpc>
              <a:spcBef>
                <a:spcPts val="1360"/>
              </a:spcBef>
            </a:pPr>
            <a:r>
              <a:rPr sz="2000" spc="-5" dirty="0">
                <a:solidFill>
                  <a:srgbClr val="404040"/>
                </a:solidFill>
                <a:latin typeface="Calibri"/>
                <a:cs typeface="Calibri"/>
              </a:rPr>
              <a:t>Les </a:t>
            </a:r>
            <a:r>
              <a:rPr sz="2000" spc="-10" dirty="0">
                <a:solidFill>
                  <a:srgbClr val="404040"/>
                </a:solidFill>
                <a:latin typeface="Calibri"/>
                <a:cs typeface="Calibri"/>
              </a:rPr>
              <a:t>tests permettent </a:t>
            </a:r>
            <a:r>
              <a:rPr sz="2000" spc="-5" dirty="0">
                <a:solidFill>
                  <a:srgbClr val="404040"/>
                </a:solidFill>
                <a:latin typeface="Calibri"/>
                <a:cs typeface="Calibri"/>
              </a:rPr>
              <a:t>de </a:t>
            </a:r>
            <a:r>
              <a:rPr sz="2000" spc="-10" dirty="0">
                <a:solidFill>
                  <a:srgbClr val="404040"/>
                </a:solidFill>
                <a:latin typeface="Calibri"/>
                <a:cs typeface="Calibri"/>
              </a:rPr>
              <a:t>détecter </a:t>
            </a:r>
            <a:r>
              <a:rPr sz="2000" spc="-5" dirty="0">
                <a:solidFill>
                  <a:srgbClr val="404040"/>
                </a:solidFill>
                <a:latin typeface="Calibri"/>
                <a:cs typeface="Calibri"/>
              </a:rPr>
              <a:t>les </a:t>
            </a:r>
            <a:r>
              <a:rPr sz="2000" dirty="0">
                <a:solidFill>
                  <a:srgbClr val="404040"/>
                </a:solidFill>
                <a:latin typeface="Calibri"/>
                <a:cs typeface="Calibri"/>
              </a:rPr>
              <a:t>anomalies </a:t>
            </a:r>
            <a:r>
              <a:rPr sz="2000" spc="-10" dirty="0">
                <a:solidFill>
                  <a:srgbClr val="404040"/>
                </a:solidFill>
                <a:latin typeface="Calibri"/>
                <a:cs typeface="Calibri"/>
              </a:rPr>
              <a:t>potentielles </a:t>
            </a:r>
            <a:r>
              <a:rPr sz="2000" spc="-20" dirty="0">
                <a:solidFill>
                  <a:srgbClr val="404040"/>
                </a:solidFill>
                <a:latin typeface="Calibri"/>
                <a:cs typeface="Calibri"/>
              </a:rPr>
              <a:t>avant </a:t>
            </a:r>
            <a:r>
              <a:rPr sz="2000" dirty="0">
                <a:solidFill>
                  <a:srgbClr val="404040"/>
                </a:solidFill>
                <a:latin typeface="Calibri"/>
                <a:cs typeface="Calibri"/>
              </a:rPr>
              <a:t>que  ces </a:t>
            </a:r>
            <a:r>
              <a:rPr sz="2000" spc="-5" dirty="0">
                <a:solidFill>
                  <a:srgbClr val="404040"/>
                </a:solidFill>
                <a:latin typeface="Calibri"/>
                <a:cs typeface="Calibri"/>
              </a:rPr>
              <a:t>dernières </a:t>
            </a:r>
            <a:r>
              <a:rPr sz="2000" spc="-10" dirty="0">
                <a:solidFill>
                  <a:srgbClr val="404040"/>
                </a:solidFill>
                <a:latin typeface="Calibri"/>
                <a:cs typeface="Calibri"/>
              </a:rPr>
              <a:t>soient détectées </a:t>
            </a:r>
            <a:r>
              <a:rPr sz="2000" spc="-5" dirty="0">
                <a:solidFill>
                  <a:srgbClr val="404040"/>
                </a:solidFill>
                <a:latin typeface="Calibri"/>
                <a:cs typeface="Calibri"/>
              </a:rPr>
              <a:t>par accident </a:t>
            </a:r>
            <a:r>
              <a:rPr sz="2000" spc="-10" dirty="0">
                <a:solidFill>
                  <a:srgbClr val="404040"/>
                </a:solidFill>
                <a:latin typeface="Calibri"/>
                <a:cs typeface="Calibri"/>
              </a:rPr>
              <a:t>(lors </a:t>
            </a:r>
            <a:r>
              <a:rPr sz="2000" dirty="0">
                <a:solidFill>
                  <a:srgbClr val="404040"/>
                </a:solidFill>
                <a:latin typeface="Calibri"/>
                <a:cs typeface="Calibri"/>
              </a:rPr>
              <a:t>de </a:t>
            </a:r>
            <a:r>
              <a:rPr sz="2000" spc="-10" dirty="0">
                <a:solidFill>
                  <a:srgbClr val="404040"/>
                </a:solidFill>
                <a:latin typeface="Calibri"/>
                <a:cs typeface="Calibri"/>
              </a:rPr>
              <a:t>l’utilisation </a:t>
            </a:r>
            <a:r>
              <a:rPr sz="2000" spc="-5" dirty="0">
                <a:solidFill>
                  <a:srgbClr val="404040"/>
                </a:solidFill>
                <a:latin typeface="Calibri"/>
                <a:cs typeface="Calibri"/>
              </a:rPr>
              <a:t>du  </a:t>
            </a:r>
            <a:r>
              <a:rPr sz="2000" spc="-10" dirty="0">
                <a:solidFill>
                  <a:srgbClr val="404040"/>
                </a:solidFill>
                <a:latin typeface="Calibri"/>
                <a:cs typeface="Calibri"/>
              </a:rPr>
              <a:t>produit </a:t>
            </a:r>
            <a:r>
              <a:rPr sz="2000" spc="-5" dirty="0">
                <a:solidFill>
                  <a:srgbClr val="404040"/>
                </a:solidFill>
                <a:latin typeface="Calibri"/>
                <a:cs typeface="Calibri"/>
              </a:rPr>
              <a:t>ou </a:t>
            </a:r>
            <a:r>
              <a:rPr sz="2000" dirty="0">
                <a:solidFill>
                  <a:srgbClr val="404040"/>
                </a:solidFill>
                <a:latin typeface="Calibri"/>
                <a:cs typeface="Calibri"/>
              </a:rPr>
              <a:t>dans </a:t>
            </a:r>
            <a:r>
              <a:rPr sz="2000" spc="-5" dirty="0">
                <a:solidFill>
                  <a:srgbClr val="404040"/>
                </a:solidFill>
                <a:latin typeface="Calibri"/>
                <a:cs typeface="Calibri"/>
              </a:rPr>
              <a:t>les </a:t>
            </a:r>
            <a:r>
              <a:rPr sz="2000" dirty="0">
                <a:solidFill>
                  <a:srgbClr val="404040"/>
                </a:solidFill>
                <a:latin typeface="Calibri"/>
                <a:cs typeface="Calibri"/>
              </a:rPr>
              <a:t>phases </a:t>
            </a:r>
            <a:r>
              <a:rPr sz="2000" spc="-5" dirty="0">
                <a:solidFill>
                  <a:srgbClr val="404040"/>
                </a:solidFill>
                <a:latin typeface="Calibri"/>
                <a:cs typeface="Calibri"/>
              </a:rPr>
              <a:t>ultérieures du</a:t>
            </a:r>
            <a:r>
              <a:rPr sz="2000" spc="15" dirty="0">
                <a:solidFill>
                  <a:srgbClr val="404040"/>
                </a:solidFill>
                <a:latin typeface="Calibri"/>
                <a:cs typeface="Calibri"/>
              </a:rPr>
              <a:t> </a:t>
            </a:r>
            <a:r>
              <a:rPr sz="2000" spc="-10" dirty="0">
                <a:solidFill>
                  <a:srgbClr val="404040"/>
                </a:solidFill>
                <a:latin typeface="Calibri"/>
                <a:cs typeface="Calibri"/>
              </a:rPr>
              <a:t>développement)</a:t>
            </a:r>
            <a:endParaRPr sz="2000">
              <a:latin typeface="Calibri"/>
              <a:cs typeface="Calibri"/>
            </a:endParaRPr>
          </a:p>
        </p:txBody>
      </p:sp>
    </p:spTree>
    <p:extLst>
      <p:ext uri="{BB962C8B-B14F-4D97-AF65-F5344CB8AC3E}">
        <p14:creationId xmlns:p14="http://schemas.microsoft.com/office/powerpoint/2010/main" val="3004701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06500" cy="568166"/>
          </a:xfrm>
          <a:prstGeom prst="rect">
            <a:avLst/>
          </a:prstGeom>
        </p:spPr>
        <p:txBody>
          <a:bodyPr vert="horz" wrap="square" lIns="0" tIns="12700" rIns="0" bIns="0" rtlCol="0">
            <a:spAutoFit/>
          </a:bodyPr>
          <a:lstStyle/>
          <a:p>
            <a:pPr marL="12700">
              <a:lnSpc>
                <a:spcPct val="100000"/>
              </a:lnSpc>
              <a:spcBef>
                <a:spcPts val="100"/>
              </a:spcBef>
            </a:pPr>
            <a:r>
              <a:rPr spc="-490" dirty="0">
                <a:solidFill>
                  <a:schemeClr val="tx1"/>
                </a:solidFill>
              </a:rPr>
              <a:t>T</a:t>
            </a:r>
            <a:r>
              <a:rPr spc="-45" dirty="0">
                <a:solidFill>
                  <a:schemeClr val="tx1"/>
                </a:solidFill>
              </a:rPr>
              <a:t>e</a:t>
            </a:r>
            <a:r>
              <a:rPr spc="-105" dirty="0">
                <a:solidFill>
                  <a:schemeClr val="tx1"/>
                </a:solidFill>
              </a:rPr>
              <a:t>s</a:t>
            </a:r>
            <a:r>
              <a:rPr spc="-60" dirty="0">
                <a:solidFill>
                  <a:schemeClr val="tx1"/>
                </a:solidFill>
              </a:rPr>
              <a:t>t</a:t>
            </a:r>
            <a:r>
              <a:rPr dirty="0">
                <a:solidFill>
                  <a:schemeClr val="tx1"/>
                </a:solidFill>
              </a:rPr>
              <a:t>s</a:t>
            </a:r>
          </a:p>
        </p:txBody>
      </p:sp>
      <p:sp>
        <p:nvSpPr>
          <p:cNvPr id="5" name="object 5"/>
          <p:cNvSpPr txBox="1"/>
          <p:nvPr/>
        </p:nvSpPr>
        <p:spPr>
          <a:xfrm>
            <a:off x="810260" y="1373982"/>
            <a:ext cx="7522209" cy="612347"/>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permet </a:t>
            </a:r>
            <a:r>
              <a:rPr sz="2000" dirty="0">
                <a:solidFill>
                  <a:srgbClr val="404040"/>
                </a:solidFill>
                <a:latin typeface="Calibri"/>
                <a:cs typeface="Calibri"/>
              </a:rPr>
              <a:t>une boucle </a:t>
            </a:r>
            <a:r>
              <a:rPr sz="2000" spc="-5" dirty="0">
                <a:solidFill>
                  <a:srgbClr val="404040"/>
                </a:solidFill>
                <a:latin typeface="Calibri"/>
                <a:cs typeface="Calibri"/>
              </a:rPr>
              <a:t>de </a:t>
            </a:r>
            <a:r>
              <a:rPr sz="2000" spc="-10" dirty="0">
                <a:solidFill>
                  <a:srgbClr val="404040"/>
                </a:solidFill>
                <a:latin typeface="Calibri"/>
                <a:cs typeface="Calibri"/>
              </a:rPr>
              <a:t>rétro-action et </a:t>
            </a:r>
            <a:r>
              <a:rPr sz="2000" dirty="0">
                <a:solidFill>
                  <a:srgbClr val="404040"/>
                </a:solidFill>
                <a:latin typeface="Calibri"/>
                <a:cs typeface="Calibri"/>
              </a:rPr>
              <a:t>donne </a:t>
            </a:r>
            <a:r>
              <a:rPr sz="2000" spc="-5" dirty="0">
                <a:solidFill>
                  <a:srgbClr val="404040"/>
                </a:solidFill>
                <a:latin typeface="Calibri"/>
                <a:cs typeface="Calibri"/>
              </a:rPr>
              <a:t>du feedback sur </a:t>
            </a:r>
            <a:r>
              <a:rPr sz="2000" dirty="0">
                <a:solidFill>
                  <a:srgbClr val="404040"/>
                </a:solidFill>
                <a:latin typeface="Calibri"/>
                <a:cs typeface="Calibri"/>
              </a:rPr>
              <a:t>la  </a:t>
            </a:r>
            <a:r>
              <a:rPr sz="2000" spc="-5" dirty="0">
                <a:solidFill>
                  <a:srgbClr val="404040"/>
                </a:solidFill>
                <a:latin typeface="Calibri"/>
                <a:cs typeface="Calibri"/>
              </a:rPr>
              <a:t>qualité de </a:t>
            </a:r>
            <a:r>
              <a:rPr sz="2000" dirty="0">
                <a:solidFill>
                  <a:srgbClr val="404040"/>
                </a:solidFill>
                <a:latin typeface="Calibri"/>
                <a:cs typeface="Calibri"/>
              </a:rPr>
              <a:t>ce qui </a:t>
            </a:r>
            <a:r>
              <a:rPr sz="2000" spc="-10" dirty="0">
                <a:solidFill>
                  <a:srgbClr val="404040"/>
                </a:solidFill>
                <a:latin typeface="Calibri"/>
                <a:cs typeface="Calibri"/>
              </a:rPr>
              <a:t>est </a:t>
            </a:r>
            <a:r>
              <a:rPr sz="2000" spc="-5" dirty="0">
                <a:solidFill>
                  <a:srgbClr val="404040"/>
                </a:solidFill>
                <a:latin typeface="Calibri"/>
                <a:cs typeface="Calibri"/>
              </a:rPr>
              <a:t>produit.</a:t>
            </a:r>
            <a:endParaRPr sz="2000">
              <a:latin typeface="Calibri"/>
              <a:cs typeface="Calibri"/>
            </a:endParaRPr>
          </a:p>
        </p:txBody>
      </p:sp>
      <p:sp>
        <p:nvSpPr>
          <p:cNvPr id="7" name="object 7"/>
          <p:cNvSpPr/>
          <p:nvPr/>
        </p:nvSpPr>
        <p:spPr>
          <a:xfrm>
            <a:off x="1718349" y="2241424"/>
            <a:ext cx="4572722" cy="173593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246115" y="3262027"/>
            <a:ext cx="535305" cy="83820"/>
          </a:xfrm>
          <a:custGeom>
            <a:avLst/>
            <a:gdLst/>
            <a:ahLst/>
            <a:cxnLst/>
            <a:rect l="l" t="t" r="r" b="b"/>
            <a:pathLst>
              <a:path w="535304" h="111760">
                <a:moveTo>
                  <a:pt x="496080" y="55752"/>
                </a:moveTo>
                <a:lnTo>
                  <a:pt x="434466" y="91693"/>
                </a:lnTo>
                <a:lnTo>
                  <a:pt x="429767" y="94360"/>
                </a:lnTo>
                <a:lnTo>
                  <a:pt x="428116" y="100456"/>
                </a:lnTo>
                <a:lnTo>
                  <a:pt x="430911" y="105155"/>
                </a:lnTo>
                <a:lnTo>
                  <a:pt x="433705" y="109981"/>
                </a:lnTo>
                <a:lnTo>
                  <a:pt x="439674" y="111505"/>
                </a:lnTo>
                <a:lnTo>
                  <a:pt x="444372" y="108711"/>
                </a:lnTo>
                <a:lnTo>
                  <a:pt x="518296" y="65658"/>
                </a:lnTo>
                <a:lnTo>
                  <a:pt x="515619" y="65658"/>
                </a:lnTo>
                <a:lnTo>
                  <a:pt x="515619" y="64261"/>
                </a:lnTo>
                <a:lnTo>
                  <a:pt x="510666" y="64261"/>
                </a:lnTo>
                <a:lnTo>
                  <a:pt x="496080" y="55752"/>
                </a:lnTo>
                <a:close/>
              </a:path>
              <a:path w="535304" h="111760">
                <a:moveTo>
                  <a:pt x="479098" y="45846"/>
                </a:moveTo>
                <a:lnTo>
                  <a:pt x="0" y="45846"/>
                </a:lnTo>
                <a:lnTo>
                  <a:pt x="0" y="65658"/>
                </a:lnTo>
                <a:lnTo>
                  <a:pt x="479098" y="65658"/>
                </a:lnTo>
                <a:lnTo>
                  <a:pt x="496080" y="55752"/>
                </a:lnTo>
                <a:lnTo>
                  <a:pt x="479098" y="45846"/>
                </a:lnTo>
                <a:close/>
              </a:path>
              <a:path w="535304" h="111760">
                <a:moveTo>
                  <a:pt x="518296" y="45846"/>
                </a:moveTo>
                <a:lnTo>
                  <a:pt x="515619" y="45846"/>
                </a:lnTo>
                <a:lnTo>
                  <a:pt x="515619" y="65658"/>
                </a:lnTo>
                <a:lnTo>
                  <a:pt x="518296" y="65658"/>
                </a:lnTo>
                <a:lnTo>
                  <a:pt x="535305" y="55752"/>
                </a:lnTo>
                <a:lnTo>
                  <a:pt x="518296" y="45846"/>
                </a:lnTo>
                <a:close/>
              </a:path>
              <a:path w="535304" h="111760">
                <a:moveTo>
                  <a:pt x="510666" y="47243"/>
                </a:moveTo>
                <a:lnTo>
                  <a:pt x="496080" y="55752"/>
                </a:lnTo>
                <a:lnTo>
                  <a:pt x="510666" y="64261"/>
                </a:lnTo>
                <a:lnTo>
                  <a:pt x="510666" y="47243"/>
                </a:lnTo>
                <a:close/>
              </a:path>
              <a:path w="535304" h="111760">
                <a:moveTo>
                  <a:pt x="515619" y="47243"/>
                </a:moveTo>
                <a:lnTo>
                  <a:pt x="510666" y="47243"/>
                </a:lnTo>
                <a:lnTo>
                  <a:pt x="510666" y="64261"/>
                </a:lnTo>
                <a:lnTo>
                  <a:pt x="515619" y="64261"/>
                </a:lnTo>
                <a:lnTo>
                  <a:pt x="515619" y="47243"/>
                </a:lnTo>
                <a:close/>
              </a:path>
              <a:path w="535304" h="111760">
                <a:moveTo>
                  <a:pt x="439674" y="0"/>
                </a:moveTo>
                <a:lnTo>
                  <a:pt x="433705" y="1523"/>
                </a:lnTo>
                <a:lnTo>
                  <a:pt x="430911" y="6349"/>
                </a:lnTo>
                <a:lnTo>
                  <a:pt x="428116" y="11048"/>
                </a:lnTo>
                <a:lnTo>
                  <a:pt x="429767" y="17144"/>
                </a:lnTo>
                <a:lnTo>
                  <a:pt x="434466" y="19811"/>
                </a:lnTo>
                <a:lnTo>
                  <a:pt x="496080" y="55752"/>
                </a:lnTo>
                <a:lnTo>
                  <a:pt x="510666" y="47243"/>
                </a:lnTo>
                <a:lnTo>
                  <a:pt x="515619" y="47243"/>
                </a:lnTo>
                <a:lnTo>
                  <a:pt x="515619" y="45846"/>
                </a:lnTo>
                <a:lnTo>
                  <a:pt x="518296" y="45846"/>
                </a:lnTo>
                <a:lnTo>
                  <a:pt x="444372" y="2793"/>
                </a:lnTo>
                <a:lnTo>
                  <a:pt x="43967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091386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06500" cy="568166"/>
          </a:xfrm>
          <a:prstGeom prst="rect">
            <a:avLst/>
          </a:prstGeom>
        </p:spPr>
        <p:txBody>
          <a:bodyPr vert="horz" wrap="square" lIns="0" tIns="12700" rIns="0" bIns="0" rtlCol="0">
            <a:spAutoFit/>
          </a:bodyPr>
          <a:lstStyle/>
          <a:p>
            <a:pPr marL="12700">
              <a:lnSpc>
                <a:spcPct val="100000"/>
              </a:lnSpc>
              <a:spcBef>
                <a:spcPts val="100"/>
              </a:spcBef>
            </a:pPr>
            <a:r>
              <a:rPr spc="-490" dirty="0">
                <a:solidFill>
                  <a:schemeClr val="tx1"/>
                </a:solidFill>
              </a:rPr>
              <a:t>T</a:t>
            </a:r>
            <a:r>
              <a:rPr spc="-45" dirty="0">
                <a:solidFill>
                  <a:schemeClr val="tx1"/>
                </a:solidFill>
              </a:rPr>
              <a:t>e</a:t>
            </a:r>
            <a:r>
              <a:rPr spc="-105" dirty="0">
                <a:solidFill>
                  <a:schemeClr val="tx1"/>
                </a:solidFill>
              </a:rPr>
              <a:t>s</a:t>
            </a:r>
            <a:r>
              <a:rPr spc="-60" dirty="0">
                <a:solidFill>
                  <a:schemeClr val="tx1"/>
                </a:solidFill>
              </a:rPr>
              <a:t>t</a:t>
            </a:r>
            <a:r>
              <a:rPr dirty="0">
                <a:solidFill>
                  <a:schemeClr val="tx1"/>
                </a:solidFill>
              </a:rPr>
              <a:t>s</a:t>
            </a:r>
          </a:p>
        </p:txBody>
      </p:sp>
      <p:sp>
        <p:nvSpPr>
          <p:cNvPr id="5" name="object 5"/>
          <p:cNvSpPr txBox="1"/>
          <p:nvPr/>
        </p:nvSpPr>
        <p:spPr>
          <a:xfrm>
            <a:off x="810260" y="1373981"/>
            <a:ext cx="7406005" cy="894476"/>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spc="-10" dirty="0">
                <a:solidFill>
                  <a:srgbClr val="404040"/>
                </a:solidFill>
                <a:latin typeface="Calibri"/>
                <a:cs typeface="Calibri"/>
              </a:rPr>
              <a:t>Batterie </a:t>
            </a:r>
            <a:r>
              <a:rPr sz="2000" spc="-5" dirty="0">
                <a:solidFill>
                  <a:srgbClr val="404040"/>
                </a:solidFill>
                <a:latin typeface="Calibri"/>
                <a:cs typeface="Calibri"/>
              </a:rPr>
              <a:t>de </a:t>
            </a:r>
            <a:r>
              <a:rPr sz="2000" spc="-10" dirty="0">
                <a:solidFill>
                  <a:srgbClr val="404040"/>
                </a:solidFill>
                <a:latin typeface="Calibri"/>
                <a:cs typeface="Calibri"/>
              </a:rPr>
              <a:t>tests </a:t>
            </a:r>
            <a:r>
              <a:rPr sz="2000" dirty="0">
                <a:solidFill>
                  <a:srgbClr val="404040"/>
                </a:solidFill>
                <a:latin typeface="Calibri"/>
                <a:cs typeface="Calibri"/>
              </a:rPr>
              <a:t>: </a:t>
            </a:r>
            <a:r>
              <a:rPr sz="2000" spc="-10" dirty="0">
                <a:solidFill>
                  <a:srgbClr val="404040"/>
                </a:solidFill>
                <a:latin typeface="Calibri"/>
                <a:cs typeface="Calibri"/>
              </a:rPr>
              <a:t>automate </a:t>
            </a:r>
            <a:r>
              <a:rPr sz="2000" dirty="0">
                <a:solidFill>
                  <a:srgbClr val="404040"/>
                </a:solidFill>
                <a:latin typeface="Calibri"/>
                <a:cs typeface="Calibri"/>
              </a:rPr>
              <a:t>qui </a:t>
            </a:r>
            <a:r>
              <a:rPr sz="2000" spc="-15" dirty="0">
                <a:solidFill>
                  <a:srgbClr val="404040"/>
                </a:solidFill>
                <a:latin typeface="Calibri"/>
                <a:cs typeface="Calibri"/>
              </a:rPr>
              <a:t>relève </a:t>
            </a:r>
            <a:r>
              <a:rPr sz="2000" spc="-10" dirty="0">
                <a:solidFill>
                  <a:srgbClr val="404040"/>
                </a:solidFill>
                <a:latin typeface="Calibri"/>
                <a:cs typeface="Calibri"/>
              </a:rPr>
              <a:t>d’une pratique </a:t>
            </a:r>
            <a:r>
              <a:rPr sz="2000" dirty="0">
                <a:solidFill>
                  <a:srgbClr val="404040"/>
                </a:solidFill>
                <a:latin typeface="Calibri"/>
                <a:cs typeface="Calibri"/>
              </a:rPr>
              <a:t>d’ingénierie  </a:t>
            </a:r>
            <a:r>
              <a:rPr sz="2000" spc="-5" dirty="0">
                <a:solidFill>
                  <a:srgbClr val="404040"/>
                </a:solidFill>
                <a:latin typeface="Calibri"/>
                <a:cs typeface="Calibri"/>
              </a:rPr>
              <a:t>nommée </a:t>
            </a:r>
            <a:r>
              <a:rPr sz="2000" spc="-10" dirty="0">
                <a:solidFill>
                  <a:srgbClr val="404040"/>
                </a:solidFill>
                <a:latin typeface="Calibri"/>
                <a:cs typeface="Calibri"/>
              </a:rPr>
              <a:t>l’intégration </a:t>
            </a:r>
            <a:r>
              <a:rPr sz="2000" spc="-5" dirty="0">
                <a:solidFill>
                  <a:srgbClr val="404040"/>
                </a:solidFill>
                <a:latin typeface="Calibri"/>
                <a:cs typeface="Calibri"/>
              </a:rPr>
              <a:t>continue </a:t>
            </a:r>
            <a:r>
              <a:rPr sz="2000" dirty="0">
                <a:solidFill>
                  <a:srgbClr val="404040"/>
                </a:solidFill>
                <a:latin typeface="Calibri"/>
                <a:cs typeface="Calibri"/>
              </a:rPr>
              <a:t>qui </a:t>
            </a:r>
            <a:r>
              <a:rPr sz="2000" spc="-10" dirty="0">
                <a:solidFill>
                  <a:srgbClr val="404040"/>
                </a:solidFill>
                <a:latin typeface="Calibri"/>
                <a:cs typeface="Calibri"/>
              </a:rPr>
              <a:t>consiste </a:t>
            </a:r>
            <a:r>
              <a:rPr sz="2000" dirty="0">
                <a:solidFill>
                  <a:srgbClr val="404040"/>
                </a:solidFill>
                <a:latin typeface="Calibri"/>
                <a:cs typeface="Calibri"/>
              </a:rPr>
              <a:t>à </a:t>
            </a:r>
            <a:r>
              <a:rPr sz="2000" spc="-5" dirty="0">
                <a:solidFill>
                  <a:srgbClr val="404040"/>
                </a:solidFill>
                <a:latin typeface="Calibri"/>
                <a:cs typeface="Calibri"/>
              </a:rPr>
              <a:t>automatiser </a:t>
            </a:r>
            <a:r>
              <a:rPr sz="2000" spc="-10" dirty="0">
                <a:solidFill>
                  <a:srgbClr val="404040"/>
                </a:solidFill>
                <a:latin typeface="Calibri"/>
                <a:cs typeface="Calibri"/>
              </a:rPr>
              <a:t>l’intégration  et </a:t>
            </a:r>
            <a:r>
              <a:rPr sz="2000" dirty="0">
                <a:solidFill>
                  <a:srgbClr val="404040"/>
                </a:solidFill>
                <a:latin typeface="Calibri"/>
                <a:cs typeface="Calibri"/>
              </a:rPr>
              <a:t>la </a:t>
            </a:r>
            <a:r>
              <a:rPr sz="2000" spc="-10" dirty="0">
                <a:solidFill>
                  <a:srgbClr val="404040"/>
                </a:solidFill>
                <a:latin typeface="Calibri"/>
                <a:cs typeface="Calibri"/>
              </a:rPr>
              <a:t>validation </a:t>
            </a:r>
            <a:r>
              <a:rPr sz="2000" spc="-5" dirty="0">
                <a:solidFill>
                  <a:srgbClr val="404040"/>
                </a:solidFill>
                <a:latin typeface="Calibri"/>
                <a:cs typeface="Calibri"/>
              </a:rPr>
              <a:t>des modifications </a:t>
            </a:r>
            <a:r>
              <a:rPr sz="2000" dirty="0">
                <a:solidFill>
                  <a:srgbClr val="404040"/>
                </a:solidFill>
                <a:latin typeface="Calibri"/>
                <a:cs typeface="Calibri"/>
              </a:rPr>
              <a:t>de</a:t>
            </a:r>
            <a:r>
              <a:rPr sz="2000" spc="25" dirty="0">
                <a:solidFill>
                  <a:srgbClr val="404040"/>
                </a:solidFill>
                <a:latin typeface="Calibri"/>
                <a:cs typeface="Calibri"/>
              </a:rPr>
              <a:t> </a:t>
            </a:r>
            <a:r>
              <a:rPr sz="2000" spc="-5" dirty="0">
                <a:solidFill>
                  <a:srgbClr val="404040"/>
                </a:solidFill>
                <a:latin typeface="Calibri"/>
                <a:cs typeface="Calibri"/>
              </a:rPr>
              <a:t>code.</a:t>
            </a:r>
            <a:endParaRPr sz="2000">
              <a:latin typeface="Calibri"/>
              <a:cs typeface="Calibri"/>
            </a:endParaRPr>
          </a:p>
        </p:txBody>
      </p:sp>
      <p:sp>
        <p:nvSpPr>
          <p:cNvPr id="6" name="object 6"/>
          <p:cNvSpPr/>
          <p:nvPr/>
        </p:nvSpPr>
        <p:spPr>
          <a:xfrm>
            <a:off x="1274733" y="2082955"/>
            <a:ext cx="3335367" cy="11605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60767" y="3519103"/>
            <a:ext cx="3341196" cy="10355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712916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209550"/>
            <a:ext cx="2067560"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a:t>
            </a:r>
            <a:r>
              <a:rPr spc="-175" dirty="0">
                <a:solidFill>
                  <a:schemeClr val="tx1"/>
                </a:solidFill>
              </a:rPr>
              <a:t> </a:t>
            </a:r>
            <a:r>
              <a:rPr spc="-65" dirty="0">
                <a:solidFill>
                  <a:schemeClr val="tx1"/>
                </a:solidFill>
              </a:rPr>
              <a:t>tests</a:t>
            </a:r>
          </a:p>
        </p:txBody>
      </p:sp>
      <p:sp>
        <p:nvSpPr>
          <p:cNvPr id="5" name="object 5"/>
          <p:cNvSpPr txBox="1"/>
          <p:nvPr/>
        </p:nvSpPr>
        <p:spPr>
          <a:xfrm>
            <a:off x="381000" y="742950"/>
            <a:ext cx="7348220" cy="4093428"/>
          </a:xfrm>
          <a:prstGeom prst="rect">
            <a:avLst/>
          </a:prstGeom>
        </p:spPr>
        <p:txBody>
          <a:bodyPr vert="horz" wrap="square" lIns="0" tIns="160020" rIns="0" bIns="0" rtlCol="0">
            <a:spAutoFit/>
          </a:bodyPr>
          <a:lstStyle/>
          <a:p>
            <a:pPr marL="12700">
              <a:lnSpc>
                <a:spcPct val="100000"/>
              </a:lnSpc>
              <a:spcBef>
                <a:spcPts val="1260"/>
              </a:spcBef>
            </a:pPr>
            <a:r>
              <a:rPr sz="2000" spc="-5" dirty="0">
                <a:solidFill>
                  <a:srgbClr val="404040"/>
                </a:solidFill>
                <a:latin typeface="Calibri"/>
                <a:cs typeface="Calibri"/>
              </a:rPr>
              <a:t>Les </a:t>
            </a:r>
            <a:r>
              <a:rPr sz="2000" spc="-10" dirty="0">
                <a:solidFill>
                  <a:srgbClr val="404040"/>
                </a:solidFill>
                <a:latin typeface="Calibri"/>
                <a:cs typeface="Calibri"/>
              </a:rPr>
              <a:t>tests permettent </a:t>
            </a:r>
            <a:r>
              <a:rPr sz="2000" spc="-5" dirty="0">
                <a:solidFill>
                  <a:srgbClr val="404040"/>
                </a:solidFill>
                <a:latin typeface="Calibri"/>
                <a:cs typeface="Calibri"/>
              </a:rPr>
              <a:t>de </a:t>
            </a:r>
            <a:r>
              <a:rPr sz="2000" spc="-20" dirty="0">
                <a:solidFill>
                  <a:srgbClr val="404040"/>
                </a:solidFill>
                <a:latin typeface="Calibri"/>
                <a:cs typeface="Calibri"/>
              </a:rPr>
              <a:t>s’assurer </a:t>
            </a:r>
            <a:r>
              <a:rPr sz="2000" spc="-5" dirty="0">
                <a:solidFill>
                  <a:srgbClr val="404040"/>
                </a:solidFill>
                <a:latin typeface="Calibri"/>
                <a:cs typeface="Calibri"/>
              </a:rPr>
              <a:t>de </a:t>
            </a:r>
            <a:r>
              <a:rPr sz="2000" dirty="0">
                <a:solidFill>
                  <a:srgbClr val="404040"/>
                </a:solidFill>
                <a:latin typeface="Calibri"/>
                <a:cs typeface="Calibri"/>
              </a:rPr>
              <a:t>la </a:t>
            </a:r>
            <a:r>
              <a:rPr sz="2000" spc="-10" dirty="0">
                <a:solidFill>
                  <a:srgbClr val="404040"/>
                </a:solidFill>
                <a:latin typeface="Calibri"/>
                <a:cs typeface="Calibri"/>
              </a:rPr>
              <a:t>qualité </a:t>
            </a:r>
            <a:r>
              <a:rPr sz="2000" spc="-15" dirty="0">
                <a:solidFill>
                  <a:srgbClr val="404040"/>
                </a:solidFill>
                <a:latin typeface="Calibri"/>
                <a:cs typeface="Calibri"/>
              </a:rPr>
              <a:t>d’un</a:t>
            </a:r>
            <a:r>
              <a:rPr sz="2000" spc="85" dirty="0">
                <a:solidFill>
                  <a:srgbClr val="404040"/>
                </a:solidFill>
                <a:latin typeface="Calibri"/>
                <a:cs typeface="Calibri"/>
              </a:rPr>
              <a:t> </a:t>
            </a:r>
            <a:r>
              <a:rPr sz="2000" spc="-10" dirty="0">
                <a:solidFill>
                  <a:srgbClr val="404040"/>
                </a:solidFill>
                <a:latin typeface="Calibri"/>
                <a:cs typeface="Calibri"/>
              </a:rPr>
              <a:t>produit</a:t>
            </a:r>
            <a:endParaRPr sz="2000" dirty="0">
              <a:latin typeface="Calibri"/>
              <a:cs typeface="Calibri"/>
            </a:endParaRPr>
          </a:p>
          <a:p>
            <a:pPr marL="12700">
              <a:lnSpc>
                <a:spcPct val="100000"/>
              </a:lnSpc>
              <a:spcBef>
                <a:spcPts val="1160"/>
              </a:spcBef>
            </a:pPr>
            <a:r>
              <a:rPr sz="2000" dirty="0">
                <a:solidFill>
                  <a:srgbClr val="404040"/>
                </a:solidFill>
                <a:latin typeface="Calibri"/>
                <a:cs typeface="Calibri"/>
              </a:rPr>
              <a:t>En </a:t>
            </a:r>
            <a:r>
              <a:rPr sz="2000" spc="-10" dirty="0">
                <a:solidFill>
                  <a:srgbClr val="404040"/>
                </a:solidFill>
                <a:latin typeface="Calibri"/>
                <a:cs typeface="Calibri"/>
              </a:rPr>
              <a:t>informatique </a:t>
            </a:r>
            <a:r>
              <a:rPr sz="2000" spc="-5" dirty="0">
                <a:solidFill>
                  <a:srgbClr val="404040"/>
                </a:solidFill>
                <a:latin typeface="Calibri"/>
                <a:cs typeface="Calibri"/>
              </a:rPr>
              <a:t>pure, les </a:t>
            </a:r>
            <a:r>
              <a:rPr sz="2000" spc="-15" dirty="0">
                <a:solidFill>
                  <a:srgbClr val="404040"/>
                </a:solidFill>
                <a:latin typeface="Calibri"/>
                <a:cs typeface="Calibri"/>
              </a:rPr>
              <a:t>systèmes </a:t>
            </a:r>
            <a:r>
              <a:rPr sz="2000" spc="-10" dirty="0">
                <a:solidFill>
                  <a:srgbClr val="404040"/>
                </a:solidFill>
                <a:latin typeface="Calibri"/>
                <a:cs typeface="Calibri"/>
              </a:rPr>
              <a:t>livrés sont </a:t>
            </a:r>
            <a:r>
              <a:rPr sz="2000" dirty="0">
                <a:solidFill>
                  <a:srgbClr val="404040"/>
                </a:solidFill>
                <a:latin typeface="Calibri"/>
                <a:cs typeface="Calibri"/>
              </a:rPr>
              <a:t>de </a:t>
            </a:r>
            <a:r>
              <a:rPr sz="2000" spc="-5" dirty="0">
                <a:solidFill>
                  <a:srgbClr val="404040"/>
                </a:solidFill>
                <a:latin typeface="Calibri"/>
                <a:cs typeface="Calibri"/>
              </a:rPr>
              <a:t>deux </a:t>
            </a:r>
            <a:r>
              <a:rPr sz="2000" spc="-10" dirty="0">
                <a:solidFill>
                  <a:srgbClr val="404040"/>
                </a:solidFill>
                <a:latin typeface="Calibri"/>
                <a:cs typeface="Calibri"/>
              </a:rPr>
              <a:t>formes</a:t>
            </a:r>
            <a:r>
              <a:rPr sz="2000" spc="5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04800" indent="-183515">
              <a:lnSpc>
                <a:spcPct val="100000"/>
              </a:lnSpc>
              <a:spcBef>
                <a:spcPts val="190"/>
              </a:spcBef>
              <a:buClr>
                <a:srgbClr val="D24717"/>
              </a:buClr>
              <a:buChar char="◦"/>
              <a:tabLst>
                <a:tab pos="305435" algn="l"/>
              </a:tabLst>
            </a:pPr>
            <a:r>
              <a:rPr sz="1800" spc="-10" dirty="0">
                <a:solidFill>
                  <a:srgbClr val="404040"/>
                </a:solidFill>
                <a:latin typeface="Calibri"/>
                <a:cs typeface="Calibri"/>
              </a:rPr>
              <a:t>Matériels</a:t>
            </a:r>
            <a:endParaRPr sz="1800" dirty="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Logiciels</a:t>
            </a:r>
            <a:endParaRPr sz="1800" dirty="0">
              <a:latin typeface="Calibri"/>
              <a:cs typeface="Calibri"/>
            </a:endParaRPr>
          </a:p>
          <a:p>
            <a:pPr marL="12700">
              <a:lnSpc>
                <a:spcPct val="100000"/>
              </a:lnSpc>
              <a:spcBef>
                <a:spcPts val="1350"/>
              </a:spcBef>
            </a:pPr>
            <a:r>
              <a:rPr sz="2000" spc="-5" dirty="0">
                <a:solidFill>
                  <a:srgbClr val="404040"/>
                </a:solidFill>
                <a:latin typeface="Calibri"/>
                <a:cs typeface="Calibri"/>
              </a:rPr>
              <a:t>Les exigences de </a:t>
            </a:r>
            <a:r>
              <a:rPr sz="2000" spc="-10" dirty="0">
                <a:solidFill>
                  <a:srgbClr val="404040"/>
                </a:solidFill>
                <a:latin typeface="Calibri"/>
                <a:cs typeface="Calibri"/>
              </a:rPr>
              <a:t>qualité </a:t>
            </a:r>
            <a:r>
              <a:rPr sz="2000" spc="-15" dirty="0">
                <a:solidFill>
                  <a:srgbClr val="404040"/>
                </a:solidFill>
                <a:latin typeface="Calibri"/>
                <a:cs typeface="Calibri"/>
              </a:rPr>
              <a:t>vont </a:t>
            </a:r>
            <a:r>
              <a:rPr sz="2000" spc="-10" dirty="0">
                <a:solidFill>
                  <a:srgbClr val="404040"/>
                </a:solidFill>
                <a:latin typeface="Calibri"/>
                <a:cs typeface="Calibri"/>
              </a:rPr>
              <a:t>varier </a:t>
            </a:r>
            <a:r>
              <a:rPr sz="2000" spc="-5" dirty="0">
                <a:solidFill>
                  <a:srgbClr val="404040"/>
                </a:solidFill>
                <a:latin typeface="Calibri"/>
                <a:cs typeface="Calibri"/>
              </a:rPr>
              <a:t>selon </a:t>
            </a:r>
            <a:r>
              <a:rPr sz="2000" spc="-15" dirty="0">
                <a:solidFill>
                  <a:srgbClr val="404040"/>
                </a:solidFill>
                <a:latin typeface="Calibri"/>
                <a:cs typeface="Calibri"/>
              </a:rPr>
              <a:t>différents </a:t>
            </a:r>
            <a:r>
              <a:rPr sz="2000" spc="-10" dirty="0">
                <a:solidFill>
                  <a:srgbClr val="404040"/>
                </a:solidFill>
                <a:latin typeface="Calibri"/>
                <a:cs typeface="Calibri"/>
              </a:rPr>
              <a:t>critères</a:t>
            </a:r>
            <a:r>
              <a:rPr sz="2000" spc="11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04800" indent="-183515">
              <a:lnSpc>
                <a:spcPct val="100000"/>
              </a:lnSpc>
              <a:spcBef>
                <a:spcPts val="200"/>
              </a:spcBef>
              <a:buClr>
                <a:srgbClr val="D24717"/>
              </a:buClr>
              <a:buChar char="◦"/>
              <a:tabLst>
                <a:tab pos="305435" algn="l"/>
              </a:tabLst>
            </a:pPr>
            <a:r>
              <a:rPr sz="1800" spc="-5" dirty="0">
                <a:solidFill>
                  <a:srgbClr val="404040"/>
                </a:solidFill>
                <a:latin typeface="Calibri"/>
                <a:cs typeface="Calibri"/>
              </a:rPr>
              <a:t>La </a:t>
            </a:r>
            <a:r>
              <a:rPr sz="1800" spc="-10" dirty="0">
                <a:solidFill>
                  <a:srgbClr val="404040"/>
                </a:solidFill>
                <a:latin typeface="Calibri"/>
                <a:cs typeface="Calibri"/>
              </a:rPr>
              <a:t>nature </a:t>
            </a:r>
            <a:r>
              <a:rPr sz="1800" spc="-5" dirty="0">
                <a:solidFill>
                  <a:srgbClr val="404040"/>
                </a:solidFill>
                <a:latin typeface="Calibri"/>
                <a:cs typeface="Calibri"/>
              </a:rPr>
              <a:t>du</a:t>
            </a:r>
            <a:r>
              <a:rPr sz="1800" spc="30" dirty="0">
                <a:solidFill>
                  <a:srgbClr val="404040"/>
                </a:solidFill>
                <a:latin typeface="Calibri"/>
                <a:cs typeface="Calibri"/>
              </a:rPr>
              <a:t> </a:t>
            </a:r>
            <a:r>
              <a:rPr sz="1800" spc="-10" dirty="0">
                <a:solidFill>
                  <a:srgbClr val="404040"/>
                </a:solidFill>
                <a:latin typeface="Calibri"/>
                <a:cs typeface="Calibri"/>
              </a:rPr>
              <a:t>client</a:t>
            </a:r>
            <a:endParaRPr sz="1800" dirty="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La </a:t>
            </a:r>
            <a:r>
              <a:rPr sz="1800" spc="-10" dirty="0">
                <a:solidFill>
                  <a:srgbClr val="404040"/>
                </a:solidFill>
                <a:latin typeface="Calibri"/>
                <a:cs typeface="Calibri"/>
              </a:rPr>
              <a:t>nature </a:t>
            </a:r>
            <a:r>
              <a:rPr sz="1800" dirty="0">
                <a:solidFill>
                  <a:srgbClr val="404040"/>
                </a:solidFill>
                <a:latin typeface="Calibri"/>
                <a:cs typeface="Calibri"/>
              </a:rPr>
              <a:t>du</a:t>
            </a:r>
            <a:r>
              <a:rPr sz="1800" spc="30" dirty="0">
                <a:solidFill>
                  <a:srgbClr val="404040"/>
                </a:solidFill>
                <a:latin typeface="Calibri"/>
                <a:cs typeface="Calibri"/>
              </a:rPr>
              <a:t> </a:t>
            </a:r>
            <a:r>
              <a:rPr sz="1800" spc="-15" dirty="0">
                <a:solidFill>
                  <a:srgbClr val="404040"/>
                </a:solidFill>
                <a:latin typeface="Calibri"/>
                <a:cs typeface="Calibri"/>
              </a:rPr>
              <a:t>système</a:t>
            </a:r>
            <a:endParaRPr sz="1800" dirty="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La </a:t>
            </a:r>
            <a:r>
              <a:rPr sz="1800" spc="-10" dirty="0">
                <a:solidFill>
                  <a:srgbClr val="404040"/>
                </a:solidFill>
                <a:latin typeface="Calibri"/>
                <a:cs typeface="Calibri"/>
              </a:rPr>
              <a:t>criticité </a:t>
            </a:r>
            <a:r>
              <a:rPr sz="1800" spc="-5" dirty="0">
                <a:solidFill>
                  <a:srgbClr val="404040"/>
                </a:solidFill>
                <a:latin typeface="Calibri"/>
                <a:cs typeface="Calibri"/>
              </a:rPr>
              <a:t>du</a:t>
            </a:r>
            <a:r>
              <a:rPr sz="1800" spc="70" dirty="0">
                <a:solidFill>
                  <a:srgbClr val="404040"/>
                </a:solidFill>
                <a:latin typeface="Calibri"/>
                <a:cs typeface="Calibri"/>
              </a:rPr>
              <a:t> </a:t>
            </a:r>
            <a:r>
              <a:rPr sz="1800" spc="-15" dirty="0">
                <a:solidFill>
                  <a:srgbClr val="404040"/>
                </a:solidFill>
                <a:latin typeface="Calibri"/>
                <a:cs typeface="Calibri"/>
              </a:rPr>
              <a:t>système</a:t>
            </a:r>
            <a:endParaRPr sz="1800" dirty="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La cible du</a:t>
            </a:r>
            <a:r>
              <a:rPr sz="1800" spc="35" dirty="0">
                <a:solidFill>
                  <a:srgbClr val="404040"/>
                </a:solidFill>
                <a:latin typeface="Calibri"/>
                <a:cs typeface="Calibri"/>
              </a:rPr>
              <a:t> </a:t>
            </a:r>
            <a:r>
              <a:rPr sz="1800" spc="-15" dirty="0">
                <a:solidFill>
                  <a:srgbClr val="404040"/>
                </a:solidFill>
                <a:latin typeface="Calibri"/>
                <a:cs typeface="Calibri"/>
              </a:rPr>
              <a:t>système</a:t>
            </a:r>
            <a:endParaRPr sz="1800" dirty="0">
              <a:latin typeface="Calibri"/>
              <a:cs typeface="Calibri"/>
            </a:endParaRPr>
          </a:p>
          <a:p>
            <a:pPr marL="12700">
              <a:lnSpc>
                <a:spcPts val="2280"/>
              </a:lnSpc>
              <a:spcBef>
                <a:spcPts val="1345"/>
              </a:spcBef>
            </a:pPr>
            <a:r>
              <a:rPr sz="2000" dirty="0">
                <a:solidFill>
                  <a:srgbClr val="404040"/>
                </a:solidFill>
                <a:latin typeface="Calibri"/>
                <a:cs typeface="Calibri"/>
              </a:rPr>
              <a:t>Le </a:t>
            </a:r>
            <a:r>
              <a:rPr sz="2000" spc="-5" dirty="0">
                <a:solidFill>
                  <a:srgbClr val="404040"/>
                </a:solidFill>
                <a:latin typeface="Calibri"/>
                <a:cs typeface="Calibri"/>
              </a:rPr>
              <a:t>but des </a:t>
            </a:r>
            <a:r>
              <a:rPr sz="2000" spc="-15" dirty="0">
                <a:solidFill>
                  <a:srgbClr val="404040"/>
                </a:solidFill>
                <a:latin typeface="Calibri"/>
                <a:cs typeface="Calibri"/>
              </a:rPr>
              <a:t>test </a:t>
            </a:r>
            <a:r>
              <a:rPr sz="2000" spc="-5" dirty="0">
                <a:solidFill>
                  <a:srgbClr val="404040"/>
                </a:solidFill>
                <a:latin typeface="Calibri"/>
                <a:cs typeface="Calibri"/>
              </a:rPr>
              <a:t>des donc </a:t>
            </a:r>
            <a:r>
              <a:rPr sz="2000" dirty="0">
                <a:solidFill>
                  <a:srgbClr val="404040"/>
                </a:solidFill>
                <a:latin typeface="Calibri"/>
                <a:cs typeface="Calibri"/>
              </a:rPr>
              <a:t>de </a:t>
            </a:r>
            <a:r>
              <a:rPr sz="2000" spc="-5" dirty="0">
                <a:solidFill>
                  <a:srgbClr val="404040"/>
                </a:solidFill>
                <a:latin typeface="Calibri"/>
                <a:cs typeface="Calibri"/>
              </a:rPr>
              <a:t>vérifier </a:t>
            </a:r>
            <a:r>
              <a:rPr sz="2000" dirty="0">
                <a:solidFill>
                  <a:srgbClr val="404040"/>
                </a:solidFill>
                <a:latin typeface="Calibri"/>
                <a:cs typeface="Calibri"/>
              </a:rPr>
              <a:t>que le </a:t>
            </a:r>
            <a:r>
              <a:rPr sz="2000" spc="-15" dirty="0">
                <a:solidFill>
                  <a:srgbClr val="404040"/>
                </a:solidFill>
                <a:latin typeface="Calibri"/>
                <a:cs typeface="Calibri"/>
              </a:rPr>
              <a:t>système </a:t>
            </a:r>
            <a:r>
              <a:rPr sz="2000" spc="-10" dirty="0">
                <a:solidFill>
                  <a:srgbClr val="404040"/>
                </a:solidFill>
                <a:latin typeface="Calibri"/>
                <a:cs typeface="Calibri"/>
              </a:rPr>
              <a:t>propose </a:t>
            </a:r>
            <a:r>
              <a:rPr sz="2000" dirty="0">
                <a:solidFill>
                  <a:srgbClr val="404040"/>
                </a:solidFill>
                <a:latin typeface="Calibri"/>
                <a:cs typeface="Calibri"/>
              </a:rPr>
              <a:t>une</a:t>
            </a:r>
            <a:r>
              <a:rPr sz="2000" spc="40" dirty="0">
                <a:solidFill>
                  <a:srgbClr val="404040"/>
                </a:solidFill>
                <a:latin typeface="Calibri"/>
                <a:cs typeface="Calibri"/>
              </a:rPr>
              <a:t> </a:t>
            </a:r>
            <a:r>
              <a:rPr sz="2000" spc="-10" dirty="0">
                <a:solidFill>
                  <a:srgbClr val="404040"/>
                </a:solidFill>
                <a:latin typeface="Calibri"/>
                <a:cs typeface="Calibri"/>
              </a:rPr>
              <a:t>qualité</a:t>
            </a:r>
            <a:endParaRPr sz="2000" dirty="0">
              <a:latin typeface="Calibri"/>
              <a:cs typeface="Calibri"/>
            </a:endParaRPr>
          </a:p>
          <a:p>
            <a:pPr marL="12700">
              <a:lnSpc>
                <a:spcPts val="2280"/>
              </a:lnSpc>
            </a:pPr>
            <a:r>
              <a:rPr sz="2000" spc="-5" dirty="0">
                <a:solidFill>
                  <a:srgbClr val="404040"/>
                </a:solidFill>
                <a:latin typeface="Calibri"/>
                <a:cs typeface="Calibri"/>
              </a:rPr>
              <a:t>irréprochable</a:t>
            </a:r>
            <a:endParaRPr sz="2000" dirty="0">
              <a:latin typeface="Calibri"/>
              <a:cs typeface="Calibri"/>
            </a:endParaRPr>
          </a:p>
        </p:txBody>
      </p:sp>
    </p:spTree>
    <p:extLst>
      <p:ext uri="{BB962C8B-B14F-4D97-AF65-F5344CB8AC3E}">
        <p14:creationId xmlns:p14="http://schemas.microsoft.com/office/powerpoint/2010/main" val="4040482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209800" y="150097"/>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err="1"/>
              <a:t>Qu’est</a:t>
            </a:r>
            <a:r>
              <a:rPr lang="en-US" sz="3600" spc="-50" dirty="0"/>
              <a:t> </a:t>
            </a:r>
            <a:r>
              <a:rPr lang="en-US" sz="3600" spc="-50" dirty="0" err="1"/>
              <a:t>ce</a:t>
            </a:r>
            <a:r>
              <a:rPr lang="en-US" sz="3600" spc="-50" dirty="0"/>
              <a:t> </a:t>
            </a:r>
            <a:r>
              <a:rPr lang="en-US" sz="3600" spc="-50" dirty="0" err="1"/>
              <a:t>qu’un</a:t>
            </a:r>
            <a:r>
              <a:rPr lang="en-US" sz="3600" spc="-50" dirty="0"/>
              <a:t> </a:t>
            </a:r>
            <a:r>
              <a:rPr lang="en-US" sz="3600" spc="-50" dirty="0" err="1"/>
              <a:t>Projet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5"/>
          <p:cNvSpPr txBox="1">
            <a:spLocks noChangeArrowheads="1"/>
          </p:cNvSpPr>
          <p:nvPr/>
        </p:nvSpPr>
        <p:spPr bwMode="auto">
          <a:xfrm>
            <a:off x="76200" y="742950"/>
            <a:ext cx="8534400" cy="188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lvl="1" indent="-342900">
              <a:lnSpc>
                <a:spcPts val="2088"/>
              </a:lnSpc>
              <a:spcBef>
                <a:spcPct val="0"/>
              </a:spcBef>
              <a:buClr>
                <a:srgbClr val="000000"/>
              </a:buClr>
              <a:buFont typeface="Wingdings" panose="05000000000000000000" pitchFamily="2" charset="2"/>
              <a:buChar char="v"/>
              <a:tabLst>
                <a:tab pos="153670" algn="l"/>
              </a:tabLst>
            </a:pPr>
            <a:r>
              <a:rPr lang="fr-FR" sz="1800" dirty="0">
                <a:latin typeface="Century Gothic" panose="020B0502020202020204" pitchFamily="34" charset="0"/>
                <a:ea typeface="Tahoma" panose="020B0604030504040204" pitchFamily="34" charset="0"/>
                <a:cs typeface="Tahoma" panose="020B0604030504040204" pitchFamily="34" charset="0"/>
              </a:rPr>
              <a:t>The expert</a:t>
            </a:r>
          </a:p>
          <a:p>
            <a:pPr marL="1085850" lvl="1" indent="-342900">
              <a:lnSpc>
                <a:spcPts val="2088"/>
              </a:lnSpc>
              <a:spcBef>
                <a:spcPct val="0"/>
              </a:spcBef>
              <a:buClr>
                <a:srgbClr val="000000"/>
              </a:buClr>
              <a:buFont typeface="Wingdings" panose="05000000000000000000" pitchFamily="2" charset="2"/>
              <a:buChar char="v"/>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lvl="1" indent="0">
              <a:lnSpc>
                <a:spcPts val="2088"/>
              </a:lnSpc>
              <a:spcBef>
                <a:spcPct val="0"/>
              </a:spcBef>
              <a:buClr>
                <a:srgbClr val="000000"/>
              </a:buClr>
              <a:buNone/>
              <a:tabLst>
                <a:tab pos="153670" algn="l"/>
              </a:tabLst>
            </a:pPr>
            <a:endParaRPr 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4598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85800" y="361950"/>
            <a:ext cx="2067560"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a:t>
            </a:r>
            <a:r>
              <a:rPr spc="-175" dirty="0">
                <a:solidFill>
                  <a:schemeClr val="tx1"/>
                </a:solidFill>
              </a:rPr>
              <a:t> </a:t>
            </a:r>
            <a:r>
              <a:rPr spc="-65" dirty="0">
                <a:solidFill>
                  <a:schemeClr val="tx1"/>
                </a:solidFill>
              </a:rPr>
              <a:t>tests</a:t>
            </a:r>
          </a:p>
        </p:txBody>
      </p:sp>
      <p:sp>
        <p:nvSpPr>
          <p:cNvPr id="5" name="object 5"/>
          <p:cNvSpPr txBox="1"/>
          <p:nvPr/>
        </p:nvSpPr>
        <p:spPr>
          <a:xfrm>
            <a:off x="228600" y="1044296"/>
            <a:ext cx="7357745" cy="3740126"/>
          </a:xfrm>
          <a:prstGeom prst="rect">
            <a:avLst/>
          </a:prstGeom>
        </p:spPr>
        <p:txBody>
          <a:bodyPr vert="horz" wrap="square" lIns="0" tIns="41275" rIns="0" bIns="0" rtlCol="0">
            <a:spAutoFit/>
          </a:bodyPr>
          <a:lstStyle/>
          <a:p>
            <a:pPr marL="12700">
              <a:lnSpc>
                <a:spcPct val="100000"/>
              </a:lnSpc>
              <a:spcBef>
                <a:spcPts val="325"/>
              </a:spcBef>
            </a:pPr>
            <a:r>
              <a:rPr sz="2000" spc="-5" dirty="0">
                <a:solidFill>
                  <a:srgbClr val="404040"/>
                </a:solidFill>
                <a:latin typeface="Calibri"/>
                <a:cs typeface="Calibri"/>
              </a:rPr>
              <a:t>Les </a:t>
            </a:r>
            <a:r>
              <a:rPr sz="2000" spc="-10" dirty="0">
                <a:solidFill>
                  <a:srgbClr val="404040"/>
                </a:solidFill>
                <a:latin typeface="Calibri"/>
                <a:cs typeface="Calibri"/>
              </a:rPr>
              <a:t>tests</a:t>
            </a:r>
            <a:r>
              <a:rPr sz="2000" spc="10" dirty="0">
                <a:solidFill>
                  <a:srgbClr val="404040"/>
                </a:solidFill>
                <a:latin typeface="Calibri"/>
                <a:cs typeface="Calibri"/>
              </a:rPr>
              <a:t> </a:t>
            </a:r>
            <a:r>
              <a:rPr sz="2000" spc="-5" dirty="0">
                <a:solidFill>
                  <a:srgbClr val="404040"/>
                </a:solidFill>
                <a:latin typeface="Calibri"/>
                <a:cs typeface="Calibri"/>
              </a:rPr>
              <a:t>fonctionnels</a:t>
            </a:r>
            <a:endParaRPr sz="2000" dirty="0">
              <a:latin typeface="Calibri"/>
              <a:cs typeface="Calibri"/>
            </a:endParaRPr>
          </a:p>
          <a:p>
            <a:pPr marL="304800" indent="-183515">
              <a:lnSpc>
                <a:spcPts val="2050"/>
              </a:lnSpc>
              <a:spcBef>
                <a:spcPts val="200"/>
              </a:spcBef>
              <a:buClr>
                <a:srgbClr val="D24717"/>
              </a:buClr>
              <a:buChar char="◦"/>
              <a:tabLst>
                <a:tab pos="305435" algn="l"/>
              </a:tabLst>
            </a:pPr>
            <a:r>
              <a:rPr sz="1800" spc="-40" dirty="0">
                <a:solidFill>
                  <a:srgbClr val="404040"/>
                </a:solidFill>
                <a:latin typeface="Calibri"/>
                <a:cs typeface="Calibri"/>
              </a:rPr>
              <a:t>Tests </a:t>
            </a:r>
            <a:r>
              <a:rPr sz="1800" spc="-10" dirty="0">
                <a:solidFill>
                  <a:srgbClr val="404040"/>
                </a:solidFill>
                <a:latin typeface="Calibri"/>
                <a:cs typeface="Calibri"/>
              </a:rPr>
              <a:t>unitaires </a:t>
            </a:r>
            <a:r>
              <a:rPr sz="1800" dirty="0">
                <a:solidFill>
                  <a:srgbClr val="404040"/>
                </a:solidFill>
                <a:latin typeface="Calibri"/>
                <a:cs typeface="Calibri"/>
              </a:rPr>
              <a:t>: </a:t>
            </a:r>
            <a:r>
              <a:rPr sz="1800" spc="-15" dirty="0">
                <a:solidFill>
                  <a:srgbClr val="404040"/>
                </a:solidFill>
                <a:latin typeface="Calibri"/>
                <a:cs typeface="Calibri"/>
              </a:rPr>
              <a:t>tester </a:t>
            </a:r>
            <a:r>
              <a:rPr sz="1800" spc="-5" dirty="0">
                <a:solidFill>
                  <a:srgbClr val="404040"/>
                </a:solidFill>
                <a:latin typeface="Calibri"/>
                <a:cs typeface="Calibri"/>
              </a:rPr>
              <a:t>les méthodes des classes et vérifier qu'elle</a:t>
            </a:r>
            <a:r>
              <a:rPr sz="1800" spc="185" dirty="0">
                <a:solidFill>
                  <a:srgbClr val="404040"/>
                </a:solidFill>
                <a:latin typeface="Calibri"/>
                <a:cs typeface="Calibri"/>
              </a:rPr>
              <a:t> </a:t>
            </a:r>
            <a:r>
              <a:rPr sz="1800" spc="-5" dirty="0">
                <a:solidFill>
                  <a:srgbClr val="404040"/>
                </a:solidFill>
                <a:latin typeface="Calibri"/>
                <a:cs typeface="Calibri"/>
              </a:rPr>
              <a:t>possèdent</a:t>
            </a:r>
            <a:endParaRPr sz="1800" dirty="0">
              <a:latin typeface="Calibri"/>
              <a:cs typeface="Calibri"/>
            </a:endParaRPr>
          </a:p>
          <a:p>
            <a:pPr marL="304800">
              <a:lnSpc>
                <a:spcPts val="2050"/>
              </a:lnSpc>
            </a:pPr>
            <a:r>
              <a:rPr sz="1800" spc="-5" dirty="0">
                <a:solidFill>
                  <a:srgbClr val="404040"/>
                </a:solidFill>
                <a:latin typeface="Calibri"/>
                <a:cs typeface="Calibri"/>
              </a:rPr>
              <a:t>bien le </a:t>
            </a:r>
            <a:r>
              <a:rPr sz="1800" spc="-10" dirty="0">
                <a:solidFill>
                  <a:srgbClr val="404040"/>
                </a:solidFill>
                <a:latin typeface="Calibri"/>
                <a:cs typeface="Calibri"/>
              </a:rPr>
              <a:t>comportement attendu </a:t>
            </a:r>
            <a:r>
              <a:rPr sz="1800" spc="-5" dirty="0">
                <a:solidFill>
                  <a:srgbClr val="404040"/>
                </a:solidFill>
                <a:latin typeface="Calibri"/>
                <a:cs typeface="Calibri"/>
              </a:rPr>
              <a:t>par </a:t>
            </a:r>
            <a:r>
              <a:rPr sz="1800" spc="-10" dirty="0">
                <a:solidFill>
                  <a:srgbClr val="404040"/>
                </a:solidFill>
                <a:latin typeface="Calibri"/>
                <a:cs typeface="Calibri"/>
              </a:rPr>
              <a:t>rapport </a:t>
            </a:r>
            <a:r>
              <a:rPr sz="1800" dirty="0">
                <a:solidFill>
                  <a:srgbClr val="404040"/>
                </a:solidFill>
                <a:latin typeface="Calibri"/>
                <a:cs typeface="Calibri"/>
              </a:rPr>
              <a:t>au</a:t>
            </a:r>
            <a:r>
              <a:rPr sz="1800" spc="65" dirty="0">
                <a:solidFill>
                  <a:srgbClr val="404040"/>
                </a:solidFill>
                <a:latin typeface="Calibri"/>
                <a:cs typeface="Calibri"/>
              </a:rPr>
              <a:t> </a:t>
            </a:r>
            <a:r>
              <a:rPr sz="1800" spc="-10" dirty="0">
                <a:solidFill>
                  <a:srgbClr val="404040"/>
                </a:solidFill>
                <a:latin typeface="Calibri"/>
                <a:cs typeface="Calibri"/>
              </a:rPr>
              <a:t>code</a:t>
            </a:r>
            <a:endParaRPr sz="1800" dirty="0">
              <a:latin typeface="Calibri"/>
              <a:cs typeface="Calibri"/>
            </a:endParaRPr>
          </a:p>
          <a:p>
            <a:pPr marL="304800" indent="-183515">
              <a:lnSpc>
                <a:spcPct val="100000"/>
              </a:lnSpc>
              <a:spcBef>
                <a:spcPts val="385"/>
              </a:spcBef>
              <a:buClr>
                <a:srgbClr val="D24717"/>
              </a:buClr>
              <a:buChar char="◦"/>
              <a:tabLst>
                <a:tab pos="305435" algn="l"/>
              </a:tabLst>
            </a:pPr>
            <a:r>
              <a:rPr sz="1800" spc="-40" dirty="0">
                <a:solidFill>
                  <a:srgbClr val="404040"/>
                </a:solidFill>
                <a:latin typeface="Calibri"/>
                <a:cs typeface="Calibri"/>
              </a:rPr>
              <a:t>Tests </a:t>
            </a:r>
            <a:r>
              <a:rPr sz="1800" spc="-5" dirty="0">
                <a:solidFill>
                  <a:srgbClr val="404040"/>
                </a:solidFill>
                <a:latin typeface="Calibri"/>
                <a:cs typeface="Calibri"/>
              </a:rPr>
              <a:t>de</a:t>
            </a:r>
            <a:r>
              <a:rPr sz="1800" spc="25" dirty="0">
                <a:solidFill>
                  <a:srgbClr val="404040"/>
                </a:solidFill>
                <a:latin typeface="Calibri"/>
                <a:cs typeface="Calibri"/>
              </a:rPr>
              <a:t> </a:t>
            </a:r>
            <a:r>
              <a:rPr sz="1800" spc="-10" dirty="0">
                <a:solidFill>
                  <a:srgbClr val="404040"/>
                </a:solidFill>
                <a:latin typeface="Calibri"/>
                <a:cs typeface="Calibri"/>
              </a:rPr>
              <a:t>non-régression</a:t>
            </a:r>
            <a:endParaRPr sz="1800" dirty="0">
              <a:latin typeface="Calibri"/>
              <a:cs typeface="Calibri"/>
            </a:endParaRPr>
          </a:p>
          <a:p>
            <a:pPr marL="304800" indent="-183515">
              <a:lnSpc>
                <a:spcPts val="2050"/>
              </a:lnSpc>
              <a:spcBef>
                <a:spcPts val="385"/>
              </a:spcBef>
              <a:buClr>
                <a:srgbClr val="D24717"/>
              </a:buClr>
              <a:buChar char="◦"/>
              <a:tabLst>
                <a:tab pos="305435" algn="l"/>
              </a:tabLst>
            </a:pPr>
            <a:r>
              <a:rPr sz="1800" spc="-40" dirty="0">
                <a:solidFill>
                  <a:srgbClr val="404040"/>
                </a:solidFill>
                <a:latin typeface="Calibri"/>
                <a:cs typeface="Calibri"/>
              </a:rPr>
              <a:t>Tests </a:t>
            </a:r>
            <a:r>
              <a:rPr sz="1800" spc="-10" dirty="0">
                <a:solidFill>
                  <a:srgbClr val="404040"/>
                </a:solidFill>
                <a:latin typeface="Calibri"/>
                <a:cs typeface="Calibri"/>
              </a:rPr>
              <a:t>fonctionnels </a:t>
            </a:r>
            <a:r>
              <a:rPr sz="1800" spc="-5" dirty="0">
                <a:solidFill>
                  <a:srgbClr val="404040"/>
                </a:solidFill>
                <a:latin typeface="Calibri"/>
                <a:cs typeface="Calibri"/>
              </a:rPr>
              <a:t>ou </a:t>
            </a:r>
            <a:r>
              <a:rPr sz="1800" spc="-10" dirty="0">
                <a:solidFill>
                  <a:srgbClr val="404040"/>
                </a:solidFill>
                <a:latin typeface="Calibri"/>
                <a:cs typeface="Calibri"/>
              </a:rPr>
              <a:t>d’intégration </a:t>
            </a:r>
            <a:r>
              <a:rPr sz="1800" dirty="0">
                <a:solidFill>
                  <a:srgbClr val="404040"/>
                </a:solidFill>
                <a:latin typeface="Calibri"/>
                <a:cs typeface="Calibri"/>
              </a:rPr>
              <a:t>: </a:t>
            </a:r>
            <a:r>
              <a:rPr sz="1800" spc="-5" dirty="0">
                <a:solidFill>
                  <a:srgbClr val="404040"/>
                </a:solidFill>
                <a:latin typeface="Calibri"/>
                <a:cs typeface="Calibri"/>
              </a:rPr>
              <a:t>vérifier qu'un </a:t>
            </a:r>
            <a:r>
              <a:rPr sz="1800" spc="-10" dirty="0">
                <a:solidFill>
                  <a:srgbClr val="404040"/>
                </a:solidFill>
                <a:latin typeface="Calibri"/>
                <a:cs typeface="Calibri"/>
              </a:rPr>
              <a:t>traitement </a:t>
            </a:r>
            <a:r>
              <a:rPr sz="1800" spc="-5" dirty="0">
                <a:solidFill>
                  <a:srgbClr val="404040"/>
                </a:solidFill>
                <a:latin typeface="Calibri"/>
                <a:cs typeface="Calibri"/>
              </a:rPr>
              <a:t>qui</a:t>
            </a:r>
            <a:r>
              <a:rPr sz="1800" spc="185" dirty="0">
                <a:solidFill>
                  <a:srgbClr val="404040"/>
                </a:solidFill>
                <a:latin typeface="Calibri"/>
                <a:cs typeface="Calibri"/>
              </a:rPr>
              <a:t> </a:t>
            </a:r>
            <a:r>
              <a:rPr sz="1800" spc="-10" dirty="0">
                <a:solidFill>
                  <a:srgbClr val="404040"/>
                </a:solidFill>
                <a:latin typeface="Calibri"/>
                <a:cs typeface="Calibri"/>
              </a:rPr>
              <a:t>combine</a:t>
            </a:r>
            <a:endParaRPr sz="1800" dirty="0">
              <a:latin typeface="Calibri"/>
              <a:cs typeface="Calibri"/>
            </a:endParaRPr>
          </a:p>
          <a:p>
            <a:pPr marL="304800">
              <a:lnSpc>
                <a:spcPts val="2050"/>
              </a:lnSpc>
            </a:pPr>
            <a:r>
              <a:rPr sz="1800" spc="-10" dirty="0">
                <a:solidFill>
                  <a:srgbClr val="404040"/>
                </a:solidFill>
                <a:latin typeface="Calibri"/>
                <a:cs typeface="Calibri"/>
              </a:rPr>
              <a:t>plusieurs </a:t>
            </a:r>
            <a:r>
              <a:rPr sz="1800" spc="-5" dirty="0">
                <a:solidFill>
                  <a:srgbClr val="404040"/>
                </a:solidFill>
                <a:latin typeface="Calibri"/>
                <a:cs typeface="Calibri"/>
              </a:rPr>
              <a:t>classes </a:t>
            </a:r>
            <a:r>
              <a:rPr sz="1800" spc="-10" dirty="0">
                <a:solidFill>
                  <a:srgbClr val="404040"/>
                </a:solidFill>
                <a:latin typeface="Calibri"/>
                <a:cs typeface="Calibri"/>
              </a:rPr>
              <a:t>est réalisé</a:t>
            </a:r>
            <a:r>
              <a:rPr sz="1800" spc="30" dirty="0">
                <a:solidFill>
                  <a:srgbClr val="404040"/>
                </a:solidFill>
                <a:latin typeface="Calibri"/>
                <a:cs typeface="Calibri"/>
              </a:rPr>
              <a:t> </a:t>
            </a:r>
            <a:r>
              <a:rPr sz="1800" spc="-10" dirty="0">
                <a:solidFill>
                  <a:srgbClr val="404040"/>
                </a:solidFill>
                <a:latin typeface="Calibri"/>
                <a:cs typeface="Calibri"/>
              </a:rPr>
              <a:t>correctement</a:t>
            </a:r>
            <a:endParaRPr sz="1800" dirty="0">
              <a:latin typeface="Calibri"/>
              <a:cs typeface="Calibri"/>
            </a:endParaRPr>
          </a:p>
          <a:p>
            <a:pPr marL="304800" indent="-183515">
              <a:lnSpc>
                <a:spcPct val="100000"/>
              </a:lnSpc>
              <a:spcBef>
                <a:spcPts val="384"/>
              </a:spcBef>
              <a:buClr>
                <a:srgbClr val="D24717"/>
              </a:buClr>
              <a:buChar char="◦"/>
              <a:tabLst>
                <a:tab pos="305435" algn="l"/>
              </a:tabLst>
            </a:pPr>
            <a:r>
              <a:rPr sz="1800" spc="-35" dirty="0">
                <a:solidFill>
                  <a:srgbClr val="404040"/>
                </a:solidFill>
                <a:latin typeface="Calibri"/>
                <a:cs typeface="Calibri"/>
              </a:rPr>
              <a:t>Tests </a:t>
            </a:r>
            <a:r>
              <a:rPr sz="1800" spc="-5" dirty="0">
                <a:solidFill>
                  <a:srgbClr val="404040"/>
                </a:solidFill>
                <a:latin typeface="Calibri"/>
                <a:cs typeface="Calibri"/>
              </a:rPr>
              <a:t>de</a:t>
            </a:r>
            <a:r>
              <a:rPr sz="1800" spc="10" dirty="0">
                <a:solidFill>
                  <a:srgbClr val="404040"/>
                </a:solidFill>
                <a:latin typeface="Calibri"/>
                <a:cs typeface="Calibri"/>
              </a:rPr>
              <a:t> </a:t>
            </a:r>
            <a:r>
              <a:rPr sz="1800" spc="-10" dirty="0">
                <a:solidFill>
                  <a:srgbClr val="404040"/>
                </a:solidFill>
                <a:latin typeface="Calibri"/>
                <a:cs typeface="Calibri"/>
              </a:rPr>
              <a:t>validation</a:t>
            </a:r>
            <a:endParaRPr sz="1800" dirty="0">
              <a:latin typeface="Calibri"/>
              <a:cs typeface="Calibri"/>
            </a:endParaRPr>
          </a:p>
          <a:p>
            <a:pPr marL="12700">
              <a:lnSpc>
                <a:spcPct val="100000"/>
              </a:lnSpc>
              <a:spcBef>
                <a:spcPts val="1350"/>
              </a:spcBef>
            </a:pPr>
            <a:r>
              <a:rPr sz="2000" spc="-5" dirty="0">
                <a:solidFill>
                  <a:srgbClr val="404040"/>
                </a:solidFill>
                <a:latin typeface="Calibri"/>
                <a:cs typeface="Calibri"/>
              </a:rPr>
              <a:t>Les </a:t>
            </a:r>
            <a:r>
              <a:rPr sz="2000" spc="-10" dirty="0">
                <a:solidFill>
                  <a:srgbClr val="404040"/>
                </a:solidFill>
                <a:latin typeface="Calibri"/>
                <a:cs typeface="Calibri"/>
              </a:rPr>
              <a:t>tests </a:t>
            </a:r>
            <a:r>
              <a:rPr sz="2000" spc="-5" dirty="0">
                <a:solidFill>
                  <a:srgbClr val="404040"/>
                </a:solidFill>
                <a:latin typeface="Calibri"/>
                <a:cs typeface="Calibri"/>
              </a:rPr>
              <a:t>de</a:t>
            </a:r>
            <a:r>
              <a:rPr sz="2000" spc="10" dirty="0">
                <a:solidFill>
                  <a:srgbClr val="404040"/>
                </a:solidFill>
                <a:latin typeface="Calibri"/>
                <a:cs typeface="Calibri"/>
              </a:rPr>
              <a:t> </a:t>
            </a:r>
            <a:r>
              <a:rPr sz="2000" spc="-5" dirty="0">
                <a:solidFill>
                  <a:srgbClr val="404040"/>
                </a:solidFill>
                <a:latin typeface="Calibri"/>
                <a:cs typeface="Calibri"/>
              </a:rPr>
              <a:t>performance</a:t>
            </a:r>
            <a:endParaRPr sz="2000" dirty="0">
              <a:latin typeface="Calibri"/>
              <a:cs typeface="Calibri"/>
            </a:endParaRPr>
          </a:p>
          <a:p>
            <a:pPr marL="304800" indent="-183515">
              <a:lnSpc>
                <a:spcPct val="100000"/>
              </a:lnSpc>
              <a:spcBef>
                <a:spcPts val="185"/>
              </a:spcBef>
              <a:buClr>
                <a:srgbClr val="D24717"/>
              </a:buClr>
              <a:buChar char="◦"/>
              <a:tabLst>
                <a:tab pos="305435" algn="l"/>
              </a:tabLst>
            </a:pPr>
            <a:r>
              <a:rPr sz="1800" spc="-40" dirty="0">
                <a:solidFill>
                  <a:srgbClr val="404040"/>
                </a:solidFill>
                <a:latin typeface="Calibri"/>
                <a:cs typeface="Calibri"/>
              </a:rPr>
              <a:t>Tests </a:t>
            </a:r>
            <a:r>
              <a:rPr sz="1800" spc="-5" dirty="0">
                <a:solidFill>
                  <a:srgbClr val="404040"/>
                </a:solidFill>
                <a:latin typeface="Calibri"/>
                <a:cs typeface="Calibri"/>
              </a:rPr>
              <a:t>de </a:t>
            </a:r>
            <a:r>
              <a:rPr sz="1800" spc="-10" dirty="0">
                <a:solidFill>
                  <a:srgbClr val="404040"/>
                </a:solidFill>
                <a:latin typeface="Calibri"/>
                <a:cs typeface="Calibri"/>
              </a:rPr>
              <a:t>montée </a:t>
            </a:r>
            <a:r>
              <a:rPr sz="1800" dirty="0">
                <a:solidFill>
                  <a:srgbClr val="404040"/>
                </a:solidFill>
                <a:latin typeface="Calibri"/>
                <a:cs typeface="Calibri"/>
              </a:rPr>
              <a:t>en</a:t>
            </a:r>
            <a:r>
              <a:rPr sz="1800" spc="70" dirty="0">
                <a:solidFill>
                  <a:srgbClr val="404040"/>
                </a:solidFill>
                <a:latin typeface="Calibri"/>
                <a:cs typeface="Calibri"/>
              </a:rPr>
              <a:t> </a:t>
            </a:r>
            <a:r>
              <a:rPr sz="1800" spc="-10" dirty="0">
                <a:solidFill>
                  <a:srgbClr val="404040"/>
                </a:solidFill>
                <a:latin typeface="Calibri"/>
                <a:cs typeface="Calibri"/>
              </a:rPr>
              <a:t>charge</a:t>
            </a:r>
            <a:endParaRPr sz="1800" dirty="0">
              <a:latin typeface="Calibri"/>
              <a:cs typeface="Calibri"/>
            </a:endParaRPr>
          </a:p>
          <a:p>
            <a:pPr marL="12700">
              <a:lnSpc>
                <a:spcPct val="100000"/>
              </a:lnSpc>
              <a:spcBef>
                <a:spcPts val="1350"/>
              </a:spcBef>
            </a:pPr>
            <a:r>
              <a:rPr sz="2000" spc="-5" dirty="0">
                <a:solidFill>
                  <a:srgbClr val="404040"/>
                </a:solidFill>
                <a:latin typeface="Calibri"/>
                <a:cs typeface="Calibri"/>
              </a:rPr>
              <a:t>Les </a:t>
            </a:r>
            <a:r>
              <a:rPr sz="2000" spc="-10" dirty="0">
                <a:solidFill>
                  <a:srgbClr val="404040"/>
                </a:solidFill>
                <a:latin typeface="Calibri"/>
                <a:cs typeface="Calibri"/>
              </a:rPr>
              <a:t>tests </a:t>
            </a:r>
            <a:r>
              <a:rPr sz="2000" spc="-5" dirty="0">
                <a:solidFill>
                  <a:srgbClr val="404040"/>
                </a:solidFill>
                <a:latin typeface="Calibri"/>
                <a:cs typeface="Calibri"/>
              </a:rPr>
              <a:t>de</a:t>
            </a:r>
            <a:r>
              <a:rPr sz="2000" spc="10" dirty="0">
                <a:solidFill>
                  <a:srgbClr val="404040"/>
                </a:solidFill>
                <a:latin typeface="Calibri"/>
                <a:cs typeface="Calibri"/>
              </a:rPr>
              <a:t> </a:t>
            </a:r>
            <a:r>
              <a:rPr sz="2000" spc="-5" dirty="0">
                <a:solidFill>
                  <a:srgbClr val="404040"/>
                </a:solidFill>
                <a:latin typeface="Calibri"/>
                <a:cs typeface="Calibri"/>
              </a:rPr>
              <a:t>réception</a:t>
            </a:r>
            <a:endParaRPr sz="2000" dirty="0">
              <a:latin typeface="Calibri"/>
              <a:cs typeface="Calibri"/>
            </a:endParaRPr>
          </a:p>
          <a:p>
            <a:pPr marL="304800" indent="-183515">
              <a:lnSpc>
                <a:spcPct val="100000"/>
              </a:lnSpc>
              <a:spcBef>
                <a:spcPts val="200"/>
              </a:spcBef>
              <a:buClr>
                <a:srgbClr val="D24717"/>
              </a:buClr>
              <a:buChar char="◦"/>
              <a:tabLst>
                <a:tab pos="305435" algn="l"/>
              </a:tabLst>
            </a:pPr>
            <a:r>
              <a:rPr sz="1800" spc="-20" dirty="0">
                <a:solidFill>
                  <a:srgbClr val="404040"/>
                </a:solidFill>
                <a:latin typeface="Calibri"/>
                <a:cs typeface="Calibri"/>
              </a:rPr>
              <a:t>S’assurer </a:t>
            </a:r>
            <a:r>
              <a:rPr sz="1800" spc="-5" dirty="0">
                <a:solidFill>
                  <a:srgbClr val="404040"/>
                </a:solidFill>
                <a:latin typeface="Calibri"/>
                <a:cs typeface="Calibri"/>
              </a:rPr>
              <a:t>que </a:t>
            </a:r>
            <a:r>
              <a:rPr sz="1800" dirty="0">
                <a:solidFill>
                  <a:srgbClr val="404040"/>
                </a:solidFill>
                <a:latin typeface="Calibri"/>
                <a:cs typeface="Calibri"/>
              </a:rPr>
              <a:t>le </a:t>
            </a:r>
            <a:r>
              <a:rPr sz="1800" spc="-10" dirty="0">
                <a:solidFill>
                  <a:srgbClr val="404040"/>
                </a:solidFill>
                <a:latin typeface="Calibri"/>
                <a:cs typeface="Calibri"/>
              </a:rPr>
              <a:t>client est satisfait </a:t>
            </a:r>
            <a:r>
              <a:rPr sz="1800" spc="-5" dirty="0">
                <a:solidFill>
                  <a:srgbClr val="404040"/>
                </a:solidFill>
                <a:latin typeface="Calibri"/>
                <a:cs typeface="Calibri"/>
              </a:rPr>
              <a:t>du </a:t>
            </a:r>
            <a:r>
              <a:rPr sz="1800" spc="-10" dirty="0">
                <a:solidFill>
                  <a:srgbClr val="404040"/>
                </a:solidFill>
                <a:latin typeface="Calibri"/>
                <a:cs typeface="Calibri"/>
              </a:rPr>
              <a:t>produit</a:t>
            </a:r>
            <a:r>
              <a:rPr sz="1800" spc="60" dirty="0">
                <a:solidFill>
                  <a:srgbClr val="404040"/>
                </a:solidFill>
                <a:latin typeface="Calibri"/>
                <a:cs typeface="Calibri"/>
              </a:rPr>
              <a:t> </a:t>
            </a:r>
            <a:r>
              <a:rPr sz="1800" spc="-10" dirty="0">
                <a:solidFill>
                  <a:srgbClr val="404040"/>
                </a:solidFill>
                <a:latin typeface="Calibri"/>
                <a:cs typeface="Calibri"/>
              </a:rPr>
              <a:t>livré</a:t>
            </a:r>
            <a:endParaRPr sz="1800" dirty="0">
              <a:latin typeface="Calibri"/>
              <a:cs typeface="Calibri"/>
            </a:endParaRPr>
          </a:p>
        </p:txBody>
      </p:sp>
    </p:spTree>
    <p:extLst>
      <p:ext uri="{BB962C8B-B14F-4D97-AF65-F5344CB8AC3E}">
        <p14:creationId xmlns:p14="http://schemas.microsoft.com/office/powerpoint/2010/main" val="1099051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46040"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 </a:t>
            </a:r>
            <a:r>
              <a:rPr spc="-65" dirty="0">
                <a:solidFill>
                  <a:schemeClr val="tx1"/>
                </a:solidFill>
              </a:rPr>
              <a:t>tests</a:t>
            </a:r>
            <a:r>
              <a:rPr spc="-200" dirty="0">
                <a:solidFill>
                  <a:schemeClr val="tx1"/>
                </a:solidFill>
              </a:rPr>
              <a:t> </a:t>
            </a:r>
            <a:r>
              <a:rPr spc="-60" dirty="0">
                <a:solidFill>
                  <a:schemeClr val="tx1"/>
                </a:solidFill>
              </a:rPr>
              <a:t>fonctionnels</a:t>
            </a:r>
          </a:p>
        </p:txBody>
      </p:sp>
      <p:sp>
        <p:nvSpPr>
          <p:cNvPr id="5" name="object 5"/>
          <p:cNvSpPr txBox="1"/>
          <p:nvPr/>
        </p:nvSpPr>
        <p:spPr>
          <a:xfrm>
            <a:off x="902005" y="1373982"/>
            <a:ext cx="7395845" cy="2465419"/>
          </a:xfrm>
          <a:prstGeom prst="rect">
            <a:avLst/>
          </a:prstGeom>
        </p:spPr>
        <p:txBody>
          <a:bodyPr vert="horz" wrap="square" lIns="0" tIns="13335" rIns="0" bIns="0" rtlCol="0">
            <a:spAutoFit/>
          </a:bodyPr>
          <a:lstStyle/>
          <a:p>
            <a:pPr marL="12700">
              <a:lnSpc>
                <a:spcPts val="2280"/>
              </a:lnSpc>
              <a:spcBef>
                <a:spcPts val="105"/>
              </a:spcBef>
            </a:pPr>
            <a:r>
              <a:rPr sz="2000" dirty="0">
                <a:solidFill>
                  <a:srgbClr val="404040"/>
                </a:solidFill>
                <a:latin typeface="Calibri"/>
                <a:cs typeface="Calibri"/>
              </a:rPr>
              <a:t>Un </a:t>
            </a:r>
            <a:r>
              <a:rPr sz="2000" spc="-15" dirty="0">
                <a:solidFill>
                  <a:srgbClr val="404040"/>
                </a:solidFill>
                <a:latin typeface="Calibri"/>
                <a:cs typeface="Calibri"/>
              </a:rPr>
              <a:t>test </a:t>
            </a:r>
            <a:r>
              <a:rPr sz="2000" spc="-5" dirty="0">
                <a:solidFill>
                  <a:srgbClr val="404040"/>
                </a:solidFill>
                <a:latin typeface="Calibri"/>
                <a:cs typeface="Calibri"/>
              </a:rPr>
              <a:t>fonctionnel permet </a:t>
            </a:r>
            <a:r>
              <a:rPr sz="2000" dirty="0">
                <a:solidFill>
                  <a:srgbClr val="404040"/>
                </a:solidFill>
                <a:latin typeface="Calibri"/>
                <a:cs typeface="Calibri"/>
              </a:rPr>
              <a:t>de </a:t>
            </a:r>
            <a:r>
              <a:rPr sz="2000" spc="-15" dirty="0">
                <a:solidFill>
                  <a:srgbClr val="404040"/>
                </a:solidFill>
                <a:latin typeface="Calibri"/>
                <a:cs typeface="Calibri"/>
              </a:rPr>
              <a:t>tester </a:t>
            </a:r>
            <a:r>
              <a:rPr sz="2000" dirty="0">
                <a:solidFill>
                  <a:srgbClr val="404040"/>
                </a:solidFill>
                <a:latin typeface="Calibri"/>
                <a:cs typeface="Calibri"/>
              </a:rPr>
              <a:t>la </a:t>
            </a:r>
            <a:r>
              <a:rPr sz="2000" spc="-10" dirty="0">
                <a:solidFill>
                  <a:srgbClr val="404040"/>
                </a:solidFill>
                <a:latin typeface="Calibri"/>
                <a:cs typeface="Calibri"/>
              </a:rPr>
              <a:t>conformité </a:t>
            </a:r>
            <a:r>
              <a:rPr sz="2000" spc="-15" dirty="0">
                <a:solidFill>
                  <a:srgbClr val="404040"/>
                </a:solidFill>
                <a:latin typeface="Calibri"/>
                <a:cs typeface="Calibri"/>
              </a:rPr>
              <a:t>d’un </a:t>
            </a:r>
            <a:r>
              <a:rPr sz="2000" spc="-10" dirty="0">
                <a:solidFill>
                  <a:srgbClr val="404040"/>
                </a:solidFill>
                <a:latin typeface="Calibri"/>
                <a:cs typeface="Calibri"/>
              </a:rPr>
              <a:t>produit</a:t>
            </a:r>
            <a:r>
              <a:rPr sz="2000" spc="50" dirty="0">
                <a:solidFill>
                  <a:srgbClr val="404040"/>
                </a:solidFill>
                <a:latin typeface="Calibri"/>
                <a:cs typeface="Calibri"/>
              </a:rPr>
              <a:t> </a:t>
            </a:r>
            <a:r>
              <a:rPr sz="2000" spc="-5" dirty="0">
                <a:solidFill>
                  <a:srgbClr val="404040"/>
                </a:solidFill>
                <a:latin typeface="Calibri"/>
                <a:cs typeface="Calibri"/>
              </a:rPr>
              <a:t>par</a:t>
            </a:r>
            <a:endParaRPr sz="2000">
              <a:latin typeface="Calibri"/>
              <a:cs typeface="Calibri"/>
            </a:endParaRPr>
          </a:p>
          <a:p>
            <a:pPr marL="12700">
              <a:lnSpc>
                <a:spcPts val="2280"/>
              </a:lnSpc>
            </a:pPr>
            <a:r>
              <a:rPr sz="2000" spc="-5" dirty="0">
                <a:solidFill>
                  <a:srgbClr val="404040"/>
                </a:solidFill>
                <a:latin typeface="Calibri"/>
                <a:cs typeface="Calibri"/>
              </a:rPr>
              <a:t>rapport </a:t>
            </a:r>
            <a:r>
              <a:rPr sz="2000" dirty="0">
                <a:solidFill>
                  <a:srgbClr val="404040"/>
                </a:solidFill>
                <a:latin typeface="Calibri"/>
                <a:cs typeface="Calibri"/>
              </a:rPr>
              <a:t>à la </a:t>
            </a:r>
            <a:r>
              <a:rPr sz="2000" spc="-5" dirty="0">
                <a:solidFill>
                  <a:srgbClr val="404040"/>
                </a:solidFill>
                <a:latin typeface="Calibri"/>
                <a:cs typeface="Calibri"/>
              </a:rPr>
              <a:t>spécification ou </a:t>
            </a:r>
            <a:r>
              <a:rPr sz="2000" dirty="0">
                <a:solidFill>
                  <a:srgbClr val="404040"/>
                </a:solidFill>
                <a:latin typeface="Calibri"/>
                <a:cs typeface="Calibri"/>
              </a:rPr>
              <a:t>au </a:t>
            </a:r>
            <a:r>
              <a:rPr sz="2000" spc="-5" dirty="0">
                <a:solidFill>
                  <a:srgbClr val="404040"/>
                </a:solidFill>
                <a:latin typeface="Calibri"/>
                <a:cs typeface="Calibri"/>
              </a:rPr>
              <a:t>cahier </a:t>
            </a:r>
            <a:r>
              <a:rPr sz="2000" dirty="0">
                <a:solidFill>
                  <a:srgbClr val="404040"/>
                </a:solidFill>
                <a:latin typeface="Calibri"/>
                <a:cs typeface="Calibri"/>
              </a:rPr>
              <a:t>des</a:t>
            </a:r>
            <a:r>
              <a:rPr sz="2000" spc="-20" dirty="0">
                <a:solidFill>
                  <a:srgbClr val="404040"/>
                </a:solidFill>
                <a:latin typeface="Calibri"/>
                <a:cs typeface="Calibri"/>
              </a:rPr>
              <a:t> </a:t>
            </a:r>
            <a:r>
              <a:rPr sz="2000" spc="-5" dirty="0">
                <a:solidFill>
                  <a:srgbClr val="404040"/>
                </a:solidFill>
                <a:latin typeface="Calibri"/>
                <a:cs typeface="Calibri"/>
              </a:rPr>
              <a:t>charges</a:t>
            </a:r>
            <a:endParaRPr sz="2000">
              <a:latin typeface="Calibri"/>
              <a:cs typeface="Calibri"/>
            </a:endParaRPr>
          </a:p>
          <a:p>
            <a:pPr marL="12700">
              <a:lnSpc>
                <a:spcPct val="100000"/>
              </a:lnSpc>
              <a:spcBef>
                <a:spcPts val="1165"/>
              </a:spcBef>
            </a:pPr>
            <a:r>
              <a:rPr sz="2000" spc="-5" dirty="0">
                <a:solidFill>
                  <a:srgbClr val="404040"/>
                </a:solidFill>
                <a:latin typeface="Calibri"/>
                <a:cs typeface="Calibri"/>
              </a:rPr>
              <a:t>Les spécifications du </a:t>
            </a:r>
            <a:r>
              <a:rPr sz="2000" spc="-10" dirty="0">
                <a:solidFill>
                  <a:srgbClr val="404040"/>
                </a:solidFill>
                <a:latin typeface="Calibri"/>
                <a:cs typeface="Calibri"/>
              </a:rPr>
              <a:t>produit permettent </a:t>
            </a:r>
            <a:r>
              <a:rPr sz="2000" spc="-5" dirty="0">
                <a:solidFill>
                  <a:srgbClr val="404040"/>
                </a:solidFill>
                <a:latin typeface="Calibri"/>
                <a:cs typeface="Calibri"/>
              </a:rPr>
              <a:t>de définir </a:t>
            </a:r>
            <a:r>
              <a:rPr sz="2000" spc="-15" dirty="0">
                <a:solidFill>
                  <a:srgbClr val="404040"/>
                </a:solidFill>
                <a:latin typeface="Calibri"/>
                <a:cs typeface="Calibri"/>
              </a:rPr>
              <a:t>l’ensemble </a:t>
            </a:r>
            <a:r>
              <a:rPr sz="2000" spc="-5" dirty="0">
                <a:solidFill>
                  <a:srgbClr val="404040"/>
                </a:solidFill>
                <a:latin typeface="Calibri"/>
                <a:cs typeface="Calibri"/>
              </a:rPr>
              <a:t>du</a:t>
            </a:r>
            <a:r>
              <a:rPr sz="2000" spc="50" dirty="0">
                <a:solidFill>
                  <a:srgbClr val="404040"/>
                </a:solidFill>
                <a:latin typeface="Calibri"/>
                <a:cs typeface="Calibri"/>
              </a:rPr>
              <a:t> </a:t>
            </a:r>
            <a:r>
              <a:rPr sz="2000" spc="-15" dirty="0">
                <a:solidFill>
                  <a:srgbClr val="404040"/>
                </a:solidFill>
                <a:latin typeface="Calibri"/>
                <a:cs typeface="Calibri"/>
              </a:rPr>
              <a:t>test</a:t>
            </a:r>
            <a:endParaRPr sz="2000">
              <a:latin typeface="Calibri"/>
              <a:cs typeface="Calibri"/>
            </a:endParaRPr>
          </a:p>
          <a:p>
            <a:pPr marL="304800" indent="-183515">
              <a:lnSpc>
                <a:spcPct val="100000"/>
              </a:lnSpc>
              <a:spcBef>
                <a:spcPts val="185"/>
              </a:spcBef>
              <a:buClr>
                <a:srgbClr val="D24717"/>
              </a:buClr>
              <a:buChar char="◦"/>
              <a:tabLst>
                <a:tab pos="305435" algn="l"/>
              </a:tabLst>
            </a:pPr>
            <a:r>
              <a:rPr sz="1800" spc="-5" dirty="0">
                <a:solidFill>
                  <a:srgbClr val="404040"/>
                </a:solidFill>
                <a:latin typeface="Calibri"/>
                <a:cs typeface="Calibri"/>
              </a:rPr>
              <a:t>Les données</a:t>
            </a:r>
            <a:r>
              <a:rPr sz="1800" spc="15" dirty="0">
                <a:solidFill>
                  <a:srgbClr val="404040"/>
                </a:solidFill>
                <a:latin typeface="Calibri"/>
                <a:cs typeface="Calibri"/>
              </a:rPr>
              <a:t> </a:t>
            </a:r>
            <a:r>
              <a:rPr sz="1800" spc="-25" dirty="0">
                <a:solidFill>
                  <a:srgbClr val="404040"/>
                </a:solidFill>
                <a:latin typeface="Calibri"/>
                <a:cs typeface="Calibri"/>
              </a:rPr>
              <a:t>d’entrée</a:t>
            </a:r>
            <a:endParaRPr sz="180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Le </a:t>
            </a:r>
            <a:r>
              <a:rPr sz="1800" spc="-15" dirty="0">
                <a:solidFill>
                  <a:srgbClr val="404040"/>
                </a:solidFill>
                <a:latin typeface="Calibri"/>
                <a:cs typeface="Calibri"/>
              </a:rPr>
              <a:t>résultat </a:t>
            </a:r>
            <a:r>
              <a:rPr sz="1800" spc="-5" dirty="0">
                <a:solidFill>
                  <a:srgbClr val="404040"/>
                </a:solidFill>
                <a:latin typeface="Calibri"/>
                <a:cs typeface="Calibri"/>
              </a:rPr>
              <a:t>du </a:t>
            </a:r>
            <a:r>
              <a:rPr sz="1800" spc="-15" dirty="0">
                <a:solidFill>
                  <a:srgbClr val="404040"/>
                </a:solidFill>
                <a:latin typeface="Calibri"/>
                <a:cs typeface="Calibri"/>
              </a:rPr>
              <a:t>test </a:t>
            </a:r>
            <a:r>
              <a:rPr sz="1800" spc="-10" dirty="0">
                <a:solidFill>
                  <a:srgbClr val="404040"/>
                </a:solidFill>
                <a:latin typeface="Calibri"/>
                <a:cs typeface="Calibri"/>
              </a:rPr>
              <a:t>(oracle </a:t>
            </a:r>
            <a:r>
              <a:rPr sz="1800" spc="-5" dirty="0">
                <a:solidFill>
                  <a:srgbClr val="404040"/>
                </a:solidFill>
                <a:latin typeface="Calibri"/>
                <a:cs typeface="Calibri"/>
              </a:rPr>
              <a:t>de</a:t>
            </a:r>
            <a:r>
              <a:rPr sz="1800" spc="105" dirty="0">
                <a:solidFill>
                  <a:srgbClr val="404040"/>
                </a:solidFill>
                <a:latin typeface="Calibri"/>
                <a:cs typeface="Calibri"/>
              </a:rPr>
              <a:t> </a:t>
            </a:r>
            <a:r>
              <a:rPr sz="1800" spc="-10" dirty="0">
                <a:solidFill>
                  <a:srgbClr val="404040"/>
                </a:solidFill>
                <a:latin typeface="Calibri"/>
                <a:cs typeface="Calibri"/>
              </a:rPr>
              <a:t>test)</a:t>
            </a:r>
            <a:endParaRPr sz="1800">
              <a:latin typeface="Calibri"/>
              <a:cs typeface="Calibri"/>
            </a:endParaRPr>
          </a:p>
          <a:p>
            <a:pPr marL="12700">
              <a:lnSpc>
                <a:spcPts val="2280"/>
              </a:lnSpc>
              <a:spcBef>
                <a:spcPts val="1350"/>
              </a:spcBef>
            </a:pPr>
            <a:r>
              <a:rPr sz="2000" dirty="0">
                <a:solidFill>
                  <a:srgbClr val="404040"/>
                </a:solidFill>
                <a:latin typeface="Calibri"/>
                <a:cs typeface="Calibri"/>
              </a:rPr>
              <a:t>Le </a:t>
            </a:r>
            <a:r>
              <a:rPr sz="2000" spc="-15" dirty="0">
                <a:solidFill>
                  <a:srgbClr val="404040"/>
                </a:solidFill>
                <a:latin typeface="Calibri"/>
                <a:cs typeface="Calibri"/>
              </a:rPr>
              <a:t>test </a:t>
            </a:r>
            <a:r>
              <a:rPr sz="2000" spc="-10" dirty="0">
                <a:solidFill>
                  <a:srgbClr val="404040"/>
                </a:solidFill>
                <a:latin typeface="Calibri"/>
                <a:cs typeface="Calibri"/>
              </a:rPr>
              <a:t>est </a:t>
            </a:r>
            <a:r>
              <a:rPr sz="2000" spc="-5" dirty="0">
                <a:solidFill>
                  <a:srgbClr val="404040"/>
                </a:solidFill>
                <a:latin typeface="Calibri"/>
                <a:cs typeface="Calibri"/>
              </a:rPr>
              <a:t>concluant si, </a:t>
            </a:r>
            <a:r>
              <a:rPr sz="2000" dirty="0">
                <a:solidFill>
                  <a:srgbClr val="404040"/>
                </a:solidFill>
                <a:latin typeface="Calibri"/>
                <a:cs typeface="Calibri"/>
              </a:rPr>
              <a:t>pour </a:t>
            </a:r>
            <a:r>
              <a:rPr sz="2000" spc="-5" dirty="0">
                <a:solidFill>
                  <a:srgbClr val="404040"/>
                </a:solidFill>
                <a:latin typeface="Calibri"/>
                <a:cs typeface="Calibri"/>
              </a:rPr>
              <a:t>des données </a:t>
            </a:r>
            <a:r>
              <a:rPr sz="2000" dirty="0">
                <a:solidFill>
                  <a:srgbClr val="404040"/>
                </a:solidFill>
                <a:latin typeface="Calibri"/>
                <a:cs typeface="Calibri"/>
              </a:rPr>
              <a:t>de </a:t>
            </a:r>
            <a:r>
              <a:rPr sz="2000" spc="-15" dirty="0">
                <a:solidFill>
                  <a:srgbClr val="404040"/>
                </a:solidFill>
                <a:latin typeface="Calibri"/>
                <a:cs typeface="Calibri"/>
              </a:rPr>
              <a:t>test </a:t>
            </a:r>
            <a:r>
              <a:rPr sz="2000" spc="-5" dirty="0">
                <a:solidFill>
                  <a:srgbClr val="404040"/>
                </a:solidFill>
                <a:latin typeface="Calibri"/>
                <a:cs typeface="Calibri"/>
              </a:rPr>
              <a:t>identiques, </a:t>
            </a:r>
            <a:r>
              <a:rPr sz="2000" dirty="0">
                <a:solidFill>
                  <a:srgbClr val="404040"/>
                </a:solidFill>
                <a:latin typeface="Calibri"/>
                <a:cs typeface="Calibri"/>
              </a:rPr>
              <a:t>le</a:t>
            </a:r>
            <a:r>
              <a:rPr sz="2000" spc="75" dirty="0">
                <a:solidFill>
                  <a:srgbClr val="404040"/>
                </a:solidFill>
                <a:latin typeface="Calibri"/>
                <a:cs typeface="Calibri"/>
              </a:rPr>
              <a:t> </a:t>
            </a:r>
            <a:r>
              <a:rPr sz="2000" spc="-15" dirty="0">
                <a:solidFill>
                  <a:srgbClr val="404040"/>
                </a:solidFill>
                <a:latin typeface="Calibri"/>
                <a:cs typeface="Calibri"/>
              </a:rPr>
              <a:t>résultat</a:t>
            </a:r>
            <a:endParaRPr sz="2000">
              <a:latin typeface="Calibri"/>
              <a:cs typeface="Calibri"/>
            </a:endParaRPr>
          </a:p>
          <a:p>
            <a:pPr marL="12700">
              <a:lnSpc>
                <a:spcPts val="2280"/>
              </a:lnSpc>
            </a:pPr>
            <a:r>
              <a:rPr sz="2000" spc="-5" dirty="0">
                <a:solidFill>
                  <a:srgbClr val="404040"/>
                </a:solidFill>
                <a:latin typeface="Calibri"/>
                <a:cs typeface="Calibri"/>
              </a:rPr>
              <a:t>de </a:t>
            </a:r>
            <a:r>
              <a:rPr sz="2000" spc="-25" dirty="0">
                <a:solidFill>
                  <a:srgbClr val="404040"/>
                </a:solidFill>
                <a:latin typeface="Calibri"/>
                <a:cs typeface="Calibri"/>
              </a:rPr>
              <a:t>l’exécution </a:t>
            </a:r>
            <a:r>
              <a:rPr sz="2000" spc="-10" dirty="0">
                <a:solidFill>
                  <a:srgbClr val="404040"/>
                </a:solidFill>
                <a:latin typeface="Calibri"/>
                <a:cs typeface="Calibri"/>
              </a:rPr>
              <a:t>est </a:t>
            </a:r>
            <a:r>
              <a:rPr sz="2000" spc="-5" dirty="0">
                <a:solidFill>
                  <a:srgbClr val="404040"/>
                </a:solidFill>
                <a:latin typeface="Calibri"/>
                <a:cs typeface="Calibri"/>
              </a:rPr>
              <a:t>identique </a:t>
            </a:r>
            <a:r>
              <a:rPr sz="2000" dirty="0">
                <a:solidFill>
                  <a:srgbClr val="404040"/>
                </a:solidFill>
                <a:latin typeface="Calibri"/>
                <a:cs typeface="Calibri"/>
              </a:rPr>
              <a:t>au </a:t>
            </a:r>
            <a:r>
              <a:rPr sz="2000" spc="-10" dirty="0">
                <a:solidFill>
                  <a:srgbClr val="404040"/>
                </a:solidFill>
                <a:latin typeface="Calibri"/>
                <a:cs typeface="Calibri"/>
              </a:rPr>
              <a:t>résultat </a:t>
            </a:r>
            <a:r>
              <a:rPr sz="2000" spc="-5" dirty="0">
                <a:solidFill>
                  <a:srgbClr val="404040"/>
                </a:solidFill>
                <a:latin typeface="Calibri"/>
                <a:cs typeface="Calibri"/>
              </a:rPr>
              <a:t>du</a:t>
            </a:r>
            <a:r>
              <a:rPr sz="2000" spc="60" dirty="0">
                <a:solidFill>
                  <a:srgbClr val="404040"/>
                </a:solidFill>
                <a:latin typeface="Calibri"/>
                <a:cs typeface="Calibri"/>
              </a:rPr>
              <a:t> </a:t>
            </a:r>
            <a:r>
              <a:rPr sz="2000" spc="-15" dirty="0">
                <a:solidFill>
                  <a:srgbClr val="404040"/>
                </a:solidFill>
                <a:latin typeface="Calibri"/>
                <a:cs typeface="Calibri"/>
              </a:rPr>
              <a:t>test</a:t>
            </a:r>
            <a:endParaRPr sz="2000">
              <a:latin typeface="Calibri"/>
              <a:cs typeface="Calibri"/>
            </a:endParaRPr>
          </a:p>
        </p:txBody>
      </p:sp>
    </p:spTree>
    <p:extLst>
      <p:ext uri="{BB962C8B-B14F-4D97-AF65-F5344CB8AC3E}">
        <p14:creationId xmlns:p14="http://schemas.microsoft.com/office/powerpoint/2010/main" val="2068400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46040"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 </a:t>
            </a:r>
            <a:r>
              <a:rPr spc="-65" dirty="0">
                <a:solidFill>
                  <a:schemeClr val="tx1"/>
                </a:solidFill>
              </a:rPr>
              <a:t>tests</a:t>
            </a:r>
            <a:r>
              <a:rPr spc="-200" dirty="0">
                <a:solidFill>
                  <a:schemeClr val="tx1"/>
                </a:solidFill>
              </a:rPr>
              <a:t> </a:t>
            </a:r>
            <a:r>
              <a:rPr spc="-60" dirty="0">
                <a:solidFill>
                  <a:schemeClr val="tx1"/>
                </a:solidFill>
              </a:rPr>
              <a:t>fonctionnels</a:t>
            </a:r>
          </a:p>
        </p:txBody>
      </p:sp>
      <p:sp>
        <p:nvSpPr>
          <p:cNvPr id="5" name="object 5"/>
          <p:cNvSpPr txBox="1"/>
          <p:nvPr/>
        </p:nvSpPr>
        <p:spPr>
          <a:xfrm>
            <a:off x="902005" y="1263928"/>
            <a:ext cx="4672965" cy="931024"/>
          </a:xfrm>
          <a:prstGeom prst="rect">
            <a:avLst/>
          </a:prstGeom>
        </p:spPr>
        <p:txBody>
          <a:bodyPr vert="horz" wrap="square" lIns="0" tIns="160020" rIns="0" bIns="0" rtlCol="0">
            <a:spAutoFit/>
          </a:bodyPr>
          <a:lstStyle/>
          <a:p>
            <a:pPr marL="12700">
              <a:lnSpc>
                <a:spcPct val="100000"/>
              </a:lnSpc>
              <a:spcBef>
                <a:spcPts val="1260"/>
              </a:spcBef>
            </a:pPr>
            <a:r>
              <a:rPr sz="2000" spc="-5"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fonctionnel </a:t>
            </a:r>
            <a:r>
              <a:rPr sz="2000" spc="-10" dirty="0">
                <a:solidFill>
                  <a:srgbClr val="404040"/>
                </a:solidFill>
                <a:latin typeface="Calibri"/>
                <a:cs typeface="Calibri"/>
              </a:rPr>
              <a:t>est </a:t>
            </a:r>
            <a:r>
              <a:rPr sz="2000" spc="-5" dirty="0">
                <a:solidFill>
                  <a:srgbClr val="404040"/>
                </a:solidFill>
                <a:latin typeface="Calibri"/>
                <a:cs typeface="Calibri"/>
              </a:rPr>
              <a:t>un </a:t>
            </a:r>
            <a:r>
              <a:rPr sz="2000" spc="-15" dirty="0">
                <a:solidFill>
                  <a:srgbClr val="404040"/>
                </a:solidFill>
                <a:latin typeface="Calibri"/>
                <a:cs typeface="Calibri"/>
              </a:rPr>
              <a:t>test </a:t>
            </a:r>
            <a:r>
              <a:rPr sz="2000" dirty="0">
                <a:solidFill>
                  <a:srgbClr val="404040"/>
                </a:solidFill>
                <a:latin typeface="Calibri"/>
                <a:cs typeface="Calibri"/>
              </a:rPr>
              <a:t>en </a:t>
            </a:r>
            <a:r>
              <a:rPr sz="2000" b="1" spc="-5" dirty="0">
                <a:solidFill>
                  <a:srgbClr val="404040"/>
                </a:solidFill>
                <a:latin typeface="Calibri"/>
                <a:cs typeface="Calibri"/>
              </a:rPr>
              <a:t>boîte</a:t>
            </a:r>
            <a:r>
              <a:rPr sz="2000" b="1" spc="35" dirty="0">
                <a:solidFill>
                  <a:srgbClr val="404040"/>
                </a:solidFill>
                <a:latin typeface="Calibri"/>
                <a:cs typeface="Calibri"/>
              </a:rPr>
              <a:t> </a:t>
            </a:r>
            <a:r>
              <a:rPr sz="2000" b="1" spc="-5" dirty="0">
                <a:solidFill>
                  <a:srgbClr val="404040"/>
                </a:solidFill>
                <a:latin typeface="Calibri"/>
                <a:cs typeface="Calibri"/>
              </a:rPr>
              <a:t>noire</a:t>
            </a:r>
            <a:endParaRPr sz="2000">
              <a:latin typeface="Calibri"/>
              <a:cs typeface="Calibri"/>
            </a:endParaRPr>
          </a:p>
          <a:p>
            <a:pPr marL="12700">
              <a:lnSpc>
                <a:spcPct val="100000"/>
              </a:lnSpc>
              <a:spcBef>
                <a:spcPts val="1160"/>
              </a:spcBef>
            </a:pPr>
            <a:r>
              <a:rPr sz="2000" dirty="0">
                <a:solidFill>
                  <a:srgbClr val="404040"/>
                </a:solidFill>
                <a:latin typeface="Calibri"/>
                <a:cs typeface="Calibri"/>
              </a:rPr>
              <a:t>La </a:t>
            </a:r>
            <a:r>
              <a:rPr sz="2000" spc="-5" dirty="0">
                <a:solidFill>
                  <a:srgbClr val="404040"/>
                </a:solidFill>
                <a:latin typeface="Calibri"/>
                <a:cs typeface="Calibri"/>
              </a:rPr>
              <a:t>structure </a:t>
            </a:r>
            <a:r>
              <a:rPr sz="2000" spc="-10" dirty="0">
                <a:solidFill>
                  <a:srgbClr val="404040"/>
                </a:solidFill>
                <a:latin typeface="Calibri"/>
                <a:cs typeface="Calibri"/>
              </a:rPr>
              <a:t>interne </a:t>
            </a:r>
            <a:r>
              <a:rPr sz="2000" dirty="0">
                <a:solidFill>
                  <a:srgbClr val="404040"/>
                </a:solidFill>
                <a:latin typeface="Calibri"/>
                <a:cs typeface="Calibri"/>
              </a:rPr>
              <a:t>du </a:t>
            </a:r>
            <a:r>
              <a:rPr sz="2000" spc="-20" dirty="0">
                <a:solidFill>
                  <a:srgbClr val="404040"/>
                </a:solidFill>
                <a:latin typeface="Calibri"/>
                <a:cs typeface="Calibri"/>
              </a:rPr>
              <a:t>système </a:t>
            </a:r>
            <a:r>
              <a:rPr sz="2000" spc="-10" dirty="0">
                <a:solidFill>
                  <a:srgbClr val="404040"/>
                </a:solidFill>
                <a:latin typeface="Calibri"/>
                <a:cs typeface="Calibri"/>
              </a:rPr>
              <a:t>est</a:t>
            </a:r>
            <a:r>
              <a:rPr sz="2000" spc="55" dirty="0">
                <a:solidFill>
                  <a:srgbClr val="404040"/>
                </a:solidFill>
                <a:latin typeface="Calibri"/>
                <a:cs typeface="Calibri"/>
              </a:rPr>
              <a:t> </a:t>
            </a:r>
            <a:r>
              <a:rPr sz="2000" spc="-5" dirty="0">
                <a:solidFill>
                  <a:srgbClr val="404040"/>
                </a:solidFill>
                <a:latin typeface="Calibri"/>
                <a:cs typeface="Calibri"/>
              </a:rPr>
              <a:t>inconnue</a:t>
            </a:r>
            <a:endParaRPr sz="2000">
              <a:latin typeface="Calibri"/>
              <a:cs typeface="Calibri"/>
            </a:endParaRPr>
          </a:p>
        </p:txBody>
      </p:sp>
      <p:sp>
        <p:nvSpPr>
          <p:cNvPr id="6" name="object 6"/>
          <p:cNvSpPr txBox="1"/>
          <p:nvPr/>
        </p:nvSpPr>
        <p:spPr>
          <a:xfrm>
            <a:off x="3480816" y="2163699"/>
            <a:ext cx="2508885" cy="777136"/>
          </a:xfrm>
          <a:prstGeom prst="rect">
            <a:avLst/>
          </a:prstGeom>
          <a:solidFill>
            <a:srgbClr val="000000"/>
          </a:solidFill>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40"/>
              </a:spcBef>
            </a:pPr>
            <a:endParaRPr sz="1450">
              <a:latin typeface="Times New Roman"/>
              <a:cs typeface="Times New Roman"/>
            </a:endParaRPr>
          </a:p>
          <a:p>
            <a:pPr algn="ctr">
              <a:lnSpc>
                <a:spcPct val="100000"/>
              </a:lnSpc>
            </a:pPr>
            <a:r>
              <a:rPr sz="1800" spc="-15" dirty="0">
                <a:solidFill>
                  <a:srgbClr val="FFFFFF"/>
                </a:solidFill>
                <a:latin typeface="Calibri"/>
                <a:cs typeface="Calibri"/>
              </a:rPr>
              <a:t>Système</a:t>
            </a:r>
            <a:endParaRPr sz="1800">
              <a:latin typeface="Calibri"/>
              <a:cs typeface="Calibri"/>
            </a:endParaRPr>
          </a:p>
        </p:txBody>
      </p:sp>
      <p:sp>
        <p:nvSpPr>
          <p:cNvPr id="7" name="object 7"/>
          <p:cNvSpPr txBox="1"/>
          <p:nvPr/>
        </p:nvSpPr>
        <p:spPr>
          <a:xfrm>
            <a:off x="823722" y="2373439"/>
            <a:ext cx="1941830" cy="478977"/>
          </a:xfrm>
          <a:prstGeom prst="rect">
            <a:avLst/>
          </a:prstGeom>
          <a:ln w="53339">
            <a:solidFill>
              <a:srgbClr val="D24717"/>
            </a:solidFill>
          </a:ln>
        </p:spPr>
        <p:txBody>
          <a:bodyPr vert="horz" wrap="square" lIns="0" tIns="200025" rIns="0" bIns="0" rtlCol="0">
            <a:spAutoFit/>
          </a:bodyPr>
          <a:lstStyle/>
          <a:p>
            <a:pPr marL="214629">
              <a:lnSpc>
                <a:spcPct val="100000"/>
              </a:lnSpc>
              <a:spcBef>
                <a:spcPts val="1575"/>
              </a:spcBef>
            </a:pPr>
            <a:r>
              <a:rPr sz="1800" spc="-5" dirty="0">
                <a:latin typeface="Calibri"/>
                <a:cs typeface="Calibri"/>
              </a:rPr>
              <a:t>Données de </a:t>
            </a:r>
            <a:r>
              <a:rPr sz="1800" spc="-15" dirty="0">
                <a:latin typeface="Calibri"/>
                <a:cs typeface="Calibri"/>
              </a:rPr>
              <a:t>test</a:t>
            </a:r>
            <a:endParaRPr sz="1800">
              <a:latin typeface="Calibri"/>
              <a:cs typeface="Calibri"/>
            </a:endParaRPr>
          </a:p>
        </p:txBody>
      </p:sp>
      <p:sp>
        <p:nvSpPr>
          <p:cNvPr id="8" name="object 8"/>
          <p:cNvSpPr txBox="1"/>
          <p:nvPr/>
        </p:nvSpPr>
        <p:spPr>
          <a:xfrm>
            <a:off x="6706361" y="2373439"/>
            <a:ext cx="1941830" cy="478977"/>
          </a:xfrm>
          <a:prstGeom prst="rect">
            <a:avLst/>
          </a:prstGeom>
          <a:ln w="53340">
            <a:solidFill>
              <a:srgbClr val="D24717"/>
            </a:solidFill>
          </a:ln>
        </p:spPr>
        <p:txBody>
          <a:bodyPr vert="horz" wrap="square" lIns="0" tIns="200025" rIns="0" bIns="0" rtlCol="0">
            <a:spAutoFit/>
          </a:bodyPr>
          <a:lstStyle/>
          <a:p>
            <a:pPr marL="593725">
              <a:lnSpc>
                <a:spcPct val="100000"/>
              </a:lnSpc>
              <a:spcBef>
                <a:spcPts val="1575"/>
              </a:spcBef>
            </a:pPr>
            <a:r>
              <a:rPr sz="1800" spc="-15" dirty="0">
                <a:latin typeface="Calibri"/>
                <a:cs typeface="Calibri"/>
              </a:rPr>
              <a:t>Résultat</a:t>
            </a:r>
            <a:endParaRPr sz="1800">
              <a:latin typeface="Calibri"/>
              <a:cs typeface="Calibri"/>
            </a:endParaRPr>
          </a:p>
        </p:txBody>
      </p:sp>
      <p:sp>
        <p:nvSpPr>
          <p:cNvPr id="9" name="object 9"/>
          <p:cNvSpPr/>
          <p:nvPr/>
        </p:nvSpPr>
        <p:spPr>
          <a:xfrm>
            <a:off x="2765298" y="2560319"/>
            <a:ext cx="723900" cy="154305"/>
          </a:xfrm>
          <a:custGeom>
            <a:avLst/>
            <a:gdLst/>
            <a:ahLst/>
            <a:cxnLst/>
            <a:rect l="l" t="t" r="r" b="b"/>
            <a:pathLst>
              <a:path w="723900" h="205739">
                <a:moveTo>
                  <a:pt x="600328" y="0"/>
                </a:moveTo>
                <a:lnTo>
                  <a:pt x="600328" y="205739"/>
                </a:lnTo>
                <a:lnTo>
                  <a:pt x="699084" y="123443"/>
                </a:lnTo>
                <a:lnTo>
                  <a:pt x="620902" y="123443"/>
                </a:lnTo>
                <a:lnTo>
                  <a:pt x="620902" y="82295"/>
                </a:lnTo>
                <a:lnTo>
                  <a:pt x="699084" y="82295"/>
                </a:lnTo>
                <a:lnTo>
                  <a:pt x="600328" y="0"/>
                </a:lnTo>
                <a:close/>
              </a:path>
              <a:path w="723900" h="205739">
                <a:moveTo>
                  <a:pt x="600328" y="82295"/>
                </a:moveTo>
                <a:lnTo>
                  <a:pt x="0" y="82295"/>
                </a:lnTo>
                <a:lnTo>
                  <a:pt x="0" y="123443"/>
                </a:lnTo>
                <a:lnTo>
                  <a:pt x="600328" y="123443"/>
                </a:lnTo>
                <a:lnTo>
                  <a:pt x="600328" y="82295"/>
                </a:lnTo>
                <a:close/>
              </a:path>
              <a:path w="723900" h="205739">
                <a:moveTo>
                  <a:pt x="699084" y="82295"/>
                </a:moveTo>
                <a:lnTo>
                  <a:pt x="620902" y="82295"/>
                </a:lnTo>
                <a:lnTo>
                  <a:pt x="620902" y="123443"/>
                </a:lnTo>
                <a:lnTo>
                  <a:pt x="699084" y="123443"/>
                </a:lnTo>
                <a:lnTo>
                  <a:pt x="723773" y="102869"/>
                </a:lnTo>
                <a:lnTo>
                  <a:pt x="699084" y="82295"/>
                </a:lnTo>
                <a:close/>
              </a:path>
            </a:pathLst>
          </a:custGeom>
          <a:solidFill>
            <a:srgbClr val="000000"/>
          </a:solidFill>
        </p:spPr>
        <p:txBody>
          <a:bodyPr wrap="square" lIns="0" tIns="0" rIns="0" bIns="0" rtlCol="0"/>
          <a:lstStyle/>
          <a:p>
            <a:endParaRPr/>
          </a:p>
        </p:txBody>
      </p:sp>
      <p:sp>
        <p:nvSpPr>
          <p:cNvPr id="10" name="object 10"/>
          <p:cNvSpPr/>
          <p:nvPr/>
        </p:nvSpPr>
        <p:spPr>
          <a:xfrm>
            <a:off x="5982461" y="2560319"/>
            <a:ext cx="723900" cy="154305"/>
          </a:xfrm>
          <a:custGeom>
            <a:avLst/>
            <a:gdLst/>
            <a:ahLst/>
            <a:cxnLst/>
            <a:rect l="l" t="t" r="r" b="b"/>
            <a:pathLst>
              <a:path w="723900" h="205739">
                <a:moveTo>
                  <a:pt x="600329" y="0"/>
                </a:moveTo>
                <a:lnTo>
                  <a:pt x="600329" y="205739"/>
                </a:lnTo>
                <a:lnTo>
                  <a:pt x="699084" y="123443"/>
                </a:lnTo>
                <a:lnTo>
                  <a:pt x="620903" y="123443"/>
                </a:lnTo>
                <a:lnTo>
                  <a:pt x="620903" y="82295"/>
                </a:lnTo>
                <a:lnTo>
                  <a:pt x="699084" y="82295"/>
                </a:lnTo>
                <a:lnTo>
                  <a:pt x="600329" y="0"/>
                </a:lnTo>
                <a:close/>
              </a:path>
              <a:path w="723900" h="205739">
                <a:moveTo>
                  <a:pt x="600329" y="82295"/>
                </a:moveTo>
                <a:lnTo>
                  <a:pt x="0" y="82295"/>
                </a:lnTo>
                <a:lnTo>
                  <a:pt x="0" y="123443"/>
                </a:lnTo>
                <a:lnTo>
                  <a:pt x="600329" y="123443"/>
                </a:lnTo>
                <a:lnTo>
                  <a:pt x="600329" y="82295"/>
                </a:lnTo>
                <a:close/>
              </a:path>
              <a:path w="723900" h="205739">
                <a:moveTo>
                  <a:pt x="699084" y="82295"/>
                </a:moveTo>
                <a:lnTo>
                  <a:pt x="620903" y="82295"/>
                </a:lnTo>
                <a:lnTo>
                  <a:pt x="620903" y="123443"/>
                </a:lnTo>
                <a:lnTo>
                  <a:pt x="699084" y="123443"/>
                </a:lnTo>
                <a:lnTo>
                  <a:pt x="723772" y="102869"/>
                </a:lnTo>
                <a:lnTo>
                  <a:pt x="699084" y="82295"/>
                </a:lnTo>
                <a:close/>
              </a:path>
            </a:pathLst>
          </a:custGeom>
          <a:solidFill>
            <a:srgbClr val="000000"/>
          </a:solidFill>
        </p:spPr>
        <p:txBody>
          <a:bodyPr wrap="square" lIns="0" tIns="0" rIns="0" bIns="0" rtlCol="0"/>
          <a:lstStyle/>
          <a:p>
            <a:endParaRPr/>
          </a:p>
        </p:txBody>
      </p:sp>
      <p:sp>
        <p:nvSpPr>
          <p:cNvPr id="11" name="object 11"/>
          <p:cNvSpPr txBox="1"/>
          <p:nvPr/>
        </p:nvSpPr>
        <p:spPr>
          <a:xfrm>
            <a:off x="3480816" y="3542157"/>
            <a:ext cx="2508885" cy="777136"/>
          </a:xfrm>
          <a:prstGeom prst="rect">
            <a:avLst/>
          </a:prstGeom>
          <a:solidFill>
            <a:srgbClr val="000000"/>
          </a:solidFill>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40"/>
              </a:spcBef>
            </a:pPr>
            <a:endParaRPr sz="1450">
              <a:latin typeface="Times New Roman"/>
              <a:cs typeface="Times New Roman"/>
            </a:endParaRPr>
          </a:p>
          <a:p>
            <a:pPr algn="ctr">
              <a:lnSpc>
                <a:spcPct val="100000"/>
              </a:lnSpc>
            </a:pPr>
            <a:r>
              <a:rPr sz="1800" spc="-15" dirty="0">
                <a:solidFill>
                  <a:srgbClr val="FFFFFF"/>
                </a:solidFill>
                <a:latin typeface="Calibri"/>
                <a:cs typeface="Calibri"/>
              </a:rPr>
              <a:t>Système</a:t>
            </a:r>
            <a:endParaRPr sz="1800">
              <a:latin typeface="Calibri"/>
              <a:cs typeface="Calibri"/>
            </a:endParaRPr>
          </a:p>
        </p:txBody>
      </p:sp>
      <p:sp>
        <p:nvSpPr>
          <p:cNvPr id="12" name="object 12"/>
          <p:cNvSpPr txBox="1"/>
          <p:nvPr/>
        </p:nvSpPr>
        <p:spPr>
          <a:xfrm>
            <a:off x="823722" y="3750754"/>
            <a:ext cx="1941830" cy="618759"/>
          </a:xfrm>
          <a:prstGeom prst="rect">
            <a:avLst/>
          </a:prstGeom>
          <a:ln w="53339">
            <a:solidFill>
              <a:srgbClr val="FF0000"/>
            </a:solidFill>
          </a:ln>
        </p:spPr>
        <p:txBody>
          <a:bodyPr vert="horz" wrap="square" lIns="0" tIns="64135" rIns="0" bIns="0" rtlCol="0">
            <a:spAutoFit/>
          </a:bodyPr>
          <a:lstStyle/>
          <a:p>
            <a:pPr marL="559435">
              <a:lnSpc>
                <a:spcPct val="100000"/>
              </a:lnSpc>
              <a:spcBef>
                <a:spcPts val="505"/>
              </a:spcBef>
            </a:pPr>
            <a:r>
              <a:rPr sz="1800" spc="-5" dirty="0">
                <a:latin typeface="Calibri"/>
                <a:cs typeface="Calibri"/>
              </a:rPr>
              <a:t>Données</a:t>
            </a:r>
            <a:endParaRPr sz="1800">
              <a:latin typeface="Calibri"/>
              <a:cs typeface="Calibri"/>
            </a:endParaRPr>
          </a:p>
          <a:p>
            <a:pPr marL="480059">
              <a:lnSpc>
                <a:spcPct val="100000"/>
              </a:lnSpc>
              <a:spcBef>
                <a:spcPts val="5"/>
              </a:spcBef>
            </a:pPr>
            <a:r>
              <a:rPr sz="1800" dirty="0">
                <a:latin typeface="Calibri"/>
                <a:cs typeface="Calibri"/>
              </a:rPr>
              <a:t>anormales</a:t>
            </a:r>
            <a:endParaRPr sz="1800">
              <a:latin typeface="Calibri"/>
              <a:cs typeface="Calibri"/>
            </a:endParaRPr>
          </a:p>
        </p:txBody>
      </p:sp>
      <p:sp>
        <p:nvSpPr>
          <p:cNvPr id="13" name="object 13"/>
          <p:cNvSpPr txBox="1"/>
          <p:nvPr/>
        </p:nvSpPr>
        <p:spPr>
          <a:xfrm>
            <a:off x="6706361" y="3758755"/>
            <a:ext cx="1941830" cy="618118"/>
          </a:xfrm>
          <a:prstGeom prst="rect">
            <a:avLst/>
          </a:prstGeom>
          <a:ln w="53340">
            <a:solidFill>
              <a:srgbClr val="FF0000"/>
            </a:solidFill>
          </a:ln>
        </p:spPr>
        <p:txBody>
          <a:bodyPr vert="horz" wrap="square" lIns="0" tIns="63500" rIns="0" bIns="0" rtlCol="0">
            <a:spAutoFit/>
          </a:bodyPr>
          <a:lstStyle/>
          <a:p>
            <a:pPr marL="219075">
              <a:lnSpc>
                <a:spcPct val="100000"/>
              </a:lnSpc>
              <a:spcBef>
                <a:spcPts val="500"/>
              </a:spcBef>
            </a:pPr>
            <a:r>
              <a:rPr sz="1800" spc="-10" dirty="0">
                <a:latin typeface="Calibri"/>
                <a:cs typeface="Calibri"/>
              </a:rPr>
              <a:t>Indication</a:t>
            </a:r>
            <a:r>
              <a:rPr sz="1800" dirty="0">
                <a:latin typeface="Calibri"/>
                <a:cs typeface="Calibri"/>
              </a:rPr>
              <a:t> </a:t>
            </a:r>
            <a:r>
              <a:rPr sz="1800" spc="-15" dirty="0">
                <a:latin typeface="Calibri"/>
                <a:cs typeface="Calibri"/>
              </a:rPr>
              <a:t>d’une</a:t>
            </a:r>
            <a:endParaRPr sz="1800">
              <a:latin typeface="Calibri"/>
              <a:cs typeface="Calibri"/>
            </a:endParaRPr>
          </a:p>
          <a:p>
            <a:pPr marL="193040">
              <a:lnSpc>
                <a:spcPct val="100000"/>
              </a:lnSpc>
            </a:pPr>
            <a:r>
              <a:rPr sz="1800" spc="-10" dirty="0">
                <a:latin typeface="Calibri"/>
                <a:cs typeface="Calibri"/>
              </a:rPr>
              <a:t>entrée </a:t>
            </a:r>
            <a:r>
              <a:rPr sz="1800" spc="-5" dirty="0">
                <a:latin typeface="Calibri"/>
                <a:cs typeface="Calibri"/>
              </a:rPr>
              <a:t>anormale</a:t>
            </a:r>
            <a:endParaRPr sz="1800">
              <a:latin typeface="Calibri"/>
              <a:cs typeface="Calibri"/>
            </a:endParaRPr>
          </a:p>
        </p:txBody>
      </p:sp>
      <p:sp>
        <p:nvSpPr>
          <p:cNvPr id="14" name="object 14"/>
          <p:cNvSpPr/>
          <p:nvPr/>
        </p:nvSpPr>
        <p:spPr>
          <a:xfrm>
            <a:off x="2765298" y="3938777"/>
            <a:ext cx="723900" cy="154305"/>
          </a:xfrm>
          <a:custGeom>
            <a:avLst/>
            <a:gdLst/>
            <a:ahLst/>
            <a:cxnLst/>
            <a:rect l="l" t="t" r="r" b="b"/>
            <a:pathLst>
              <a:path w="723900" h="205739">
                <a:moveTo>
                  <a:pt x="600328" y="0"/>
                </a:moveTo>
                <a:lnTo>
                  <a:pt x="600328" y="205740"/>
                </a:lnTo>
                <a:lnTo>
                  <a:pt x="699084" y="123444"/>
                </a:lnTo>
                <a:lnTo>
                  <a:pt x="620902" y="123444"/>
                </a:lnTo>
                <a:lnTo>
                  <a:pt x="620902" y="82296"/>
                </a:lnTo>
                <a:lnTo>
                  <a:pt x="699084" y="82296"/>
                </a:lnTo>
                <a:lnTo>
                  <a:pt x="600328" y="0"/>
                </a:lnTo>
                <a:close/>
              </a:path>
              <a:path w="723900" h="205739">
                <a:moveTo>
                  <a:pt x="600328" y="82296"/>
                </a:moveTo>
                <a:lnTo>
                  <a:pt x="0" y="82296"/>
                </a:lnTo>
                <a:lnTo>
                  <a:pt x="0" y="123444"/>
                </a:lnTo>
                <a:lnTo>
                  <a:pt x="600328" y="123444"/>
                </a:lnTo>
                <a:lnTo>
                  <a:pt x="600328" y="82296"/>
                </a:lnTo>
                <a:close/>
              </a:path>
              <a:path w="723900" h="205739">
                <a:moveTo>
                  <a:pt x="699084" y="82296"/>
                </a:moveTo>
                <a:lnTo>
                  <a:pt x="620902" y="82296"/>
                </a:lnTo>
                <a:lnTo>
                  <a:pt x="620902" y="123444"/>
                </a:lnTo>
                <a:lnTo>
                  <a:pt x="699084" y="123444"/>
                </a:lnTo>
                <a:lnTo>
                  <a:pt x="723773" y="102870"/>
                </a:lnTo>
                <a:lnTo>
                  <a:pt x="699084" y="82296"/>
                </a:lnTo>
                <a:close/>
              </a:path>
            </a:pathLst>
          </a:custGeom>
          <a:solidFill>
            <a:srgbClr val="000000"/>
          </a:solidFill>
        </p:spPr>
        <p:txBody>
          <a:bodyPr wrap="square" lIns="0" tIns="0" rIns="0" bIns="0" rtlCol="0"/>
          <a:lstStyle/>
          <a:p>
            <a:endParaRPr/>
          </a:p>
        </p:txBody>
      </p:sp>
      <p:sp>
        <p:nvSpPr>
          <p:cNvPr id="15" name="object 15"/>
          <p:cNvSpPr/>
          <p:nvPr/>
        </p:nvSpPr>
        <p:spPr>
          <a:xfrm>
            <a:off x="5982209" y="3944778"/>
            <a:ext cx="724535" cy="154305"/>
          </a:xfrm>
          <a:custGeom>
            <a:avLst/>
            <a:gdLst/>
            <a:ahLst/>
            <a:cxnLst/>
            <a:rect l="l" t="t" r="r" b="b"/>
            <a:pathLst>
              <a:path w="724534" h="205739">
                <a:moveTo>
                  <a:pt x="601852" y="0"/>
                </a:moveTo>
                <a:lnTo>
                  <a:pt x="600786" y="82275"/>
                </a:lnTo>
                <a:lnTo>
                  <a:pt x="621411" y="82550"/>
                </a:lnTo>
                <a:lnTo>
                  <a:pt x="620775" y="123698"/>
                </a:lnTo>
                <a:lnTo>
                  <a:pt x="600249" y="123698"/>
                </a:lnTo>
                <a:lnTo>
                  <a:pt x="599186" y="205740"/>
                </a:lnTo>
                <a:lnTo>
                  <a:pt x="700374" y="123698"/>
                </a:lnTo>
                <a:lnTo>
                  <a:pt x="620775" y="123698"/>
                </a:lnTo>
                <a:lnTo>
                  <a:pt x="600253" y="123425"/>
                </a:lnTo>
                <a:lnTo>
                  <a:pt x="700711" y="123425"/>
                </a:lnTo>
                <a:lnTo>
                  <a:pt x="724026" y="104521"/>
                </a:lnTo>
                <a:lnTo>
                  <a:pt x="601852" y="0"/>
                </a:lnTo>
                <a:close/>
              </a:path>
              <a:path w="724534" h="205739">
                <a:moveTo>
                  <a:pt x="600786" y="82275"/>
                </a:moveTo>
                <a:lnTo>
                  <a:pt x="600253" y="123425"/>
                </a:lnTo>
                <a:lnTo>
                  <a:pt x="620775" y="123698"/>
                </a:lnTo>
                <a:lnTo>
                  <a:pt x="621411" y="82550"/>
                </a:lnTo>
                <a:lnTo>
                  <a:pt x="600786" y="82275"/>
                </a:lnTo>
                <a:close/>
              </a:path>
              <a:path w="724534" h="205739">
                <a:moveTo>
                  <a:pt x="507" y="74295"/>
                </a:moveTo>
                <a:lnTo>
                  <a:pt x="0" y="115443"/>
                </a:lnTo>
                <a:lnTo>
                  <a:pt x="600253" y="123425"/>
                </a:lnTo>
                <a:lnTo>
                  <a:pt x="600786" y="82275"/>
                </a:lnTo>
                <a:lnTo>
                  <a:pt x="507" y="74295"/>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2763088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736465" cy="568166"/>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tx1"/>
                </a:solidFill>
              </a:rPr>
              <a:t>Les </a:t>
            </a:r>
            <a:r>
              <a:rPr spc="-65" dirty="0">
                <a:solidFill>
                  <a:schemeClr val="tx1"/>
                </a:solidFill>
              </a:rPr>
              <a:t>tests</a:t>
            </a:r>
            <a:r>
              <a:rPr spc="-225" dirty="0">
                <a:solidFill>
                  <a:schemeClr val="tx1"/>
                </a:solidFill>
              </a:rPr>
              <a:t> </a:t>
            </a:r>
            <a:r>
              <a:rPr spc="-60" dirty="0">
                <a:solidFill>
                  <a:schemeClr val="tx1"/>
                </a:solidFill>
              </a:rPr>
              <a:t>structurels</a:t>
            </a:r>
          </a:p>
        </p:txBody>
      </p:sp>
      <p:sp>
        <p:nvSpPr>
          <p:cNvPr id="5" name="object 5"/>
          <p:cNvSpPr txBox="1"/>
          <p:nvPr/>
        </p:nvSpPr>
        <p:spPr>
          <a:xfrm>
            <a:off x="902004" y="1373982"/>
            <a:ext cx="7158990" cy="3251531"/>
          </a:xfrm>
          <a:prstGeom prst="rect">
            <a:avLst/>
          </a:prstGeom>
        </p:spPr>
        <p:txBody>
          <a:bodyPr vert="horz" wrap="square" lIns="0" tIns="47625" rIns="0" bIns="0" rtlCol="0">
            <a:spAutoFit/>
          </a:bodyPr>
          <a:lstStyle/>
          <a:p>
            <a:pPr marL="12700" marR="5080">
              <a:lnSpc>
                <a:spcPts val="2160"/>
              </a:lnSpc>
              <a:spcBef>
                <a:spcPts val="375"/>
              </a:spcBef>
            </a:pPr>
            <a:r>
              <a:rPr sz="2000" spc="-5" dirty="0">
                <a:solidFill>
                  <a:srgbClr val="404040"/>
                </a:solidFill>
                <a:latin typeface="Calibri"/>
                <a:cs typeface="Calibri"/>
              </a:rPr>
              <a:t>Après analyse du code </a:t>
            </a:r>
            <a:r>
              <a:rPr sz="2000" spc="-10" dirty="0">
                <a:solidFill>
                  <a:srgbClr val="404040"/>
                </a:solidFill>
                <a:latin typeface="Calibri"/>
                <a:cs typeface="Calibri"/>
              </a:rPr>
              <a:t>source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solution, les données de </a:t>
            </a:r>
            <a:r>
              <a:rPr sz="2000" spc="-15" dirty="0">
                <a:solidFill>
                  <a:srgbClr val="404040"/>
                </a:solidFill>
                <a:latin typeface="Calibri"/>
                <a:cs typeface="Calibri"/>
              </a:rPr>
              <a:t>test vont  </a:t>
            </a:r>
            <a:r>
              <a:rPr sz="2000" spc="-10" dirty="0">
                <a:solidFill>
                  <a:srgbClr val="404040"/>
                </a:solidFill>
                <a:latin typeface="Calibri"/>
                <a:cs typeface="Calibri"/>
              </a:rPr>
              <a:t>être</a:t>
            </a:r>
            <a:r>
              <a:rPr sz="2000" spc="5" dirty="0">
                <a:solidFill>
                  <a:srgbClr val="404040"/>
                </a:solidFill>
                <a:latin typeface="Calibri"/>
                <a:cs typeface="Calibri"/>
              </a:rPr>
              <a:t> </a:t>
            </a:r>
            <a:r>
              <a:rPr sz="2000" spc="-5" dirty="0">
                <a:solidFill>
                  <a:srgbClr val="404040"/>
                </a:solidFill>
                <a:latin typeface="Calibri"/>
                <a:cs typeface="Calibri"/>
              </a:rPr>
              <a:t>définies</a:t>
            </a:r>
            <a:endParaRPr sz="2000">
              <a:latin typeface="Calibri"/>
              <a:cs typeface="Calibri"/>
            </a:endParaRPr>
          </a:p>
          <a:p>
            <a:pPr marL="12700" marR="6985">
              <a:lnSpc>
                <a:spcPts val="2160"/>
              </a:lnSpc>
              <a:spcBef>
                <a:spcPts val="1405"/>
              </a:spcBef>
            </a:pPr>
            <a:r>
              <a:rPr sz="2000" spc="-5" dirty="0">
                <a:solidFill>
                  <a:srgbClr val="404040"/>
                </a:solidFill>
                <a:latin typeface="Calibri"/>
                <a:cs typeface="Calibri"/>
              </a:rPr>
              <a:t>Le </a:t>
            </a:r>
            <a:r>
              <a:rPr sz="2000" dirty="0">
                <a:solidFill>
                  <a:srgbClr val="404040"/>
                </a:solidFill>
                <a:latin typeface="Calibri"/>
                <a:cs typeface="Calibri"/>
              </a:rPr>
              <a:t>but </a:t>
            </a:r>
            <a:r>
              <a:rPr sz="2000" spc="-15" dirty="0">
                <a:solidFill>
                  <a:srgbClr val="404040"/>
                </a:solidFill>
                <a:latin typeface="Calibri"/>
                <a:cs typeface="Calibri"/>
              </a:rPr>
              <a:t>étant </a:t>
            </a:r>
            <a:r>
              <a:rPr sz="2000" spc="-5" dirty="0">
                <a:solidFill>
                  <a:srgbClr val="404040"/>
                </a:solidFill>
                <a:latin typeface="Calibri"/>
                <a:cs typeface="Calibri"/>
              </a:rPr>
              <a:t>de </a:t>
            </a:r>
            <a:r>
              <a:rPr sz="2000" spc="-10" dirty="0">
                <a:solidFill>
                  <a:srgbClr val="404040"/>
                </a:solidFill>
                <a:latin typeface="Calibri"/>
                <a:cs typeface="Calibri"/>
              </a:rPr>
              <a:t>vérifier </a:t>
            </a:r>
            <a:r>
              <a:rPr sz="2000" dirty="0">
                <a:solidFill>
                  <a:srgbClr val="404040"/>
                </a:solidFill>
                <a:latin typeface="Calibri"/>
                <a:cs typeface="Calibri"/>
              </a:rPr>
              <a:t>le </a:t>
            </a:r>
            <a:r>
              <a:rPr sz="2000" spc="-5" dirty="0">
                <a:solidFill>
                  <a:srgbClr val="404040"/>
                </a:solidFill>
                <a:latin typeface="Calibri"/>
                <a:cs typeface="Calibri"/>
              </a:rPr>
              <a:t>comportement </a:t>
            </a:r>
            <a:r>
              <a:rPr sz="2000" dirty="0">
                <a:solidFill>
                  <a:srgbClr val="404040"/>
                </a:solidFill>
                <a:latin typeface="Calibri"/>
                <a:cs typeface="Calibri"/>
              </a:rPr>
              <a:t>de la </a:t>
            </a:r>
            <a:r>
              <a:rPr sz="2000" spc="-5" dirty="0">
                <a:solidFill>
                  <a:srgbClr val="404040"/>
                </a:solidFill>
                <a:latin typeface="Calibri"/>
                <a:cs typeface="Calibri"/>
              </a:rPr>
              <a:t>solution </a:t>
            </a:r>
            <a:r>
              <a:rPr sz="2000" spc="-10" dirty="0">
                <a:solidFill>
                  <a:srgbClr val="404040"/>
                </a:solidFill>
                <a:latin typeface="Calibri"/>
                <a:cs typeface="Calibri"/>
              </a:rPr>
              <a:t>face </a:t>
            </a:r>
            <a:r>
              <a:rPr sz="2000" dirty="0">
                <a:solidFill>
                  <a:srgbClr val="404040"/>
                </a:solidFill>
                <a:latin typeface="Calibri"/>
                <a:cs typeface="Calibri"/>
              </a:rPr>
              <a:t>à </a:t>
            </a:r>
            <a:r>
              <a:rPr sz="2000" spc="-5" dirty="0">
                <a:solidFill>
                  <a:srgbClr val="404040"/>
                </a:solidFill>
                <a:latin typeface="Calibri"/>
                <a:cs typeface="Calibri"/>
              </a:rPr>
              <a:t>des cas  </a:t>
            </a:r>
            <a:r>
              <a:rPr sz="2000" spc="-10" dirty="0">
                <a:solidFill>
                  <a:srgbClr val="404040"/>
                </a:solidFill>
                <a:latin typeface="Calibri"/>
                <a:cs typeface="Calibri"/>
              </a:rPr>
              <a:t>inattendus</a:t>
            </a:r>
            <a:endParaRPr sz="2000">
              <a:latin typeface="Calibri"/>
              <a:cs typeface="Calibri"/>
            </a:endParaRPr>
          </a:p>
          <a:p>
            <a:pPr marL="12700">
              <a:lnSpc>
                <a:spcPct val="100000"/>
              </a:lnSpc>
              <a:spcBef>
                <a:spcPts val="1120"/>
              </a:spcBef>
            </a:pPr>
            <a:r>
              <a:rPr sz="2000" spc="-10" dirty="0">
                <a:solidFill>
                  <a:srgbClr val="404040"/>
                </a:solidFill>
                <a:latin typeface="Calibri"/>
                <a:cs typeface="Calibri"/>
              </a:rPr>
              <a:t>Permet </a:t>
            </a:r>
            <a:r>
              <a:rPr sz="2000" spc="-5" dirty="0">
                <a:solidFill>
                  <a:srgbClr val="404040"/>
                </a:solidFill>
                <a:latin typeface="Calibri"/>
                <a:cs typeface="Calibri"/>
              </a:rPr>
              <a:t>de </a:t>
            </a:r>
            <a:r>
              <a:rPr sz="2000" spc="-15" dirty="0">
                <a:solidFill>
                  <a:srgbClr val="404040"/>
                </a:solidFill>
                <a:latin typeface="Calibri"/>
                <a:cs typeface="Calibri"/>
              </a:rPr>
              <a:t>tester </a:t>
            </a:r>
            <a:r>
              <a:rPr sz="2000" dirty="0">
                <a:solidFill>
                  <a:srgbClr val="404040"/>
                </a:solidFill>
                <a:latin typeface="Calibri"/>
                <a:cs typeface="Calibri"/>
              </a:rPr>
              <a:t>le </a:t>
            </a:r>
            <a:r>
              <a:rPr sz="2000" spc="-5" dirty="0">
                <a:solidFill>
                  <a:srgbClr val="404040"/>
                </a:solidFill>
                <a:latin typeface="Calibri"/>
                <a:cs typeface="Calibri"/>
              </a:rPr>
              <a:t>comportement</a:t>
            </a:r>
            <a:r>
              <a:rPr sz="2000" spc="45" dirty="0">
                <a:solidFill>
                  <a:srgbClr val="404040"/>
                </a:solidFill>
                <a:latin typeface="Calibri"/>
                <a:cs typeface="Calibri"/>
              </a:rPr>
              <a:t> </a:t>
            </a:r>
            <a:r>
              <a:rPr sz="2000" spc="-10" dirty="0">
                <a:solidFill>
                  <a:srgbClr val="404040"/>
                </a:solidFill>
                <a:latin typeface="Calibri"/>
                <a:cs typeface="Calibri"/>
              </a:rPr>
              <a:t>face</a:t>
            </a:r>
            <a:endParaRPr sz="2000">
              <a:latin typeface="Calibri"/>
              <a:cs typeface="Calibri"/>
            </a:endParaRPr>
          </a:p>
          <a:p>
            <a:pPr marL="304800" indent="-183515">
              <a:lnSpc>
                <a:spcPct val="100000"/>
              </a:lnSpc>
              <a:spcBef>
                <a:spcPts val="200"/>
              </a:spcBef>
              <a:buClr>
                <a:srgbClr val="D24717"/>
              </a:buClr>
              <a:buChar char="◦"/>
              <a:tabLst>
                <a:tab pos="305435" algn="l"/>
              </a:tabLst>
            </a:pPr>
            <a:r>
              <a:rPr sz="1800" spc="-10" dirty="0">
                <a:solidFill>
                  <a:srgbClr val="404040"/>
                </a:solidFill>
                <a:latin typeface="Calibri"/>
                <a:cs typeface="Calibri"/>
              </a:rPr>
              <a:t>Limites </a:t>
            </a:r>
            <a:r>
              <a:rPr sz="1800" spc="-5" dirty="0">
                <a:solidFill>
                  <a:srgbClr val="404040"/>
                </a:solidFill>
                <a:latin typeface="Calibri"/>
                <a:cs typeface="Calibri"/>
              </a:rPr>
              <a:t>de</a:t>
            </a:r>
            <a:r>
              <a:rPr sz="1800" spc="30" dirty="0">
                <a:solidFill>
                  <a:srgbClr val="404040"/>
                </a:solidFill>
                <a:latin typeface="Calibri"/>
                <a:cs typeface="Calibri"/>
              </a:rPr>
              <a:t> </a:t>
            </a:r>
            <a:r>
              <a:rPr sz="1800" spc="-10" dirty="0">
                <a:solidFill>
                  <a:srgbClr val="404040"/>
                </a:solidFill>
                <a:latin typeface="Calibri"/>
                <a:cs typeface="Calibri"/>
              </a:rPr>
              <a:t>capacité</a:t>
            </a:r>
            <a:endParaRPr sz="1800">
              <a:latin typeface="Calibri"/>
              <a:cs typeface="Calibri"/>
            </a:endParaRPr>
          </a:p>
          <a:p>
            <a:pPr marL="304800" indent="-183515">
              <a:lnSpc>
                <a:spcPct val="100000"/>
              </a:lnSpc>
              <a:spcBef>
                <a:spcPts val="385"/>
              </a:spcBef>
              <a:buClr>
                <a:srgbClr val="D24717"/>
              </a:buClr>
              <a:buChar char="◦"/>
              <a:tabLst>
                <a:tab pos="305435" algn="l"/>
              </a:tabLst>
            </a:pPr>
            <a:r>
              <a:rPr sz="1800" spc="-5" dirty="0">
                <a:solidFill>
                  <a:srgbClr val="404040"/>
                </a:solidFill>
                <a:latin typeface="Calibri"/>
                <a:cs typeface="Calibri"/>
              </a:rPr>
              <a:t>Dépassement de </a:t>
            </a:r>
            <a:r>
              <a:rPr sz="1800" spc="-10" dirty="0">
                <a:solidFill>
                  <a:srgbClr val="404040"/>
                </a:solidFill>
                <a:latin typeface="Calibri"/>
                <a:cs typeface="Calibri"/>
              </a:rPr>
              <a:t>capacité</a:t>
            </a:r>
            <a:endParaRPr sz="1800">
              <a:latin typeface="Calibri"/>
              <a:cs typeface="Calibri"/>
            </a:endParaRPr>
          </a:p>
          <a:p>
            <a:pPr marL="304800" indent="-183515">
              <a:lnSpc>
                <a:spcPct val="100000"/>
              </a:lnSpc>
              <a:spcBef>
                <a:spcPts val="385"/>
              </a:spcBef>
              <a:buClr>
                <a:srgbClr val="D24717"/>
              </a:buClr>
              <a:buChar char="◦"/>
              <a:tabLst>
                <a:tab pos="305435" algn="l"/>
              </a:tabLst>
            </a:pPr>
            <a:r>
              <a:rPr sz="1800" dirty="0">
                <a:solidFill>
                  <a:srgbClr val="404040"/>
                </a:solidFill>
                <a:latin typeface="Calibri"/>
                <a:cs typeface="Calibri"/>
              </a:rPr>
              <a:t>A des </a:t>
            </a:r>
            <a:r>
              <a:rPr sz="1800" spc="-10" dirty="0">
                <a:solidFill>
                  <a:srgbClr val="404040"/>
                </a:solidFill>
                <a:latin typeface="Calibri"/>
                <a:cs typeface="Calibri"/>
              </a:rPr>
              <a:t>cas particuliers (tests </a:t>
            </a:r>
            <a:r>
              <a:rPr sz="1800" dirty="0">
                <a:solidFill>
                  <a:srgbClr val="404040"/>
                </a:solidFill>
                <a:latin typeface="Calibri"/>
                <a:cs typeface="Calibri"/>
              </a:rPr>
              <a:t>des </a:t>
            </a:r>
            <a:r>
              <a:rPr sz="1800" spc="-10" dirty="0">
                <a:solidFill>
                  <a:srgbClr val="404040"/>
                </a:solidFill>
                <a:latin typeface="Calibri"/>
                <a:cs typeface="Calibri"/>
              </a:rPr>
              <a:t>structures </a:t>
            </a:r>
            <a:r>
              <a:rPr sz="1800" spc="-5" dirty="0">
                <a:solidFill>
                  <a:srgbClr val="404040"/>
                </a:solidFill>
                <a:latin typeface="Calibri"/>
                <a:cs typeface="Calibri"/>
              </a:rPr>
              <a:t>de</a:t>
            </a:r>
            <a:r>
              <a:rPr sz="1800" spc="80" dirty="0">
                <a:solidFill>
                  <a:srgbClr val="404040"/>
                </a:solidFill>
                <a:latin typeface="Calibri"/>
                <a:cs typeface="Calibri"/>
              </a:rPr>
              <a:t> </a:t>
            </a:r>
            <a:r>
              <a:rPr sz="1800" spc="-10" dirty="0">
                <a:solidFill>
                  <a:srgbClr val="404040"/>
                </a:solidFill>
                <a:latin typeface="Calibri"/>
                <a:cs typeface="Calibri"/>
              </a:rPr>
              <a:t>contrôle)</a:t>
            </a:r>
            <a:endParaRPr sz="1800">
              <a:latin typeface="Calibri"/>
              <a:cs typeface="Calibri"/>
            </a:endParaRPr>
          </a:p>
          <a:p>
            <a:pPr marL="12700">
              <a:lnSpc>
                <a:spcPct val="100000"/>
              </a:lnSpc>
              <a:spcBef>
                <a:spcPts val="1350"/>
              </a:spcBef>
            </a:pPr>
            <a:r>
              <a:rPr sz="2000" spc="-5"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structurel </a:t>
            </a:r>
            <a:r>
              <a:rPr sz="2000" spc="-10" dirty="0">
                <a:solidFill>
                  <a:srgbClr val="404040"/>
                </a:solidFill>
                <a:latin typeface="Calibri"/>
                <a:cs typeface="Calibri"/>
              </a:rPr>
              <a:t>est </a:t>
            </a:r>
            <a:r>
              <a:rPr sz="2000" spc="-5" dirty="0">
                <a:solidFill>
                  <a:srgbClr val="404040"/>
                </a:solidFill>
                <a:latin typeface="Calibri"/>
                <a:cs typeface="Calibri"/>
              </a:rPr>
              <a:t>un </a:t>
            </a:r>
            <a:r>
              <a:rPr sz="2000" spc="-15" dirty="0">
                <a:solidFill>
                  <a:srgbClr val="404040"/>
                </a:solidFill>
                <a:latin typeface="Calibri"/>
                <a:cs typeface="Calibri"/>
              </a:rPr>
              <a:t>test </a:t>
            </a:r>
            <a:r>
              <a:rPr sz="2000" dirty="0">
                <a:solidFill>
                  <a:srgbClr val="404040"/>
                </a:solidFill>
                <a:latin typeface="Calibri"/>
                <a:cs typeface="Calibri"/>
              </a:rPr>
              <a:t>en </a:t>
            </a:r>
            <a:r>
              <a:rPr sz="2000" b="1" spc="-5" dirty="0">
                <a:solidFill>
                  <a:srgbClr val="404040"/>
                </a:solidFill>
                <a:latin typeface="Calibri"/>
                <a:cs typeface="Calibri"/>
              </a:rPr>
              <a:t>boîte</a:t>
            </a:r>
            <a:r>
              <a:rPr sz="2000" b="1" spc="55" dirty="0">
                <a:solidFill>
                  <a:srgbClr val="404040"/>
                </a:solidFill>
                <a:latin typeface="Calibri"/>
                <a:cs typeface="Calibri"/>
              </a:rPr>
              <a:t> </a:t>
            </a:r>
            <a:r>
              <a:rPr sz="2000" b="1" dirty="0">
                <a:solidFill>
                  <a:srgbClr val="404040"/>
                </a:solidFill>
                <a:latin typeface="Calibri"/>
                <a:cs typeface="Calibri"/>
              </a:rPr>
              <a:t>blanche</a:t>
            </a:r>
            <a:endParaRPr sz="2000">
              <a:latin typeface="Calibri"/>
              <a:cs typeface="Calibri"/>
            </a:endParaRPr>
          </a:p>
        </p:txBody>
      </p:sp>
    </p:spTree>
    <p:extLst>
      <p:ext uri="{BB962C8B-B14F-4D97-AF65-F5344CB8AC3E}">
        <p14:creationId xmlns:p14="http://schemas.microsoft.com/office/powerpoint/2010/main" val="1638101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7" y="4800599"/>
            <a:ext cx="9141460" cy="342900"/>
          </a:xfrm>
          <a:custGeom>
            <a:avLst/>
            <a:gdLst/>
            <a:ahLst/>
            <a:cxnLst/>
            <a:rect l="l" t="t" r="r" b="b"/>
            <a:pathLst>
              <a:path w="9141460" h="457200">
                <a:moveTo>
                  <a:pt x="0" y="457199"/>
                </a:moveTo>
                <a:lnTo>
                  <a:pt x="9140952" y="457199"/>
                </a:lnTo>
                <a:lnTo>
                  <a:pt x="9140952" y="0"/>
                </a:lnTo>
                <a:lnTo>
                  <a:pt x="0" y="0"/>
                </a:lnTo>
                <a:lnTo>
                  <a:pt x="0" y="457199"/>
                </a:lnTo>
                <a:close/>
              </a:path>
            </a:pathLst>
          </a:custGeom>
          <a:solidFill>
            <a:srgbClr val="9B2C1F"/>
          </a:solidFill>
        </p:spPr>
        <p:txBody>
          <a:bodyPr wrap="square" lIns="0" tIns="0" rIns="0" bIns="0" rtlCol="0"/>
          <a:lstStyle/>
          <a:p>
            <a:endParaRPr/>
          </a:p>
        </p:txBody>
      </p:sp>
      <p:sp>
        <p:nvSpPr>
          <p:cNvPr id="3" name="object 3"/>
          <p:cNvSpPr/>
          <p:nvPr/>
        </p:nvSpPr>
        <p:spPr>
          <a:xfrm>
            <a:off x="0" y="4750309"/>
            <a:ext cx="9141460" cy="48101"/>
          </a:xfrm>
          <a:custGeom>
            <a:avLst/>
            <a:gdLst/>
            <a:ahLst/>
            <a:cxnLst/>
            <a:rect l="l" t="t" r="r" b="b"/>
            <a:pathLst>
              <a:path w="9141460" h="64135">
                <a:moveTo>
                  <a:pt x="0" y="64007"/>
                </a:moveTo>
                <a:lnTo>
                  <a:pt x="9140952" y="64007"/>
                </a:lnTo>
                <a:lnTo>
                  <a:pt x="9140952" y="0"/>
                </a:lnTo>
                <a:lnTo>
                  <a:pt x="0" y="0"/>
                </a:lnTo>
                <a:lnTo>
                  <a:pt x="0" y="64007"/>
                </a:lnTo>
                <a:close/>
              </a:path>
            </a:pathLst>
          </a:custGeom>
          <a:solidFill>
            <a:srgbClr val="D24717"/>
          </a:solidFill>
        </p:spPr>
        <p:txBody>
          <a:bodyPr wrap="square" lIns="0" tIns="0" rIns="0" bIns="0" rtlCol="0"/>
          <a:lstStyle/>
          <a:p>
            <a:endParaRPr/>
          </a:p>
        </p:txBody>
      </p:sp>
      <p:sp>
        <p:nvSpPr>
          <p:cNvPr id="4" name="object 4"/>
          <p:cNvSpPr txBox="1"/>
          <p:nvPr/>
        </p:nvSpPr>
        <p:spPr>
          <a:xfrm>
            <a:off x="902004" y="2236908"/>
            <a:ext cx="7423150" cy="1244571"/>
          </a:xfrm>
          <a:prstGeom prst="rect">
            <a:avLst/>
          </a:prstGeom>
        </p:spPr>
        <p:txBody>
          <a:bodyPr vert="horz" wrap="square" lIns="0" tIns="13335" rIns="0" bIns="0" rtlCol="0">
            <a:spAutoFit/>
          </a:bodyPr>
          <a:lstStyle/>
          <a:p>
            <a:pPr marL="12700">
              <a:lnSpc>
                <a:spcPct val="100000"/>
              </a:lnSpc>
              <a:spcBef>
                <a:spcPts val="105"/>
              </a:spcBef>
              <a:tabLst>
                <a:tab pos="7409815" algn="l"/>
              </a:tabLst>
            </a:pPr>
            <a:r>
              <a:rPr sz="8000" b="0" u="sng" spc="-204" dirty="0">
                <a:solidFill>
                  <a:srgbClr val="252525"/>
                </a:solidFill>
                <a:uFill>
                  <a:solidFill>
                    <a:srgbClr val="7E7E7E"/>
                  </a:solidFill>
                </a:uFill>
                <a:latin typeface="Calibri Light"/>
                <a:cs typeface="Calibri Light"/>
              </a:rPr>
              <a:t>Tests </a:t>
            </a:r>
            <a:r>
              <a:rPr sz="8000" b="0" u="sng" spc="-20" dirty="0">
                <a:solidFill>
                  <a:srgbClr val="252525"/>
                </a:solidFill>
                <a:uFill>
                  <a:solidFill>
                    <a:srgbClr val="7E7E7E"/>
                  </a:solidFill>
                </a:uFill>
                <a:latin typeface="Calibri Light"/>
                <a:cs typeface="Calibri Light"/>
              </a:rPr>
              <a:t>en</a:t>
            </a:r>
            <a:r>
              <a:rPr sz="8000" b="0" u="sng" spc="-90" dirty="0">
                <a:solidFill>
                  <a:srgbClr val="252525"/>
                </a:solidFill>
                <a:uFill>
                  <a:solidFill>
                    <a:srgbClr val="7E7E7E"/>
                  </a:solidFill>
                </a:uFill>
                <a:latin typeface="Calibri Light"/>
                <a:cs typeface="Calibri Light"/>
              </a:rPr>
              <a:t> </a:t>
            </a:r>
            <a:r>
              <a:rPr sz="8000" b="0" u="sng" spc="-105" dirty="0">
                <a:solidFill>
                  <a:srgbClr val="252525"/>
                </a:solidFill>
                <a:uFill>
                  <a:solidFill>
                    <a:srgbClr val="7E7E7E"/>
                  </a:solidFill>
                </a:uFill>
                <a:latin typeface="Calibri Light"/>
                <a:cs typeface="Calibri Light"/>
              </a:rPr>
              <a:t>java	</a:t>
            </a:r>
            <a:endParaRPr sz="8000">
              <a:latin typeface="Calibri Light"/>
              <a:cs typeface="Calibri Light"/>
            </a:endParaRPr>
          </a:p>
        </p:txBody>
      </p:sp>
      <p:sp>
        <p:nvSpPr>
          <p:cNvPr id="5" name="object 5"/>
          <p:cNvSpPr/>
          <p:nvPr/>
        </p:nvSpPr>
        <p:spPr>
          <a:xfrm>
            <a:off x="4407409" y="376046"/>
            <a:ext cx="4114799" cy="164249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75574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276215" cy="568166"/>
          </a:xfrm>
          <a:prstGeom prst="rect">
            <a:avLst/>
          </a:prstGeom>
        </p:spPr>
        <p:txBody>
          <a:bodyPr vert="horz" wrap="square" lIns="0" tIns="12700" rIns="0" bIns="0" rtlCol="0">
            <a:spAutoFit/>
          </a:bodyPr>
          <a:lstStyle/>
          <a:p>
            <a:pPr marL="12700">
              <a:lnSpc>
                <a:spcPct val="100000"/>
              </a:lnSpc>
              <a:spcBef>
                <a:spcPts val="100"/>
              </a:spcBef>
            </a:pPr>
            <a:r>
              <a:rPr spc="-85" dirty="0">
                <a:solidFill>
                  <a:schemeClr val="tx1"/>
                </a:solidFill>
              </a:rPr>
              <a:t>Faire </a:t>
            </a:r>
            <a:r>
              <a:rPr spc="-35" dirty="0">
                <a:solidFill>
                  <a:schemeClr val="tx1"/>
                </a:solidFill>
              </a:rPr>
              <a:t>des </a:t>
            </a:r>
            <a:r>
              <a:rPr spc="-65" dirty="0">
                <a:solidFill>
                  <a:schemeClr val="tx1"/>
                </a:solidFill>
              </a:rPr>
              <a:t>tests </a:t>
            </a:r>
            <a:r>
              <a:rPr spc="-25" dirty="0">
                <a:solidFill>
                  <a:schemeClr val="tx1"/>
                </a:solidFill>
              </a:rPr>
              <a:t>en</a:t>
            </a:r>
            <a:r>
              <a:rPr spc="-235" dirty="0">
                <a:solidFill>
                  <a:schemeClr val="tx1"/>
                </a:solidFill>
              </a:rPr>
              <a:t> </a:t>
            </a:r>
            <a:r>
              <a:rPr spc="-80" dirty="0">
                <a:solidFill>
                  <a:schemeClr val="tx1"/>
                </a:solidFill>
              </a:rPr>
              <a:t>Java</a:t>
            </a:r>
          </a:p>
        </p:txBody>
      </p:sp>
      <p:sp>
        <p:nvSpPr>
          <p:cNvPr id="5" name="object 5"/>
          <p:cNvSpPr txBox="1"/>
          <p:nvPr/>
        </p:nvSpPr>
        <p:spPr>
          <a:xfrm>
            <a:off x="902005" y="1355693"/>
            <a:ext cx="7339965" cy="3236912"/>
          </a:xfrm>
          <a:prstGeom prst="rect">
            <a:avLst/>
          </a:prstGeom>
        </p:spPr>
        <p:txBody>
          <a:bodyPr vert="horz" wrap="square" lIns="0" tIns="13335" rIns="0" bIns="0" rtlCol="0">
            <a:spAutoFit/>
          </a:bodyPr>
          <a:lstStyle/>
          <a:p>
            <a:pPr marL="12700">
              <a:lnSpc>
                <a:spcPts val="2385"/>
              </a:lnSpc>
              <a:spcBef>
                <a:spcPts val="105"/>
              </a:spcBef>
            </a:pPr>
            <a:r>
              <a:rPr sz="1600" dirty="0">
                <a:solidFill>
                  <a:srgbClr val="404040"/>
                </a:solidFill>
                <a:latin typeface="Calibri"/>
                <a:cs typeface="Calibri"/>
              </a:rPr>
              <a:t>Il y a des </a:t>
            </a:r>
            <a:r>
              <a:rPr sz="1600" spc="-5" dirty="0">
                <a:solidFill>
                  <a:srgbClr val="404040"/>
                </a:solidFill>
                <a:latin typeface="Calibri"/>
                <a:cs typeface="Calibri"/>
              </a:rPr>
              <a:t>solutions simples </a:t>
            </a:r>
            <a:r>
              <a:rPr sz="1600" dirty="0">
                <a:solidFill>
                  <a:srgbClr val="404040"/>
                </a:solidFill>
                <a:latin typeface="Calibri"/>
                <a:cs typeface="Calibri"/>
              </a:rPr>
              <a:t>pour </a:t>
            </a:r>
            <a:r>
              <a:rPr sz="1600" spc="-15" dirty="0">
                <a:solidFill>
                  <a:srgbClr val="404040"/>
                </a:solidFill>
                <a:latin typeface="Calibri"/>
                <a:cs typeface="Calibri"/>
              </a:rPr>
              <a:t>faire </a:t>
            </a:r>
            <a:r>
              <a:rPr sz="1600" spc="-5" dirty="0">
                <a:solidFill>
                  <a:srgbClr val="404040"/>
                </a:solidFill>
                <a:latin typeface="Calibri"/>
                <a:cs typeface="Calibri"/>
              </a:rPr>
              <a:t>des </a:t>
            </a:r>
            <a:r>
              <a:rPr sz="1600" spc="-10" dirty="0">
                <a:solidFill>
                  <a:srgbClr val="404040"/>
                </a:solidFill>
                <a:latin typeface="Calibri"/>
                <a:cs typeface="Calibri"/>
              </a:rPr>
              <a:t>tests </a:t>
            </a:r>
            <a:r>
              <a:rPr sz="1600" dirty="0">
                <a:solidFill>
                  <a:srgbClr val="404040"/>
                </a:solidFill>
                <a:latin typeface="Calibri"/>
                <a:cs typeface="Calibri"/>
              </a:rPr>
              <a:t>en</a:t>
            </a:r>
            <a:r>
              <a:rPr sz="1600" spc="25" dirty="0">
                <a:solidFill>
                  <a:srgbClr val="404040"/>
                </a:solidFill>
                <a:latin typeface="Calibri"/>
                <a:cs typeface="Calibri"/>
              </a:rPr>
              <a:t> </a:t>
            </a:r>
            <a:r>
              <a:rPr sz="1600" spc="-20" dirty="0">
                <a:solidFill>
                  <a:srgbClr val="404040"/>
                </a:solidFill>
                <a:latin typeface="Calibri"/>
                <a:cs typeface="Calibri"/>
              </a:rPr>
              <a:t>Java</a:t>
            </a:r>
            <a:endParaRPr sz="1600" dirty="0">
              <a:latin typeface="Calibri"/>
              <a:cs typeface="Calibri"/>
            </a:endParaRPr>
          </a:p>
          <a:p>
            <a:pPr marL="304800" indent="-183515">
              <a:lnSpc>
                <a:spcPts val="2145"/>
              </a:lnSpc>
              <a:buClr>
                <a:srgbClr val="D24717"/>
              </a:buClr>
              <a:buChar char="◦"/>
              <a:tabLst>
                <a:tab pos="305435" algn="l"/>
              </a:tabLst>
            </a:pPr>
            <a:r>
              <a:rPr sz="1400" spc="-5" dirty="0">
                <a:solidFill>
                  <a:srgbClr val="404040"/>
                </a:solidFill>
                <a:latin typeface="Calibri"/>
                <a:cs typeface="Calibri"/>
              </a:rPr>
              <a:t>Utilisation </a:t>
            </a:r>
            <a:r>
              <a:rPr sz="1400" spc="-15" dirty="0">
                <a:solidFill>
                  <a:srgbClr val="404040"/>
                </a:solidFill>
                <a:latin typeface="Calibri"/>
                <a:cs typeface="Calibri"/>
              </a:rPr>
              <a:t>d’une </a:t>
            </a:r>
            <a:r>
              <a:rPr sz="1400" spc="-5" dirty="0">
                <a:solidFill>
                  <a:srgbClr val="404040"/>
                </a:solidFill>
                <a:latin typeface="Calibri"/>
                <a:cs typeface="Calibri"/>
              </a:rPr>
              <a:t>sortie </a:t>
            </a:r>
            <a:r>
              <a:rPr sz="1400" spc="-10" dirty="0">
                <a:solidFill>
                  <a:srgbClr val="404040"/>
                </a:solidFill>
                <a:latin typeface="Calibri"/>
                <a:cs typeface="Calibri"/>
              </a:rPr>
              <a:t>console </a:t>
            </a:r>
            <a:r>
              <a:rPr sz="1400" spc="-5" dirty="0">
                <a:solidFill>
                  <a:srgbClr val="404040"/>
                </a:solidFill>
                <a:latin typeface="Calibri"/>
                <a:cs typeface="Calibri"/>
              </a:rPr>
              <a:t>pour analyser les</a:t>
            </a:r>
            <a:r>
              <a:rPr sz="1400" spc="95" dirty="0">
                <a:solidFill>
                  <a:srgbClr val="404040"/>
                </a:solidFill>
                <a:latin typeface="Calibri"/>
                <a:cs typeface="Calibri"/>
              </a:rPr>
              <a:t> </a:t>
            </a:r>
            <a:r>
              <a:rPr sz="1400" spc="-10" dirty="0">
                <a:solidFill>
                  <a:srgbClr val="404040"/>
                </a:solidFill>
                <a:latin typeface="Calibri"/>
                <a:cs typeface="Calibri"/>
              </a:rPr>
              <a:t>résultats</a:t>
            </a:r>
            <a:endParaRPr sz="1400" dirty="0">
              <a:latin typeface="Calibri"/>
              <a:cs typeface="Calibri"/>
            </a:endParaRPr>
          </a:p>
          <a:p>
            <a:pPr marL="835025">
              <a:lnSpc>
                <a:spcPct val="100000"/>
              </a:lnSpc>
              <a:spcBef>
                <a:spcPts val="365"/>
              </a:spcBef>
            </a:pPr>
            <a:r>
              <a:rPr sz="1200" spc="-5" dirty="0">
                <a:solidFill>
                  <a:srgbClr val="404040"/>
                </a:solidFill>
                <a:latin typeface="Courier New"/>
                <a:cs typeface="Courier New"/>
              </a:rPr>
              <a:t>System.out.println("Résultat :" +</a:t>
            </a:r>
            <a:r>
              <a:rPr sz="1200" spc="15" dirty="0">
                <a:solidFill>
                  <a:srgbClr val="404040"/>
                </a:solidFill>
                <a:latin typeface="Courier New"/>
                <a:cs typeface="Courier New"/>
              </a:rPr>
              <a:t> </a:t>
            </a:r>
            <a:r>
              <a:rPr sz="1200" spc="-5" dirty="0">
                <a:solidFill>
                  <a:srgbClr val="404040"/>
                </a:solidFill>
                <a:latin typeface="Courier New"/>
                <a:cs typeface="Courier New"/>
              </a:rPr>
              <a:t>compteur);</a:t>
            </a:r>
            <a:endParaRPr sz="1200" dirty="0">
              <a:latin typeface="Courier New"/>
              <a:cs typeface="Courier New"/>
            </a:endParaRPr>
          </a:p>
          <a:p>
            <a:pPr marL="304800" marR="373380" indent="-182880">
              <a:lnSpc>
                <a:spcPct val="80000"/>
              </a:lnSpc>
              <a:spcBef>
                <a:spcPts val="645"/>
              </a:spcBef>
              <a:buClr>
                <a:srgbClr val="D24717"/>
              </a:buClr>
              <a:buChar char="◦"/>
              <a:tabLst>
                <a:tab pos="305435" algn="l"/>
              </a:tabLst>
            </a:pPr>
            <a:r>
              <a:rPr sz="1400" spc="-5" dirty="0">
                <a:solidFill>
                  <a:srgbClr val="404040"/>
                </a:solidFill>
                <a:latin typeface="Calibri"/>
                <a:cs typeface="Calibri"/>
              </a:rPr>
              <a:t>Utilisation </a:t>
            </a:r>
            <a:r>
              <a:rPr sz="1400" spc="-15" dirty="0">
                <a:solidFill>
                  <a:srgbClr val="404040"/>
                </a:solidFill>
                <a:latin typeface="Calibri"/>
                <a:cs typeface="Calibri"/>
              </a:rPr>
              <a:t>d’un </a:t>
            </a:r>
            <a:r>
              <a:rPr sz="1400" spc="-5" dirty="0">
                <a:solidFill>
                  <a:srgbClr val="404040"/>
                </a:solidFill>
                <a:latin typeface="Calibri"/>
                <a:cs typeface="Calibri"/>
              </a:rPr>
              <a:t>logger </a:t>
            </a:r>
            <a:r>
              <a:rPr sz="1400" spc="-10" dirty="0">
                <a:solidFill>
                  <a:srgbClr val="404040"/>
                </a:solidFill>
                <a:latin typeface="Calibri"/>
                <a:cs typeface="Calibri"/>
              </a:rPr>
              <a:t>afin </a:t>
            </a:r>
            <a:r>
              <a:rPr sz="1400" spc="-5" dirty="0">
                <a:solidFill>
                  <a:srgbClr val="404040"/>
                </a:solidFill>
                <a:latin typeface="Calibri"/>
                <a:cs typeface="Calibri"/>
              </a:rPr>
              <a:t>de générer des </a:t>
            </a:r>
            <a:r>
              <a:rPr sz="1400" spc="-10" dirty="0">
                <a:solidFill>
                  <a:srgbClr val="404040"/>
                </a:solidFill>
                <a:latin typeface="Calibri"/>
                <a:cs typeface="Calibri"/>
              </a:rPr>
              <a:t>traces </a:t>
            </a:r>
            <a:r>
              <a:rPr sz="1400" spc="-5" dirty="0">
                <a:solidFill>
                  <a:srgbClr val="404040"/>
                </a:solidFill>
                <a:latin typeface="Calibri"/>
                <a:cs typeface="Calibri"/>
              </a:rPr>
              <a:t>(dans un </a:t>
            </a:r>
            <a:r>
              <a:rPr sz="1400" dirty="0">
                <a:solidFill>
                  <a:srgbClr val="404040"/>
                </a:solidFill>
                <a:latin typeface="Calibri"/>
                <a:cs typeface="Calibri"/>
              </a:rPr>
              <a:t>un </a:t>
            </a:r>
            <a:r>
              <a:rPr sz="1400" spc="-5" dirty="0">
                <a:solidFill>
                  <a:srgbClr val="404040"/>
                </a:solidFill>
                <a:latin typeface="Calibri"/>
                <a:cs typeface="Calibri"/>
              </a:rPr>
              <a:t>fichier par  </a:t>
            </a:r>
            <a:r>
              <a:rPr sz="1400" spc="-10" dirty="0">
                <a:solidFill>
                  <a:srgbClr val="404040"/>
                </a:solidFill>
                <a:latin typeface="Calibri"/>
                <a:cs typeface="Calibri"/>
              </a:rPr>
              <a:t>exemple)</a:t>
            </a:r>
            <a:endParaRPr sz="1400" dirty="0">
              <a:latin typeface="Calibri"/>
              <a:cs typeface="Calibri"/>
            </a:endParaRPr>
          </a:p>
          <a:p>
            <a:pPr marL="835025">
              <a:lnSpc>
                <a:spcPct val="100000"/>
              </a:lnSpc>
              <a:spcBef>
                <a:spcPts val="165"/>
              </a:spcBef>
            </a:pPr>
            <a:r>
              <a:rPr sz="1400" spc="-5" dirty="0">
                <a:solidFill>
                  <a:srgbClr val="404040"/>
                </a:solidFill>
                <a:latin typeface="Calibri"/>
                <a:cs typeface="Calibri"/>
              </a:rPr>
              <a:t>Log4j</a:t>
            </a:r>
            <a:endParaRPr sz="1400" dirty="0">
              <a:latin typeface="Calibri"/>
              <a:cs typeface="Calibri"/>
            </a:endParaRPr>
          </a:p>
          <a:p>
            <a:pPr marL="304800" indent="-183515">
              <a:lnSpc>
                <a:spcPct val="100000"/>
              </a:lnSpc>
              <a:spcBef>
                <a:spcPts val="170"/>
              </a:spcBef>
              <a:buClr>
                <a:srgbClr val="D24717"/>
              </a:buClr>
              <a:buChar char="◦"/>
              <a:tabLst>
                <a:tab pos="305435" algn="l"/>
              </a:tabLst>
            </a:pPr>
            <a:r>
              <a:rPr sz="1400" spc="-5" dirty="0">
                <a:solidFill>
                  <a:srgbClr val="404040"/>
                </a:solidFill>
                <a:latin typeface="Calibri"/>
                <a:cs typeface="Calibri"/>
              </a:rPr>
              <a:t>Utilisation du</a:t>
            </a:r>
            <a:r>
              <a:rPr sz="1400" spc="20" dirty="0">
                <a:solidFill>
                  <a:srgbClr val="404040"/>
                </a:solidFill>
                <a:latin typeface="Calibri"/>
                <a:cs typeface="Calibri"/>
              </a:rPr>
              <a:t> </a:t>
            </a:r>
            <a:r>
              <a:rPr sz="1400" spc="-5" dirty="0">
                <a:solidFill>
                  <a:srgbClr val="404040"/>
                </a:solidFill>
                <a:latin typeface="Calibri"/>
                <a:cs typeface="Calibri"/>
              </a:rPr>
              <a:t>débugger</a:t>
            </a:r>
            <a:endParaRPr sz="1400" dirty="0">
              <a:latin typeface="Calibri"/>
              <a:cs typeface="Calibri"/>
            </a:endParaRPr>
          </a:p>
          <a:p>
            <a:pPr marL="12700">
              <a:lnSpc>
                <a:spcPts val="2385"/>
              </a:lnSpc>
              <a:spcBef>
                <a:spcPts val="1120"/>
              </a:spcBef>
            </a:pPr>
            <a:r>
              <a:rPr sz="1600" spc="-5" dirty="0">
                <a:solidFill>
                  <a:srgbClr val="404040"/>
                </a:solidFill>
                <a:latin typeface="Calibri"/>
                <a:cs typeface="Calibri"/>
              </a:rPr>
              <a:t>Ces solutions </a:t>
            </a:r>
            <a:r>
              <a:rPr sz="1600" spc="-10" dirty="0">
                <a:solidFill>
                  <a:srgbClr val="404040"/>
                </a:solidFill>
                <a:latin typeface="Calibri"/>
                <a:cs typeface="Calibri"/>
              </a:rPr>
              <a:t>sont </a:t>
            </a:r>
            <a:r>
              <a:rPr sz="1600" dirty="0">
                <a:solidFill>
                  <a:srgbClr val="404040"/>
                </a:solidFill>
                <a:latin typeface="Calibri"/>
                <a:cs typeface="Calibri"/>
              </a:rPr>
              <a:t>néanmoins</a:t>
            </a:r>
            <a:r>
              <a:rPr sz="1600" spc="-5" dirty="0">
                <a:solidFill>
                  <a:srgbClr val="404040"/>
                </a:solidFill>
                <a:latin typeface="Calibri"/>
                <a:cs typeface="Calibri"/>
              </a:rPr>
              <a:t> limitées</a:t>
            </a:r>
            <a:endParaRPr sz="1600" dirty="0">
              <a:latin typeface="Calibri"/>
              <a:cs typeface="Calibri"/>
            </a:endParaRPr>
          </a:p>
          <a:p>
            <a:pPr marL="304800" marR="288290" indent="-182880">
              <a:lnSpc>
                <a:spcPct val="80000"/>
              </a:lnSpc>
              <a:spcBef>
                <a:spcPts val="420"/>
              </a:spcBef>
              <a:buClr>
                <a:srgbClr val="D24717"/>
              </a:buClr>
              <a:buChar char="◦"/>
              <a:tabLst>
                <a:tab pos="305435" algn="l"/>
              </a:tabLst>
            </a:pPr>
            <a:r>
              <a:rPr sz="1400" spc="-5" dirty="0">
                <a:solidFill>
                  <a:srgbClr val="404040"/>
                </a:solidFill>
                <a:latin typeface="Calibri"/>
                <a:cs typeface="Calibri"/>
              </a:rPr>
              <a:t>Les équipes de développement ou les équipes responsables de </a:t>
            </a:r>
            <a:r>
              <a:rPr sz="1400" dirty="0">
                <a:solidFill>
                  <a:srgbClr val="404040"/>
                </a:solidFill>
                <a:latin typeface="Calibri"/>
                <a:cs typeface="Calibri"/>
              </a:rPr>
              <a:t>la </a:t>
            </a:r>
            <a:r>
              <a:rPr sz="1400" spc="-10" dirty="0">
                <a:solidFill>
                  <a:srgbClr val="404040"/>
                </a:solidFill>
                <a:latin typeface="Calibri"/>
                <a:cs typeface="Calibri"/>
              </a:rPr>
              <a:t>qualité  </a:t>
            </a:r>
            <a:r>
              <a:rPr sz="1400" spc="-5" dirty="0">
                <a:solidFill>
                  <a:srgbClr val="404040"/>
                </a:solidFill>
                <a:latin typeface="Calibri"/>
                <a:cs typeface="Calibri"/>
              </a:rPr>
              <a:t>doivent </a:t>
            </a:r>
            <a:r>
              <a:rPr sz="1400" dirty="0">
                <a:solidFill>
                  <a:srgbClr val="404040"/>
                </a:solidFill>
                <a:latin typeface="Calibri"/>
                <a:cs typeface="Calibri"/>
              </a:rPr>
              <a:t>agir </a:t>
            </a:r>
            <a:r>
              <a:rPr sz="1400" spc="-5" dirty="0">
                <a:solidFill>
                  <a:srgbClr val="404040"/>
                </a:solidFill>
                <a:latin typeface="Calibri"/>
                <a:cs typeface="Calibri"/>
              </a:rPr>
              <a:t>manuellement pour vérifier les</a:t>
            </a:r>
            <a:r>
              <a:rPr sz="1400" spc="35" dirty="0">
                <a:solidFill>
                  <a:srgbClr val="404040"/>
                </a:solidFill>
                <a:latin typeface="Calibri"/>
                <a:cs typeface="Calibri"/>
              </a:rPr>
              <a:t> </a:t>
            </a:r>
            <a:r>
              <a:rPr sz="1400" dirty="0">
                <a:solidFill>
                  <a:srgbClr val="404040"/>
                </a:solidFill>
                <a:latin typeface="Calibri"/>
                <a:cs typeface="Calibri"/>
              </a:rPr>
              <a:t>choses</a:t>
            </a:r>
            <a:endParaRPr sz="1400" dirty="0">
              <a:latin typeface="Calibri"/>
              <a:cs typeface="Calibri"/>
            </a:endParaRPr>
          </a:p>
          <a:p>
            <a:pPr marL="304800" indent="-183515">
              <a:lnSpc>
                <a:spcPct val="100000"/>
              </a:lnSpc>
              <a:spcBef>
                <a:spcPts val="170"/>
              </a:spcBef>
              <a:buClr>
                <a:srgbClr val="D24717"/>
              </a:buClr>
              <a:buChar char="◦"/>
              <a:tabLst>
                <a:tab pos="305435" algn="l"/>
              </a:tabLst>
            </a:pPr>
            <a:r>
              <a:rPr sz="1400" spc="-5" dirty="0">
                <a:solidFill>
                  <a:srgbClr val="404040"/>
                </a:solidFill>
                <a:latin typeface="Calibri"/>
                <a:cs typeface="Calibri"/>
              </a:rPr>
              <a:t>Les </a:t>
            </a:r>
            <a:r>
              <a:rPr sz="1400" spc="-10" dirty="0">
                <a:solidFill>
                  <a:srgbClr val="404040"/>
                </a:solidFill>
                <a:latin typeface="Calibri"/>
                <a:cs typeface="Calibri"/>
              </a:rPr>
              <a:t>tests </a:t>
            </a:r>
            <a:r>
              <a:rPr sz="1400" spc="-5" dirty="0">
                <a:solidFill>
                  <a:srgbClr val="404040"/>
                </a:solidFill>
                <a:latin typeface="Calibri"/>
                <a:cs typeface="Calibri"/>
              </a:rPr>
              <a:t>peuvent </a:t>
            </a:r>
            <a:r>
              <a:rPr sz="1400" spc="-15" dirty="0">
                <a:solidFill>
                  <a:srgbClr val="404040"/>
                </a:solidFill>
                <a:latin typeface="Calibri"/>
                <a:cs typeface="Calibri"/>
              </a:rPr>
              <a:t>être</a:t>
            </a:r>
            <a:r>
              <a:rPr sz="1400" spc="15" dirty="0">
                <a:solidFill>
                  <a:srgbClr val="404040"/>
                </a:solidFill>
                <a:latin typeface="Calibri"/>
                <a:cs typeface="Calibri"/>
              </a:rPr>
              <a:t> </a:t>
            </a:r>
            <a:r>
              <a:rPr sz="1400" dirty="0">
                <a:solidFill>
                  <a:srgbClr val="404040"/>
                </a:solidFill>
                <a:latin typeface="Calibri"/>
                <a:cs typeface="Calibri"/>
              </a:rPr>
              <a:t>long</a:t>
            </a:r>
            <a:endParaRPr sz="1400" dirty="0">
              <a:latin typeface="Calibri"/>
              <a:cs typeface="Calibri"/>
            </a:endParaRPr>
          </a:p>
          <a:p>
            <a:pPr marL="304800" indent="-183515">
              <a:lnSpc>
                <a:spcPts val="1945"/>
              </a:lnSpc>
              <a:spcBef>
                <a:spcPts val="165"/>
              </a:spcBef>
              <a:buClr>
                <a:srgbClr val="D24717"/>
              </a:buClr>
              <a:buChar char="◦"/>
              <a:tabLst>
                <a:tab pos="305435" algn="l"/>
              </a:tabLst>
            </a:pPr>
            <a:r>
              <a:rPr sz="1400" spc="-5" dirty="0">
                <a:solidFill>
                  <a:srgbClr val="404040"/>
                </a:solidFill>
                <a:latin typeface="Calibri"/>
                <a:cs typeface="Calibri"/>
              </a:rPr>
              <a:t>Dans </a:t>
            </a:r>
            <a:r>
              <a:rPr sz="1400" dirty="0">
                <a:solidFill>
                  <a:srgbClr val="404040"/>
                </a:solidFill>
                <a:latin typeface="Calibri"/>
                <a:cs typeface="Calibri"/>
              </a:rPr>
              <a:t>le </a:t>
            </a:r>
            <a:r>
              <a:rPr sz="1400" spc="-10" dirty="0">
                <a:solidFill>
                  <a:srgbClr val="404040"/>
                </a:solidFill>
                <a:latin typeface="Calibri"/>
                <a:cs typeface="Calibri"/>
              </a:rPr>
              <a:t>cas d’une </a:t>
            </a:r>
            <a:r>
              <a:rPr sz="1400" spc="-5" dirty="0">
                <a:solidFill>
                  <a:srgbClr val="404040"/>
                </a:solidFill>
                <a:latin typeface="Calibri"/>
                <a:cs typeface="Calibri"/>
              </a:rPr>
              <a:t>sortie </a:t>
            </a:r>
            <a:r>
              <a:rPr sz="1400" spc="-10" dirty="0">
                <a:solidFill>
                  <a:srgbClr val="404040"/>
                </a:solidFill>
                <a:latin typeface="Calibri"/>
                <a:cs typeface="Calibri"/>
              </a:rPr>
              <a:t>console </a:t>
            </a:r>
            <a:r>
              <a:rPr sz="1400" spc="-5" dirty="0">
                <a:solidFill>
                  <a:srgbClr val="404040"/>
                </a:solidFill>
                <a:latin typeface="Calibri"/>
                <a:cs typeface="Calibri"/>
              </a:rPr>
              <a:t>ou </a:t>
            </a:r>
            <a:r>
              <a:rPr sz="1400" dirty="0">
                <a:solidFill>
                  <a:srgbClr val="404040"/>
                </a:solidFill>
                <a:latin typeface="Calibri"/>
                <a:cs typeface="Calibri"/>
              </a:rPr>
              <a:t>via </a:t>
            </a:r>
            <a:r>
              <a:rPr sz="1400" spc="-5" dirty="0">
                <a:solidFill>
                  <a:srgbClr val="404040"/>
                </a:solidFill>
                <a:latin typeface="Calibri"/>
                <a:cs typeface="Calibri"/>
              </a:rPr>
              <a:t>des </a:t>
            </a:r>
            <a:r>
              <a:rPr sz="1400" spc="-10" dirty="0">
                <a:solidFill>
                  <a:srgbClr val="404040"/>
                </a:solidFill>
                <a:latin typeface="Calibri"/>
                <a:cs typeface="Calibri"/>
              </a:rPr>
              <a:t>traces, </a:t>
            </a:r>
            <a:r>
              <a:rPr sz="1400" spc="-20" dirty="0">
                <a:solidFill>
                  <a:srgbClr val="404040"/>
                </a:solidFill>
                <a:latin typeface="Calibri"/>
                <a:cs typeface="Calibri"/>
              </a:rPr>
              <a:t>l’analyse </a:t>
            </a:r>
            <a:r>
              <a:rPr sz="1400" spc="-5" dirty="0">
                <a:solidFill>
                  <a:srgbClr val="404040"/>
                </a:solidFill>
                <a:latin typeface="Calibri"/>
                <a:cs typeface="Calibri"/>
              </a:rPr>
              <a:t>peut </a:t>
            </a:r>
            <a:r>
              <a:rPr sz="1400" spc="-15" dirty="0">
                <a:solidFill>
                  <a:srgbClr val="404040"/>
                </a:solidFill>
                <a:latin typeface="Calibri"/>
                <a:cs typeface="Calibri"/>
              </a:rPr>
              <a:t>être</a:t>
            </a:r>
            <a:r>
              <a:rPr sz="1400" spc="165" dirty="0">
                <a:solidFill>
                  <a:srgbClr val="404040"/>
                </a:solidFill>
                <a:latin typeface="Calibri"/>
                <a:cs typeface="Calibri"/>
              </a:rPr>
              <a:t> </a:t>
            </a:r>
            <a:r>
              <a:rPr sz="1400" spc="-10" dirty="0">
                <a:solidFill>
                  <a:srgbClr val="404040"/>
                </a:solidFill>
                <a:latin typeface="Calibri"/>
                <a:cs typeface="Calibri"/>
              </a:rPr>
              <a:t>lourde</a:t>
            </a:r>
            <a:endParaRPr sz="1400" dirty="0">
              <a:latin typeface="Calibri"/>
              <a:cs typeface="Calibri"/>
            </a:endParaRPr>
          </a:p>
          <a:p>
            <a:pPr marL="304800">
              <a:lnSpc>
                <a:spcPts val="1945"/>
              </a:lnSpc>
            </a:pPr>
            <a:r>
              <a:rPr sz="1400" dirty="0">
                <a:solidFill>
                  <a:srgbClr val="404040"/>
                </a:solidFill>
                <a:latin typeface="Calibri"/>
                <a:cs typeface="Calibri"/>
              </a:rPr>
              <a:t>en </a:t>
            </a:r>
            <a:r>
              <a:rPr sz="1400" spc="-10" dirty="0">
                <a:solidFill>
                  <a:srgbClr val="404040"/>
                </a:solidFill>
                <a:latin typeface="Calibri"/>
                <a:cs typeface="Calibri"/>
              </a:rPr>
              <a:t>cas </a:t>
            </a:r>
            <a:r>
              <a:rPr sz="1400" spc="-5" dirty="0">
                <a:solidFill>
                  <a:srgbClr val="404040"/>
                </a:solidFill>
                <a:latin typeface="Calibri"/>
                <a:cs typeface="Calibri"/>
              </a:rPr>
              <a:t>de sortie</a:t>
            </a:r>
            <a:r>
              <a:rPr sz="1400" spc="30" dirty="0">
                <a:solidFill>
                  <a:srgbClr val="404040"/>
                </a:solidFill>
                <a:latin typeface="Calibri"/>
                <a:cs typeface="Calibri"/>
              </a:rPr>
              <a:t> </a:t>
            </a:r>
            <a:r>
              <a:rPr sz="1400" spc="-5" dirty="0">
                <a:solidFill>
                  <a:srgbClr val="404040"/>
                </a:solidFill>
                <a:latin typeface="Calibri"/>
                <a:cs typeface="Calibri"/>
              </a:rPr>
              <a:t>verbeuse</a:t>
            </a:r>
            <a:endParaRPr sz="1400"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822760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276215" cy="568166"/>
          </a:xfrm>
          <a:prstGeom prst="rect">
            <a:avLst/>
          </a:prstGeom>
        </p:spPr>
        <p:txBody>
          <a:bodyPr vert="horz" wrap="square" lIns="0" tIns="12700" rIns="0" bIns="0" rtlCol="0">
            <a:spAutoFit/>
          </a:bodyPr>
          <a:lstStyle/>
          <a:p>
            <a:pPr marL="12700">
              <a:lnSpc>
                <a:spcPct val="100000"/>
              </a:lnSpc>
              <a:spcBef>
                <a:spcPts val="100"/>
              </a:spcBef>
            </a:pPr>
            <a:r>
              <a:rPr spc="-85" dirty="0">
                <a:solidFill>
                  <a:schemeClr val="tx1"/>
                </a:solidFill>
              </a:rPr>
              <a:t>Faire </a:t>
            </a:r>
            <a:r>
              <a:rPr spc="-35" dirty="0">
                <a:solidFill>
                  <a:schemeClr val="tx1"/>
                </a:solidFill>
              </a:rPr>
              <a:t>des </a:t>
            </a:r>
            <a:r>
              <a:rPr spc="-65" dirty="0">
                <a:solidFill>
                  <a:schemeClr val="tx1"/>
                </a:solidFill>
              </a:rPr>
              <a:t>tests </a:t>
            </a:r>
            <a:r>
              <a:rPr spc="-25" dirty="0">
                <a:solidFill>
                  <a:schemeClr val="tx1"/>
                </a:solidFill>
              </a:rPr>
              <a:t>en</a:t>
            </a:r>
            <a:r>
              <a:rPr spc="-235" dirty="0">
                <a:solidFill>
                  <a:schemeClr val="tx1"/>
                </a:solidFill>
              </a:rPr>
              <a:t> </a:t>
            </a:r>
            <a:r>
              <a:rPr spc="-80" dirty="0">
                <a:solidFill>
                  <a:schemeClr val="tx1"/>
                </a:solidFill>
              </a:rPr>
              <a:t>Java</a:t>
            </a:r>
          </a:p>
        </p:txBody>
      </p:sp>
      <p:sp>
        <p:nvSpPr>
          <p:cNvPr id="5" name="object 5"/>
          <p:cNvSpPr txBox="1"/>
          <p:nvPr/>
        </p:nvSpPr>
        <p:spPr>
          <a:xfrm>
            <a:off x="902005" y="1355693"/>
            <a:ext cx="7428865" cy="3511346"/>
          </a:xfrm>
          <a:prstGeom prst="rect">
            <a:avLst/>
          </a:prstGeom>
        </p:spPr>
        <p:txBody>
          <a:bodyPr vert="horz" wrap="square" lIns="0" tIns="13335" rIns="0" bIns="0" rtlCol="0">
            <a:spAutoFit/>
          </a:bodyPr>
          <a:lstStyle/>
          <a:p>
            <a:pPr marL="12700">
              <a:lnSpc>
                <a:spcPts val="2155"/>
              </a:lnSpc>
              <a:spcBef>
                <a:spcPts val="105"/>
              </a:spcBef>
            </a:pPr>
            <a:r>
              <a:rPr sz="1400" dirty="0">
                <a:solidFill>
                  <a:srgbClr val="404040"/>
                </a:solidFill>
                <a:latin typeface="Calibri"/>
                <a:cs typeface="Calibri"/>
              </a:rPr>
              <a:t>Une </a:t>
            </a:r>
            <a:r>
              <a:rPr sz="1400" spc="-5" dirty="0">
                <a:solidFill>
                  <a:srgbClr val="404040"/>
                </a:solidFill>
                <a:latin typeface="Calibri"/>
                <a:cs typeface="Calibri"/>
              </a:rPr>
              <a:t>solution simple </a:t>
            </a:r>
            <a:r>
              <a:rPr sz="1400" dirty="0">
                <a:solidFill>
                  <a:srgbClr val="404040"/>
                </a:solidFill>
                <a:latin typeface="Calibri"/>
                <a:cs typeface="Calibri"/>
              </a:rPr>
              <a:t>pour </a:t>
            </a:r>
            <a:r>
              <a:rPr sz="1400" spc="-15" dirty="0">
                <a:solidFill>
                  <a:srgbClr val="404040"/>
                </a:solidFill>
                <a:latin typeface="Calibri"/>
                <a:cs typeface="Calibri"/>
              </a:rPr>
              <a:t>tester </a:t>
            </a:r>
            <a:r>
              <a:rPr sz="1400" dirty="0">
                <a:solidFill>
                  <a:srgbClr val="404040"/>
                </a:solidFill>
                <a:latin typeface="Calibri"/>
                <a:cs typeface="Calibri"/>
              </a:rPr>
              <a:t>une </a:t>
            </a:r>
            <a:r>
              <a:rPr sz="1400" spc="-5" dirty="0">
                <a:solidFill>
                  <a:srgbClr val="404040"/>
                </a:solidFill>
                <a:latin typeface="Calibri"/>
                <a:cs typeface="Calibri"/>
              </a:rPr>
              <a:t>classe </a:t>
            </a:r>
            <a:r>
              <a:rPr sz="1400" spc="-20" dirty="0">
                <a:solidFill>
                  <a:srgbClr val="404040"/>
                </a:solidFill>
                <a:latin typeface="Calibri"/>
                <a:cs typeface="Calibri"/>
              </a:rPr>
              <a:t>Java </a:t>
            </a:r>
            <a:r>
              <a:rPr sz="1400" spc="-10" dirty="0">
                <a:solidFill>
                  <a:srgbClr val="404040"/>
                </a:solidFill>
                <a:latin typeface="Calibri"/>
                <a:cs typeface="Calibri"/>
              </a:rPr>
              <a:t>serai </a:t>
            </a:r>
            <a:r>
              <a:rPr sz="1400" spc="-30" dirty="0">
                <a:solidFill>
                  <a:srgbClr val="404040"/>
                </a:solidFill>
                <a:latin typeface="Calibri"/>
                <a:cs typeface="Calibri"/>
              </a:rPr>
              <a:t>d’embarquer,</a:t>
            </a:r>
            <a:r>
              <a:rPr sz="1400" spc="100" dirty="0">
                <a:solidFill>
                  <a:srgbClr val="404040"/>
                </a:solidFill>
                <a:latin typeface="Calibri"/>
                <a:cs typeface="Calibri"/>
              </a:rPr>
              <a:t> </a:t>
            </a:r>
            <a:r>
              <a:rPr sz="1400" spc="-5" dirty="0">
                <a:solidFill>
                  <a:srgbClr val="404040"/>
                </a:solidFill>
                <a:latin typeface="Calibri"/>
                <a:cs typeface="Calibri"/>
              </a:rPr>
              <a:t>pour</a:t>
            </a:r>
            <a:endParaRPr sz="1400" dirty="0">
              <a:latin typeface="Calibri"/>
              <a:cs typeface="Calibri"/>
            </a:endParaRPr>
          </a:p>
          <a:p>
            <a:pPr marL="12700">
              <a:lnSpc>
                <a:spcPts val="2155"/>
              </a:lnSpc>
            </a:pPr>
            <a:r>
              <a:rPr sz="1400" dirty="0">
                <a:solidFill>
                  <a:srgbClr val="404040"/>
                </a:solidFill>
                <a:latin typeface="Calibri"/>
                <a:cs typeface="Calibri"/>
              </a:rPr>
              <a:t>chaque classe, une méthode </a:t>
            </a:r>
            <a:r>
              <a:rPr sz="1400" spc="-5" dirty="0">
                <a:solidFill>
                  <a:srgbClr val="404040"/>
                </a:solidFill>
                <a:latin typeface="Courier New"/>
                <a:cs typeface="Courier New"/>
              </a:rPr>
              <a:t>main</a:t>
            </a:r>
            <a:r>
              <a:rPr sz="1400" spc="-685" dirty="0">
                <a:solidFill>
                  <a:srgbClr val="404040"/>
                </a:solidFill>
                <a:latin typeface="Courier New"/>
                <a:cs typeface="Courier New"/>
              </a:rPr>
              <a:t> </a:t>
            </a:r>
            <a:r>
              <a:rPr sz="1400" spc="-10" dirty="0">
                <a:solidFill>
                  <a:srgbClr val="404040"/>
                </a:solidFill>
                <a:latin typeface="Calibri"/>
                <a:cs typeface="Calibri"/>
              </a:rPr>
              <a:t>permettant </a:t>
            </a:r>
            <a:r>
              <a:rPr sz="1400" spc="-5" dirty="0">
                <a:solidFill>
                  <a:srgbClr val="404040"/>
                </a:solidFill>
                <a:latin typeface="Calibri"/>
                <a:cs typeface="Calibri"/>
              </a:rPr>
              <a:t>de </a:t>
            </a:r>
            <a:r>
              <a:rPr sz="1400" spc="-15" dirty="0">
                <a:solidFill>
                  <a:srgbClr val="404040"/>
                </a:solidFill>
                <a:latin typeface="Calibri"/>
                <a:cs typeface="Calibri"/>
              </a:rPr>
              <a:t>tester cette </a:t>
            </a:r>
            <a:r>
              <a:rPr sz="1400" spc="-5" dirty="0">
                <a:solidFill>
                  <a:srgbClr val="404040"/>
                </a:solidFill>
                <a:latin typeface="Calibri"/>
                <a:cs typeface="Calibri"/>
              </a:rPr>
              <a:t>classe</a:t>
            </a:r>
            <a:endParaRPr sz="1400" dirty="0">
              <a:latin typeface="Calibri"/>
              <a:cs typeface="Calibri"/>
            </a:endParaRPr>
          </a:p>
          <a:p>
            <a:pPr marL="12700">
              <a:lnSpc>
                <a:spcPct val="100000"/>
              </a:lnSpc>
              <a:spcBef>
                <a:spcPts val="925"/>
              </a:spcBef>
            </a:pPr>
            <a:r>
              <a:rPr sz="1400" spc="-5" dirty="0">
                <a:solidFill>
                  <a:srgbClr val="404040"/>
                </a:solidFill>
                <a:latin typeface="Calibri"/>
                <a:cs typeface="Calibri"/>
              </a:rPr>
              <a:t>La </a:t>
            </a:r>
            <a:r>
              <a:rPr sz="1400" dirty="0">
                <a:solidFill>
                  <a:srgbClr val="404040"/>
                </a:solidFill>
                <a:latin typeface="Calibri"/>
                <a:cs typeface="Calibri"/>
              </a:rPr>
              <a:t>méthode </a:t>
            </a:r>
            <a:r>
              <a:rPr sz="1400" spc="-5" dirty="0">
                <a:solidFill>
                  <a:srgbClr val="404040"/>
                </a:solidFill>
                <a:latin typeface="Courier New"/>
                <a:cs typeface="Courier New"/>
              </a:rPr>
              <a:t>main</a:t>
            </a:r>
            <a:r>
              <a:rPr sz="1400" spc="-655" dirty="0">
                <a:solidFill>
                  <a:srgbClr val="404040"/>
                </a:solidFill>
                <a:latin typeface="Courier New"/>
                <a:cs typeface="Courier New"/>
              </a:rPr>
              <a:t> </a:t>
            </a:r>
            <a:r>
              <a:rPr sz="1400" spc="-10" dirty="0">
                <a:solidFill>
                  <a:srgbClr val="404040"/>
                </a:solidFill>
                <a:latin typeface="Calibri"/>
                <a:cs typeface="Calibri"/>
              </a:rPr>
              <a:t>contiendrait </a:t>
            </a:r>
            <a:r>
              <a:rPr sz="1400" spc="-5" dirty="0">
                <a:solidFill>
                  <a:srgbClr val="404040"/>
                </a:solidFill>
                <a:latin typeface="Calibri"/>
                <a:cs typeface="Calibri"/>
              </a:rPr>
              <a:t>les instructions indispensables </a:t>
            </a:r>
            <a:r>
              <a:rPr sz="1400" dirty="0">
                <a:solidFill>
                  <a:srgbClr val="404040"/>
                </a:solidFill>
                <a:latin typeface="Calibri"/>
                <a:cs typeface="Calibri"/>
              </a:rPr>
              <a:t>au </a:t>
            </a:r>
            <a:r>
              <a:rPr sz="1400" spc="-15" dirty="0">
                <a:solidFill>
                  <a:srgbClr val="404040"/>
                </a:solidFill>
                <a:latin typeface="Calibri"/>
                <a:cs typeface="Calibri"/>
              </a:rPr>
              <a:t>test</a:t>
            </a:r>
            <a:endParaRPr sz="1400" dirty="0">
              <a:latin typeface="Calibri"/>
              <a:cs typeface="Calibri"/>
            </a:endParaRPr>
          </a:p>
          <a:p>
            <a:pPr marL="12700" marR="680720">
              <a:lnSpc>
                <a:spcPct val="80000"/>
              </a:lnSpc>
              <a:spcBef>
                <a:spcPts val="1405"/>
              </a:spcBef>
            </a:pPr>
            <a:r>
              <a:rPr sz="1400" spc="-15" dirty="0">
                <a:solidFill>
                  <a:srgbClr val="404040"/>
                </a:solidFill>
                <a:latin typeface="Calibri"/>
                <a:cs typeface="Calibri"/>
              </a:rPr>
              <a:t>Cette </a:t>
            </a:r>
            <a:r>
              <a:rPr sz="1400" dirty="0">
                <a:solidFill>
                  <a:srgbClr val="404040"/>
                </a:solidFill>
                <a:latin typeface="Calibri"/>
                <a:cs typeface="Calibri"/>
              </a:rPr>
              <a:t>méthode </a:t>
            </a:r>
            <a:r>
              <a:rPr sz="1400" spc="-10" dirty="0">
                <a:solidFill>
                  <a:srgbClr val="404040"/>
                </a:solidFill>
                <a:latin typeface="Calibri"/>
                <a:cs typeface="Calibri"/>
              </a:rPr>
              <a:t>est </a:t>
            </a:r>
            <a:r>
              <a:rPr sz="1400" spc="-5" dirty="0">
                <a:solidFill>
                  <a:srgbClr val="404040"/>
                </a:solidFill>
                <a:latin typeface="Calibri"/>
                <a:cs typeface="Calibri"/>
              </a:rPr>
              <a:t>lourde </a:t>
            </a:r>
            <a:r>
              <a:rPr sz="1400" spc="-10" dirty="0">
                <a:solidFill>
                  <a:srgbClr val="404040"/>
                </a:solidFill>
                <a:latin typeface="Calibri"/>
                <a:cs typeface="Calibri"/>
              </a:rPr>
              <a:t>est </a:t>
            </a:r>
            <a:r>
              <a:rPr sz="1400" dirty="0">
                <a:solidFill>
                  <a:srgbClr val="404040"/>
                </a:solidFill>
                <a:latin typeface="Calibri"/>
                <a:cs typeface="Calibri"/>
              </a:rPr>
              <a:t>la </a:t>
            </a:r>
            <a:r>
              <a:rPr sz="1400" spc="-5" dirty="0">
                <a:solidFill>
                  <a:srgbClr val="404040"/>
                </a:solidFill>
                <a:latin typeface="Calibri"/>
                <a:cs typeface="Calibri"/>
              </a:rPr>
              <a:t>méthode </a:t>
            </a:r>
            <a:r>
              <a:rPr sz="1400" spc="-5" dirty="0">
                <a:solidFill>
                  <a:srgbClr val="404040"/>
                </a:solidFill>
                <a:latin typeface="Courier New"/>
                <a:cs typeface="Courier New"/>
              </a:rPr>
              <a:t>main</a:t>
            </a:r>
            <a:r>
              <a:rPr sz="1400" spc="-695" dirty="0">
                <a:solidFill>
                  <a:srgbClr val="404040"/>
                </a:solidFill>
                <a:latin typeface="Courier New"/>
                <a:cs typeface="Courier New"/>
              </a:rPr>
              <a:t> </a:t>
            </a:r>
            <a:r>
              <a:rPr sz="1400" spc="-5" dirty="0">
                <a:solidFill>
                  <a:srgbClr val="404040"/>
                </a:solidFill>
                <a:latin typeface="Calibri"/>
                <a:cs typeface="Calibri"/>
              </a:rPr>
              <a:t>risque de gonfler  </a:t>
            </a:r>
            <a:r>
              <a:rPr sz="1400" spc="-10" dirty="0">
                <a:solidFill>
                  <a:srgbClr val="404040"/>
                </a:solidFill>
                <a:latin typeface="Calibri"/>
                <a:cs typeface="Calibri"/>
              </a:rPr>
              <a:t>rapidement</a:t>
            </a:r>
            <a:endParaRPr sz="1400" dirty="0">
              <a:latin typeface="Calibri"/>
              <a:cs typeface="Calibri"/>
            </a:endParaRPr>
          </a:p>
          <a:p>
            <a:pPr marL="304800" indent="-183515">
              <a:lnSpc>
                <a:spcPts val="2145"/>
              </a:lnSpc>
              <a:buClr>
                <a:srgbClr val="D24717"/>
              </a:buClr>
              <a:buChar char="◦"/>
              <a:tabLst>
                <a:tab pos="305435" algn="l"/>
              </a:tabLst>
            </a:pPr>
            <a:r>
              <a:rPr sz="1200" spc="-35" dirty="0">
                <a:solidFill>
                  <a:srgbClr val="404040"/>
                </a:solidFill>
                <a:latin typeface="Calibri"/>
                <a:cs typeface="Calibri"/>
              </a:rPr>
              <a:t>Tester </a:t>
            </a:r>
            <a:r>
              <a:rPr sz="1200" dirty="0">
                <a:solidFill>
                  <a:srgbClr val="404040"/>
                </a:solidFill>
                <a:latin typeface="Calibri"/>
                <a:cs typeface="Calibri"/>
              </a:rPr>
              <a:t>chaque </a:t>
            </a:r>
            <a:r>
              <a:rPr sz="1200" spc="-5" dirty="0">
                <a:solidFill>
                  <a:srgbClr val="404040"/>
                </a:solidFill>
                <a:latin typeface="Calibri"/>
                <a:cs typeface="Calibri"/>
              </a:rPr>
              <a:t>méthode de la</a:t>
            </a:r>
            <a:r>
              <a:rPr sz="1200" spc="75" dirty="0">
                <a:solidFill>
                  <a:srgbClr val="404040"/>
                </a:solidFill>
                <a:latin typeface="Calibri"/>
                <a:cs typeface="Calibri"/>
              </a:rPr>
              <a:t> </a:t>
            </a:r>
            <a:r>
              <a:rPr sz="1200" spc="-5" dirty="0">
                <a:solidFill>
                  <a:srgbClr val="404040"/>
                </a:solidFill>
                <a:latin typeface="Calibri"/>
                <a:cs typeface="Calibri"/>
              </a:rPr>
              <a:t>classe</a:t>
            </a:r>
            <a:endParaRPr sz="1200" dirty="0">
              <a:latin typeface="Calibri"/>
              <a:cs typeface="Calibri"/>
            </a:endParaRPr>
          </a:p>
          <a:p>
            <a:pPr marL="304800" indent="-183515">
              <a:lnSpc>
                <a:spcPct val="100000"/>
              </a:lnSpc>
              <a:spcBef>
                <a:spcPts val="165"/>
              </a:spcBef>
              <a:buClr>
                <a:srgbClr val="D24717"/>
              </a:buClr>
              <a:buChar char="◦"/>
              <a:tabLst>
                <a:tab pos="305435" algn="l"/>
              </a:tabLst>
            </a:pPr>
            <a:r>
              <a:rPr sz="1200" spc="-35" dirty="0">
                <a:solidFill>
                  <a:srgbClr val="404040"/>
                </a:solidFill>
                <a:latin typeface="Calibri"/>
                <a:cs typeface="Calibri"/>
              </a:rPr>
              <a:t>Tester </a:t>
            </a:r>
            <a:r>
              <a:rPr sz="1200" spc="-10" dirty="0">
                <a:solidFill>
                  <a:srgbClr val="404040"/>
                </a:solidFill>
                <a:latin typeface="Calibri"/>
                <a:cs typeface="Calibri"/>
              </a:rPr>
              <a:t>plusieurs </a:t>
            </a:r>
            <a:r>
              <a:rPr sz="1200" spc="-5" dirty="0">
                <a:solidFill>
                  <a:srgbClr val="404040"/>
                </a:solidFill>
                <a:latin typeface="Calibri"/>
                <a:cs typeface="Calibri"/>
              </a:rPr>
              <a:t>jeux de</a:t>
            </a:r>
            <a:r>
              <a:rPr sz="1200" spc="55" dirty="0">
                <a:solidFill>
                  <a:srgbClr val="404040"/>
                </a:solidFill>
                <a:latin typeface="Calibri"/>
                <a:cs typeface="Calibri"/>
              </a:rPr>
              <a:t> </a:t>
            </a:r>
            <a:r>
              <a:rPr sz="1200" spc="-5" dirty="0">
                <a:solidFill>
                  <a:srgbClr val="404040"/>
                </a:solidFill>
                <a:latin typeface="Calibri"/>
                <a:cs typeface="Calibri"/>
              </a:rPr>
              <a:t>données</a:t>
            </a:r>
            <a:endParaRPr sz="1200" dirty="0">
              <a:latin typeface="Calibri"/>
              <a:cs typeface="Calibri"/>
            </a:endParaRPr>
          </a:p>
          <a:p>
            <a:pPr marL="12700">
              <a:lnSpc>
                <a:spcPts val="2385"/>
              </a:lnSpc>
              <a:spcBef>
                <a:spcPts val="1110"/>
              </a:spcBef>
            </a:pPr>
            <a:r>
              <a:rPr sz="1400" spc="-15" dirty="0">
                <a:solidFill>
                  <a:srgbClr val="404040"/>
                </a:solidFill>
                <a:latin typeface="Calibri"/>
                <a:cs typeface="Calibri"/>
              </a:rPr>
              <a:t>Cette </a:t>
            </a:r>
            <a:r>
              <a:rPr sz="1400" dirty="0">
                <a:solidFill>
                  <a:srgbClr val="404040"/>
                </a:solidFill>
                <a:latin typeface="Calibri"/>
                <a:cs typeface="Calibri"/>
              </a:rPr>
              <a:t>méthode </a:t>
            </a:r>
            <a:r>
              <a:rPr sz="1400" spc="-35" dirty="0">
                <a:solidFill>
                  <a:srgbClr val="404040"/>
                </a:solidFill>
                <a:latin typeface="Calibri"/>
                <a:cs typeface="Calibri"/>
              </a:rPr>
              <a:t>n’est </a:t>
            </a:r>
            <a:r>
              <a:rPr sz="1400" dirty="0">
                <a:solidFill>
                  <a:srgbClr val="404040"/>
                </a:solidFill>
                <a:latin typeface="Calibri"/>
                <a:cs typeface="Calibri"/>
              </a:rPr>
              <a:t>pas</a:t>
            </a:r>
            <a:r>
              <a:rPr sz="1400" spc="45" dirty="0">
                <a:solidFill>
                  <a:srgbClr val="404040"/>
                </a:solidFill>
                <a:latin typeface="Calibri"/>
                <a:cs typeface="Calibri"/>
              </a:rPr>
              <a:t> </a:t>
            </a:r>
            <a:r>
              <a:rPr sz="1400" spc="-5" dirty="0">
                <a:solidFill>
                  <a:srgbClr val="404040"/>
                </a:solidFill>
                <a:latin typeface="Calibri"/>
                <a:cs typeface="Calibri"/>
              </a:rPr>
              <a:t>fiable</a:t>
            </a:r>
            <a:endParaRPr sz="1400" dirty="0">
              <a:latin typeface="Calibri"/>
              <a:cs typeface="Calibri"/>
            </a:endParaRPr>
          </a:p>
          <a:p>
            <a:pPr marL="304800" indent="-183515">
              <a:lnSpc>
                <a:spcPts val="2145"/>
              </a:lnSpc>
              <a:buClr>
                <a:srgbClr val="D24717"/>
              </a:buClr>
              <a:buChar char="◦"/>
              <a:tabLst>
                <a:tab pos="305435" algn="l"/>
              </a:tabLst>
            </a:pPr>
            <a:r>
              <a:rPr sz="1200" spc="-5" dirty="0">
                <a:solidFill>
                  <a:srgbClr val="404040"/>
                </a:solidFill>
                <a:latin typeface="Calibri"/>
                <a:cs typeface="Calibri"/>
              </a:rPr>
              <a:t>La méthode </a:t>
            </a:r>
            <a:r>
              <a:rPr sz="1200" dirty="0">
                <a:solidFill>
                  <a:srgbClr val="404040"/>
                </a:solidFill>
                <a:latin typeface="Calibri"/>
                <a:cs typeface="Calibri"/>
              </a:rPr>
              <a:t>main a </a:t>
            </a:r>
            <a:r>
              <a:rPr sz="1200" spc="-5" dirty="0">
                <a:solidFill>
                  <a:srgbClr val="404040"/>
                </a:solidFill>
                <a:latin typeface="Calibri"/>
                <a:cs typeface="Calibri"/>
              </a:rPr>
              <a:t>accès </a:t>
            </a:r>
            <a:r>
              <a:rPr sz="1200" dirty="0">
                <a:solidFill>
                  <a:srgbClr val="404040"/>
                </a:solidFill>
                <a:latin typeface="Calibri"/>
                <a:cs typeface="Calibri"/>
              </a:rPr>
              <a:t>aux </a:t>
            </a:r>
            <a:r>
              <a:rPr sz="1200" spc="-10" dirty="0">
                <a:solidFill>
                  <a:srgbClr val="404040"/>
                </a:solidFill>
                <a:latin typeface="Calibri"/>
                <a:cs typeface="Calibri"/>
              </a:rPr>
              <a:t>attributs </a:t>
            </a:r>
            <a:r>
              <a:rPr sz="1200" spc="-5" dirty="0">
                <a:solidFill>
                  <a:srgbClr val="404040"/>
                </a:solidFill>
                <a:latin typeface="Calibri"/>
                <a:cs typeface="Calibri"/>
              </a:rPr>
              <a:t>et méthodes privés de la</a:t>
            </a:r>
            <a:r>
              <a:rPr sz="1200" spc="110" dirty="0">
                <a:solidFill>
                  <a:srgbClr val="404040"/>
                </a:solidFill>
                <a:latin typeface="Calibri"/>
                <a:cs typeface="Calibri"/>
              </a:rPr>
              <a:t> </a:t>
            </a:r>
            <a:r>
              <a:rPr sz="1200" spc="-5" dirty="0">
                <a:solidFill>
                  <a:srgbClr val="404040"/>
                </a:solidFill>
                <a:latin typeface="Calibri"/>
                <a:cs typeface="Calibri"/>
              </a:rPr>
              <a:t>classe</a:t>
            </a:r>
            <a:endParaRPr sz="1200" dirty="0">
              <a:latin typeface="Calibri"/>
              <a:cs typeface="Calibri"/>
            </a:endParaRPr>
          </a:p>
          <a:p>
            <a:pPr marL="12700">
              <a:lnSpc>
                <a:spcPts val="2385"/>
              </a:lnSpc>
              <a:spcBef>
                <a:spcPts val="1120"/>
              </a:spcBef>
            </a:pPr>
            <a:r>
              <a:rPr sz="1400" spc="-15" dirty="0">
                <a:solidFill>
                  <a:srgbClr val="404040"/>
                </a:solidFill>
                <a:latin typeface="Calibri"/>
                <a:cs typeface="Calibri"/>
              </a:rPr>
              <a:t>Cette </a:t>
            </a:r>
            <a:r>
              <a:rPr sz="1400" dirty="0">
                <a:solidFill>
                  <a:srgbClr val="404040"/>
                </a:solidFill>
                <a:latin typeface="Calibri"/>
                <a:cs typeface="Calibri"/>
              </a:rPr>
              <a:t>méthode </a:t>
            </a:r>
            <a:r>
              <a:rPr sz="1400" spc="-10" dirty="0">
                <a:solidFill>
                  <a:srgbClr val="404040"/>
                </a:solidFill>
                <a:latin typeface="Calibri"/>
                <a:cs typeface="Calibri"/>
              </a:rPr>
              <a:t>est </a:t>
            </a:r>
            <a:r>
              <a:rPr sz="1400" spc="-5" dirty="0">
                <a:solidFill>
                  <a:srgbClr val="404040"/>
                </a:solidFill>
                <a:latin typeface="Calibri"/>
                <a:cs typeface="Calibri"/>
              </a:rPr>
              <a:t>lourde </a:t>
            </a:r>
            <a:r>
              <a:rPr sz="1400" dirty="0">
                <a:solidFill>
                  <a:srgbClr val="404040"/>
                </a:solidFill>
                <a:latin typeface="Calibri"/>
                <a:cs typeface="Calibri"/>
              </a:rPr>
              <a:t>à</a:t>
            </a:r>
            <a:r>
              <a:rPr sz="1400" spc="15" dirty="0">
                <a:solidFill>
                  <a:srgbClr val="404040"/>
                </a:solidFill>
                <a:latin typeface="Calibri"/>
                <a:cs typeface="Calibri"/>
              </a:rPr>
              <a:t> </a:t>
            </a:r>
            <a:r>
              <a:rPr sz="1400" spc="-10" dirty="0">
                <a:solidFill>
                  <a:srgbClr val="404040"/>
                </a:solidFill>
                <a:latin typeface="Calibri"/>
                <a:cs typeface="Calibri"/>
              </a:rPr>
              <a:t>implémenter</a:t>
            </a:r>
            <a:endParaRPr sz="1400" dirty="0">
              <a:latin typeface="Calibri"/>
              <a:cs typeface="Calibri"/>
            </a:endParaRPr>
          </a:p>
          <a:p>
            <a:pPr marL="304800" indent="-183515">
              <a:lnSpc>
                <a:spcPts val="1930"/>
              </a:lnSpc>
              <a:buClr>
                <a:srgbClr val="D24717"/>
              </a:buClr>
              <a:buChar char="◦"/>
              <a:tabLst>
                <a:tab pos="305435" algn="l"/>
              </a:tabLst>
            </a:pPr>
            <a:r>
              <a:rPr sz="1200" spc="-25" dirty="0">
                <a:solidFill>
                  <a:srgbClr val="404040"/>
                </a:solidFill>
                <a:latin typeface="Calibri"/>
                <a:cs typeface="Calibri"/>
              </a:rPr>
              <a:t>L’idée </a:t>
            </a:r>
            <a:r>
              <a:rPr sz="1200" spc="-10" dirty="0">
                <a:solidFill>
                  <a:srgbClr val="404040"/>
                </a:solidFill>
                <a:latin typeface="Calibri"/>
                <a:cs typeface="Calibri"/>
              </a:rPr>
              <a:t>est </a:t>
            </a:r>
            <a:r>
              <a:rPr sz="1200" spc="-25" dirty="0">
                <a:solidFill>
                  <a:srgbClr val="404040"/>
                </a:solidFill>
                <a:latin typeface="Calibri"/>
                <a:cs typeface="Calibri"/>
              </a:rPr>
              <a:t>d’effectuer </a:t>
            </a:r>
            <a:r>
              <a:rPr sz="1200" spc="-10" dirty="0">
                <a:solidFill>
                  <a:srgbClr val="404040"/>
                </a:solidFill>
                <a:latin typeface="Calibri"/>
                <a:cs typeface="Calibri"/>
              </a:rPr>
              <a:t>tous </a:t>
            </a:r>
            <a:r>
              <a:rPr sz="1200" dirty="0">
                <a:solidFill>
                  <a:srgbClr val="404040"/>
                </a:solidFill>
                <a:latin typeface="Calibri"/>
                <a:cs typeface="Calibri"/>
              </a:rPr>
              <a:t>les </a:t>
            </a:r>
            <a:r>
              <a:rPr sz="1200" spc="-10" dirty="0">
                <a:solidFill>
                  <a:srgbClr val="404040"/>
                </a:solidFill>
                <a:latin typeface="Calibri"/>
                <a:cs typeface="Calibri"/>
              </a:rPr>
              <a:t>tests, </a:t>
            </a:r>
            <a:r>
              <a:rPr sz="1200" spc="-5" dirty="0">
                <a:solidFill>
                  <a:srgbClr val="404040"/>
                </a:solidFill>
                <a:latin typeface="Calibri"/>
                <a:cs typeface="Calibri"/>
              </a:rPr>
              <a:t>quelque soit le </a:t>
            </a:r>
            <a:r>
              <a:rPr sz="1200" spc="-15" dirty="0">
                <a:solidFill>
                  <a:srgbClr val="404040"/>
                </a:solidFill>
                <a:latin typeface="Calibri"/>
                <a:cs typeface="Calibri"/>
              </a:rPr>
              <a:t>résultat </a:t>
            </a:r>
            <a:r>
              <a:rPr sz="1200" spc="-5" dirty="0">
                <a:solidFill>
                  <a:srgbClr val="404040"/>
                </a:solidFill>
                <a:latin typeface="Calibri"/>
                <a:cs typeface="Calibri"/>
              </a:rPr>
              <a:t>des</a:t>
            </a:r>
            <a:r>
              <a:rPr sz="1200" spc="180" dirty="0">
                <a:solidFill>
                  <a:srgbClr val="404040"/>
                </a:solidFill>
                <a:latin typeface="Calibri"/>
                <a:cs typeface="Calibri"/>
              </a:rPr>
              <a:t> </a:t>
            </a:r>
            <a:r>
              <a:rPr sz="1200" spc="-10" dirty="0">
                <a:solidFill>
                  <a:srgbClr val="404040"/>
                </a:solidFill>
                <a:latin typeface="Calibri"/>
                <a:cs typeface="Calibri"/>
              </a:rPr>
              <a:t>tests</a:t>
            </a:r>
            <a:endParaRPr sz="1200" dirty="0">
              <a:latin typeface="Calibri"/>
              <a:cs typeface="Calibri"/>
            </a:endParaRPr>
          </a:p>
          <a:p>
            <a:pPr marL="304800">
              <a:lnSpc>
                <a:spcPts val="1945"/>
              </a:lnSpc>
            </a:pPr>
            <a:r>
              <a:rPr sz="1200" spc="-5" dirty="0">
                <a:solidFill>
                  <a:srgbClr val="404040"/>
                </a:solidFill>
                <a:latin typeface="Calibri"/>
                <a:cs typeface="Calibri"/>
              </a:rPr>
              <a:t>précédents, </a:t>
            </a:r>
            <a:r>
              <a:rPr sz="1200" spc="-10" dirty="0">
                <a:solidFill>
                  <a:srgbClr val="404040"/>
                </a:solidFill>
                <a:latin typeface="Calibri"/>
                <a:cs typeface="Calibri"/>
              </a:rPr>
              <a:t>afin </a:t>
            </a:r>
            <a:r>
              <a:rPr sz="1200" spc="-5" dirty="0">
                <a:solidFill>
                  <a:srgbClr val="404040"/>
                </a:solidFill>
                <a:latin typeface="Calibri"/>
                <a:cs typeface="Calibri"/>
              </a:rPr>
              <a:t>de </a:t>
            </a:r>
            <a:r>
              <a:rPr sz="1200" spc="-10" dirty="0">
                <a:solidFill>
                  <a:srgbClr val="404040"/>
                </a:solidFill>
                <a:latin typeface="Calibri"/>
                <a:cs typeface="Calibri"/>
              </a:rPr>
              <a:t>connaitre tous </a:t>
            </a:r>
            <a:r>
              <a:rPr sz="1200" spc="-5" dirty="0">
                <a:solidFill>
                  <a:srgbClr val="404040"/>
                </a:solidFill>
                <a:latin typeface="Calibri"/>
                <a:cs typeface="Calibri"/>
              </a:rPr>
              <a:t>les </a:t>
            </a:r>
            <a:r>
              <a:rPr sz="1200" spc="-10" dirty="0">
                <a:solidFill>
                  <a:srgbClr val="404040"/>
                </a:solidFill>
                <a:latin typeface="Calibri"/>
                <a:cs typeface="Calibri"/>
              </a:rPr>
              <a:t>tests </a:t>
            </a:r>
            <a:r>
              <a:rPr sz="1200" spc="-5" dirty="0">
                <a:solidFill>
                  <a:srgbClr val="404040"/>
                </a:solidFill>
                <a:latin typeface="Calibri"/>
                <a:cs typeface="Calibri"/>
              </a:rPr>
              <a:t>qui ont</a:t>
            </a:r>
            <a:r>
              <a:rPr sz="1200" spc="100" dirty="0">
                <a:solidFill>
                  <a:srgbClr val="404040"/>
                </a:solidFill>
                <a:latin typeface="Calibri"/>
                <a:cs typeface="Calibri"/>
              </a:rPr>
              <a:t> </a:t>
            </a:r>
            <a:r>
              <a:rPr sz="1200" dirty="0">
                <a:solidFill>
                  <a:srgbClr val="404040"/>
                </a:solidFill>
                <a:latin typeface="Calibri"/>
                <a:cs typeface="Calibri"/>
              </a:rPr>
              <a:t>échoués</a:t>
            </a:r>
            <a:endParaRPr sz="1200"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74405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3063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JU</a:t>
            </a:r>
            <a:r>
              <a:rPr spc="-50" dirty="0">
                <a:solidFill>
                  <a:schemeClr val="tx1"/>
                </a:solidFill>
              </a:rPr>
              <a:t>n</a:t>
            </a:r>
            <a:r>
              <a:rPr spc="-55" dirty="0">
                <a:solidFill>
                  <a:schemeClr val="tx1"/>
                </a:solidFill>
              </a:rPr>
              <a:t>i</a:t>
            </a:r>
            <a:r>
              <a:rPr dirty="0">
                <a:solidFill>
                  <a:schemeClr val="tx1"/>
                </a:solidFill>
              </a:rPr>
              <a:t>t</a:t>
            </a:r>
          </a:p>
        </p:txBody>
      </p:sp>
      <p:sp>
        <p:nvSpPr>
          <p:cNvPr id="5" name="object 5"/>
          <p:cNvSpPr txBox="1"/>
          <p:nvPr/>
        </p:nvSpPr>
        <p:spPr>
          <a:xfrm>
            <a:off x="902005" y="1263928"/>
            <a:ext cx="7026909" cy="3359894"/>
          </a:xfrm>
          <a:prstGeom prst="rect">
            <a:avLst/>
          </a:prstGeom>
        </p:spPr>
        <p:txBody>
          <a:bodyPr vert="horz" wrap="square" lIns="0" tIns="160020" rIns="0" bIns="0" rtlCol="0">
            <a:spAutoFit/>
          </a:bodyPr>
          <a:lstStyle/>
          <a:p>
            <a:pPr marL="12700">
              <a:lnSpc>
                <a:spcPct val="100000"/>
              </a:lnSpc>
              <a:spcBef>
                <a:spcPts val="1260"/>
              </a:spcBef>
            </a:pPr>
            <a:r>
              <a:rPr sz="2000" spc="-5" dirty="0">
                <a:solidFill>
                  <a:srgbClr val="404040"/>
                </a:solidFill>
                <a:latin typeface="Calibri"/>
                <a:cs typeface="Calibri"/>
              </a:rPr>
              <a:t>JUnit </a:t>
            </a:r>
            <a:r>
              <a:rPr sz="2000" spc="-10" dirty="0">
                <a:solidFill>
                  <a:srgbClr val="404040"/>
                </a:solidFill>
                <a:latin typeface="Calibri"/>
                <a:cs typeface="Calibri"/>
              </a:rPr>
              <a:t>est </a:t>
            </a:r>
            <a:r>
              <a:rPr sz="2000" spc="-5" dirty="0">
                <a:solidFill>
                  <a:srgbClr val="404040"/>
                </a:solidFill>
                <a:latin typeface="Calibri"/>
                <a:cs typeface="Calibri"/>
              </a:rPr>
              <a:t>un </a:t>
            </a:r>
            <a:r>
              <a:rPr sz="2000" spc="-10" dirty="0">
                <a:solidFill>
                  <a:srgbClr val="404040"/>
                </a:solidFill>
                <a:latin typeface="Calibri"/>
                <a:cs typeface="Calibri"/>
              </a:rPr>
              <a:t>framework </a:t>
            </a:r>
            <a:r>
              <a:rPr sz="2000" spc="-5" dirty="0">
                <a:solidFill>
                  <a:srgbClr val="404040"/>
                </a:solidFill>
                <a:latin typeface="Calibri"/>
                <a:cs typeface="Calibri"/>
              </a:rPr>
              <a:t>de </a:t>
            </a:r>
            <a:r>
              <a:rPr sz="2000" spc="-15" dirty="0">
                <a:solidFill>
                  <a:srgbClr val="404040"/>
                </a:solidFill>
                <a:latin typeface="Calibri"/>
                <a:cs typeface="Calibri"/>
              </a:rPr>
              <a:t>test </a:t>
            </a:r>
            <a:r>
              <a:rPr sz="2000" spc="-10" dirty="0">
                <a:solidFill>
                  <a:srgbClr val="404040"/>
                </a:solidFill>
                <a:latin typeface="Calibri"/>
                <a:cs typeface="Calibri"/>
              </a:rPr>
              <a:t>unitaire </a:t>
            </a:r>
            <a:r>
              <a:rPr sz="2000" spc="-5" dirty="0">
                <a:solidFill>
                  <a:srgbClr val="404040"/>
                </a:solidFill>
                <a:latin typeface="Calibri"/>
                <a:cs typeface="Calibri"/>
              </a:rPr>
              <a:t>destiné </a:t>
            </a:r>
            <a:r>
              <a:rPr sz="2000" dirty="0">
                <a:solidFill>
                  <a:srgbClr val="404040"/>
                </a:solidFill>
                <a:latin typeface="Calibri"/>
                <a:cs typeface="Calibri"/>
              </a:rPr>
              <a:t>au </a:t>
            </a:r>
            <a:r>
              <a:rPr sz="2000" spc="-10" dirty="0">
                <a:solidFill>
                  <a:srgbClr val="404040"/>
                </a:solidFill>
                <a:latin typeface="Calibri"/>
                <a:cs typeface="Calibri"/>
              </a:rPr>
              <a:t>langage</a:t>
            </a:r>
            <a:r>
              <a:rPr sz="2000" spc="105" dirty="0">
                <a:solidFill>
                  <a:srgbClr val="404040"/>
                </a:solidFill>
                <a:latin typeface="Calibri"/>
                <a:cs typeface="Calibri"/>
              </a:rPr>
              <a:t> </a:t>
            </a:r>
            <a:r>
              <a:rPr sz="2000" spc="-20" dirty="0">
                <a:solidFill>
                  <a:srgbClr val="404040"/>
                </a:solidFill>
                <a:latin typeface="Calibri"/>
                <a:cs typeface="Calibri"/>
              </a:rPr>
              <a:t>Java</a:t>
            </a:r>
            <a:endParaRPr sz="2000">
              <a:latin typeface="Calibri"/>
              <a:cs typeface="Calibri"/>
            </a:endParaRPr>
          </a:p>
          <a:p>
            <a:pPr marL="12700">
              <a:lnSpc>
                <a:spcPct val="100000"/>
              </a:lnSpc>
              <a:spcBef>
                <a:spcPts val="1160"/>
              </a:spcBef>
            </a:pPr>
            <a:r>
              <a:rPr sz="2000" spc="-10" dirty="0">
                <a:solidFill>
                  <a:srgbClr val="404040"/>
                </a:solidFill>
                <a:latin typeface="Calibri"/>
                <a:cs typeface="Calibri"/>
              </a:rPr>
              <a:t>Créé </a:t>
            </a:r>
            <a:r>
              <a:rPr sz="2000" spc="-5" dirty="0">
                <a:solidFill>
                  <a:srgbClr val="404040"/>
                </a:solidFill>
                <a:latin typeface="Calibri"/>
                <a:cs typeface="Calibri"/>
              </a:rPr>
              <a:t>par</a:t>
            </a:r>
            <a:r>
              <a:rPr sz="2000" spc="-1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304800" indent="-183515">
              <a:lnSpc>
                <a:spcPct val="100000"/>
              </a:lnSpc>
              <a:spcBef>
                <a:spcPts val="190"/>
              </a:spcBef>
              <a:buClr>
                <a:srgbClr val="D24717"/>
              </a:buClr>
              <a:buChar char="◦"/>
              <a:tabLst>
                <a:tab pos="305435" algn="l"/>
              </a:tabLst>
            </a:pPr>
            <a:r>
              <a:rPr sz="1800" spc="-15" dirty="0">
                <a:solidFill>
                  <a:srgbClr val="404040"/>
                </a:solidFill>
                <a:latin typeface="Calibri"/>
                <a:cs typeface="Calibri"/>
              </a:rPr>
              <a:t>Kent </a:t>
            </a:r>
            <a:r>
              <a:rPr sz="1800" spc="-5" dirty="0">
                <a:solidFill>
                  <a:srgbClr val="404040"/>
                </a:solidFill>
                <a:latin typeface="Calibri"/>
                <a:cs typeface="Calibri"/>
              </a:rPr>
              <a:t>Beck </a:t>
            </a:r>
            <a:r>
              <a:rPr sz="1800" dirty="0">
                <a:solidFill>
                  <a:srgbClr val="404040"/>
                </a:solidFill>
                <a:latin typeface="Calibri"/>
                <a:cs typeface="Calibri"/>
              </a:rPr>
              <a:t>: </a:t>
            </a:r>
            <a:r>
              <a:rPr sz="1800" spc="-10" dirty="0">
                <a:solidFill>
                  <a:srgbClr val="404040"/>
                </a:solidFill>
                <a:latin typeface="Calibri"/>
                <a:cs typeface="Calibri"/>
              </a:rPr>
              <a:t>inventeur </a:t>
            </a:r>
            <a:r>
              <a:rPr sz="1800" spc="-5" dirty="0">
                <a:solidFill>
                  <a:srgbClr val="404040"/>
                </a:solidFill>
                <a:latin typeface="Calibri"/>
                <a:cs typeface="Calibri"/>
              </a:rPr>
              <a:t>du </a:t>
            </a:r>
            <a:r>
              <a:rPr sz="1800" spc="-10" dirty="0">
                <a:solidFill>
                  <a:srgbClr val="404040"/>
                </a:solidFill>
                <a:latin typeface="Calibri"/>
                <a:cs typeface="Calibri"/>
              </a:rPr>
              <a:t>concept d’Extreme</a:t>
            </a:r>
            <a:r>
              <a:rPr sz="1800" spc="95" dirty="0">
                <a:solidFill>
                  <a:srgbClr val="404040"/>
                </a:solidFill>
                <a:latin typeface="Calibri"/>
                <a:cs typeface="Calibri"/>
              </a:rPr>
              <a:t> </a:t>
            </a:r>
            <a:r>
              <a:rPr sz="1800" spc="-10" dirty="0">
                <a:solidFill>
                  <a:srgbClr val="404040"/>
                </a:solidFill>
                <a:latin typeface="Calibri"/>
                <a:cs typeface="Calibri"/>
              </a:rPr>
              <a:t>Programming</a:t>
            </a:r>
            <a:endParaRPr sz="1800">
              <a:latin typeface="Calibri"/>
              <a:cs typeface="Calibri"/>
            </a:endParaRPr>
          </a:p>
          <a:p>
            <a:pPr marL="121920">
              <a:lnSpc>
                <a:spcPct val="100000"/>
              </a:lnSpc>
              <a:spcBef>
                <a:spcPts val="395"/>
              </a:spcBef>
            </a:pPr>
            <a:r>
              <a:rPr sz="1600" spc="-5" dirty="0">
                <a:solidFill>
                  <a:srgbClr val="404040"/>
                </a:solidFill>
                <a:latin typeface="Courier New"/>
                <a:cs typeface="Courier New"/>
              </a:rPr>
              <a:t>https://fr.wikipedia.org/wiki/Extreme_programming</a:t>
            </a:r>
            <a:endParaRPr sz="1600">
              <a:latin typeface="Courier New"/>
              <a:cs typeface="Courier New"/>
            </a:endParaRPr>
          </a:p>
          <a:p>
            <a:pPr marL="304800" indent="-183515">
              <a:lnSpc>
                <a:spcPct val="100000"/>
              </a:lnSpc>
              <a:spcBef>
                <a:spcPts val="400"/>
              </a:spcBef>
              <a:buClr>
                <a:srgbClr val="D24717"/>
              </a:buClr>
              <a:buChar char="◦"/>
              <a:tabLst>
                <a:tab pos="305435" algn="l"/>
              </a:tabLst>
            </a:pPr>
            <a:r>
              <a:rPr sz="1800" spc="-10" dirty="0">
                <a:solidFill>
                  <a:srgbClr val="404040"/>
                </a:solidFill>
                <a:latin typeface="Calibri"/>
                <a:cs typeface="Calibri"/>
              </a:rPr>
              <a:t>Erich</a:t>
            </a:r>
            <a:r>
              <a:rPr sz="1800" spc="5" dirty="0">
                <a:solidFill>
                  <a:srgbClr val="404040"/>
                </a:solidFill>
                <a:latin typeface="Calibri"/>
                <a:cs typeface="Calibri"/>
              </a:rPr>
              <a:t> </a:t>
            </a:r>
            <a:r>
              <a:rPr sz="1800" dirty="0">
                <a:solidFill>
                  <a:srgbClr val="404040"/>
                </a:solidFill>
                <a:latin typeface="Calibri"/>
                <a:cs typeface="Calibri"/>
              </a:rPr>
              <a:t>Gamma</a:t>
            </a:r>
            <a:endParaRPr sz="1800">
              <a:latin typeface="Calibri"/>
              <a:cs typeface="Calibri"/>
            </a:endParaRPr>
          </a:p>
          <a:p>
            <a:pPr marL="12700">
              <a:lnSpc>
                <a:spcPct val="100000"/>
              </a:lnSpc>
              <a:spcBef>
                <a:spcPts val="1345"/>
              </a:spcBef>
            </a:pPr>
            <a:r>
              <a:rPr sz="2000" spc="-5" dirty="0">
                <a:solidFill>
                  <a:srgbClr val="404040"/>
                </a:solidFill>
                <a:latin typeface="Calibri"/>
                <a:cs typeface="Calibri"/>
              </a:rPr>
              <a:t>JUnit </a:t>
            </a:r>
            <a:r>
              <a:rPr sz="2000" spc="-15" dirty="0">
                <a:solidFill>
                  <a:srgbClr val="404040"/>
                </a:solidFill>
                <a:latin typeface="Calibri"/>
                <a:cs typeface="Calibri"/>
              </a:rPr>
              <a:t>fait </a:t>
            </a:r>
            <a:r>
              <a:rPr sz="2000" spc="-5" dirty="0">
                <a:solidFill>
                  <a:srgbClr val="404040"/>
                </a:solidFill>
                <a:latin typeface="Calibri"/>
                <a:cs typeface="Calibri"/>
              </a:rPr>
              <a:t>partie </a:t>
            </a:r>
            <a:r>
              <a:rPr sz="2000" dirty="0">
                <a:solidFill>
                  <a:srgbClr val="404040"/>
                </a:solidFill>
                <a:latin typeface="Calibri"/>
                <a:cs typeface="Calibri"/>
              </a:rPr>
              <a:t>de la </a:t>
            </a:r>
            <a:r>
              <a:rPr sz="2000" spc="-10" dirty="0">
                <a:solidFill>
                  <a:srgbClr val="404040"/>
                </a:solidFill>
                <a:latin typeface="Calibri"/>
                <a:cs typeface="Calibri"/>
              </a:rPr>
              <a:t>suite</a:t>
            </a:r>
            <a:r>
              <a:rPr sz="2000" spc="40" dirty="0">
                <a:solidFill>
                  <a:srgbClr val="404040"/>
                </a:solidFill>
                <a:latin typeface="Calibri"/>
                <a:cs typeface="Calibri"/>
              </a:rPr>
              <a:t> </a:t>
            </a:r>
            <a:r>
              <a:rPr sz="2000" spc="-5" dirty="0">
                <a:solidFill>
                  <a:srgbClr val="404040"/>
                </a:solidFill>
                <a:latin typeface="Calibri"/>
                <a:cs typeface="Calibri"/>
              </a:rPr>
              <a:t>xUnit</a:t>
            </a:r>
            <a:endParaRPr sz="2000">
              <a:latin typeface="Calibri"/>
              <a:cs typeface="Calibri"/>
            </a:endParaRPr>
          </a:p>
          <a:p>
            <a:pPr marL="304800" marR="5080" indent="-182880">
              <a:lnSpc>
                <a:spcPts val="1939"/>
              </a:lnSpc>
              <a:spcBef>
                <a:spcPts val="455"/>
              </a:spcBef>
              <a:buClr>
                <a:srgbClr val="D24717"/>
              </a:buClr>
              <a:buChar char="◦"/>
              <a:tabLst>
                <a:tab pos="305435" algn="l"/>
              </a:tabLst>
            </a:pPr>
            <a:r>
              <a:rPr sz="1800" dirty="0">
                <a:solidFill>
                  <a:srgbClr val="404040"/>
                </a:solidFill>
                <a:latin typeface="Calibri"/>
                <a:cs typeface="Calibri"/>
              </a:rPr>
              <a:t>Nom </a:t>
            </a:r>
            <a:r>
              <a:rPr sz="1800" spc="-5" dirty="0">
                <a:solidFill>
                  <a:srgbClr val="404040"/>
                </a:solidFill>
                <a:latin typeface="Calibri"/>
                <a:cs typeface="Calibri"/>
              </a:rPr>
              <a:t>collectif pour </a:t>
            </a:r>
            <a:r>
              <a:rPr sz="1800" spc="-10" dirty="0">
                <a:solidFill>
                  <a:srgbClr val="404040"/>
                </a:solidFill>
                <a:latin typeface="Calibri"/>
                <a:cs typeface="Calibri"/>
              </a:rPr>
              <a:t>plusieurs frameworks </a:t>
            </a:r>
            <a:r>
              <a:rPr sz="1800" spc="-5" dirty="0">
                <a:solidFill>
                  <a:srgbClr val="404040"/>
                </a:solidFill>
                <a:latin typeface="Calibri"/>
                <a:cs typeface="Calibri"/>
              </a:rPr>
              <a:t>de </a:t>
            </a:r>
            <a:r>
              <a:rPr sz="1800" spc="-15" dirty="0">
                <a:solidFill>
                  <a:srgbClr val="404040"/>
                </a:solidFill>
                <a:latin typeface="Calibri"/>
                <a:cs typeface="Calibri"/>
              </a:rPr>
              <a:t>test </a:t>
            </a:r>
            <a:r>
              <a:rPr sz="1800" spc="-10" dirty="0">
                <a:solidFill>
                  <a:srgbClr val="404040"/>
                </a:solidFill>
                <a:latin typeface="Calibri"/>
                <a:cs typeface="Calibri"/>
              </a:rPr>
              <a:t>unitaires </a:t>
            </a:r>
            <a:r>
              <a:rPr sz="1800" spc="-5" dirty="0">
                <a:solidFill>
                  <a:srgbClr val="404040"/>
                </a:solidFill>
                <a:latin typeface="Calibri"/>
                <a:cs typeface="Calibri"/>
              </a:rPr>
              <a:t>qui </a:t>
            </a:r>
            <a:r>
              <a:rPr sz="1800" spc="-10" dirty="0">
                <a:solidFill>
                  <a:srgbClr val="404040"/>
                </a:solidFill>
                <a:latin typeface="Calibri"/>
                <a:cs typeface="Calibri"/>
              </a:rPr>
              <a:t>respectent  </a:t>
            </a:r>
            <a:r>
              <a:rPr sz="1800" spc="-5" dirty="0">
                <a:solidFill>
                  <a:srgbClr val="404040"/>
                </a:solidFill>
                <a:latin typeface="Calibri"/>
                <a:cs typeface="Calibri"/>
              </a:rPr>
              <a:t>certaines</a:t>
            </a:r>
            <a:r>
              <a:rPr sz="1800" spc="10" dirty="0">
                <a:solidFill>
                  <a:srgbClr val="404040"/>
                </a:solidFill>
                <a:latin typeface="Calibri"/>
                <a:cs typeface="Calibri"/>
              </a:rPr>
              <a:t> </a:t>
            </a:r>
            <a:r>
              <a:rPr sz="1800" spc="-5" dirty="0">
                <a:solidFill>
                  <a:srgbClr val="404040"/>
                </a:solidFill>
                <a:latin typeface="Calibri"/>
                <a:cs typeface="Calibri"/>
              </a:rPr>
              <a:t>règles</a:t>
            </a:r>
            <a:endParaRPr sz="1800">
              <a:latin typeface="Calibri"/>
              <a:cs typeface="Calibri"/>
            </a:endParaRPr>
          </a:p>
          <a:p>
            <a:pPr marL="12700">
              <a:lnSpc>
                <a:spcPct val="100000"/>
              </a:lnSpc>
              <a:spcBef>
                <a:spcPts val="1320"/>
              </a:spcBef>
            </a:pPr>
            <a:r>
              <a:rPr sz="2000" spc="-5" dirty="0">
                <a:solidFill>
                  <a:srgbClr val="404040"/>
                </a:solidFill>
                <a:latin typeface="Calibri"/>
                <a:cs typeface="Calibri"/>
              </a:rPr>
              <a:t>JUnit </a:t>
            </a:r>
            <a:r>
              <a:rPr sz="2000" spc="-10" dirty="0">
                <a:solidFill>
                  <a:srgbClr val="404040"/>
                </a:solidFill>
                <a:latin typeface="Calibri"/>
                <a:cs typeface="Calibri"/>
              </a:rPr>
              <a:t>est </a:t>
            </a:r>
            <a:r>
              <a:rPr sz="2000" spc="-5" dirty="0">
                <a:solidFill>
                  <a:srgbClr val="404040"/>
                </a:solidFill>
                <a:latin typeface="Calibri"/>
                <a:cs typeface="Calibri"/>
              </a:rPr>
              <a:t>open-source </a:t>
            </a:r>
            <a:r>
              <a:rPr sz="2000" spc="-10" dirty="0">
                <a:solidFill>
                  <a:srgbClr val="404040"/>
                </a:solidFill>
                <a:latin typeface="Calibri"/>
                <a:cs typeface="Calibri"/>
              </a:rPr>
              <a:t>et </a:t>
            </a:r>
            <a:r>
              <a:rPr sz="2000" dirty="0">
                <a:solidFill>
                  <a:srgbClr val="404040"/>
                </a:solidFill>
                <a:latin typeface="Calibri"/>
                <a:cs typeface="Calibri"/>
              </a:rPr>
              <a:t>il </a:t>
            </a:r>
            <a:r>
              <a:rPr sz="2000" spc="-10" dirty="0">
                <a:solidFill>
                  <a:srgbClr val="404040"/>
                </a:solidFill>
                <a:latin typeface="Calibri"/>
                <a:cs typeface="Calibri"/>
              </a:rPr>
              <a:t>est intégré </a:t>
            </a:r>
            <a:r>
              <a:rPr sz="2000" dirty="0">
                <a:solidFill>
                  <a:srgbClr val="404040"/>
                </a:solidFill>
                <a:latin typeface="Calibri"/>
                <a:cs typeface="Calibri"/>
              </a:rPr>
              <a:t>dans </a:t>
            </a:r>
            <a:r>
              <a:rPr sz="2000" spc="-5" dirty="0">
                <a:solidFill>
                  <a:srgbClr val="404040"/>
                </a:solidFill>
                <a:latin typeface="Calibri"/>
                <a:cs typeface="Calibri"/>
              </a:rPr>
              <a:t>de nombreux</a:t>
            </a:r>
            <a:r>
              <a:rPr sz="2000" spc="15" dirty="0">
                <a:solidFill>
                  <a:srgbClr val="404040"/>
                </a:solidFill>
                <a:latin typeface="Calibri"/>
                <a:cs typeface="Calibri"/>
              </a:rPr>
              <a:t> </a:t>
            </a:r>
            <a:r>
              <a:rPr sz="2000" dirty="0">
                <a:solidFill>
                  <a:srgbClr val="404040"/>
                </a:solidFill>
                <a:latin typeface="Calibri"/>
                <a:cs typeface="Calibri"/>
              </a:rPr>
              <a:t>IDE</a:t>
            </a:r>
            <a:endParaRPr sz="200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3457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3063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JU</a:t>
            </a:r>
            <a:r>
              <a:rPr spc="-50" dirty="0">
                <a:solidFill>
                  <a:schemeClr val="tx1"/>
                </a:solidFill>
              </a:rPr>
              <a:t>n</a:t>
            </a:r>
            <a:r>
              <a:rPr spc="-55" dirty="0">
                <a:solidFill>
                  <a:schemeClr val="tx1"/>
                </a:solidFill>
              </a:rPr>
              <a:t>i</a:t>
            </a:r>
            <a:r>
              <a:rPr dirty="0">
                <a:solidFill>
                  <a:schemeClr val="tx1"/>
                </a:solidFill>
              </a:rPr>
              <a:t>t</a:t>
            </a:r>
          </a:p>
        </p:txBody>
      </p:sp>
      <p:sp>
        <p:nvSpPr>
          <p:cNvPr id="5" name="object 5"/>
          <p:cNvSpPr txBox="1"/>
          <p:nvPr/>
        </p:nvSpPr>
        <p:spPr>
          <a:xfrm>
            <a:off x="810260" y="1373982"/>
            <a:ext cx="7505065" cy="3479799"/>
          </a:xfrm>
          <a:prstGeom prst="rect">
            <a:avLst/>
          </a:prstGeom>
        </p:spPr>
        <p:txBody>
          <a:bodyPr vert="horz" wrap="square" lIns="0" tIns="47625" rIns="0" bIns="0" rtlCol="0">
            <a:spAutoFit/>
          </a:bodyPr>
          <a:lstStyle/>
          <a:p>
            <a:pPr marL="104139" marR="482600">
              <a:lnSpc>
                <a:spcPts val="2160"/>
              </a:lnSpc>
              <a:spcBef>
                <a:spcPts val="375"/>
              </a:spcBef>
            </a:pPr>
            <a:r>
              <a:rPr sz="1400" spc="-5" dirty="0">
                <a:solidFill>
                  <a:srgbClr val="404040"/>
                </a:solidFill>
                <a:latin typeface="Calibri"/>
                <a:cs typeface="Calibri"/>
              </a:rPr>
              <a:t>JUnit </a:t>
            </a:r>
            <a:r>
              <a:rPr sz="1400" dirty="0">
                <a:solidFill>
                  <a:srgbClr val="404040"/>
                </a:solidFill>
                <a:latin typeface="Calibri"/>
                <a:cs typeface="Calibri"/>
              </a:rPr>
              <a:t>4 a </a:t>
            </a:r>
            <a:r>
              <a:rPr sz="1400" spc="-10" dirty="0">
                <a:solidFill>
                  <a:srgbClr val="404040"/>
                </a:solidFill>
                <a:latin typeface="Calibri"/>
                <a:cs typeface="Calibri"/>
              </a:rPr>
              <a:t>été </a:t>
            </a:r>
            <a:r>
              <a:rPr sz="1400" spc="-5" dirty="0">
                <a:solidFill>
                  <a:srgbClr val="404040"/>
                </a:solidFill>
                <a:latin typeface="Calibri"/>
                <a:cs typeface="Calibri"/>
              </a:rPr>
              <a:t>publié </a:t>
            </a:r>
            <a:r>
              <a:rPr sz="1400" dirty="0">
                <a:solidFill>
                  <a:srgbClr val="404040"/>
                </a:solidFill>
                <a:latin typeface="Calibri"/>
                <a:cs typeface="Calibri"/>
              </a:rPr>
              <a:t>en 2005 pour </a:t>
            </a:r>
            <a:r>
              <a:rPr sz="1400" spc="-10" dirty="0">
                <a:solidFill>
                  <a:srgbClr val="404040"/>
                </a:solidFill>
                <a:latin typeface="Calibri"/>
                <a:cs typeface="Calibri"/>
              </a:rPr>
              <a:t>permettre </a:t>
            </a:r>
            <a:r>
              <a:rPr sz="1400" dirty="0">
                <a:solidFill>
                  <a:srgbClr val="404040"/>
                </a:solidFill>
                <a:latin typeface="Calibri"/>
                <a:cs typeface="Calibri"/>
              </a:rPr>
              <a:t>la </a:t>
            </a:r>
            <a:r>
              <a:rPr sz="1400" spc="-5" dirty="0">
                <a:solidFill>
                  <a:srgbClr val="404040"/>
                </a:solidFill>
                <a:latin typeface="Calibri"/>
                <a:cs typeface="Calibri"/>
              </a:rPr>
              <a:t>prise </a:t>
            </a:r>
            <a:r>
              <a:rPr sz="1400" dirty="0">
                <a:solidFill>
                  <a:srgbClr val="404040"/>
                </a:solidFill>
                <a:latin typeface="Calibri"/>
                <a:cs typeface="Calibri"/>
              </a:rPr>
              <a:t>en </a:t>
            </a:r>
            <a:r>
              <a:rPr sz="1400" spc="-10" dirty="0">
                <a:solidFill>
                  <a:srgbClr val="404040"/>
                </a:solidFill>
                <a:latin typeface="Calibri"/>
                <a:cs typeface="Calibri"/>
              </a:rPr>
              <a:t>compte </a:t>
            </a:r>
            <a:r>
              <a:rPr sz="1400" spc="-5" dirty="0">
                <a:solidFill>
                  <a:srgbClr val="404040"/>
                </a:solidFill>
                <a:latin typeface="Calibri"/>
                <a:cs typeface="Calibri"/>
              </a:rPr>
              <a:t>des  annotations de </a:t>
            </a:r>
            <a:r>
              <a:rPr sz="1400" spc="-15" dirty="0">
                <a:solidFill>
                  <a:srgbClr val="404040"/>
                </a:solidFill>
                <a:latin typeface="Calibri"/>
                <a:cs typeface="Calibri"/>
              </a:rPr>
              <a:t>Java </a:t>
            </a:r>
            <a:r>
              <a:rPr sz="1400" dirty="0">
                <a:solidFill>
                  <a:srgbClr val="404040"/>
                </a:solidFill>
                <a:latin typeface="Calibri"/>
                <a:cs typeface="Calibri"/>
              </a:rPr>
              <a:t>5.</a:t>
            </a:r>
            <a:endParaRPr sz="1400" dirty="0">
              <a:latin typeface="Calibri"/>
              <a:cs typeface="Calibri"/>
            </a:endParaRPr>
          </a:p>
          <a:p>
            <a:pPr marL="104139" marR="5080">
              <a:lnSpc>
                <a:spcPts val="2160"/>
              </a:lnSpc>
              <a:spcBef>
                <a:spcPts val="1405"/>
              </a:spcBef>
            </a:pPr>
            <a:r>
              <a:rPr sz="1400" spc="-5" dirty="0">
                <a:solidFill>
                  <a:srgbClr val="404040"/>
                </a:solidFill>
                <a:latin typeface="Calibri"/>
                <a:cs typeface="Calibri"/>
              </a:rPr>
              <a:t>JUnit </a:t>
            </a:r>
            <a:r>
              <a:rPr sz="1400" dirty="0">
                <a:solidFill>
                  <a:srgbClr val="404040"/>
                </a:solidFill>
                <a:latin typeface="Calibri"/>
                <a:cs typeface="Calibri"/>
              </a:rPr>
              <a:t>5, </a:t>
            </a:r>
            <a:r>
              <a:rPr sz="1400" spc="-5" dirty="0">
                <a:solidFill>
                  <a:srgbClr val="404040"/>
                </a:solidFill>
                <a:latin typeface="Calibri"/>
                <a:cs typeface="Calibri"/>
              </a:rPr>
              <a:t>publié </a:t>
            </a:r>
            <a:r>
              <a:rPr sz="1400" dirty="0">
                <a:solidFill>
                  <a:srgbClr val="404040"/>
                </a:solidFill>
                <a:latin typeface="Calibri"/>
                <a:cs typeface="Calibri"/>
              </a:rPr>
              <a:t>en 2017, </a:t>
            </a:r>
            <a:r>
              <a:rPr sz="1400" spc="-5" dirty="0">
                <a:solidFill>
                  <a:srgbClr val="404040"/>
                </a:solidFill>
                <a:latin typeface="Calibri"/>
                <a:cs typeface="Calibri"/>
              </a:rPr>
              <a:t>utilise des fonctionnalités de </a:t>
            </a:r>
            <a:r>
              <a:rPr sz="1400" spc="-20" dirty="0">
                <a:solidFill>
                  <a:srgbClr val="404040"/>
                </a:solidFill>
                <a:latin typeface="Calibri"/>
                <a:cs typeface="Calibri"/>
              </a:rPr>
              <a:t>Java </a:t>
            </a:r>
            <a:r>
              <a:rPr sz="1400" dirty="0">
                <a:solidFill>
                  <a:srgbClr val="404040"/>
                </a:solidFill>
                <a:latin typeface="Calibri"/>
                <a:cs typeface="Calibri"/>
              </a:rPr>
              <a:t>8 </a:t>
            </a:r>
            <a:r>
              <a:rPr sz="1400" spc="-10" dirty="0">
                <a:solidFill>
                  <a:srgbClr val="404040"/>
                </a:solidFill>
                <a:latin typeface="Calibri"/>
                <a:cs typeface="Calibri"/>
              </a:rPr>
              <a:t>notamment  </a:t>
            </a:r>
            <a:r>
              <a:rPr sz="1400" spc="-5" dirty="0">
                <a:solidFill>
                  <a:srgbClr val="404040"/>
                </a:solidFill>
                <a:latin typeface="Calibri"/>
                <a:cs typeface="Calibri"/>
              </a:rPr>
              <a:t>les </a:t>
            </a:r>
            <a:r>
              <a:rPr sz="1400" dirty="0">
                <a:solidFill>
                  <a:srgbClr val="404040"/>
                </a:solidFill>
                <a:latin typeface="Calibri"/>
                <a:cs typeface="Calibri"/>
              </a:rPr>
              <a:t>lambdas, les </a:t>
            </a:r>
            <a:r>
              <a:rPr sz="1400" spc="-5" dirty="0">
                <a:solidFill>
                  <a:srgbClr val="404040"/>
                </a:solidFill>
                <a:latin typeface="Calibri"/>
                <a:cs typeface="Calibri"/>
              </a:rPr>
              <a:t>annotations </a:t>
            </a:r>
            <a:r>
              <a:rPr sz="1400" spc="-10" dirty="0">
                <a:solidFill>
                  <a:srgbClr val="404040"/>
                </a:solidFill>
                <a:latin typeface="Calibri"/>
                <a:cs typeface="Calibri"/>
              </a:rPr>
              <a:t>répétées,</a:t>
            </a:r>
            <a:r>
              <a:rPr sz="1400" spc="35"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marL="12700">
              <a:lnSpc>
                <a:spcPts val="2280"/>
              </a:lnSpc>
              <a:spcBef>
                <a:spcPts val="1120"/>
              </a:spcBef>
            </a:pPr>
            <a:r>
              <a:rPr sz="1400" dirty="0">
                <a:solidFill>
                  <a:srgbClr val="404040"/>
                </a:solidFill>
                <a:latin typeface="Calibri"/>
                <a:cs typeface="Calibri"/>
              </a:rPr>
              <a:t>JUnit 5 </a:t>
            </a:r>
            <a:r>
              <a:rPr sz="1400" spc="-10" dirty="0">
                <a:solidFill>
                  <a:srgbClr val="404040"/>
                </a:solidFill>
                <a:latin typeface="Calibri"/>
                <a:cs typeface="Calibri"/>
              </a:rPr>
              <a:t>est </a:t>
            </a:r>
            <a:r>
              <a:rPr sz="1400" dirty="0">
                <a:solidFill>
                  <a:srgbClr val="404040"/>
                </a:solidFill>
                <a:latin typeface="Calibri"/>
                <a:cs typeface="Calibri"/>
              </a:rPr>
              <a:t>une </a:t>
            </a:r>
            <a:r>
              <a:rPr sz="1400" spc="-5" dirty="0">
                <a:solidFill>
                  <a:srgbClr val="404040"/>
                </a:solidFill>
                <a:latin typeface="Calibri"/>
                <a:cs typeface="Calibri"/>
              </a:rPr>
              <a:t>réécriture </a:t>
            </a:r>
            <a:r>
              <a:rPr sz="1400" spc="-10" dirty="0">
                <a:solidFill>
                  <a:srgbClr val="404040"/>
                </a:solidFill>
                <a:latin typeface="Calibri"/>
                <a:cs typeface="Calibri"/>
              </a:rPr>
              <a:t>intégrale </a:t>
            </a:r>
            <a:r>
              <a:rPr sz="1400" dirty="0">
                <a:solidFill>
                  <a:srgbClr val="404040"/>
                </a:solidFill>
                <a:latin typeface="Calibri"/>
                <a:cs typeface="Calibri"/>
              </a:rPr>
              <a:t>du </a:t>
            </a:r>
            <a:r>
              <a:rPr sz="1400" spc="-10" dirty="0">
                <a:solidFill>
                  <a:srgbClr val="404040"/>
                </a:solidFill>
                <a:latin typeface="Calibri"/>
                <a:cs typeface="Calibri"/>
              </a:rPr>
              <a:t>framework </a:t>
            </a:r>
            <a:r>
              <a:rPr sz="1400" spc="-20" dirty="0">
                <a:solidFill>
                  <a:srgbClr val="404040"/>
                </a:solidFill>
                <a:latin typeface="Calibri"/>
                <a:cs typeface="Calibri"/>
              </a:rPr>
              <a:t>ayant</a:t>
            </a:r>
            <a:r>
              <a:rPr sz="1400" spc="75" dirty="0">
                <a:solidFill>
                  <a:srgbClr val="404040"/>
                </a:solidFill>
                <a:latin typeface="Calibri"/>
                <a:cs typeface="Calibri"/>
              </a:rPr>
              <a:t> </a:t>
            </a:r>
            <a:r>
              <a:rPr sz="1400" spc="-10" dirty="0">
                <a:solidFill>
                  <a:srgbClr val="404040"/>
                </a:solidFill>
                <a:latin typeface="Calibri"/>
                <a:cs typeface="Calibri"/>
              </a:rPr>
              <a:t>plusieurs</a:t>
            </a:r>
            <a:endParaRPr sz="1400" dirty="0">
              <a:latin typeface="Calibri"/>
              <a:cs typeface="Calibri"/>
            </a:endParaRPr>
          </a:p>
          <a:p>
            <a:pPr marL="12700">
              <a:lnSpc>
                <a:spcPts val="2280"/>
              </a:lnSpc>
            </a:pPr>
            <a:r>
              <a:rPr sz="1400" spc="-5" dirty="0">
                <a:solidFill>
                  <a:srgbClr val="404040"/>
                </a:solidFill>
                <a:latin typeface="Calibri"/>
                <a:cs typeface="Calibri"/>
              </a:rPr>
              <a:t>objectifs</a:t>
            </a:r>
            <a:r>
              <a:rPr sz="1400" spc="-20"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a:p>
            <a:pPr marL="396875" marR="621665" indent="-182880">
              <a:lnSpc>
                <a:spcPts val="1939"/>
              </a:lnSpc>
              <a:spcBef>
                <a:spcPts val="450"/>
              </a:spcBef>
              <a:buClr>
                <a:srgbClr val="D24717"/>
              </a:buClr>
              <a:buFont typeface="Wingdings"/>
              <a:buChar char=""/>
              <a:tabLst>
                <a:tab pos="448945" algn="l"/>
              </a:tabLst>
            </a:pPr>
            <a:r>
              <a:rPr sz="1200" spc="-5" dirty="0">
                <a:solidFill>
                  <a:srgbClr val="404040"/>
                </a:solidFill>
                <a:latin typeface="Calibri"/>
                <a:cs typeface="Calibri"/>
              </a:rPr>
              <a:t>Le support et l'utilisation des nouvelles </a:t>
            </a:r>
            <a:r>
              <a:rPr sz="1200" spc="-10" dirty="0">
                <a:solidFill>
                  <a:srgbClr val="404040"/>
                </a:solidFill>
                <a:latin typeface="Calibri"/>
                <a:cs typeface="Calibri"/>
              </a:rPr>
              <a:t>fonctionnalités </a:t>
            </a:r>
            <a:r>
              <a:rPr sz="1200" spc="-5" dirty="0">
                <a:solidFill>
                  <a:srgbClr val="404040"/>
                </a:solidFill>
                <a:latin typeface="Calibri"/>
                <a:cs typeface="Calibri"/>
              </a:rPr>
              <a:t>de </a:t>
            </a:r>
            <a:r>
              <a:rPr sz="1200" spc="-15" dirty="0">
                <a:solidFill>
                  <a:srgbClr val="404040"/>
                </a:solidFill>
                <a:latin typeface="Calibri"/>
                <a:cs typeface="Calibri"/>
              </a:rPr>
              <a:t>Java </a:t>
            </a:r>
            <a:r>
              <a:rPr sz="1200" dirty="0">
                <a:solidFill>
                  <a:srgbClr val="404040"/>
                </a:solidFill>
                <a:latin typeface="Calibri"/>
                <a:cs typeface="Calibri"/>
              </a:rPr>
              <a:t>8 : </a:t>
            </a:r>
            <a:r>
              <a:rPr sz="1200" spc="-5" dirty="0">
                <a:solidFill>
                  <a:srgbClr val="404040"/>
                </a:solidFill>
                <a:latin typeface="Calibri"/>
                <a:cs typeface="Calibri"/>
              </a:rPr>
              <a:t>par  </a:t>
            </a:r>
            <a:r>
              <a:rPr sz="1200" spc="-10" dirty="0">
                <a:solidFill>
                  <a:srgbClr val="404040"/>
                </a:solidFill>
                <a:latin typeface="Calibri"/>
                <a:cs typeface="Calibri"/>
              </a:rPr>
              <a:t>exemple, </a:t>
            </a:r>
            <a:r>
              <a:rPr sz="1200" spc="-5" dirty="0">
                <a:solidFill>
                  <a:srgbClr val="404040"/>
                </a:solidFill>
                <a:latin typeface="Calibri"/>
                <a:cs typeface="Calibri"/>
              </a:rPr>
              <a:t>les </a:t>
            </a:r>
            <a:r>
              <a:rPr sz="1200" dirty="0">
                <a:solidFill>
                  <a:srgbClr val="404040"/>
                </a:solidFill>
                <a:latin typeface="Calibri"/>
                <a:cs typeface="Calibri"/>
              </a:rPr>
              <a:t>lambdas </a:t>
            </a:r>
            <a:r>
              <a:rPr sz="1200" spc="-5" dirty="0">
                <a:solidFill>
                  <a:srgbClr val="404040"/>
                </a:solidFill>
                <a:latin typeface="Calibri"/>
                <a:cs typeface="Calibri"/>
              </a:rPr>
              <a:t>peuvent </a:t>
            </a:r>
            <a:r>
              <a:rPr sz="1200" spc="-15" dirty="0">
                <a:solidFill>
                  <a:srgbClr val="404040"/>
                </a:solidFill>
                <a:latin typeface="Calibri"/>
                <a:cs typeface="Calibri"/>
              </a:rPr>
              <a:t>être </a:t>
            </a:r>
            <a:r>
              <a:rPr sz="1200" spc="-5" dirty="0">
                <a:solidFill>
                  <a:srgbClr val="404040"/>
                </a:solidFill>
                <a:latin typeface="Calibri"/>
                <a:cs typeface="Calibri"/>
              </a:rPr>
              <a:t>utilisés dans les</a:t>
            </a:r>
            <a:r>
              <a:rPr sz="1200" spc="65" dirty="0">
                <a:solidFill>
                  <a:srgbClr val="404040"/>
                </a:solidFill>
                <a:latin typeface="Calibri"/>
                <a:cs typeface="Calibri"/>
              </a:rPr>
              <a:t> </a:t>
            </a:r>
            <a:r>
              <a:rPr sz="1200" spc="-5" dirty="0">
                <a:solidFill>
                  <a:srgbClr val="404040"/>
                </a:solidFill>
                <a:latin typeface="Calibri"/>
                <a:cs typeface="Calibri"/>
              </a:rPr>
              <a:t>assertions</a:t>
            </a:r>
            <a:endParaRPr sz="1200" dirty="0">
              <a:latin typeface="Calibri"/>
              <a:cs typeface="Calibri"/>
            </a:endParaRPr>
          </a:p>
          <a:p>
            <a:pPr marL="448309" indent="-234950">
              <a:lnSpc>
                <a:spcPct val="100000"/>
              </a:lnSpc>
              <a:spcBef>
                <a:spcPts val="360"/>
              </a:spcBef>
              <a:buClr>
                <a:srgbClr val="D24717"/>
              </a:buClr>
              <a:buFont typeface="Wingdings"/>
              <a:buChar char=""/>
              <a:tabLst>
                <a:tab pos="448945" algn="l"/>
              </a:tabLst>
            </a:pPr>
            <a:r>
              <a:rPr sz="1200" dirty="0">
                <a:solidFill>
                  <a:srgbClr val="404040"/>
                </a:solidFill>
                <a:latin typeface="Calibri"/>
                <a:cs typeface="Calibri"/>
              </a:rPr>
              <a:t>Une </a:t>
            </a:r>
            <a:r>
              <a:rPr sz="1200" spc="-5" dirty="0">
                <a:solidFill>
                  <a:srgbClr val="404040"/>
                </a:solidFill>
                <a:latin typeface="Calibri"/>
                <a:cs typeface="Calibri"/>
              </a:rPr>
              <a:t>nouvelle </a:t>
            </a:r>
            <a:r>
              <a:rPr sz="1200" spc="-10" dirty="0">
                <a:solidFill>
                  <a:srgbClr val="404040"/>
                </a:solidFill>
                <a:latin typeface="Calibri"/>
                <a:cs typeface="Calibri"/>
              </a:rPr>
              <a:t>architecture reposant </a:t>
            </a:r>
            <a:r>
              <a:rPr sz="1200" spc="-5" dirty="0">
                <a:solidFill>
                  <a:srgbClr val="404040"/>
                </a:solidFill>
                <a:latin typeface="Calibri"/>
                <a:cs typeface="Calibri"/>
              </a:rPr>
              <a:t>sur </a:t>
            </a:r>
            <a:r>
              <a:rPr sz="1200" spc="-10" dirty="0">
                <a:solidFill>
                  <a:srgbClr val="404040"/>
                </a:solidFill>
                <a:latin typeface="Calibri"/>
                <a:cs typeface="Calibri"/>
              </a:rPr>
              <a:t>plusieurs</a:t>
            </a:r>
            <a:r>
              <a:rPr sz="1200" spc="75" dirty="0">
                <a:solidFill>
                  <a:srgbClr val="404040"/>
                </a:solidFill>
                <a:latin typeface="Calibri"/>
                <a:cs typeface="Calibri"/>
              </a:rPr>
              <a:t> </a:t>
            </a:r>
            <a:r>
              <a:rPr sz="1200" dirty="0">
                <a:solidFill>
                  <a:srgbClr val="404040"/>
                </a:solidFill>
                <a:latin typeface="Calibri"/>
                <a:cs typeface="Calibri"/>
              </a:rPr>
              <a:t>modules</a:t>
            </a:r>
            <a:endParaRPr sz="1200" dirty="0">
              <a:latin typeface="Calibri"/>
              <a:cs typeface="Calibri"/>
            </a:endParaRPr>
          </a:p>
          <a:p>
            <a:pPr marL="448309" indent="-234950">
              <a:lnSpc>
                <a:spcPct val="100000"/>
              </a:lnSpc>
              <a:spcBef>
                <a:spcPts val="385"/>
              </a:spcBef>
              <a:buClr>
                <a:srgbClr val="D24717"/>
              </a:buClr>
              <a:buFont typeface="Wingdings"/>
              <a:buChar char=""/>
              <a:tabLst>
                <a:tab pos="448945" algn="l"/>
              </a:tabLst>
            </a:pPr>
            <a:r>
              <a:rPr sz="1200" spc="-5" dirty="0">
                <a:solidFill>
                  <a:srgbClr val="404040"/>
                </a:solidFill>
                <a:latin typeface="Calibri"/>
                <a:cs typeface="Calibri"/>
              </a:rPr>
              <a:t>Le support de </a:t>
            </a:r>
            <a:r>
              <a:rPr sz="1200" spc="-15" dirty="0">
                <a:solidFill>
                  <a:srgbClr val="404040"/>
                </a:solidFill>
                <a:latin typeface="Calibri"/>
                <a:cs typeface="Calibri"/>
              </a:rPr>
              <a:t>différents </a:t>
            </a:r>
            <a:r>
              <a:rPr sz="1200" dirty="0">
                <a:solidFill>
                  <a:srgbClr val="404040"/>
                </a:solidFill>
                <a:latin typeface="Calibri"/>
                <a:cs typeface="Calibri"/>
              </a:rPr>
              <a:t>types </a:t>
            </a:r>
            <a:r>
              <a:rPr sz="1200" spc="-5" dirty="0">
                <a:solidFill>
                  <a:srgbClr val="404040"/>
                </a:solidFill>
                <a:latin typeface="Calibri"/>
                <a:cs typeface="Calibri"/>
              </a:rPr>
              <a:t>de</a:t>
            </a:r>
            <a:r>
              <a:rPr sz="1200" spc="35" dirty="0">
                <a:solidFill>
                  <a:srgbClr val="404040"/>
                </a:solidFill>
                <a:latin typeface="Calibri"/>
                <a:cs typeface="Calibri"/>
              </a:rPr>
              <a:t> </a:t>
            </a:r>
            <a:r>
              <a:rPr sz="1200" spc="-10" dirty="0">
                <a:solidFill>
                  <a:srgbClr val="404040"/>
                </a:solidFill>
                <a:latin typeface="Calibri"/>
                <a:cs typeface="Calibri"/>
              </a:rPr>
              <a:t>tests</a:t>
            </a:r>
            <a:endParaRPr sz="1200" dirty="0">
              <a:latin typeface="Calibri"/>
              <a:cs typeface="Calibri"/>
            </a:endParaRPr>
          </a:p>
          <a:p>
            <a:pPr marL="448309" indent="-234950">
              <a:lnSpc>
                <a:spcPts val="2055"/>
              </a:lnSpc>
              <a:spcBef>
                <a:spcPts val="385"/>
              </a:spcBef>
              <a:buClr>
                <a:srgbClr val="D24717"/>
              </a:buClr>
              <a:buFont typeface="Wingdings"/>
              <a:buChar char=""/>
              <a:tabLst>
                <a:tab pos="448945" algn="l"/>
              </a:tabLst>
            </a:pPr>
            <a:r>
              <a:rPr sz="1200" dirty="0">
                <a:solidFill>
                  <a:srgbClr val="404040"/>
                </a:solidFill>
                <a:latin typeface="Calibri"/>
                <a:cs typeface="Calibri"/>
              </a:rPr>
              <a:t>Un </a:t>
            </a:r>
            <a:r>
              <a:rPr sz="1200" spc="-5" dirty="0">
                <a:solidFill>
                  <a:srgbClr val="404040"/>
                </a:solidFill>
                <a:latin typeface="Calibri"/>
                <a:cs typeface="Calibri"/>
              </a:rPr>
              <a:t>mécanisme </a:t>
            </a:r>
            <a:r>
              <a:rPr sz="1200" spc="-10" dirty="0">
                <a:solidFill>
                  <a:srgbClr val="404040"/>
                </a:solidFill>
                <a:latin typeface="Calibri"/>
                <a:cs typeface="Calibri"/>
              </a:rPr>
              <a:t>d'extension </a:t>
            </a:r>
            <a:r>
              <a:rPr sz="1200" spc="-5" dirty="0">
                <a:solidFill>
                  <a:srgbClr val="404040"/>
                </a:solidFill>
                <a:latin typeface="Calibri"/>
                <a:cs typeface="Calibri"/>
              </a:rPr>
              <a:t>qui permet </a:t>
            </a:r>
            <a:r>
              <a:rPr sz="1200" spc="-10" dirty="0">
                <a:solidFill>
                  <a:srgbClr val="404040"/>
                </a:solidFill>
                <a:latin typeface="Calibri"/>
                <a:cs typeface="Calibri"/>
              </a:rPr>
              <a:t>l'ouverture </a:t>
            </a:r>
            <a:r>
              <a:rPr sz="1200" spc="-15" dirty="0">
                <a:solidFill>
                  <a:srgbClr val="404040"/>
                </a:solidFill>
                <a:latin typeface="Calibri"/>
                <a:cs typeface="Calibri"/>
              </a:rPr>
              <a:t>vers </a:t>
            </a:r>
            <a:r>
              <a:rPr sz="1200" spc="-5" dirty="0">
                <a:solidFill>
                  <a:srgbClr val="404040"/>
                </a:solidFill>
                <a:latin typeface="Calibri"/>
                <a:cs typeface="Calibri"/>
              </a:rPr>
              <a:t>des outils </a:t>
            </a:r>
            <a:r>
              <a:rPr sz="1200" spc="-15" dirty="0">
                <a:solidFill>
                  <a:srgbClr val="404040"/>
                </a:solidFill>
                <a:latin typeface="Calibri"/>
                <a:cs typeface="Calibri"/>
              </a:rPr>
              <a:t>tiers</a:t>
            </a:r>
            <a:r>
              <a:rPr sz="1200" spc="155" dirty="0">
                <a:solidFill>
                  <a:srgbClr val="404040"/>
                </a:solidFill>
                <a:latin typeface="Calibri"/>
                <a:cs typeface="Calibri"/>
              </a:rPr>
              <a:t> </a:t>
            </a:r>
            <a:r>
              <a:rPr sz="1200" spc="-5" dirty="0">
                <a:solidFill>
                  <a:srgbClr val="404040"/>
                </a:solidFill>
                <a:latin typeface="Calibri"/>
                <a:cs typeface="Calibri"/>
              </a:rPr>
              <a:t>ou</a:t>
            </a:r>
            <a:endParaRPr sz="1200" dirty="0">
              <a:latin typeface="Calibri"/>
              <a:cs typeface="Calibri"/>
            </a:endParaRPr>
          </a:p>
          <a:p>
            <a:pPr marL="396875">
              <a:lnSpc>
                <a:spcPts val="2055"/>
              </a:lnSpc>
            </a:pPr>
            <a:r>
              <a:rPr sz="1200" spc="-5" dirty="0">
                <a:solidFill>
                  <a:srgbClr val="404040"/>
                </a:solidFill>
                <a:latin typeface="Calibri"/>
                <a:cs typeface="Calibri"/>
              </a:rPr>
              <a:t>des </a:t>
            </a:r>
            <a:r>
              <a:rPr sz="1200" dirty="0">
                <a:solidFill>
                  <a:srgbClr val="404040"/>
                </a:solidFill>
                <a:latin typeface="Calibri"/>
                <a:cs typeface="Calibri"/>
              </a:rPr>
              <a:t>API</a:t>
            </a:r>
            <a:endParaRPr sz="1200"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310</a:t>
            </a:r>
            <a:endParaRPr sz="1050">
              <a:latin typeface="Calibri"/>
              <a:cs typeface="Calibri"/>
            </a:endParaRPr>
          </a:p>
        </p:txBody>
      </p:sp>
    </p:spTree>
    <p:extLst>
      <p:ext uri="{BB962C8B-B14F-4D97-AF65-F5344CB8AC3E}">
        <p14:creationId xmlns:p14="http://schemas.microsoft.com/office/powerpoint/2010/main" val="1281198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3063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JU</a:t>
            </a:r>
            <a:r>
              <a:rPr spc="-50" dirty="0">
                <a:solidFill>
                  <a:schemeClr val="tx1"/>
                </a:solidFill>
              </a:rPr>
              <a:t>n</a:t>
            </a:r>
            <a:r>
              <a:rPr spc="-55" dirty="0">
                <a:solidFill>
                  <a:schemeClr val="tx1"/>
                </a:solidFill>
              </a:rPr>
              <a:t>i</a:t>
            </a:r>
            <a:r>
              <a:rPr dirty="0">
                <a:solidFill>
                  <a:schemeClr val="tx1"/>
                </a:solidFill>
              </a:rPr>
              <a:t>t</a:t>
            </a:r>
          </a:p>
        </p:txBody>
      </p:sp>
      <p:sp>
        <p:nvSpPr>
          <p:cNvPr id="5" name="object 5"/>
          <p:cNvSpPr txBox="1"/>
          <p:nvPr/>
        </p:nvSpPr>
        <p:spPr>
          <a:xfrm>
            <a:off x="810259" y="1263928"/>
            <a:ext cx="7418070" cy="3354252"/>
          </a:xfrm>
          <a:prstGeom prst="rect">
            <a:avLst/>
          </a:prstGeom>
        </p:spPr>
        <p:txBody>
          <a:bodyPr vert="horz" wrap="square" lIns="0" tIns="160020" rIns="0" bIns="0" rtlCol="0">
            <a:spAutoFit/>
          </a:bodyPr>
          <a:lstStyle/>
          <a:p>
            <a:pPr marL="104139">
              <a:lnSpc>
                <a:spcPct val="100000"/>
              </a:lnSpc>
              <a:spcBef>
                <a:spcPts val="1260"/>
              </a:spcBef>
            </a:pPr>
            <a:r>
              <a:rPr sz="1600" spc="-5" dirty="0">
                <a:solidFill>
                  <a:srgbClr val="404040"/>
                </a:solidFill>
                <a:latin typeface="Calibri"/>
                <a:cs typeface="Calibri"/>
              </a:rPr>
              <a:t>JUnit </a:t>
            </a:r>
            <a:r>
              <a:rPr sz="1600" spc="-10" dirty="0">
                <a:solidFill>
                  <a:srgbClr val="404040"/>
                </a:solidFill>
                <a:latin typeface="Calibri"/>
                <a:cs typeface="Calibri"/>
              </a:rPr>
              <a:t>est </a:t>
            </a:r>
            <a:r>
              <a:rPr sz="1600" dirty="0">
                <a:solidFill>
                  <a:srgbClr val="404040"/>
                </a:solidFill>
                <a:latin typeface="Calibri"/>
                <a:cs typeface="Calibri"/>
              </a:rPr>
              <a:t>donc </a:t>
            </a:r>
            <a:r>
              <a:rPr sz="1600" spc="-5" dirty="0">
                <a:solidFill>
                  <a:srgbClr val="404040"/>
                </a:solidFill>
                <a:latin typeface="Calibri"/>
                <a:cs typeface="Calibri"/>
              </a:rPr>
              <a:t>un </a:t>
            </a:r>
            <a:r>
              <a:rPr sz="1600" spc="-10" dirty="0">
                <a:solidFill>
                  <a:srgbClr val="404040"/>
                </a:solidFill>
                <a:latin typeface="Calibri"/>
                <a:cs typeface="Calibri"/>
              </a:rPr>
              <a:t>framework </a:t>
            </a:r>
            <a:r>
              <a:rPr sz="1600" dirty="0">
                <a:solidFill>
                  <a:srgbClr val="404040"/>
                </a:solidFill>
                <a:latin typeface="Calibri"/>
                <a:cs typeface="Calibri"/>
              </a:rPr>
              <a:t>pour </a:t>
            </a:r>
            <a:r>
              <a:rPr sz="1600" spc="-5" dirty="0">
                <a:solidFill>
                  <a:srgbClr val="404040"/>
                </a:solidFill>
                <a:latin typeface="Calibri"/>
                <a:cs typeface="Calibri"/>
              </a:rPr>
              <a:t>réaliser des </a:t>
            </a:r>
            <a:r>
              <a:rPr sz="1600" spc="-10" dirty="0">
                <a:solidFill>
                  <a:srgbClr val="404040"/>
                </a:solidFill>
                <a:latin typeface="Calibri"/>
                <a:cs typeface="Calibri"/>
              </a:rPr>
              <a:t>tests</a:t>
            </a:r>
            <a:r>
              <a:rPr sz="1600" spc="70" dirty="0">
                <a:solidFill>
                  <a:srgbClr val="404040"/>
                </a:solidFill>
                <a:latin typeface="Calibri"/>
                <a:cs typeface="Calibri"/>
              </a:rPr>
              <a:t> </a:t>
            </a:r>
            <a:r>
              <a:rPr sz="1600" spc="-10" dirty="0">
                <a:solidFill>
                  <a:srgbClr val="404040"/>
                </a:solidFill>
                <a:latin typeface="Calibri"/>
                <a:cs typeface="Calibri"/>
              </a:rPr>
              <a:t>unitaires</a:t>
            </a:r>
            <a:endParaRPr sz="1600" dirty="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1600" dirty="0">
                <a:solidFill>
                  <a:srgbClr val="404040"/>
                </a:solidFill>
                <a:latin typeface="Calibri"/>
                <a:cs typeface="Calibri"/>
              </a:rPr>
              <a:t>Un </a:t>
            </a:r>
            <a:r>
              <a:rPr sz="1600" spc="-15" dirty="0">
                <a:solidFill>
                  <a:srgbClr val="404040"/>
                </a:solidFill>
                <a:latin typeface="Calibri"/>
                <a:cs typeface="Calibri"/>
              </a:rPr>
              <a:t>test </a:t>
            </a:r>
            <a:r>
              <a:rPr sz="1600" spc="-10" dirty="0">
                <a:solidFill>
                  <a:srgbClr val="404040"/>
                </a:solidFill>
                <a:latin typeface="Calibri"/>
                <a:cs typeface="Calibri"/>
              </a:rPr>
              <a:t>unitaire est </a:t>
            </a:r>
            <a:r>
              <a:rPr sz="1600" dirty="0">
                <a:solidFill>
                  <a:srgbClr val="404040"/>
                </a:solidFill>
                <a:latin typeface="Calibri"/>
                <a:cs typeface="Calibri"/>
              </a:rPr>
              <a:t>un </a:t>
            </a:r>
            <a:r>
              <a:rPr sz="1600" spc="-15" dirty="0">
                <a:solidFill>
                  <a:srgbClr val="404040"/>
                </a:solidFill>
                <a:latin typeface="Calibri"/>
                <a:cs typeface="Calibri"/>
              </a:rPr>
              <a:t>test </a:t>
            </a:r>
            <a:r>
              <a:rPr sz="1600" spc="-10" dirty="0">
                <a:solidFill>
                  <a:srgbClr val="404040"/>
                </a:solidFill>
                <a:latin typeface="Calibri"/>
                <a:cs typeface="Calibri"/>
              </a:rPr>
              <a:t>représenté </a:t>
            </a:r>
            <a:r>
              <a:rPr sz="1600" spc="-5" dirty="0">
                <a:solidFill>
                  <a:srgbClr val="404040"/>
                </a:solidFill>
                <a:latin typeface="Calibri"/>
                <a:cs typeface="Calibri"/>
              </a:rPr>
              <a:t>par </a:t>
            </a:r>
            <a:r>
              <a:rPr sz="1600" dirty="0">
                <a:solidFill>
                  <a:srgbClr val="404040"/>
                </a:solidFill>
                <a:latin typeface="Calibri"/>
                <a:cs typeface="Calibri"/>
              </a:rPr>
              <a:t>une</a:t>
            </a:r>
            <a:r>
              <a:rPr sz="1600" spc="95" dirty="0">
                <a:solidFill>
                  <a:srgbClr val="404040"/>
                </a:solidFill>
                <a:latin typeface="Calibri"/>
                <a:cs typeface="Calibri"/>
              </a:rPr>
              <a:t> </a:t>
            </a:r>
            <a:r>
              <a:rPr sz="1600" spc="-5" dirty="0">
                <a:solidFill>
                  <a:srgbClr val="404040"/>
                </a:solidFill>
                <a:latin typeface="Calibri"/>
                <a:cs typeface="Calibri"/>
              </a:rPr>
              <a:t>classe</a:t>
            </a:r>
            <a:endParaRPr sz="16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1600" dirty="0">
                <a:solidFill>
                  <a:srgbClr val="404040"/>
                </a:solidFill>
                <a:latin typeface="Calibri"/>
                <a:cs typeface="Calibri"/>
              </a:rPr>
              <a:t>Un </a:t>
            </a:r>
            <a:r>
              <a:rPr sz="1600" spc="-5" dirty="0">
                <a:solidFill>
                  <a:srgbClr val="404040"/>
                </a:solidFill>
                <a:latin typeface="Calibri"/>
                <a:cs typeface="Calibri"/>
              </a:rPr>
              <a:t>cas de </a:t>
            </a:r>
            <a:r>
              <a:rPr sz="1600" spc="-15" dirty="0">
                <a:solidFill>
                  <a:srgbClr val="404040"/>
                </a:solidFill>
                <a:latin typeface="Calibri"/>
                <a:cs typeface="Calibri"/>
              </a:rPr>
              <a:t>test </a:t>
            </a:r>
            <a:r>
              <a:rPr sz="1600" spc="-10" dirty="0">
                <a:solidFill>
                  <a:srgbClr val="404040"/>
                </a:solidFill>
                <a:latin typeface="Calibri"/>
                <a:cs typeface="Calibri"/>
              </a:rPr>
              <a:t>est </a:t>
            </a:r>
            <a:r>
              <a:rPr sz="1600" spc="-15" dirty="0">
                <a:solidFill>
                  <a:srgbClr val="404040"/>
                </a:solidFill>
                <a:latin typeface="Calibri"/>
                <a:cs typeface="Calibri"/>
              </a:rPr>
              <a:t>représenté </a:t>
            </a:r>
            <a:r>
              <a:rPr sz="1600" spc="-5" dirty="0">
                <a:solidFill>
                  <a:srgbClr val="404040"/>
                </a:solidFill>
                <a:latin typeface="Calibri"/>
                <a:cs typeface="Calibri"/>
              </a:rPr>
              <a:t>par </a:t>
            </a:r>
            <a:r>
              <a:rPr sz="1600" dirty="0">
                <a:solidFill>
                  <a:srgbClr val="404040"/>
                </a:solidFill>
                <a:latin typeface="Calibri"/>
                <a:cs typeface="Calibri"/>
              </a:rPr>
              <a:t>une</a:t>
            </a:r>
            <a:r>
              <a:rPr sz="1600" spc="85" dirty="0">
                <a:solidFill>
                  <a:srgbClr val="404040"/>
                </a:solidFill>
                <a:latin typeface="Calibri"/>
                <a:cs typeface="Calibri"/>
              </a:rPr>
              <a:t> </a:t>
            </a:r>
            <a:r>
              <a:rPr sz="1600" dirty="0">
                <a:solidFill>
                  <a:srgbClr val="404040"/>
                </a:solidFill>
                <a:latin typeface="Calibri"/>
                <a:cs typeface="Calibri"/>
              </a:rPr>
              <a:t>méthode</a:t>
            </a:r>
            <a:endParaRPr sz="16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1600" dirty="0">
                <a:solidFill>
                  <a:srgbClr val="404040"/>
                </a:solidFill>
                <a:latin typeface="Calibri"/>
                <a:cs typeface="Calibri"/>
              </a:rPr>
              <a:t>Une </a:t>
            </a:r>
            <a:r>
              <a:rPr sz="1600" spc="-10" dirty="0">
                <a:solidFill>
                  <a:srgbClr val="404040"/>
                </a:solidFill>
                <a:latin typeface="Calibri"/>
                <a:cs typeface="Calibri"/>
              </a:rPr>
              <a:t>suite </a:t>
            </a:r>
            <a:r>
              <a:rPr sz="1600" spc="-5" dirty="0">
                <a:solidFill>
                  <a:srgbClr val="404040"/>
                </a:solidFill>
                <a:latin typeface="Calibri"/>
                <a:cs typeface="Calibri"/>
              </a:rPr>
              <a:t>de </a:t>
            </a:r>
            <a:r>
              <a:rPr sz="1600" spc="-10" dirty="0">
                <a:solidFill>
                  <a:srgbClr val="404040"/>
                </a:solidFill>
                <a:latin typeface="Calibri"/>
                <a:cs typeface="Calibri"/>
              </a:rPr>
              <a:t>tests est </a:t>
            </a:r>
            <a:r>
              <a:rPr sz="1600" dirty="0">
                <a:solidFill>
                  <a:srgbClr val="404040"/>
                </a:solidFill>
                <a:latin typeface="Calibri"/>
                <a:cs typeface="Calibri"/>
              </a:rPr>
              <a:t>une </a:t>
            </a:r>
            <a:r>
              <a:rPr sz="1600" spc="-5" dirty="0">
                <a:solidFill>
                  <a:srgbClr val="404040"/>
                </a:solidFill>
                <a:latin typeface="Calibri"/>
                <a:cs typeface="Calibri"/>
              </a:rPr>
              <a:t>ensemble, ou collection </a:t>
            </a:r>
            <a:r>
              <a:rPr sz="1600" dirty="0">
                <a:solidFill>
                  <a:srgbClr val="404040"/>
                </a:solidFill>
                <a:latin typeface="Calibri"/>
                <a:cs typeface="Calibri"/>
              </a:rPr>
              <a:t>de cas </a:t>
            </a:r>
            <a:r>
              <a:rPr sz="1600" spc="-5" dirty="0">
                <a:solidFill>
                  <a:srgbClr val="404040"/>
                </a:solidFill>
                <a:latin typeface="Calibri"/>
                <a:cs typeface="Calibri"/>
              </a:rPr>
              <a:t>de</a:t>
            </a:r>
            <a:r>
              <a:rPr sz="1600" spc="80" dirty="0">
                <a:solidFill>
                  <a:srgbClr val="404040"/>
                </a:solidFill>
                <a:latin typeface="Calibri"/>
                <a:cs typeface="Calibri"/>
              </a:rPr>
              <a:t> </a:t>
            </a:r>
            <a:r>
              <a:rPr sz="1600" spc="-15" dirty="0">
                <a:solidFill>
                  <a:srgbClr val="404040"/>
                </a:solidFill>
                <a:latin typeface="Calibri"/>
                <a:cs typeface="Calibri"/>
              </a:rPr>
              <a:t>test</a:t>
            </a:r>
            <a:endParaRPr sz="1600" dirty="0">
              <a:latin typeface="Calibri"/>
              <a:cs typeface="Calibri"/>
            </a:endParaRPr>
          </a:p>
          <a:p>
            <a:pPr marL="104139" marR="5080" indent="-92075" algn="just">
              <a:lnSpc>
                <a:spcPct val="90100"/>
              </a:lnSpc>
              <a:spcBef>
                <a:spcPts val="1400"/>
              </a:spcBef>
              <a:buClr>
                <a:srgbClr val="D24717"/>
              </a:buClr>
              <a:buFont typeface="Wingdings"/>
              <a:buChar char=""/>
              <a:tabLst>
                <a:tab pos="271145" algn="l"/>
              </a:tabLst>
            </a:pPr>
            <a:r>
              <a:rPr sz="1600" dirty="0">
                <a:solidFill>
                  <a:srgbClr val="404040"/>
                </a:solidFill>
                <a:latin typeface="Calibri"/>
                <a:cs typeface="Calibri"/>
              </a:rPr>
              <a:t>Le </a:t>
            </a:r>
            <a:r>
              <a:rPr sz="1600" spc="-15" dirty="0">
                <a:solidFill>
                  <a:srgbClr val="404040"/>
                </a:solidFill>
                <a:latin typeface="Calibri"/>
                <a:cs typeface="Calibri"/>
              </a:rPr>
              <a:t>test </a:t>
            </a:r>
            <a:r>
              <a:rPr sz="1600" spc="-10" dirty="0">
                <a:solidFill>
                  <a:srgbClr val="404040"/>
                </a:solidFill>
                <a:latin typeface="Calibri"/>
                <a:cs typeface="Calibri"/>
              </a:rPr>
              <a:t>unitaire est </a:t>
            </a:r>
            <a:r>
              <a:rPr sz="1600" spc="-5" dirty="0">
                <a:solidFill>
                  <a:srgbClr val="404040"/>
                </a:solidFill>
                <a:latin typeface="Calibri"/>
                <a:cs typeface="Calibri"/>
              </a:rPr>
              <a:t>très </a:t>
            </a:r>
            <a:r>
              <a:rPr sz="1600" spc="-10" dirty="0">
                <a:solidFill>
                  <a:srgbClr val="404040"/>
                </a:solidFill>
                <a:latin typeface="Calibri"/>
                <a:cs typeface="Calibri"/>
              </a:rPr>
              <a:t>important. </a:t>
            </a:r>
            <a:r>
              <a:rPr sz="1600" dirty="0">
                <a:solidFill>
                  <a:srgbClr val="404040"/>
                </a:solidFill>
                <a:latin typeface="Calibri"/>
                <a:cs typeface="Calibri"/>
              </a:rPr>
              <a:t>En </a:t>
            </a:r>
            <a:r>
              <a:rPr sz="1600" spc="-20" dirty="0">
                <a:solidFill>
                  <a:srgbClr val="404040"/>
                </a:solidFill>
                <a:latin typeface="Calibri"/>
                <a:cs typeface="Calibri"/>
              </a:rPr>
              <a:t>effet, </a:t>
            </a:r>
            <a:r>
              <a:rPr sz="1600" dirty="0">
                <a:solidFill>
                  <a:srgbClr val="404040"/>
                </a:solidFill>
                <a:latin typeface="Calibri"/>
                <a:cs typeface="Calibri"/>
              </a:rPr>
              <a:t>en </a:t>
            </a:r>
            <a:r>
              <a:rPr sz="1600" spc="-5" dirty="0">
                <a:solidFill>
                  <a:srgbClr val="404040"/>
                </a:solidFill>
                <a:latin typeface="Calibri"/>
                <a:cs typeface="Calibri"/>
              </a:rPr>
              <a:t>cas </a:t>
            </a:r>
            <a:r>
              <a:rPr sz="1600" dirty="0">
                <a:solidFill>
                  <a:srgbClr val="404040"/>
                </a:solidFill>
                <a:latin typeface="Calibri"/>
                <a:cs typeface="Calibri"/>
              </a:rPr>
              <a:t>de </a:t>
            </a:r>
            <a:r>
              <a:rPr sz="1600" spc="-5" dirty="0">
                <a:solidFill>
                  <a:srgbClr val="404040"/>
                </a:solidFill>
                <a:latin typeface="Calibri"/>
                <a:cs typeface="Calibri"/>
              </a:rPr>
              <a:t>changement ou  de modification </a:t>
            </a:r>
            <a:r>
              <a:rPr sz="1600" dirty="0">
                <a:solidFill>
                  <a:srgbClr val="404040"/>
                </a:solidFill>
                <a:latin typeface="Calibri"/>
                <a:cs typeface="Calibri"/>
              </a:rPr>
              <a:t>de la </a:t>
            </a:r>
            <a:r>
              <a:rPr sz="1600" spc="-5" dirty="0">
                <a:solidFill>
                  <a:srgbClr val="404040"/>
                </a:solidFill>
                <a:latin typeface="Calibri"/>
                <a:cs typeface="Calibri"/>
              </a:rPr>
              <a:t>solution, </a:t>
            </a:r>
            <a:r>
              <a:rPr sz="1600" dirty="0">
                <a:solidFill>
                  <a:srgbClr val="404040"/>
                </a:solidFill>
                <a:latin typeface="Calibri"/>
                <a:cs typeface="Calibri"/>
              </a:rPr>
              <a:t>le </a:t>
            </a:r>
            <a:r>
              <a:rPr sz="1600" spc="-15" dirty="0">
                <a:solidFill>
                  <a:srgbClr val="404040"/>
                </a:solidFill>
                <a:latin typeface="Calibri"/>
                <a:cs typeface="Calibri"/>
              </a:rPr>
              <a:t>test </a:t>
            </a:r>
            <a:r>
              <a:rPr sz="1600" spc="-10" dirty="0">
                <a:solidFill>
                  <a:srgbClr val="404040"/>
                </a:solidFill>
                <a:latin typeface="Calibri"/>
                <a:cs typeface="Calibri"/>
              </a:rPr>
              <a:t>unitaire </a:t>
            </a:r>
            <a:r>
              <a:rPr sz="1600" spc="-5" dirty="0">
                <a:solidFill>
                  <a:srgbClr val="404040"/>
                </a:solidFill>
                <a:latin typeface="Calibri"/>
                <a:cs typeface="Calibri"/>
              </a:rPr>
              <a:t>permet de </a:t>
            </a:r>
            <a:r>
              <a:rPr sz="1600" spc="-20" dirty="0">
                <a:solidFill>
                  <a:srgbClr val="404040"/>
                </a:solidFill>
                <a:latin typeface="Calibri"/>
                <a:cs typeface="Calibri"/>
              </a:rPr>
              <a:t>s’assurer </a:t>
            </a:r>
            <a:r>
              <a:rPr sz="1600" dirty="0">
                <a:solidFill>
                  <a:srgbClr val="404040"/>
                </a:solidFill>
                <a:latin typeface="Calibri"/>
                <a:cs typeface="Calibri"/>
              </a:rPr>
              <a:t>que  le </a:t>
            </a:r>
            <a:r>
              <a:rPr sz="1600" spc="-10" dirty="0">
                <a:solidFill>
                  <a:srgbClr val="404040"/>
                </a:solidFill>
                <a:latin typeface="Calibri"/>
                <a:cs typeface="Calibri"/>
              </a:rPr>
              <a:t>produit </a:t>
            </a:r>
            <a:r>
              <a:rPr sz="1600" spc="-5" dirty="0">
                <a:solidFill>
                  <a:srgbClr val="404040"/>
                </a:solidFill>
                <a:latin typeface="Calibri"/>
                <a:cs typeface="Calibri"/>
              </a:rPr>
              <a:t>continue de</a:t>
            </a:r>
            <a:r>
              <a:rPr sz="1600" spc="-20" dirty="0">
                <a:solidFill>
                  <a:srgbClr val="404040"/>
                </a:solidFill>
                <a:latin typeface="Calibri"/>
                <a:cs typeface="Calibri"/>
              </a:rPr>
              <a:t> </a:t>
            </a:r>
            <a:r>
              <a:rPr sz="1600" spc="-5" dirty="0">
                <a:solidFill>
                  <a:srgbClr val="404040"/>
                </a:solidFill>
                <a:latin typeface="Calibri"/>
                <a:cs typeface="Calibri"/>
              </a:rPr>
              <a:t>fonctionner</a:t>
            </a:r>
            <a:endParaRPr sz="1600" dirty="0">
              <a:latin typeface="Calibri"/>
              <a:cs typeface="Calibri"/>
            </a:endParaRPr>
          </a:p>
          <a:p>
            <a:pPr>
              <a:lnSpc>
                <a:spcPct val="100000"/>
              </a:lnSpc>
            </a:pPr>
            <a:endParaRPr sz="1600" dirty="0">
              <a:latin typeface="Times New Roman"/>
              <a:cs typeface="Times New Roman"/>
            </a:endParaRPr>
          </a:p>
          <a:p>
            <a:pPr>
              <a:lnSpc>
                <a:spcPct val="100000"/>
              </a:lnSpc>
              <a:spcBef>
                <a:spcPts val="35"/>
              </a:spcBef>
            </a:pPr>
            <a:endParaRPr dirty="0">
              <a:latin typeface="Times New Roman"/>
              <a:cs typeface="Times New Roman"/>
            </a:endParaRPr>
          </a:p>
          <a:p>
            <a:pPr marL="12700">
              <a:lnSpc>
                <a:spcPts val="2055"/>
              </a:lnSpc>
            </a:pPr>
            <a:r>
              <a:rPr sz="1400" i="1" spc="-10" dirty="0">
                <a:solidFill>
                  <a:srgbClr val="404040"/>
                </a:solidFill>
                <a:latin typeface="Calibri"/>
                <a:cs typeface="Calibri"/>
              </a:rPr>
              <a:t>Remarque </a:t>
            </a:r>
            <a:r>
              <a:rPr sz="1400" i="1" dirty="0">
                <a:solidFill>
                  <a:srgbClr val="404040"/>
                </a:solidFill>
                <a:latin typeface="Calibri"/>
                <a:cs typeface="Calibri"/>
              </a:rPr>
              <a:t>: </a:t>
            </a:r>
            <a:r>
              <a:rPr sz="1400" i="1" spc="-5" dirty="0">
                <a:solidFill>
                  <a:srgbClr val="404040"/>
                </a:solidFill>
                <a:latin typeface="Calibri"/>
                <a:cs typeface="Calibri"/>
              </a:rPr>
              <a:t>JUnit </a:t>
            </a:r>
            <a:r>
              <a:rPr sz="1400" i="1" dirty="0">
                <a:solidFill>
                  <a:srgbClr val="404040"/>
                </a:solidFill>
                <a:latin typeface="Calibri"/>
                <a:cs typeface="Calibri"/>
              </a:rPr>
              <a:t>5 </a:t>
            </a:r>
            <a:r>
              <a:rPr sz="1400" i="1" spc="-5" dirty="0">
                <a:solidFill>
                  <a:srgbClr val="404040"/>
                </a:solidFill>
                <a:latin typeface="Calibri"/>
                <a:cs typeface="Calibri"/>
              </a:rPr>
              <a:t>ne peut </a:t>
            </a:r>
            <a:r>
              <a:rPr sz="1400" i="1" spc="-10" dirty="0">
                <a:solidFill>
                  <a:srgbClr val="404040"/>
                </a:solidFill>
                <a:latin typeface="Calibri"/>
                <a:cs typeface="Calibri"/>
              </a:rPr>
              <a:t>être utilisée </a:t>
            </a:r>
            <a:r>
              <a:rPr sz="1400" i="1" spc="-5" dirty="0">
                <a:solidFill>
                  <a:srgbClr val="404040"/>
                </a:solidFill>
                <a:latin typeface="Calibri"/>
                <a:cs typeface="Calibri"/>
              </a:rPr>
              <a:t>qu'avec une version supérieure ou</a:t>
            </a:r>
            <a:r>
              <a:rPr sz="1400" i="1" spc="185" dirty="0">
                <a:solidFill>
                  <a:srgbClr val="404040"/>
                </a:solidFill>
                <a:latin typeface="Calibri"/>
                <a:cs typeface="Calibri"/>
              </a:rPr>
              <a:t> </a:t>
            </a:r>
            <a:r>
              <a:rPr sz="1400" i="1" spc="-5" dirty="0">
                <a:solidFill>
                  <a:srgbClr val="404040"/>
                </a:solidFill>
                <a:latin typeface="Calibri"/>
                <a:cs typeface="Calibri"/>
              </a:rPr>
              <a:t>égale</a:t>
            </a:r>
            <a:endParaRPr sz="1400" dirty="0">
              <a:latin typeface="Calibri"/>
              <a:cs typeface="Calibri"/>
            </a:endParaRPr>
          </a:p>
          <a:p>
            <a:pPr marL="12700">
              <a:lnSpc>
                <a:spcPts val="2055"/>
              </a:lnSpc>
            </a:pPr>
            <a:r>
              <a:rPr sz="1400" i="1" dirty="0">
                <a:solidFill>
                  <a:srgbClr val="404040"/>
                </a:solidFill>
                <a:latin typeface="Calibri"/>
                <a:cs typeface="Calibri"/>
              </a:rPr>
              <a:t>à 8 </a:t>
            </a:r>
            <a:r>
              <a:rPr sz="1400" i="1" spc="-5" dirty="0">
                <a:solidFill>
                  <a:srgbClr val="404040"/>
                </a:solidFill>
                <a:latin typeface="Calibri"/>
                <a:cs typeface="Calibri"/>
              </a:rPr>
              <a:t>de </a:t>
            </a:r>
            <a:r>
              <a:rPr sz="1400" i="1" dirty="0">
                <a:solidFill>
                  <a:srgbClr val="404040"/>
                </a:solidFill>
                <a:latin typeface="Calibri"/>
                <a:cs typeface="Calibri"/>
              </a:rPr>
              <a:t>Java : </a:t>
            </a:r>
            <a:r>
              <a:rPr sz="1400" i="1" spc="-5" dirty="0">
                <a:solidFill>
                  <a:srgbClr val="404040"/>
                </a:solidFill>
                <a:latin typeface="Calibri"/>
                <a:cs typeface="Calibri"/>
              </a:rPr>
              <a:t>il </a:t>
            </a:r>
            <a:r>
              <a:rPr sz="1400" i="1" spc="-10" dirty="0">
                <a:solidFill>
                  <a:srgbClr val="404040"/>
                </a:solidFill>
                <a:latin typeface="Calibri"/>
                <a:cs typeface="Calibri"/>
              </a:rPr>
              <a:t>n'est </a:t>
            </a:r>
            <a:r>
              <a:rPr sz="1400" i="1" spc="-5" dirty="0">
                <a:solidFill>
                  <a:srgbClr val="404040"/>
                </a:solidFill>
                <a:latin typeface="Calibri"/>
                <a:cs typeface="Calibri"/>
              </a:rPr>
              <a:t>pas </a:t>
            </a:r>
            <a:r>
              <a:rPr sz="1400" i="1" spc="-10" dirty="0">
                <a:solidFill>
                  <a:srgbClr val="404040"/>
                </a:solidFill>
                <a:latin typeface="Calibri"/>
                <a:cs typeface="Calibri"/>
              </a:rPr>
              <a:t>possible </a:t>
            </a:r>
            <a:r>
              <a:rPr sz="1400" i="1" spc="-5" dirty="0">
                <a:solidFill>
                  <a:srgbClr val="404040"/>
                </a:solidFill>
                <a:latin typeface="Calibri"/>
                <a:cs typeface="Calibri"/>
              </a:rPr>
              <a:t>d'utiliser une version</a:t>
            </a:r>
            <a:r>
              <a:rPr sz="1400" i="1" spc="175" dirty="0">
                <a:solidFill>
                  <a:srgbClr val="404040"/>
                </a:solidFill>
                <a:latin typeface="Calibri"/>
                <a:cs typeface="Calibri"/>
              </a:rPr>
              <a:t> </a:t>
            </a:r>
            <a:r>
              <a:rPr sz="1400" i="1" spc="-10" dirty="0">
                <a:solidFill>
                  <a:srgbClr val="404040"/>
                </a:solidFill>
                <a:latin typeface="Calibri"/>
                <a:cs typeface="Calibri"/>
              </a:rPr>
              <a:t>antérieure.</a:t>
            </a:r>
            <a:endParaRPr sz="1400"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86189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Qu’est ce qu’un projet?</a:t>
            </a:r>
          </a:p>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1600" dirty="0" err="1">
                <a:solidFill>
                  <a:schemeClr val="bg1"/>
                </a:solidFill>
                <a:latin typeface="Century Gothic" panose="020B0502020202020204" pitchFamily="34" charset="0"/>
                <a:cs typeface="Tahoma"/>
              </a:rPr>
              <a:t>Scrum</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9085407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23063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JU</a:t>
            </a:r>
            <a:r>
              <a:rPr spc="-50" dirty="0">
                <a:solidFill>
                  <a:schemeClr val="tx1"/>
                </a:solidFill>
              </a:rPr>
              <a:t>n</a:t>
            </a:r>
            <a:r>
              <a:rPr spc="-55" dirty="0">
                <a:solidFill>
                  <a:schemeClr val="tx1"/>
                </a:solidFill>
              </a:rPr>
              <a:t>i</a:t>
            </a:r>
            <a:r>
              <a:rPr dirty="0">
                <a:solidFill>
                  <a:schemeClr val="tx1"/>
                </a:solidFill>
              </a:rPr>
              <a:t>t</a:t>
            </a:r>
          </a:p>
        </p:txBody>
      </p:sp>
      <p:sp>
        <p:nvSpPr>
          <p:cNvPr id="5" name="object 5"/>
          <p:cNvSpPr txBox="1"/>
          <p:nvPr/>
        </p:nvSpPr>
        <p:spPr>
          <a:xfrm>
            <a:off x="902004" y="1352857"/>
            <a:ext cx="7212330" cy="3357971"/>
          </a:xfrm>
          <a:prstGeom prst="rect">
            <a:avLst/>
          </a:prstGeom>
        </p:spPr>
        <p:txBody>
          <a:bodyPr vert="horz" wrap="square" lIns="0" tIns="41275" rIns="0" bIns="0" rtlCol="0">
            <a:spAutoFit/>
          </a:bodyPr>
          <a:lstStyle/>
          <a:p>
            <a:pPr marL="12700">
              <a:lnSpc>
                <a:spcPct val="100000"/>
              </a:lnSpc>
              <a:spcBef>
                <a:spcPts val="325"/>
              </a:spcBef>
            </a:pPr>
            <a:r>
              <a:rPr spc="-5" dirty="0">
                <a:solidFill>
                  <a:srgbClr val="404040"/>
                </a:solidFill>
                <a:latin typeface="Calibri"/>
                <a:cs typeface="Calibri"/>
              </a:rPr>
              <a:t>JUnit permet</a:t>
            </a:r>
            <a:r>
              <a:rPr spc="20" dirty="0">
                <a:solidFill>
                  <a:srgbClr val="404040"/>
                </a:solidFill>
                <a:latin typeface="Calibri"/>
                <a:cs typeface="Calibri"/>
              </a:rPr>
              <a:t> </a:t>
            </a:r>
            <a:r>
              <a:rPr dirty="0">
                <a:solidFill>
                  <a:srgbClr val="404040"/>
                </a:solidFill>
                <a:latin typeface="Calibri"/>
                <a:cs typeface="Calibri"/>
              </a:rPr>
              <a:t>de</a:t>
            </a:r>
            <a:endParaRPr dirty="0">
              <a:latin typeface="Calibri"/>
              <a:cs typeface="Calibri"/>
            </a:endParaRPr>
          </a:p>
          <a:p>
            <a:pPr marL="304800" indent="-183515">
              <a:lnSpc>
                <a:spcPct val="100000"/>
              </a:lnSpc>
              <a:spcBef>
                <a:spcPts val="200"/>
              </a:spcBef>
              <a:buClr>
                <a:srgbClr val="D24717"/>
              </a:buClr>
              <a:buChar char="◦"/>
              <a:tabLst>
                <a:tab pos="305435" algn="l"/>
              </a:tabLst>
            </a:pPr>
            <a:r>
              <a:rPr sz="1600" spc="-10" dirty="0">
                <a:solidFill>
                  <a:srgbClr val="404040"/>
                </a:solidFill>
                <a:latin typeface="Calibri"/>
                <a:cs typeface="Calibri"/>
              </a:rPr>
              <a:t>Définir </a:t>
            </a:r>
            <a:r>
              <a:rPr sz="1600" spc="-5" dirty="0">
                <a:solidFill>
                  <a:srgbClr val="404040"/>
                </a:solidFill>
                <a:latin typeface="Calibri"/>
                <a:cs typeface="Calibri"/>
              </a:rPr>
              <a:t>des </a:t>
            </a:r>
            <a:r>
              <a:rPr sz="1600" spc="-10" dirty="0">
                <a:solidFill>
                  <a:srgbClr val="404040"/>
                </a:solidFill>
                <a:latin typeface="Calibri"/>
                <a:cs typeface="Calibri"/>
              </a:rPr>
              <a:t>tests </a:t>
            </a:r>
            <a:r>
              <a:rPr sz="1600" spc="-5" dirty="0">
                <a:solidFill>
                  <a:srgbClr val="404040"/>
                </a:solidFill>
                <a:latin typeface="Calibri"/>
                <a:cs typeface="Calibri"/>
              </a:rPr>
              <a:t>et des </a:t>
            </a:r>
            <a:r>
              <a:rPr sz="1600" spc="-10" dirty="0">
                <a:solidFill>
                  <a:srgbClr val="404040"/>
                </a:solidFill>
                <a:latin typeface="Calibri"/>
                <a:cs typeface="Calibri"/>
              </a:rPr>
              <a:t>suites </a:t>
            </a:r>
            <a:r>
              <a:rPr sz="1600" spc="-5" dirty="0">
                <a:solidFill>
                  <a:srgbClr val="404040"/>
                </a:solidFill>
                <a:latin typeface="Calibri"/>
                <a:cs typeface="Calibri"/>
              </a:rPr>
              <a:t>de</a:t>
            </a:r>
            <a:r>
              <a:rPr sz="1600" spc="60" dirty="0">
                <a:solidFill>
                  <a:srgbClr val="404040"/>
                </a:solidFill>
                <a:latin typeface="Calibri"/>
                <a:cs typeface="Calibri"/>
              </a:rPr>
              <a:t> </a:t>
            </a:r>
            <a:r>
              <a:rPr sz="1600" spc="-10" dirty="0">
                <a:solidFill>
                  <a:srgbClr val="404040"/>
                </a:solidFill>
                <a:latin typeface="Calibri"/>
                <a:cs typeface="Calibri"/>
              </a:rPr>
              <a:t>tests</a:t>
            </a:r>
            <a:endParaRPr sz="1600" dirty="0">
              <a:latin typeface="Calibri"/>
              <a:cs typeface="Calibri"/>
            </a:endParaRPr>
          </a:p>
          <a:p>
            <a:pPr marL="304800" indent="-183515">
              <a:lnSpc>
                <a:spcPct val="100000"/>
              </a:lnSpc>
              <a:spcBef>
                <a:spcPts val="385"/>
              </a:spcBef>
              <a:buClr>
                <a:srgbClr val="D24717"/>
              </a:buClr>
              <a:buChar char="◦"/>
              <a:tabLst>
                <a:tab pos="305435" algn="l"/>
              </a:tabLst>
            </a:pPr>
            <a:r>
              <a:rPr sz="1600" spc="-15" dirty="0">
                <a:solidFill>
                  <a:srgbClr val="404040"/>
                </a:solidFill>
                <a:latin typeface="Calibri"/>
                <a:cs typeface="Calibri"/>
              </a:rPr>
              <a:t>Exécuter </a:t>
            </a:r>
            <a:r>
              <a:rPr sz="1600" spc="-5" dirty="0">
                <a:solidFill>
                  <a:srgbClr val="404040"/>
                </a:solidFill>
                <a:latin typeface="Calibri"/>
                <a:cs typeface="Calibri"/>
              </a:rPr>
              <a:t>des </a:t>
            </a:r>
            <a:r>
              <a:rPr sz="1600" spc="-10" dirty="0">
                <a:solidFill>
                  <a:srgbClr val="404040"/>
                </a:solidFill>
                <a:latin typeface="Calibri"/>
                <a:cs typeface="Calibri"/>
              </a:rPr>
              <a:t>tests </a:t>
            </a:r>
            <a:r>
              <a:rPr sz="1600" spc="-5" dirty="0">
                <a:solidFill>
                  <a:srgbClr val="404040"/>
                </a:solidFill>
                <a:latin typeface="Calibri"/>
                <a:cs typeface="Calibri"/>
              </a:rPr>
              <a:t>et des </a:t>
            </a:r>
            <a:r>
              <a:rPr sz="1600" spc="-10" dirty="0">
                <a:solidFill>
                  <a:srgbClr val="404040"/>
                </a:solidFill>
                <a:latin typeface="Calibri"/>
                <a:cs typeface="Calibri"/>
              </a:rPr>
              <a:t>suites </a:t>
            </a:r>
            <a:r>
              <a:rPr sz="1600" spc="-5" dirty="0">
                <a:solidFill>
                  <a:srgbClr val="404040"/>
                </a:solidFill>
                <a:latin typeface="Calibri"/>
                <a:cs typeface="Calibri"/>
              </a:rPr>
              <a:t>de</a:t>
            </a:r>
            <a:r>
              <a:rPr sz="1600" spc="80" dirty="0">
                <a:solidFill>
                  <a:srgbClr val="404040"/>
                </a:solidFill>
                <a:latin typeface="Calibri"/>
                <a:cs typeface="Calibri"/>
              </a:rPr>
              <a:t> </a:t>
            </a:r>
            <a:r>
              <a:rPr sz="1600" spc="-10" dirty="0">
                <a:solidFill>
                  <a:srgbClr val="404040"/>
                </a:solidFill>
                <a:latin typeface="Calibri"/>
                <a:cs typeface="Calibri"/>
              </a:rPr>
              <a:t>tests</a:t>
            </a:r>
            <a:endParaRPr sz="1600" dirty="0">
              <a:latin typeface="Calibri"/>
              <a:cs typeface="Calibri"/>
            </a:endParaRPr>
          </a:p>
          <a:p>
            <a:pPr marL="304800" indent="-183515">
              <a:lnSpc>
                <a:spcPct val="100000"/>
              </a:lnSpc>
              <a:spcBef>
                <a:spcPts val="385"/>
              </a:spcBef>
              <a:buClr>
                <a:srgbClr val="D24717"/>
              </a:buClr>
              <a:buChar char="◦"/>
              <a:tabLst>
                <a:tab pos="305435" algn="l"/>
              </a:tabLst>
            </a:pPr>
            <a:r>
              <a:rPr sz="1600" spc="-10" dirty="0">
                <a:solidFill>
                  <a:srgbClr val="404040"/>
                </a:solidFill>
                <a:latin typeface="Calibri"/>
                <a:cs typeface="Calibri"/>
              </a:rPr>
              <a:t>Formaliser </a:t>
            </a:r>
            <a:r>
              <a:rPr sz="1600" spc="-5" dirty="0">
                <a:solidFill>
                  <a:srgbClr val="404040"/>
                </a:solidFill>
                <a:latin typeface="Calibri"/>
                <a:cs typeface="Calibri"/>
              </a:rPr>
              <a:t>et clarifier les</a:t>
            </a:r>
            <a:r>
              <a:rPr sz="1600" spc="45" dirty="0">
                <a:solidFill>
                  <a:srgbClr val="404040"/>
                </a:solidFill>
                <a:latin typeface="Calibri"/>
                <a:cs typeface="Calibri"/>
              </a:rPr>
              <a:t> </a:t>
            </a:r>
            <a:r>
              <a:rPr sz="1600" spc="-10" dirty="0">
                <a:solidFill>
                  <a:srgbClr val="404040"/>
                </a:solidFill>
                <a:latin typeface="Calibri"/>
                <a:cs typeface="Calibri"/>
              </a:rPr>
              <a:t>specifications</a:t>
            </a:r>
            <a:endParaRPr sz="1600" dirty="0">
              <a:latin typeface="Calibri"/>
              <a:cs typeface="Calibri"/>
            </a:endParaRPr>
          </a:p>
          <a:p>
            <a:pPr marL="12700">
              <a:lnSpc>
                <a:spcPct val="100000"/>
              </a:lnSpc>
              <a:spcBef>
                <a:spcPts val="1345"/>
              </a:spcBef>
            </a:pPr>
            <a:r>
              <a:rPr spc="-5" dirty="0">
                <a:solidFill>
                  <a:srgbClr val="404040"/>
                </a:solidFill>
                <a:latin typeface="Calibri"/>
                <a:cs typeface="Calibri"/>
              </a:rPr>
              <a:t>JUnit </a:t>
            </a:r>
            <a:r>
              <a:rPr dirty="0">
                <a:solidFill>
                  <a:srgbClr val="404040"/>
                </a:solidFill>
                <a:latin typeface="Calibri"/>
                <a:cs typeface="Calibri"/>
              </a:rPr>
              <a:t>aide le </a:t>
            </a:r>
            <a:r>
              <a:rPr spc="-5" dirty="0">
                <a:solidFill>
                  <a:srgbClr val="404040"/>
                </a:solidFill>
                <a:latin typeface="Calibri"/>
                <a:cs typeface="Calibri"/>
              </a:rPr>
              <a:t>développeur</a:t>
            </a:r>
            <a:r>
              <a:rPr spc="5" dirty="0">
                <a:solidFill>
                  <a:srgbClr val="404040"/>
                </a:solidFill>
                <a:latin typeface="Calibri"/>
                <a:cs typeface="Calibri"/>
              </a:rPr>
              <a:t> </a:t>
            </a:r>
            <a:r>
              <a:rPr dirty="0">
                <a:solidFill>
                  <a:srgbClr val="404040"/>
                </a:solidFill>
                <a:latin typeface="Calibri"/>
                <a:cs typeface="Calibri"/>
              </a:rPr>
              <a:t>à</a:t>
            </a:r>
            <a:endParaRPr dirty="0">
              <a:latin typeface="Calibri"/>
              <a:cs typeface="Calibri"/>
            </a:endParaRPr>
          </a:p>
          <a:p>
            <a:pPr marL="304800" indent="-183515">
              <a:lnSpc>
                <a:spcPct val="100000"/>
              </a:lnSpc>
              <a:spcBef>
                <a:spcPts val="190"/>
              </a:spcBef>
              <a:buClr>
                <a:srgbClr val="D24717"/>
              </a:buClr>
              <a:buChar char="◦"/>
              <a:tabLst>
                <a:tab pos="305435" algn="l"/>
              </a:tabLst>
            </a:pPr>
            <a:r>
              <a:rPr sz="1600" spc="-15" dirty="0">
                <a:solidFill>
                  <a:srgbClr val="404040"/>
                </a:solidFill>
                <a:latin typeface="Calibri"/>
                <a:cs typeface="Calibri"/>
              </a:rPr>
              <a:t>Ecrire </a:t>
            </a:r>
            <a:r>
              <a:rPr sz="1600" spc="-5" dirty="0">
                <a:solidFill>
                  <a:srgbClr val="404040"/>
                </a:solidFill>
                <a:latin typeface="Calibri"/>
                <a:cs typeface="Calibri"/>
              </a:rPr>
              <a:t>son</a:t>
            </a:r>
            <a:r>
              <a:rPr sz="1600" spc="25" dirty="0">
                <a:solidFill>
                  <a:srgbClr val="404040"/>
                </a:solidFill>
                <a:latin typeface="Calibri"/>
                <a:cs typeface="Calibri"/>
              </a:rPr>
              <a:t> </a:t>
            </a:r>
            <a:r>
              <a:rPr sz="1600" spc="-10" dirty="0">
                <a:solidFill>
                  <a:srgbClr val="404040"/>
                </a:solidFill>
                <a:latin typeface="Calibri"/>
                <a:cs typeface="Calibri"/>
              </a:rPr>
              <a:t>code</a:t>
            </a:r>
            <a:endParaRPr sz="1600" dirty="0">
              <a:latin typeface="Calibri"/>
              <a:cs typeface="Calibri"/>
            </a:endParaRPr>
          </a:p>
          <a:p>
            <a:pPr marL="304800" indent="-183515">
              <a:lnSpc>
                <a:spcPct val="100000"/>
              </a:lnSpc>
              <a:spcBef>
                <a:spcPts val="385"/>
              </a:spcBef>
              <a:buClr>
                <a:srgbClr val="D24717"/>
              </a:buClr>
              <a:buChar char="◦"/>
              <a:tabLst>
                <a:tab pos="305435" algn="l"/>
              </a:tabLst>
            </a:pPr>
            <a:r>
              <a:rPr sz="1600" spc="-5" dirty="0">
                <a:solidFill>
                  <a:srgbClr val="404040"/>
                </a:solidFill>
                <a:latin typeface="Calibri"/>
                <a:cs typeface="Calibri"/>
              </a:rPr>
              <a:t>Débugger son</a:t>
            </a:r>
            <a:r>
              <a:rPr sz="1600" spc="20" dirty="0">
                <a:solidFill>
                  <a:srgbClr val="404040"/>
                </a:solidFill>
                <a:latin typeface="Calibri"/>
                <a:cs typeface="Calibri"/>
              </a:rPr>
              <a:t> </a:t>
            </a:r>
            <a:r>
              <a:rPr sz="1600" spc="-10" dirty="0">
                <a:solidFill>
                  <a:srgbClr val="404040"/>
                </a:solidFill>
                <a:latin typeface="Calibri"/>
                <a:cs typeface="Calibri"/>
              </a:rPr>
              <a:t>code</a:t>
            </a:r>
            <a:endParaRPr sz="1600" dirty="0">
              <a:latin typeface="Calibri"/>
              <a:cs typeface="Calibri"/>
            </a:endParaRPr>
          </a:p>
          <a:p>
            <a:pPr marL="304800" indent="-183515">
              <a:lnSpc>
                <a:spcPct val="100000"/>
              </a:lnSpc>
              <a:spcBef>
                <a:spcPts val="385"/>
              </a:spcBef>
              <a:buClr>
                <a:srgbClr val="D24717"/>
              </a:buClr>
              <a:buChar char="◦"/>
              <a:tabLst>
                <a:tab pos="305435" algn="l"/>
              </a:tabLst>
            </a:pPr>
            <a:r>
              <a:rPr sz="1600" spc="-20" dirty="0">
                <a:solidFill>
                  <a:srgbClr val="404040"/>
                </a:solidFill>
                <a:latin typeface="Calibri"/>
                <a:cs typeface="Calibri"/>
              </a:rPr>
              <a:t>Etre </a:t>
            </a:r>
            <a:r>
              <a:rPr sz="1600" spc="-10" dirty="0">
                <a:solidFill>
                  <a:srgbClr val="404040"/>
                </a:solidFill>
                <a:latin typeface="Calibri"/>
                <a:cs typeface="Calibri"/>
              </a:rPr>
              <a:t>toujours </a:t>
            </a:r>
            <a:r>
              <a:rPr sz="1600" spc="-15" dirty="0">
                <a:solidFill>
                  <a:srgbClr val="404040"/>
                </a:solidFill>
                <a:latin typeface="Calibri"/>
                <a:cs typeface="Calibri"/>
              </a:rPr>
              <a:t>prêt </a:t>
            </a:r>
            <a:r>
              <a:rPr sz="1600" dirty="0">
                <a:solidFill>
                  <a:srgbClr val="404040"/>
                </a:solidFill>
                <a:latin typeface="Calibri"/>
                <a:cs typeface="Calibri"/>
              </a:rPr>
              <a:t>en </a:t>
            </a:r>
            <a:r>
              <a:rPr sz="1600" spc="-10" dirty="0">
                <a:solidFill>
                  <a:srgbClr val="404040"/>
                </a:solidFill>
                <a:latin typeface="Calibri"/>
                <a:cs typeface="Calibri"/>
              </a:rPr>
              <a:t>cas </a:t>
            </a:r>
            <a:r>
              <a:rPr sz="1600" dirty="0">
                <a:solidFill>
                  <a:srgbClr val="404040"/>
                </a:solidFill>
                <a:latin typeface="Calibri"/>
                <a:cs typeface="Calibri"/>
              </a:rPr>
              <a:t>de </a:t>
            </a:r>
            <a:r>
              <a:rPr sz="1600" spc="-5" dirty="0">
                <a:solidFill>
                  <a:srgbClr val="404040"/>
                </a:solidFill>
                <a:latin typeface="Calibri"/>
                <a:cs typeface="Calibri"/>
              </a:rPr>
              <a:t>demande </a:t>
            </a:r>
            <a:r>
              <a:rPr sz="1600" spc="-10" dirty="0">
                <a:solidFill>
                  <a:srgbClr val="404040"/>
                </a:solidFill>
                <a:latin typeface="Calibri"/>
                <a:cs typeface="Calibri"/>
              </a:rPr>
              <a:t>d’une </a:t>
            </a:r>
            <a:r>
              <a:rPr sz="1600" spc="-5" dirty="0">
                <a:solidFill>
                  <a:srgbClr val="404040"/>
                </a:solidFill>
                <a:latin typeface="Calibri"/>
                <a:cs typeface="Calibri"/>
              </a:rPr>
              <a:t>nouvelle</a:t>
            </a:r>
            <a:r>
              <a:rPr sz="1600" spc="155" dirty="0">
                <a:solidFill>
                  <a:srgbClr val="404040"/>
                </a:solidFill>
                <a:latin typeface="Calibri"/>
                <a:cs typeface="Calibri"/>
              </a:rPr>
              <a:t> </a:t>
            </a:r>
            <a:r>
              <a:rPr sz="1600" spc="-10" dirty="0">
                <a:solidFill>
                  <a:srgbClr val="404040"/>
                </a:solidFill>
                <a:latin typeface="Calibri"/>
                <a:cs typeface="Calibri"/>
              </a:rPr>
              <a:t>version</a:t>
            </a:r>
            <a:endParaRPr sz="1600" dirty="0">
              <a:latin typeface="Calibri"/>
              <a:cs typeface="Calibri"/>
            </a:endParaRPr>
          </a:p>
          <a:p>
            <a:pPr marL="12700">
              <a:lnSpc>
                <a:spcPts val="2280"/>
              </a:lnSpc>
              <a:spcBef>
                <a:spcPts val="1350"/>
              </a:spcBef>
            </a:pPr>
            <a:r>
              <a:rPr dirty="0">
                <a:solidFill>
                  <a:srgbClr val="404040"/>
                </a:solidFill>
                <a:latin typeface="Calibri"/>
                <a:cs typeface="Calibri"/>
              </a:rPr>
              <a:t>En </a:t>
            </a:r>
            <a:r>
              <a:rPr spc="-10" dirty="0">
                <a:solidFill>
                  <a:srgbClr val="404040"/>
                </a:solidFill>
                <a:latin typeface="Calibri"/>
                <a:cs typeface="Calibri"/>
              </a:rPr>
              <a:t>finalité </a:t>
            </a:r>
            <a:r>
              <a:rPr spc="-5" dirty="0">
                <a:solidFill>
                  <a:srgbClr val="404040"/>
                </a:solidFill>
                <a:latin typeface="Calibri"/>
                <a:cs typeface="Calibri"/>
              </a:rPr>
              <a:t>JUnit </a:t>
            </a:r>
            <a:r>
              <a:rPr spc="-20" dirty="0">
                <a:solidFill>
                  <a:srgbClr val="404040"/>
                </a:solidFill>
                <a:latin typeface="Calibri"/>
                <a:cs typeface="Calibri"/>
              </a:rPr>
              <a:t>execute </a:t>
            </a:r>
            <a:r>
              <a:rPr dirty="0">
                <a:solidFill>
                  <a:srgbClr val="404040"/>
                </a:solidFill>
                <a:latin typeface="Calibri"/>
                <a:cs typeface="Calibri"/>
              </a:rPr>
              <a:t>une </a:t>
            </a:r>
            <a:r>
              <a:rPr spc="-10" dirty="0">
                <a:solidFill>
                  <a:srgbClr val="404040"/>
                </a:solidFill>
                <a:latin typeface="Calibri"/>
                <a:cs typeface="Calibri"/>
              </a:rPr>
              <a:t>suite </a:t>
            </a:r>
            <a:r>
              <a:rPr spc="-5" dirty="0">
                <a:solidFill>
                  <a:srgbClr val="404040"/>
                </a:solidFill>
                <a:latin typeface="Calibri"/>
                <a:cs typeface="Calibri"/>
              </a:rPr>
              <a:t>de </a:t>
            </a:r>
            <a:r>
              <a:rPr spc="-10" dirty="0">
                <a:solidFill>
                  <a:srgbClr val="404040"/>
                </a:solidFill>
                <a:latin typeface="Calibri"/>
                <a:cs typeface="Calibri"/>
              </a:rPr>
              <a:t>tests et fournit </a:t>
            </a:r>
            <a:r>
              <a:rPr dirty="0">
                <a:solidFill>
                  <a:srgbClr val="404040"/>
                </a:solidFill>
                <a:latin typeface="Calibri"/>
                <a:cs typeface="Calibri"/>
              </a:rPr>
              <a:t>le </a:t>
            </a:r>
            <a:r>
              <a:rPr spc="-10" dirty="0">
                <a:solidFill>
                  <a:srgbClr val="404040"/>
                </a:solidFill>
                <a:latin typeface="Calibri"/>
                <a:cs typeface="Calibri"/>
              </a:rPr>
              <a:t>résultat </a:t>
            </a:r>
            <a:r>
              <a:rPr spc="-5" dirty="0">
                <a:solidFill>
                  <a:srgbClr val="404040"/>
                </a:solidFill>
                <a:latin typeface="Calibri"/>
                <a:cs typeface="Calibri"/>
              </a:rPr>
              <a:t>de</a:t>
            </a:r>
            <a:r>
              <a:rPr spc="204" dirty="0">
                <a:solidFill>
                  <a:srgbClr val="404040"/>
                </a:solidFill>
                <a:latin typeface="Calibri"/>
                <a:cs typeface="Calibri"/>
              </a:rPr>
              <a:t> </a:t>
            </a:r>
            <a:r>
              <a:rPr dirty="0">
                <a:solidFill>
                  <a:srgbClr val="404040"/>
                </a:solidFill>
                <a:latin typeface="Calibri"/>
                <a:cs typeface="Calibri"/>
              </a:rPr>
              <a:t>ces</a:t>
            </a:r>
            <a:endParaRPr dirty="0">
              <a:latin typeface="Calibri"/>
              <a:cs typeface="Calibri"/>
            </a:endParaRPr>
          </a:p>
          <a:p>
            <a:pPr marL="12700">
              <a:lnSpc>
                <a:spcPts val="2280"/>
              </a:lnSpc>
            </a:pPr>
            <a:r>
              <a:rPr spc="-10" dirty="0">
                <a:solidFill>
                  <a:srgbClr val="404040"/>
                </a:solidFill>
                <a:latin typeface="Calibri"/>
                <a:cs typeface="Calibri"/>
              </a:rPr>
              <a:t>derniers</a:t>
            </a:r>
            <a:endParaRPr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7255028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166497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a:t>
            </a:r>
            <a:r>
              <a:rPr spc="-175" dirty="0">
                <a:solidFill>
                  <a:schemeClr val="tx1"/>
                </a:solidFill>
              </a:rPr>
              <a:t> </a:t>
            </a:r>
            <a:r>
              <a:rPr dirty="0">
                <a:solidFill>
                  <a:schemeClr val="tx1"/>
                </a:solidFill>
              </a:rPr>
              <a:t>5</a:t>
            </a:r>
          </a:p>
        </p:txBody>
      </p:sp>
      <p:sp>
        <p:nvSpPr>
          <p:cNvPr id="5" name="object 5"/>
          <p:cNvSpPr txBox="1"/>
          <p:nvPr/>
        </p:nvSpPr>
        <p:spPr>
          <a:xfrm>
            <a:off x="902004" y="1373982"/>
            <a:ext cx="7461884" cy="3287438"/>
          </a:xfrm>
          <a:prstGeom prst="rect">
            <a:avLst/>
          </a:prstGeom>
        </p:spPr>
        <p:txBody>
          <a:bodyPr vert="horz" wrap="square" lIns="0" tIns="47625" rIns="0" bIns="0" rtlCol="0">
            <a:spAutoFit/>
          </a:bodyPr>
          <a:lstStyle/>
          <a:p>
            <a:pPr marL="12700" marR="421640">
              <a:lnSpc>
                <a:spcPts val="2160"/>
              </a:lnSpc>
              <a:spcBef>
                <a:spcPts val="375"/>
              </a:spcBef>
            </a:pPr>
            <a:r>
              <a:rPr sz="2000" spc="-5" dirty="0">
                <a:solidFill>
                  <a:srgbClr val="404040"/>
                </a:solidFill>
                <a:latin typeface="Calibri"/>
                <a:cs typeface="Calibri"/>
              </a:rPr>
              <a:t>JUnit </a:t>
            </a:r>
            <a:r>
              <a:rPr sz="2000" spc="-15" dirty="0">
                <a:solidFill>
                  <a:srgbClr val="404040"/>
                </a:solidFill>
                <a:latin typeface="Calibri"/>
                <a:cs typeface="Calibri"/>
              </a:rPr>
              <a:t>version </a:t>
            </a:r>
            <a:r>
              <a:rPr sz="2000" dirty="0">
                <a:solidFill>
                  <a:srgbClr val="404040"/>
                </a:solidFill>
                <a:latin typeface="Calibri"/>
                <a:cs typeface="Calibri"/>
              </a:rPr>
              <a:t>4 (2006) : </a:t>
            </a:r>
            <a:r>
              <a:rPr sz="2000" spc="-5" dirty="0">
                <a:solidFill>
                  <a:srgbClr val="404040"/>
                </a:solidFill>
                <a:latin typeface="Calibri"/>
                <a:cs typeface="Calibri"/>
              </a:rPr>
              <a:t>utilisation des annotations pour élaborer ses  </a:t>
            </a:r>
            <a:r>
              <a:rPr sz="2000" spc="-10" dirty="0">
                <a:solidFill>
                  <a:srgbClr val="404040"/>
                </a:solidFill>
                <a:latin typeface="Calibri"/>
                <a:cs typeface="Calibri"/>
              </a:rPr>
              <a:t>tests.</a:t>
            </a:r>
            <a:endParaRPr sz="2000">
              <a:latin typeface="Calibri"/>
              <a:cs typeface="Calibri"/>
            </a:endParaRPr>
          </a:p>
          <a:p>
            <a:pPr marL="12700">
              <a:lnSpc>
                <a:spcPts val="2280"/>
              </a:lnSpc>
              <a:spcBef>
                <a:spcPts val="1135"/>
              </a:spcBef>
            </a:pPr>
            <a:r>
              <a:rPr sz="2000" spc="-5" dirty="0">
                <a:solidFill>
                  <a:srgbClr val="404040"/>
                </a:solidFill>
                <a:latin typeface="Calibri"/>
                <a:cs typeface="Calibri"/>
              </a:rPr>
              <a:t>JUnit </a:t>
            </a:r>
            <a:r>
              <a:rPr sz="2000" dirty="0">
                <a:solidFill>
                  <a:srgbClr val="404040"/>
                </a:solidFill>
                <a:latin typeface="Calibri"/>
                <a:cs typeface="Calibri"/>
              </a:rPr>
              <a:t>4 </a:t>
            </a:r>
            <a:r>
              <a:rPr sz="2000" spc="-10" dirty="0">
                <a:solidFill>
                  <a:srgbClr val="404040"/>
                </a:solidFill>
                <a:latin typeface="Calibri"/>
                <a:cs typeface="Calibri"/>
              </a:rPr>
              <a:t>propose </a:t>
            </a:r>
            <a:r>
              <a:rPr sz="2000" dirty="0">
                <a:solidFill>
                  <a:srgbClr val="404040"/>
                </a:solidFill>
                <a:latin typeface="Calibri"/>
                <a:cs typeface="Calibri"/>
              </a:rPr>
              <a:t>aussi </a:t>
            </a:r>
            <a:r>
              <a:rPr sz="2000" spc="-5" dirty="0">
                <a:solidFill>
                  <a:srgbClr val="404040"/>
                </a:solidFill>
                <a:latin typeface="Calibri"/>
                <a:cs typeface="Calibri"/>
              </a:rPr>
              <a:t>plus </a:t>
            </a:r>
            <a:r>
              <a:rPr sz="2000" spc="-15" dirty="0">
                <a:solidFill>
                  <a:srgbClr val="404040"/>
                </a:solidFill>
                <a:latin typeface="Calibri"/>
                <a:cs typeface="Calibri"/>
              </a:rPr>
              <a:t>d’assertions </a:t>
            </a:r>
            <a:r>
              <a:rPr sz="2000" spc="-10" dirty="0">
                <a:solidFill>
                  <a:srgbClr val="404040"/>
                </a:solidFill>
                <a:latin typeface="Calibri"/>
                <a:cs typeface="Calibri"/>
              </a:rPr>
              <a:t>et </a:t>
            </a:r>
            <a:r>
              <a:rPr sz="2000" spc="-20" dirty="0">
                <a:solidFill>
                  <a:srgbClr val="404040"/>
                </a:solidFill>
                <a:latin typeface="Calibri"/>
                <a:cs typeface="Calibri"/>
              </a:rPr>
              <a:t>d’autres</a:t>
            </a:r>
            <a:r>
              <a:rPr sz="2000" spc="45" dirty="0">
                <a:solidFill>
                  <a:srgbClr val="404040"/>
                </a:solidFill>
                <a:latin typeface="Calibri"/>
                <a:cs typeface="Calibri"/>
              </a:rPr>
              <a:t> </a:t>
            </a:r>
            <a:r>
              <a:rPr sz="2000" spc="-5" dirty="0">
                <a:solidFill>
                  <a:srgbClr val="404040"/>
                </a:solidFill>
                <a:latin typeface="Calibri"/>
                <a:cs typeface="Calibri"/>
              </a:rPr>
              <a:t>fonctionnalités</a:t>
            </a:r>
            <a:endParaRPr sz="2000">
              <a:latin typeface="Calibri"/>
              <a:cs typeface="Calibri"/>
            </a:endParaRPr>
          </a:p>
          <a:p>
            <a:pPr marL="12700">
              <a:lnSpc>
                <a:spcPts val="2280"/>
              </a:lnSpc>
            </a:pPr>
            <a:r>
              <a:rPr sz="2000" spc="-10" dirty="0">
                <a:solidFill>
                  <a:srgbClr val="404040"/>
                </a:solidFill>
                <a:latin typeface="Calibri"/>
                <a:cs typeface="Calibri"/>
              </a:rPr>
              <a:t>complémentaires.</a:t>
            </a:r>
            <a:endParaRPr sz="2000">
              <a:latin typeface="Calibri"/>
              <a:cs typeface="Calibri"/>
            </a:endParaRPr>
          </a:p>
          <a:p>
            <a:pPr>
              <a:lnSpc>
                <a:spcPct val="100000"/>
              </a:lnSpc>
            </a:pPr>
            <a:endParaRPr sz="2000">
              <a:latin typeface="Times New Roman"/>
              <a:cs typeface="Times New Roman"/>
            </a:endParaRPr>
          </a:p>
          <a:p>
            <a:pPr marL="304800" indent="-183515">
              <a:lnSpc>
                <a:spcPts val="2055"/>
              </a:lnSpc>
              <a:spcBef>
                <a:spcPts val="1450"/>
              </a:spcBef>
              <a:buClr>
                <a:srgbClr val="D24717"/>
              </a:buClr>
              <a:buFont typeface="Courier New"/>
              <a:buChar char="o"/>
              <a:tabLst>
                <a:tab pos="305435" algn="l"/>
              </a:tabLst>
            </a:pPr>
            <a:r>
              <a:rPr sz="1800" spc="-5" dirty="0">
                <a:solidFill>
                  <a:srgbClr val="404040"/>
                </a:solidFill>
                <a:latin typeface="Calibri"/>
                <a:cs typeface="Calibri"/>
              </a:rPr>
              <a:t>Les </a:t>
            </a:r>
            <a:r>
              <a:rPr sz="1800" dirty="0">
                <a:solidFill>
                  <a:srgbClr val="404040"/>
                </a:solidFill>
                <a:latin typeface="Calibri"/>
                <a:cs typeface="Calibri"/>
              </a:rPr>
              <a:t>classes </a:t>
            </a:r>
            <a:r>
              <a:rPr sz="1800" spc="-5" dirty="0">
                <a:solidFill>
                  <a:srgbClr val="404040"/>
                </a:solidFill>
                <a:latin typeface="Calibri"/>
                <a:cs typeface="Calibri"/>
              </a:rPr>
              <a:t>de </a:t>
            </a:r>
            <a:r>
              <a:rPr sz="1800" spc="-10" dirty="0">
                <a:solidFill>
                  <a:srgbClr val="404040"/>
                </a:solidFill>
                <a:latin typeface="Calibri"/>
                <a:cs typeface="Calibri"/>
              </a:rPr>
              <a:t>tests </a:t>
            </a:r>
            <a:r>
              <a:rPr sz="1800" spc="-5" dirty="0">
                <a:solidFill>
                  <a:srgbClr val="404040"/>
                </a:solidFill>
                <a:latin typeface="Calibri"/>
                <a:cs typeface="Calibri"/>
              </a:rPr>
              <a:t>JUnit </a:t>
            </a:r>
            <a:r>
              <a:rPr sz="1800" dirty="0">
                <a:solidFill>
                  <a:srgbClr val="404040"/>
                </a:solidFill>
                <a:latin typeface="Calibri"/>
                <a:cs typeface="Calibri"/>
              </a:rPr>
              <a:t>5 </a:t>
            </a:r>
            <a:r>
              <a:rPr sz="1800" spc="-5" dirty="0">
                <a:solidFill>
                  <a:srgbClr val="404040"/>
                </a:solidFill>
                <a:latin typeface="Calibri"/>
                <a:cs typeface="Calibri"/>
              </a:rPr>
              <a:t>sont </a:t>
            </a:r>
            <a:r>
              <a:rPr sz="1800" spc="-10" dirty="0">
                <a:solidFill>
                  <a:srgbClr val="404040"/>
                </a:solidFill>
                <a:latin typeface="Calibri"/>
                <a:cs typeface="Calibri"/>
              </a:rPr>
              <a:t>similaires </a:t>
            </a:r>
            <a:r>
              <a:rPr sz="1800" dirty="0">
                <a:solidFill>
                  <a:srgbClr val="404040"/>
                </a:solidFill>
                <a:latin typeface="Calibri"/>
                <a:cs typeface="Calibri"/>
              </a:rPr>
              <a:t>à </a:t>
            </a:r>
            <a:r>
              <a:rPr sz="1800" spc="-5" dirty="0">
                <a:solidFill>
                  <a:srgbClr val="404040"/>
                </a:solidFill>
                <a:latin typeface="Calibri"/>
                <a:cs typeface="Calibri"/>
              </a:rPr>
              <a:t>celles de JUnit </a:t>
            </a:r>
            <a:r>
              <a:rPr sz="1800" dirty="0">
                <a:solidFill>
                  <a:srgbClr val="404040"/>
                </a:solidFill>
                <a:latin typeface="Calibri"/>
                <a:cs typeface="Calibri"/>
              </a:rPr>
              <a:t>4 : </a:t>
            </a:r>
            <a:r>
              <a:rPr sz="1800" spc="-5" dirty="0">
                <a:solidFill>
                  <a:srgbClr val="404040"/>
                </a:solidFill>
                <a:latin typeface="Calibri"/>
                <a:cs typeface="Calibri"/>
              </a:rPr>
              <a:t>basiquement,</a:t>
            </a:r>
            <a:r>
              <a:rPr sz="1800" spc="130" dirty="0">
                <a:solidFill>
                  <a:srgbClr val="404040"/>
                </a:solidFill>
                <a:latin typeface="Calibri"/>
                <a:cs typeface="Calibri"/>
              </a:rPr>
              <a:t> </a:t>
            </a:r>
            <a:r>
              <a:rPr sz="1800" spc="-5" dirty="0">
                <a:solidFill>
                  <a:srgbClr val="404040"/>
                </a:solidFill>
                <a:latin typeface="Calibri"/>
                <a:cs typeface="Calibri"/>
              </a:rPr>
              <a:t>il</a:t>
            </a:r>
            <a:endParaRPr sz="1800">
              <a:latin typeface="Calibri"/>
              <a:cs typeface="Calibri"/>
            </a:endParaRPr>
          </a:p>
          <a:p>
            <a:pPr marL="304800">
              <a:lnSpc>
                <a:spcPts val="2055"/>
              </a:lnSpc>
            </a:pPr>
            <a:r>
              <a:rPr sz="1800" spc="-5" dirty="0">
                <a:solidFill>
                  <a:srgbClr val="404040"/>
                </a:solidFill>
                <a:latin typeface="Calibri"/>
                <a:cs typeface="Calibri"/>
              </a:rPr>
              <a:t>suffit </a:t>
            </a:r>
            <a:r>
              <a:rPr sz="1800" spc="-10" dirty="0">
                <a:solidFill>
                  <a:srgbClr val="404040"/>
                </a:solidFill>
                <a:latin typeface="Calibri"/>
                <a:cs typeface="Calibri"/>
              </a:rPr>
              <a:t>d'écrire </a:t>
            </a:r>
            <a:r>
              <a:rPr sz="1800" spc="-5" dirty="0">
                <a:solidFill>
                  <a:srgbClr val="404040"/>
                </a:solidFill>
                <a:latin typeface="Calibri"/>
                <a:cs typeface="Calibri"/>
              </a:rPr>
              <a:t>une classe </a:t>
            </a:r>
            <a:r>
              <a:rPr sz="1800" spc="-10" dirty="0">
                <a:solidFill>
                  <a:srgbClr val="404040"/>
                </a:solidFill>
                <a:latin typeface="Calibri"/>
                <a:cs typeface="Calibri"/>
              </a:rPr>
              <a:t>contenant </a:t>
            </a:r>
            <a:r>
              <a:rPr sz="1800" spc="-5" dirty="0">
                <a:solidFill>
                  <a:srgbClr val="404040"/>
                </a:solidFill>
                <a:latin typeface="Calibri"/>
                <a:cs typeface="Calibri"/>
              </a:rPr>
              <a:t>des méthodes annotées </a:t>
            </a:r>
            <a:r>
              <a:rPr sz="1800" spc="-10" dirty="0">
                <a:solidFill>
                  <a:srgbClr val="404040"/>
                </a:solidFill>
                <a:latin typeface="Calibri"/>
                <a:cs typeface="Calibri"/>
              </a:rPr>
              <a:t>avec</a:t>
            </a:r>
            <a:r>
              <a:rPr sz="1800" spc="100" dirty="0">
                <a:solidFill>
                  <a:srgbClr val="404040"/>
                </a:solidFill>
                <a:latin typeface="Calibri"/>
                <a:cs typeface="Calibri"/>
              </a:rPr>
              <a:t> </a:t>
            </a:r>
            <a:r>
              <a:rPr sz="1800" spc="-35" dirty="0">
                <a:solidFill>
                  <a:srgbClr val="404040"/>
                </a:solidFill>
                <a:latin typeface="Calibri"/>
                <a:cs typeface="Calibri"/>
              </a:rPr>
              <a:t>@Test.</a:t>
            </a:r>
            <a:endParaRPr sz="1800">
              <a:latin typeface="Calibri"/>
              <a:cs typeface="Calibri"/>
            </a:endParaRPr>
          </a:p>
          <a:p>
            <a:pPr>
              <a:lnSpc>
                <a:spcPct val="100000"/>
              </a:lnSpc>
            </a:pPr>
            <a:endParaRPr sz="1800">
              <a:latin typeface="Times New Roman"/>
              <a:cs typeface="Times New Roman"/>
            </a:endParaRPr>
          </a:p>
          <a:p>
            <a:pPr marL="304800" marR="651510" indent="-182880">
              <a:lnSpc>
                <a:spcPts val="1939"/>
              </a:lnSpc>
              <a:spcBef>
                <a:spcPts val="1105"/>
              </a:spcBef>
              <a:buClr>
                <a:srgbClr val="D24717"/>
              </a:buClr>
              <a:buFont typeface="Courier New"/>
              <a:buChar char="o"/>
              <a:tabLst>
                <a:tab pos="305435" algn="l"/>
              </a:tabLst>
            </a:pPr>
            <a:r>
              <a:rPr sz="1800" dirty="0">
                <a:solidFill>
                  <a:srgbClr val="404040"/>
                </a:solidFill>
                <a:latin typeface="Calibri"/>
                <a:cs typeface="Calibri"/>
              </a:rPr>
              <a:t>JUnit 5 : </a:t>
            </a:r>
            <a:r>
              <a:rPr sz="1800" spc="-5" dirty="0">
                <a:solidFill>
                  <a:srgbClr val="404040"/>
                </a:solidFill>
                <a:latin typeface="Calibri"/>
                <a:cs typeface="Calibri"/>
              </a:rPr>
              <a:t>une </a:t>
            </a:r>
            <a:r>
              <a:rPr sz="1800" spc="-10" dirty="0">
                <a:solidFill>
                  <a:srgbClr val="404040"/>
                </a:solidFill>
                <a:latin typeface="Calibri"/>
                <a:cs typeface="Calibri"/>
              </a:rPr>
              <a:t>réécriture </a:t>
            </a:r>
            <a:r>
              <a:rPr sz="1800" spc="-15" dirty="0">
                <a:solidFill>
                  <a:srgbClr val="404040"/>
                </a:solidFill>
                <a:latin typeface="Calibri"/>
                <a:cs typeface="Calibri"/>
              </a:rPr>
              <a:t>complète </a:t>
            </a:r>
            <a:r>
              <a:rPr sz="1800" spc="-5" dirty="0">
                <a:solidFill>
                  <a:srgbClr val="404040"/>
                </a:solidFill>
                <a:latin typeface="Calibri"/>
                <a:cs typeface="Calibri"/>
              </a:rPr>
              <a:t>de l'API </a:t>
            </a:r>
            <a:r>
              <a:rPr sz="1800" spc="-10" dirty="0">
                <a:solidFill>
                  <a:srgbClr val="404040"/>
                </a:solidFill>
                <a:latin typeface="Calibri"/>
                <a:cs typeface="Calibri"/>
              </a:rPr>
              <a:t>contenue </a:t>
            </a:r>
            <a:r>
              <a:rPr sz="1800" spc="-5" dirty="0">
                <a:solidFill>
                  <a:srgbClr val="404040"/>
                </a:solidFill>
                <a:latin typeface="Calibri"/>
                <a:cs typeface="Calibri"/>
              </a:rPr>
              <a:t>dans des </a:t>
            </a:r>
            <a:r>
              <a:rPr sz="1800" spc="-10" dirty="0">
                <a:solidFill>
                  <a:srgbClr val="404040"/>
                </a:solidFill>
                <a:latin typeface="Calibri"/>
                <a:cs typeface="Calibri"/>
              </a:rPr>
              <a:t>packages  </a:t>
            </a:r>
            <a:r>
              <a:rPr sz="1800" spc="-15" dirty="0">
                <a:solidFill>
                  <a:srgbClr val="404040"/>
                </a:solidFill>
                <a:latin typeface="Calibri"/>
                <a:cs typeface="Calibri"/>
              </a:rPr>
              <a:t>différents </a:t>
            </a:r>
            <a:r>
              <a:rPr sz="1800" dirty="0">
                <a:solidFill>
                  <a:srgbClr val="404040"/>
                </a:solidFill>
                <a:latin typeface="Calibri"/>
                <a:cs typeface="Calibri"/>
              </a:rPr>
              <a:t>de ceux </a:t>
            </a:r>
            <a:r>
              <a:rPr sz="1800" spc="-5" dirty="0">
                <a:solidFill>
                  <a:srgbClr val="404040"/>
                </a:solidFill>
                <a:latin typeface="Calibri"/>
                <a:cs typeface="Calibri"/>
              </a:rPr>
              <a:t>de </a:t>
            </a:r>
            <a:r>
              <a:rPr sz="1800" dirty="0">
                <a:solidFill>
                  <a:srgbClr val="404040"/>
                </a:solidFill>
                <a:latin typeface="Calibri"/>
                <a:cs typeface="Calibri"/>
              </a:rPr>
              <a:t>JUnit</a:t>
            </a:r>
            <a:r>
              <a:rPr sz="1800" spc="25" dirty="0">
                <a:solidFill>
                  <a:srgbClr val="404040"/>
                </a:solidFill>
                <a:latin typeface="Calibri"/>
                <a:cs typeface="Calibri"/>
              </a:rPr>
              <a:t> </a:t>
            </a:r>
            <a:r>
              <a:rPr sz="1800" dirty="0">
                <a:solidFill>
                  <a:srgbClr val="404040"/>
                </a:solidFill>
                <a:latin typeface="Calibri"/>
                <a:cs typeface="Calibri"/>
              </a:rPr>
              <a:t>4.</a:t>
            </a:r>
            <a:endParaRPr sz="180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984944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1239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90600" y="309705"/>
            <a:ext cx="166497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a:t>
            </a:r>
            <a:r>
              <a:rPr spc="-175" dirty="0">
                <a:solidFill>
                  <a:schemeClr val="tx1"/>
                </a:solidFill>
              </a:rPr>
              <a:t> </a:t>
            </a:r>
            <a:r>
              <a:rPr dirty="0">
                <a:solidFill>
                  <a:schemeClr val="tx1"/>
                </a:solidFill>
              </a:rPr>
              <a:t>5</a:t>
            </a:r>
          </a:p>
        </p:txBody>
      </p:sp>
      <p:sp>
        <p:nvSpPr>
          <p:cNvPr id="5" name="object 5"/>
          <p:cNvSpPr txBox="1"/>
          <p:nvPr/>
        </p:nvSpPr>
        <p:spPr>
          <a:xfrm>
            <a:off x="793894" y="1164011"/>
            <a:ext cx="7531100" cy="3514424"/>
          </a:xfrm>
          <a:prstGeom prst="rect">
            <a:avLst/>
          </a:prstGeom>
        </p:spPr>
        <p:txBody>
          <a:bodyPr vert="horz" wrap="square" lIns="0" tIns="41275" rIns="0" bIns="0" rtlCol="0">
            <a:spAutoFit/>
          </a:bodyPr>
          <a:lstStyle/>
          <a:p>
            <a:pPr marL="215265" indent="-203200">
              <a:lnSpc>
                <a:spcPct val="100000"/>
              </a:lnSpc>
              <a:spcBef>
                <a:spcPts val="325"/>
              </a:spcBef>
              <a:buClr>
                <a:srgbClr val="D24717"/>
              </a:buClr>
              <a:buSzPct val="95000"/>
              <a:buFont typeface="Wingdings"/>
              <a:buChar char=""/>
              <a:tabLst>
                <a:tab pos="215900" algn="l"/>
              </a:tabLst>
            </a:pPr>
            <a:r>
              <a:rPr sz="1600" spc="-5" dirty="0">
                <a:solidFill>
                  <a:srgbClr val="404040"/>
                </a:solidFill>
                <a:latin typeface="Calibri"/>
                <a:cs typeface="Calibri"/>
              </a:rPr>
              <a:t>JUnit </a:t>
            </a:r>
            <a:r>
              <a:rPr sz="1600" dirty="0">
                <a:solidFill>
                  <a:srgbClr val="404040"/>
                </a:solidFill>
                <a:latin typeface="Calibri"/>
                <a:cs typeface="Calibri"/>
              </a:rPr>
              <a:t>5 </a:t>
            </a:r>
            <a:r>
              <a:rPr sz="1600" spc="-5" dirty="0">
                <a:solidFill>
                  <a:srgbClr val="404040"/>
                </a:solidFill>
                <a:latin typeface="Calibri"/>
                <a:cs typeface="Calibri"/>
              </a:rPr>
              <a:t>apporte </a:t>
            </a:r>
            <a:r>
              <a:rPr sz="1600" dirty="0">
                <a:solidFill>
                  <a:srgbClr val="404040"/>
                </a:solidFill>
                <a:latin typeface="Calibri"/>
                <a:cs typeface="Calibri"/>
              </a:rPr>
              <a:t>cependant aussi </a:t>
            </a:r>
            <a:r>
              <a:rPr sz="1600" spc="-5" dirty="0">
                <a:solidFill>
                  <a:srgbClr val="404040"/>
                </a:solidFill>
                <a:latin typeface="Calibri"/>
                <a:cs typeface="Calibri"/>
              </a:rPr>
              <a:t>son </a:t>
            </a:r>
            <a:r>
              <a:rPr sz="1600" dirty="0">
                <a:solidFill>
                  <a:srgbClr val="404040"/>
                </a:solidFill>
                <a:latin typeface="Calibri"/>
                <a:cs typeface="Calibri"/>
              </a:rPr>
              <a:t>lot </a:t>
            </a:r>
            <a:r>
              <a:rPr sz="1600" spc="-5" dirty="0">
                <a:solidFill>
                  <a:srgbClr val="404040"/>
                </a:solidFill>
                <a:latin typeface="Calibri"/>
                <a:cs typeface="Calibri"/>
              </a:rPr>
              <a:t>de nouvelles fonctionnalités</a:t>
            </a:r>
            <a:r>
              <a:rPr sz="1600" spc="-1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448309" lvl="1" indent="-234950">
              <a:lnSpc>
                <a:spcPct val="100000"/>
              </a:lnSpc>
              <a:spcBef>
                <a:spcPts val="200"/>
              </a:spcBef>
              <a:buClr>
                <a:srgbClr val="D24717"/>
              </a:buClr>
              <a:buFont typeface="Wingdings"/>
              <a:buChar char=""/>
              <a:tabLst>
                <a:tab pos="448945" algn="l"/>
              </a:tabLst>
            </a:pPr>
            <a:r>
              <a:rPr sz="1400" spc="-5" dirty="0">
                <a:solidFill>
                  <a:srgbClr val="404040"/>
                </a:solidFill>
                <a:latin typeface="Calibri"/>
                <a:cs typeface="Calibri"/>
              </a:rPr>
              <a:t>Les </a:t>
            </a:r>
            <a:r>
              <a:rPr sz="1400" spc="-10" dirty="0">
                <a:solidFill>
                  <a:srgbClr val="404040"/>
                </a:solidFill>
                <a:latin typeface="Calibri"/>
                <a:cs typeface="Calibri"/>
              </a:rPr>
              <a:t>tests</a:t>
            </a:r>
            <a:r>
              <a:rPr sz="1400" spc="5" dirty="0">
                <a:solidFill>
                  <a:srgbClr val="404040"/>
                </a:solidFill>
                <a:latin typeface="Calibri"/>
                <a:cs typeface="Calibri"/>
              </a:rPr>
              <a:t> </a:t>
            </a:r>
            <a:r>
              <a:rPr sz="1400" spc="-5" dirty="0">
                <a:solidFill>
                  <a:srgbClr val="404040"/>
                </a:solidFill>
                <a:latin typeface="Calibri"/>
                <a:cs typeface="Calibri"/>
              </a:rPr>
              <a:t>imbriqués</a:t>
            </a:r>
            <a:endParaRPr sz="14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400" spc="-5" dirty="0">
                <a:solidFill>
                  <a:srgbClr val="404040"/>
                </a:solidFill>
                <a:latin typeface="Calibri"/>
                <a:cs typeface="Calibri"/>
              </a:rPr>
              <a:t>Les </a:t>
            </a:r>
            <a:r>
              <a:rPr sz="1400" spc="-10" dirty="0">
                <a:solidFill>
                  <a:srgbClr val="404040"/>
                </a:solidFill>
                <a:latin typeface="Calibri"/>
                <a:cs typeface="Calibri"/>
              </a:rPr>
              <a:t>tests</a:t>
            </a:r>
            <a:r>
              <a:rPr sz="1400" spc="5" dirty="0">
                <a:solidFill>
                  <a:srgbClr val="404040"/>
                </a:solidFill>
                <a:latin typeface="Calibri"/>
                <a:cs typeface="Calibri"/>
              </a:rPr>
              <a:t> </a:t>
            </a:r>
            <a:r>
              <a:rPr sz="1400" spc="-5" dirty="0">
                <a:solidFill>
                  <a:srgbClr val="404040"/>
                </a:solidFill>
                <a:latin typeface="Calibri"/>
                <a:cs typeface="Calibri"/>
              </a:rPr>
              <a:t>dynamiques</a:t>
            </a:r>
            <a:endParaRPr sz="14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400" spc="-5" dirty="0">
                <a:solidFill>
                  <a:srgbClr val="404040"/>
                </a:solidFill>
                <a:latin typeface="Calibri"/>
                <a:cs typeface="Calibri"/>
              </a:rPr>
              <a:t>Les </a:t>
            </a:r>
            <a:r>
              <a:rPr sz="1400" spc="-10" dirty="0">
                <a:solidFill>
                  <a:srgbClr val="404040"/>
                </a:solidFill>
                <a:latin typeface="Calibri"/>
                <a:cs typeface="Calibri"/>
              </a:rPr>
              <a:t>tests paramétrés </a:t>
            </a:r>
            <a:r>
              <a:rPr sz="1400" spc="-5" dirty="0">
                <a:solidFill>
                  <a:srgbClr val="404040"/>
                </a:solidFill>
                <a:latin typeface="Calibri"/>
                <a:cs typeface="Calibri"/>
              </a:rPr>
              <a:t>qui </a:t>
            </a:r>
            <a:r>
              <a:rPr sz="1400" spc="-10" dirty="0">
                <a:solidFill>
                  <a:srgbClr val="404040"/>
                </a:solidFill>
                <a:latin typeface="Calibri"/>
                <a:cs typeface="Calibri"/>
              </a:rPr>
              <a:t>offrent </a:t>
            </a:r>
            <a:r>
              <a:rPr sz="1400" spc="-15" dirty="0">
                <a:solidFill>
                  <a:srgbClr val="404040"/>
                </a:solidFill>
                <a:latin typeface="Calibri"/>
                <a:cs typeface="Calibri"/>
              </a:rPr>
              <a:t>différentes </a:t>
            </a:r>
            <a:r>
              <a:rPr sz="1400" spc="-10" dirty="0">
                <a:solidFill>
                  <a:srgbClr val="404040"/>
                </a:solidFill>
                <a:latin typeface="Calibri"/>
                <a:cs typeface="Calibri"/>
              </a:rPr>
              <a:t>sources </a:t>
            </a:r>
            <a:r>
              <a:rPr sz="1400" spc="-5" dirty="0">
                <a:solidFill>
                  <a:srgbClr val="404040"/>
                </a:solidFill>
                <a:latin typeface="Calibri"/>
                <a:cs typeface="Calibri"/>
              </a:rPr>
              <a:t>de</a:t>
            </a:r>
            <a:r>
              <a:rPr sz="1400" spc="90" dirty="0">
                <a:solidFill>
                  <a:srgbClr val="404040"/>
                </a:solidFill>
                <a:latin typeface="Calibri"/>
                <a:cs typeface="Calibri"/>
              </a:rPr>
              <a:t> </a:t>
            </a:r>
            <a:r>
              <a:rPr sz="1400" spc="-5" dirty="0">
                <a:solidFill>
                  <a:srgbClr val="404040"/>
                </a:solidFill>
                <a:latin typeface="Calibri"/>
                <a:cs typeface="Calibri"/>
              </a:rPr>
              <a:t>données</a:t>
            </a:r>
            <a:endParaRPr sz="1400" dirty="0">
              <a:latin typeface="Calibri"/>
              <a:cs typeface="Calibri"/>
            </a:endParaRPr>
          </a:p>
          <a:p>
            <a:pPr marL="448309" lvl="1" indent="-234950">
              <a:lnSpc>
                <a:spcPct val="100000"/>
              </a:lnSpc>
              <a:spcBef>
                <a:spcPts val="384"/>
              </a:spcBef>
              <a:buClr>
                <a:srgbClr val="D24717"/>
              </a:buClr>
              <a:buFont typeface="Wingdings"/>
              <a:buChar char=""/>
              <a:tabLst>
                <a:tab pos="448945" algn="l"/>
              </a:tabLst>
            </a:pPr>
            <a:r>
              <a:rPr sz="1400" dirty="0">
                <a:solidFill>
                  <a:srgbClr val="404040"/>
                </a:solidFill>
                <a:latin typeface="Calibri"/>
                <a:cs typeface="Calibri"/>
              </a:rPr>
              <a:t>Un </a:t>
            </a:r>
            <a:r>
              <a:rPr sz="1400" spc="-5" dirty="0">
                <a:solidFill>
                  <a:srgbClr val="404040"/>
                </a:solidFill>
                <a:latin typeface="Calibri"/>
                <a:cs typeface="Calibri"/>
              </a:rPr>
              <a:t>nouveau modèle</a:t>
            </a:r>
            <a:r>
              <a:rPr sz="1400" spc="20" dirty="0">
                <a:solidFill>
                  <a:srgbClr val="404040"/>
                </a:solidFill>
                <a:latin typeface="Calibri"/>
                <a:cs typeface="Calibri"/>
              </a:rPr>
              <a:t> </a:t>
            </a:r>
            <a:r>
              <a:rPr sz="1400" spc="-10" dirty="0">
                <a:solidFill>
                  <a:srgbClr val="404040"/>
                </a:solidFill>
                <a:latin typeface="Calibri"/>
                <a:cs typeface="Calibri"/>
              </a:rPr>
              <a:t>d'extension</a:t>
            </a:r>
            <a:endParaRPr sz="1400" dirty="0">
              <a:latin typeface="Calibri"/>
              <a:cs typeface="Calibri"/>
            </a:endParaRPr>
          </a:p>
          <a:p>
            <a:pPr marL="448309" lvl="1" indent="-234950">
              <a:lnSpc>
                <a:spcPct val="100000"/>
              </a:lnSpc>
              <a:spcBef>
                <a:spcPts val="380"/>
              </a:spcBef>
              <a:buClr>
                <a:srgbClr val="D24717"/>
              </a:buClr>
              <a:buFont typeface="Wingdings"/>
              <a:buChar char=""/>
              <a:tabLst>
                <a:tab pos="448945" algn="l"/>
              </a:tabLst>
            </a:pPr>
            <a:r>
              <a:rPr sz="1400" spc="-5" dirty="0">
                <a:solidFill>
                  <a:srgbClr val="404040"/>
                </a:solidFill>
                <a:latin typeface="Calibri"/>
                <a:cs typeface="Calibri"/>
              </a:rPr>
              <a:t>L'injection </a:t>
            </a:r>
            <a:r>
              <a:rPr sz="1400" spc="-10" dirty="0">
                <a:solidFill>
                  <a:srgbClr val="404040"/>
                </a:solidFill>
                <a:latin typeface="Calibri"/>
                <a:cs typeface="Calibri"/>
              </a:rPr>
              <a:t>d'instances </a:t>
            </a:r>
            <a:r>
              <a:rPr sz="1400" dirty="0">
                <a:solidFill>
                  <a:srgbClr val="404040"/>
                </a:solidFill>
                <a:latin typeface="Calibri"/>
                <a:cs typeface="Calibri"/>
              </a:rPr>
              <a:t>en </a:t>
            </a:r>
            <a:r>
              <a:rPr sz="1400" spc="-10" dirty="0">
                <a:solidFill>
                  <a:srgbClr val="404040"/>
                </a:solidFill>
                <a:latin typeface="Calibri"/>
                <a:cs typeface="Calibri"/>
              </a:rPr>
              <a:t>paramètres </a:t>
            </a:r>
            <a:r>
              <a:rPr sz="1400" spc="-5" dirty="0">
                <a:solidFill>
                  <a:srgbClr val="404040"/>
                </a:solidFill>
                <a:latin typeface="Calibri"/>
                <a:cs typeface="Calibri"/>
              </a:rPr>
              <a:t>des méthodes de</a:t>
            </a:r>
            <a:r>
              <a:rPr sz="1400" spc="105" dirty="0">
                <a:solidFill>
                  <a:srgbClr val="404040"/>
                </a:solidFill>
                <a:latin typeface="Calibri"/>
                <a:cs typeface="Calibri"/>
              </a:rPr>
              <a:t> </a:t>
            </a:r>
            <a:r>
              <a:rPr sz="1400" spc="-10" dirty="0">
                <a:solidFill>
                  <a:srgbClr val="404040"/>
                </a:solidFill>
                <a:latin typeface="Calibri"/>
                <a:cs typeface="Calibri"/>
              </a:rPr>
              <a:t>tests</a:t>
            </a:r>
            <a:endParaRPr sz="1400" dirty="0">
              <a:latin typeface="Calibri"/>
              <a:cs typeface="Calibri"/>
            </a:endParaRPr>
          </a:p>
          <a:p>
            <a:pPr marL="104139" marR="5080" indent="-92075">
              <a:lnSpc>
                <a:spcPts val="2160"/>
              </a:lnSpc>
              <a:spcBef>
                <a:spcPts val="1625"/>
              </a:spcBef>
              <a:buClr>
                <a:srgbClr val="D24717"/>
              </a:buClr>
              <a:buSzPct val="95000"/>
              <a:buFont typeface="Wingdings"/>
              <a:buChar char=""/>
              <a:tabLst>
                <a:tab pos="215900" algn="l"/>
              </a:tabLst>
            </a:pPr>
            <a:r>
              <a:rPr sz="1600" spc="-10" dirty="0">
                <a:solidFill>
                  <a:srgbClr val="404040"/>
                </a:solidFill>
                <a:latin typeface="Calibri"/>
                <a:cs typeface="Calibri"/>
              </a:rPr>
              <a:t>Contrairement </a:t>
            </a:r>
            <a:r>
              <a:rPr sz="1600" dirty="0">
                <a:solidFill>
                  <a:srgbClr val="404040"/>
                </a:solidFill>
                <a:latin typeface="Calibri"/>
                <a:cs typeface="Calibri"/>
              </a:rPr>
              <a:t>aux </a:t>
            </a:r>
            <a:r>
              <a:rPr sz="1600" spc="-15" dirty="0">
                <a:solidFill>
                  <a:srgbClr val="404040"/>
                </a:solidFill>
                <a:latin typeface="Calibri"/>
                <a:cs typeface="Calibri"/>
              </a:rPr>
              <a:t>versions </a:t>
            </a:r>
            <a:r>
              <a:rPr sz="1600" spc="-5" dirty="0">
                <a:solidFill>
                  <a:srgbClr val="404040"/>
                </a:solidFill>
                <a:latin typeface="Calibri"/>
                <a:cs typeface="Calibri"/>
              </a:rPr>
              <a:t>précédentes livrées </a:t>
            </a:r>
            <a:r>
              <a:rPr sz="1600" dirty="0">
                <a:solidFill>
                  <a:srgbClr val="404040"/>
                </a:solidFill>
                <a:latin typeface="Calibri"/>
                <a:cs typeface="Calibri"/>
              </a:rPr>
              <a:t>en un </a:t>
            </a:r>
            <a:r>
              <a:rPr sz="1600" spc="-5" dirty="0">
                <a:solidFill>
                  <a:srgbClr val="404040"/>
                </a:solidFill>
                <a:latin typeface="Calibri"/>
                <a:cs typeface="Calibri"/>
              </a:rPr>
              <a:t>seul </a:t>
            </a:r>
            <a:r>
              <a:rPr sz="1600" spc="-45" dirty="0">
                <a:solidFill>
                  <a:srgbClr val="404040"/>
                </a:solidFill>
                <a:latin typeface="Calibri"/>
                <a:cs typeface="Calibri"/>
              </a:rPr>
              <a:t>jar, </a:t>
            </a:r>
            <a:r>
              <a:rPr sz="1600" spc="-5" dirty="0">
                <a:solidFill>
                  <a:srgbClr val="404040"/>
                </a:solidFill>
                <a:latin typeface="Calibri"/>
                <a:cs typeface="Calibri"/>
              </a:rPr>
              <a:t>JUnit </a:t>
            </a:r>
            <a:r>
              <a:rPr sz="1600" dirty="0">
                <a:solidFill>
                  <a:srgbClr val="404040"/>
                </a:solidFill>
                <a:latin typeface="Calibri"/>
                <a:cs typeface="Calibri"/>
              </a:rPr>
              <a:t>5  </a:t>
            </a:r>
            <a:r>
              <a:rPr sz="1600" spc="-10" dirty="0">
                <a:solidFill>
                  <a:srgbClr val="404040"/>
                </a:solidFill>
                <a:latin typeface="Calibri"/>
                <a:cs typeface="Calibri"/>
              </a:rPr>
              <a:t>est livré </a:t>
            </a:r>
            <a:r>
              <a:rPr sz="1600" spc="-5" dirty="0">
                <a:solidFill>
                  <a:srgbClr val="404040"/>
                </a:solidFill>
                <a:latin typeface="Calibri"/>
                <a:cs typeface="Calibri"/>
              </a:rPr>
              <a:t>sous </a:t>
            </a:r>
            <a:r>
              <a:rPr sz="1600" dirty="0">
                <a:solidFill>
                  <a:srgbClr val="404040"/>
                </a:solidFill>
                <a:latin typeface="Calibri"/>
                <a:cs typeface="Calibri"/>
              </a:rPr>
              <a:t>la </a:t>
            </a:r>
            <a:r>
              <a:rPr sz="1600" spc="-10" dirty="0">
                <a:solidFill>
                  <a:srgbClr val="404040"/>
                </a:solidFill>
                <a:latin typeface="Calibri"/>
                <a:cs typeface="Calibri"/>
              </a:rPr>
              <a:t>forme </a:t>
            </a:r>
            <a:r>
              <a:rPr sz="1600" spc="-5" dirty="0">
                <a:solidFill>
                  <a:srgbClr val="404040"/>
                </a:solidFill>
                <a:latin typeface="Calibri"/>
                <a:cs typeface="Calibri"/>
              </a:rPr>
              <a:t>de </a:t>
            </a:r>
            <a:r>
              <a:rPr sz="1600" spc="-15" dirty="0">
                <a:solidFill>
                  <a:srgbClr val="404040"/>
                </a:solidFill>
                <a:latin typeface="Calibri"/>
                <a:cs typeface="Calibri"/>
              </a:rPr>
              <a:t>différents </a:t>
            </a:r>
            <a:r>
              <a:rPr sz="1600" dirty="0">
                <a:solidFill>
                  <a:srgbClr val="404040"/>
                </a:solidFill>
                <a:latin typeface="Calibri"/>
                <a:cs typeface="Calibri"/>
              </a:rPr>
              <a:t>modules </a:t>
            </a:r>
            <a:r>
              <a:rPr sz="1600" spc="-10" dirty="0">
                <a:solidFill>
                  <a:srgbClr val="404040"/>
                </a:solidFill>
                <a:latin typeface="Calibri"/>
                <a:cs typeface="Calibri"/>
              </a:rPr>
              <a:t>notamment </a:t>
            </a:r>
            <a:r>
              <a:rPr sz="1600" dirty="0">
                <a:solidFill>
                  <a:srgbClr val="404040"/>
                </a:solidFill>
                <a:latin typeface="Calibri"/>
                <a:cs typeface="Calibri"/>
              </a:rPr>
              <a:t>pour </a:t>
            </a:r>
            <a:r>
              <a:rPr sz="1600" spc="-5" dirty="0">
                <a:solidFill>
                  <a:srgbClr val="404040"/>
                </a:solidFill>
                <a:latin typeface="Calibri"/>
                <a:cs typeface="Calibri"/>
              </a:rPr>
              <a:t>répondre  </a:t>
            </a:r>
            <a:r>
              <a:rPr sz="1600" dirty="0">
                <a:solidFill>
                  <a:srgbClr val="404040"/>
                </a:solidFill>
                <a:latin typeface="Calibri"/>
                <a:cs typeface="Calibri"/>
              </a:rPr>
              <a:t>à la </a:t>
            </a:r>
            <a:r>
              <a:rPr sz="1600" spc="-5" dirty="0">
                <a:solidFill>
                  <a:srgbClr val="404040"/>
                </a:solidFill>
                <a:latin typeface="Calibri"/>
                <a:cs typeface="Calibri"/>
              </a:rPr>
              <a:t>nouvelle architecture </a:t>
            </a:r>
            <a:r>
              <a:rPr sz="1600" dirty="0">
                <a:solidFill>
                  <a:srgbClr val="404040"/>
                </a:solidFill>
                <a:latin typeface="Calibri"/>
                <a:cs typeface="Calibri"/>
              </a:rPr>
              <a:t>qui </a:t>
            </a:r>
            <a:r>
              <a:rPr sz="1600" spc="-10" dirty="0">
                <a:solidFill>
                  <a:srgbClr val="404040"/>
                </a:solidFill>
                <a:latin typeface="Calibri"/>
                <a:cs typeface="Calibri"/>
              </a:rPr>
              <a:t>sépare </a:t>
            </a:r>
            <a:r>
              <a:rPr sz="1600" dirty="0">
                <a:solidFill>
                  <a:srgbClr val="404040"/>
                </a:solidFill>
                <a:latin typeface="Calibri"/>
                <a:cs typeface="Calibri"/>
              </a:rPr>
              <a:t>:</a:t>
            </a:r>
            <a:endParaRPr sz="1600" dirty="0">
              <a:latin typeface="Calibri"/>
              <a:cs typeface="Calibri"/>
            </a:endParaRPr>
          </a:p>
          <a:p>
            <a:pPr marL="448309" lvl="1" indent="-234950">
              <a:lnSpc>
                <a:spcPct val="100000"/>
              </a:lnSpc>
              <a:spcBef>
                <a:spcPts val="155"/>
              </a:spcBef>
              <a:buClr>
                <a:srgbClr val="D24717"/>
              </a:buClr>
              <a:buFont typeface="Wingdings"/>
              <a:buChar char=""/>
              <a:tabLst>
                <a:tab pos="448945" algn="l"/>
              </a:tabLst>
            </a:pPr>
            <a:r>
              <a:rPr sz="1400" spc="-5" dirty="0">
                <a:solidFill>
                  <a:srgbClr val="404040"/>
                </a:solidFill>
                <a:latin typeface="Calibri"/>
                <a:cs typeface="Calibri"/>
              </a:rPr>
              <a:t>L'API</a:t>
            </a:r>
            <a:endParaRPr sz="14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400" spc="-5" dirty="0">
                <a:solidFill>
                  <a:srgbClr val="404040"/>
                </a:solidFill>
                <a:latin typeface="Calibri"/>
                <a:cs typeface="Calibri"/>
              </a:rPr>
              <a:t>Le moteur</a:t>
            </a:r>
            <a:r>
              <a:rPr sz="1400" spc="20" dirty="0">
                <a:solidFill>
                  <a:srgbClr val="404040"/>
                </a:solidFill>
                <a:latin typeface="Calibri"/>
                <a:cs typeface="Calibri"/>
              </a:rPr>
              <a:t> </a:t>
            </a:r>
            <a:r>
              <a:rPr sz="1400" spc="-10" dirty="0">
                <a:solidFill>
                  <a:srgbClr val="404040"/>
                </a:solidFill>
                <a:latin typeface="Calibri"/>
                <a:cs typeface="Calibri"/>
              </a:rPr>
              <a:t>d'exécution</a:t>
            </a:r>
            <a:endParaRPr sz="14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400" spc="-10" dirty="0">
                <a:solidFill>
                  <a:srgbClr val="404040"/>
                </a:solidFill>
                <a:latin typeface="Calibri"/>
                <a:cs typeface="Calibri"/>
              </a:rPr>
              <a:t>L'exécution </a:t>
            </a:r>
            <a:r>
              <a:rPr sz="1400" spc="-5" dirty="0">
                <a:solidFill>
                  <a:srgbClr val="404040"/>
                </a:solidFill>
                <a:latin typeface="Calibri"/>
                <a:cs typeface="Calibri"/>
              </a:rPr>
              <a:t>et</a:t>
            </a:r>
            <a:r>
              <a:rPr sz="1400" spc="30" dirty="0">
                <a:solidFill>
                  <a:srgbClr val="404040"/>
                </a:solidFill>
                <a:latin typeface="Calibri"/>
                <a:cs typeface="Calibri"/>
              </a:rPr>
              <a:t> </a:t>
            </a:r>
            <a:r>
              <a:rPr sz="1400" spc="-15" dirty="0">
                <a:solidFill>
                  <a:srgbClr val="404040"/>
                </a:solidFill>
                <a:latin typeface="Calibri"/>
                <a:cs typeface="Calibri"/>
              </a:rPr>
              <a:t>intégration</a:t>
            </a:r>
            <a:endParaRPr sz="1400" dirty="0">
              <a:latin typeface="Calibri"/>
              <a:cs typeface="Calibri"/>
            </a:endParaRPr>
          </a:p>
        </p:txBody>
      </p:sp>
      <p:sp>
        <p:nvSpPr>
          <p:cNvPr id="6" name="object 6"/>
          <p:cNvSpPr/>
          <p:nvPr/>
        </p:nvSpPr>
        <p:spPr>
          <a:xfrm>
            <a:off x="7932419" y="236601"/>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41799837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99008" y="250269"/>
            <a:ext cx="4749800" cy="568166"/>
          </a:xfrm>
          <a:prstGeom prst="rect">
            <a:avLst/>
          </a:prstGeom>
        </p:spPr>
        <p:txBody>
          <a:bodyPr vert="horz" wrap="square" lIns="0" tIns="12700" rIns="0" bIns="0" rtlCol="0">
            <a:spAutoFit/>
          </a:bodyPr>
          <a:lstStyle/>
          <a:p>
            <a:pPr marL="12700">
              <a:lnSpc>
                <a:spcPct val="100000"/>
              </a:lnSpc>
              <a:spcBef>
                <a:spcPts val="100"/>
              </a:spcBef>
            </a:pPr>
            <a:r>
              <a:rPr spc="-65" dirty="0">
                <a:solidFill>
                  <a:schemeClr val="tx1"/>
                </a:solidFill>
              </a:rPr>
              <a:t>Architecture </a:t>
            </a:r>
            <a:r>
              <a:rPr spc="-45" dirty="0">
                <a:solidFill>
                  <a:schemeClr val="tx1"/>
                </a:solidFill>
              </a:rPr>
              <a:t>JUnit</a:t>
            </a:r>
            <a:r>
              <a:rPr spc="-204" dirty="0">
                <a:solidFill>
                  <a:schemeClr val="tx1"/>
                </a:solidFill>
              </a:rPr>
              <a:t> </a:t>
            </a:r>
            <a:r>
              <a:rPr dirty="0">
                <a:solidFill>
                  <a:schemeClr val="tx1"/>
                </a:solidFill>
              </a:rPr>
              <a:t>5</a:t>
            </a:r>
          </a:p>
        </p:txBody>
      </p:sp>
      <p:sp>
        <p:nvSpPr>
          <p:cNvPr id="5" name="object 5"/>
          <p:cNvSpPr txBox="1"/>
          <p:nvPr/>
        </p:nvSpPr>
        <p:spPr>
          <a:xfrm>
            <a:off x="684777" y="819150"/>
            <a:ext cx="7557770" cy="3634328"/>
          </a:xfrm>
          <a:prstGeom prst="rect">
            <a:avLst/>
          </a:prstGeom>
        </p:spPr>
        <p:txBody>
          <a:bodyPr vert="horz" wrap="square" lIns="0" tIns="160020" rIns="0" bIns="0" rtlCol="0">
            <a:spAutoFit/>
          </a:bodyPr>
          <a:lstStyle/>
          <a:p>
            <a:pPr marL="12700">
              <a:lnSpc>
                <a:spcPct val="100000"/>
              </a:lnSpc>
              <a:spcBef>
                <a:spcPts val="1260"/>
              </a:spcBef>
            </a:pPr>
            <a:r>
              <a:rPr sz="1200" spc="-5" dirty="0">
                <a:solidFill>
                  <a:srgbClr val="404040"/>
                </a:solidFill>
                <a:latin typeface="Calibri"/>
                <a:cs typeface="Calibri"/>
              </a:rPr>
              <a:t>La </a:t>
            </a:r>
            <a:r>
              <a:rPr sz="1200" spc="-15" dirty="0">
                <a:solidFill>
                  <a:srgbClr val="404040"/>
                </a:solidFill>
                <a:latin typeface="Calibri"/>
                <a:cs typeface="Calibri"/>
              </a:rPr>
              <a:t>version </a:t>
            </a:r>
            <a:r>
              <a:rPr sz="1200" dirty="0">
                <a:solidFill>
                  <a:srgbClr val="404040"/>
                </a:solidFill>
                <a:latin typeface="Calibri"/>
                <a:cs typeface="Calibri"/>
              </a:rPr>
              <a:t>5 de JUnit </a:t>
            </a:r>
            <a:r>
              <a:rPr sz="1200" spc="-10" dirty="0">
                <a:solidFill>
                  <a:srgbClr val="404040"/>
                </a:solidFill>
                <a:latin typeface="Calibri"/>
                <a:cs typeface="Calibri"/>
              </a:rPr>
              <a:t>est </a:t>
            </a:r>
            <a:r>
              <a:rPr sz="1200" dirty="0">
                <a:solidFill>
                  <a:srgbClr val="404040"/>
                </a:solidFill>
                <a:latin typeface="Calibri"/>
                <a:cs typeface="Calibri"/>
              </a:rPr>
              <a:t>composée de 3 </a:t>
            </a:r>
            <a:r>
              <a:rPr sz="1200" spc="-15" dirty="0">
                <a:solidFill>
                  <a:srgbClr val="404040"/>
                </a:solidFill>
                <a:latin typeface="Calibri"/>
                <a:cs typeface="Calibri"/>
              </a:rPr>
              <a:t>sous-projets</a:t>
            </a:r>
            <a:r>
              <a:rPr sz="1200" spc="40"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marL="104139" marR="5080" indent="-92075">
              <a:lnSpc>
                <a:spcPts val="2160"/>
              </a:lnSpc>
              <a:spcBef>
                <a:spcPts val="1435"/>
              </a:spcBef>
              <a:buClr>
                <a:srgbClr val="D24717"/>
              </a:buClr>
              <a:buFont typeface="Wingdings"/>
              <a:buChar char=""/>
              <a:tabLst>
                <a:tab pos="269240" algn="l"/>
              </a:tabLst>
            </a:pPr>
            <a:r>
              <a:rPr sz="1200" b="1" spc="-5" dirty="0">
                <a:solidFill>
                  <a:srgbClr val="404040"/>
                </a:solidFill>
                <a:latin typeface="Calibri"/>
                <a:cs typeface="Calibri"/>
              </a:rPr>
              <a:t>JUnit </a:t>
            </a:r>
            <a:r>
              <a:rPr sz="1200" b="1" spc="-10" dirty="0">
                <a:solidFill>
                  <a:srgbClr val="404040"/>
                </a:solidFill>
                <a:latin typeface="Calibri"/>
                <a:cs typeface="Calibri"/>
              </a:rPr>
              <a:t>Platform </a:t>
            </a:r>
            <a:r>
              <a:rPr sz="1200" dirty="0">
                <a:solidFill>
                  <a:srgbClr val="404040"/>
                </a:solidFill>
                <a:latin typeface="Calibri"/>
                <a:cs typeface="Calibri"/>
              </a:rPr>
              <a:t>: </a:t>
            </a:r>
            <a:r>
              <a:rPr sz="1200" spc="-10" dirty="0">
                <a:solidFill>
                  <a:srgbClr val="404040"/>
                </a:solidFill>
                <a:latin typeface="Calibri"/>
                <a:cs typeface="Calibri"/>
              </a:rPr>
              <a:t>propose </a:t>
            </a:r>
            <a:r>
              <a:rPr sz="1200" dirty="0">
                <a:solidFill>
                  <a:srgbClr val="404040"/>
                </a:solidFill>
                <a:latin typeface="Calibri"/>
                <a:cs typeface="Calibri"/>
              </a:rPr>
              <a:t>une API </a:t>
            </a:r>
            <a:r>
              <a:rPr sz="1200" spc="-10" dirty="0">
                <a:solidFill>
                  <a:srgbClr val="404040"/>
                </a:solidFill>
                <a:latin typeface="Calibri"/>
                <a:cs typeface="Calibri"/>
              </a:rPr>
              <a:t>permettant </a:t>
            </a:r>
            <a:r>
              <a:rPr sz="1200" dirty="0">
                <a:solidFill>
                  <a:srgbClr val="404040"/>
                </a:solidFill>
                <a:latin typeface="Calibri"/>
                <a:cs typeface="Calibri"/>
              </a:rPr>
              <a:t>aux </a:t>
            </a:r>
            <a:r>
              <a:rPr sz="1200" spc="-5" dirty="0">
                <a:solidFill>
                  <a:srgbClr val="404040"/>
                </a:solidFill>
                <a:latin typeface="Calibri"/>
                <a:cs typeface="Calibri"/>
              </a:rPr>
              <a:t>outils </a:t>
            </a:r>
            <a:r>
              <a:rPr sz="1200" dirty="0">
                <a:solidFill>
                  <a:srgbClr val="404040"/>
                </a:solidFill>
                <a:latin typeface="Calibri"/>
                <a:cs typeface="Calibri"/>
              </a:rPr>
              <a:t>de </a:t>
            </a:r>
            <a:r>
              <a:rPr sz="1200" spc="-5" dirty="0">
                <a:solidFill>
                  <a:srgbClr val="404040"/>
                </a:solidFill>
                <a:latin typeface="Calibri"/>
                <a:cs typeface="Calibri"/>
              </a:rPr>
              <a:t>découvrir  </a:t>
            </a:r>
            <a:r>
              <a:rPr sz="1200" spc="-10" dirty="0">
                <a:solidFill>
                  <a:srgbClr val="404040"/>
                </a:solidFill>
                <a:latin typeface="Calibri"/>
                <a:cs typeface="Calibri"/>
              </a:rPr>
              <a:t>et </a:t>
            </a:r>
            <a:r>
              <a:rPr sz="1200" spc="-15" dirty="0">
                <a:solidFill>
                  <a:srgbClr val="404040"/>
                </a:solidFill>
                <a:latin typeface="Calibri"/>
                <a:cs typeface="Calibri"/>
              </a:rPr>
              <a:t>exécuter </a:t>
            </a:r>
            <a:r>
              <a:rPr sz="1200" spc="-5" dirty="0">
                <a:solidFill>
                  <a:srgbClr val="404040"/>
                </a:solidFill>
                <a:latin typeface="Calibri"/>
                <a:cs typeface="Calibri"/>
              </a:rPr>
              <a:t>des </a:t>
            </a:r>
            <a:r>
              <a:rPr sz="1200" spc="-10" dirty="0">
                <a:solidFill>
                  <a:srgbClr val="404040"/>
                </a:solidFill>
                <a:latin typeface="Calibri"/>
                <a:cs typeface="Calibri"/>
              </a:rPr>
              <a:t>tests. </a:t>
            </a:r>
            <a:r>
              <a:rPr sz="1200" dirty="0">
                <a:solidFill>
                  <a:srgbClr val="404040"/>
                </a:solidFill>
                <a:latin typeface="Calibri"/>
                <a:cs typeface="Calibri"/>
              </a:rPr>
              <a:t>Il </a:t>
            </a:r>
            <a:r>
              <a:rPr sz="1200" spc="-5" dirty="0">
                <a:solidFill>
                  <a:srgbClr val="404040"/>
                </a:solidFill>
                <a:latin typeface="Calibri"/>
                <a:cs typeface="Calibri"/>
              </a:rPr>
              <a:t>définit </a:t>
            </a:r>
            <a:r>
              <a:rPr sz="1200" dirty="0">
                <a:solidFill>
                  <a:srgbClr val="404040"/>
                </a:solidFill>
                <a:latin typeface="Calibri"/>
                <a:cs typeface="Calibri"/>
              </a:rPr>
              <a:t>une </a:t>
            </a:r>
            <a:r>
              <a:rPr sz="1200" spc="-10" dirty="0">
                <a:solidFill>
                  <a:srgbClr val="404040"/>
                </a:solidFill>
                <a:latin typeface="Calibri"/>
                <a:cs typeface="Calibri"/>
              </a:rPr>
              <a:t>interface entre </a:t>
            </a:r>
            <a:r>
              <a:rPr sz="1200" dirty="0">
                <a:solidFill>
                  <a:srgbClr val="404040"/>
                </a:solidFill>
                <a:latin typeface="Calibri"/>
                <a:cs typeface="Calibri"/>
              </a:rPr>
              <a:t>JUnit </a:t>
            </a:r>
            <a:r>
              <a:rPr sz="1200" spc="-10" dirty="0">
                <a:solidFill>
                  <a:srgbClr val="404040"/>
                </a:solidFill>
                <a:latin typeface="Calibri"/>
                <a:cs typeface="Calibri"/>
              </a:rPr>
              <a:t>et </a:t>
            </a:r>
            <a:r>
              <a:rPr sz="1200" dirty="0">
                <a:solidFill>
                  <a:srgbClr val="404040"/>
                </a:solidFill>
                <a:latin typeface="Calibri"/>
                <a:cs typeface="Calibri"/>
              </a:rPr>
              <a:t>les </a:t>
            </a:r>
            <a:r>
              <a:rPr sz="1200" spc="-5" dirty="0">
                <a:solidFill>
                  <a:srgbClr val="404040"/>
                </a:solidFill>
                <a:latin typeface="Calibri"/>
                <a:cs typeface="Calibri"/>
              </a:rPr>
              <a:t>clients </a:t>
            </a:r>
            <a:r>
              <a:rPr sz="1200" dirty="0">
                <a:solidFill>
                  <a:srgbClr val="404040"/>
                </a:solidFill>
                <a:latin typeface="Calibri"/>
                <a:cs typeface="Calibri"/>
              </a:rPr>
              <a:t>qui  </a:t>
            </a:r>
            <a:r>
              <a:rPr sz="1200" spc="-10" dirty="0">
                <a:solidFill>
                  <a:srgbClr val="404040"/>
                </a:solidFill>
                <a:latin typeface="Calibri"/>
                <a:cs typeface="Calibri"/>
              </a:rPr>
              <a:t>souhaitent </a:t>
            </a:r>
            <a:r>
              <a:rPr sz="1200" spc="-15" dirty="0">
                <a:solidFill>
                  <a:srgbClr val="404040"/>
                </a:solidFill>
                <a:latin typeface="Calibri"/>
                <a:cs typeface="Calibri"/>
              </a:rPr>
              <a:t>exécuter </a:t>
            </a:r>
            <a:r>
              <a:rPr sz="1200" spc="-5" dirty="0">
                <a:solidFill>
                  <a:srgbClr val="404040"/>
                </a:solidFill>
                <a:latin typeface="Calibri"/>
                <a:cs typeface="Calibri"/>
              </a:rPr>
              <a:t>les </a:t>
            </a:r>
            <a:r>
              <a:rPr sz="1200" spc="-10" dirty="0">
                <a:solidFill>
                  <a:srgbClr val="404040"/>
                </a:solidFill>
                <a:latin typeface="Calibri"/>
                <a:cs typeface="Calibri"/>
              </a:rPr>
              <a:t>tests </a:t>
            </a:r>
            <a:r>
              <a:rPr sz="1200" dirty="0">
                <a:solidFill>
                  <a:srgbClr val="404040"/>
                </a:solidFill>
                <a:latin typeface="Calibri"/>
                <a:cs typeface="Calibri"/>
              </a:rPr>
              <a:t>(IDE </a:t>
            </a:r>
            <a:r>
              <a:rPr sz="1200" spc="-5" dirty="0">
                <a:solidFill>
                  <a:srgbClr val="404040"/>
                </a:solidFill>
                <a:latin typeface="Calibri"/>
                <a:cs typeface="Calibri"/>
              </a:rPr>
              <a:t>ou outils de build par</a:t>
            </a:r>
            <a:r>
              <a:rPr sz="1200" spc="85" dirty="0">
                <a:solidFill>
                  <a:srgbClr val="404040"/>
                </a:solidFill>
                <a:latin typeface="Calibri"/>
                <a:cs typeface="Calibri"/>
              </a:rPr>
              <a:t> </a:t>
            </a:r>
            <a:r>
              <a:rPr sz="1200" spc="-15" dirty="0">
                <a:solidFill>
                  <a:srgbClr val="404040"/>
                </a:solidFill>
                <a:latin typeface="Calibri"/>
                <a:cs typeface="Calibri"/>
              </a:rPr>
              <a:t>exemple)</a:t>
            </a:r>
            <a:endParaRPr sz="1200" dirty="0">
              <a:latin typeface="Calibri"/>
              <a:cs typeface="Calibri"/>
            </a:endParaRPr>
          </a:p>
          <a:p>
            <a:pPr marL="268605" indent="-256540">
              <a:lnSpc>
                <a:spcPts val="2280"/>
              </a:lnSpc>
              <a:spcBef>
                <a:spcPts val="1120"/>
              </a:spcBef>
              <a:buClr>
                <a:srgbClr val="D24717"/>
              </a:buClr>
              <a:buFont typeface="Wingdings"/>
              <a:buChar char=""/>
              <a:tabLst>
                <a:tab pos="269240" algn="l"/>
              </a:tabLst>
            </a:pPr>
            <a:r>
              <a:rPr sz="1200" b="1" spc="-5" dirty="0">
                <a:solidFill>
                  <a:srgbClr val="404040"/>
                </a:solidFill>
                <a:latin typeface="Calibri"/>
                <a:cs typeface="Calibri"/>
              </a:rPr>
              <a:t>JUnit </a:t>
            </a:r>
            <a:r>
              <a:rPr sz="1200" b="1" spc="-10" dirty="0">
                <a:solidFill>
                  <a:srgbClr val="404040"/>
                </a:solidFill>
                <a:latin typeface="Calibri"/>
                <a:cs typeface="Calibri"/>
              </a:rPr>
              <a:t>Jupiter </a:t>
            </a:r>
            <a:r>
              <a:rPr sz="1200" dirty="0">
                <a:solidFill>
                  <a:srgbClr val="404040"/>
                </a:solidFill>
                <a:latin typeface="Calibri"/>
                <a:cs typeface="Calibri"/>
              </a:rPr>
              <a:t>: </a:t>
            </a:r>
            <a:r>
              <a:rPr sz="1200" spc="-10" dirty="0">
                <a:solidFill>
                  <a:srgbClr val="404040"/>
                </a:solidFill>
                <a:latin typeface="Calibri"/>
                <a:cs typeface="Calibri"/>
              </a:rPr>
              <a:t>propose </a:t>
            </a:r>
            <a:r>
              <a:rPr sz="1200" dirty="0">
                <a:solidFill>
                  <a:srgbClr val="404040"/>
                </a:solidFill>
                <a:latin typeface="Calibri"/>
                <a:cs typeface="Calibri"/>
              </a:rPr>
              <a:t>une API </a:t>
            </a:r>
            <a:r>
              <a:rPr sz="1200" spc="-10" dirty="0">
                <a:solidFill>
                  <a:srgbClr val="404040"/>
                </a:solidFill>
                <a:latin typeface="Calibri"/>
                <a:cs typeface="Calibri"/>
              </a:rPr>
              <a:t>reposant </a:t>
            </a:r>
            <a:r>
              <a:rPr sz="1200" spc="-5" dirty="0">
                <a:solidFill>
                  <a:srgbClr val="404040"/>
                </a:solidFill>
                <a:latin typeface="Calibri"/>
                <a:cs typeface="Calibri"/>
              </a:rPr>
              <a:t>sur </a:t>
            </a:r>
            <a:r>
              <a:rPr sz="1200" dirty="0">
                <a:solidFill>
                  <a:srgbClr val="404040"/>
                </a:solidFill>
                <a:latin typeface="Calibri"/>
                <a:cs typeface="Calibri"/>
              </a:rPr>
              <a:t>des </a:t>
            </a:r>
            <a:r>
              <a:rPr sz="1200" spc="-5" dirty="0">
                <a:solidFill>
                  <a:srgbClr val="404040"/>
                </a:solidFill>
                <a:latin typeface="Calibri"/>
                <a:cs typeface="Calibri"/>
              </a:rPr>
              <a:t>annotations</a:t>
            </a:r>
            <a:r>
              <a:rPr sz="1200" spc="15" dirty="0">
                <a:solidFill>
                  <a:srgbClr val="404040"/>
                </a:solidFill>
                <a:latin typeface="Calibri"/>
                <a:cs typeface="Calibri"/>
              </a:rPr>
              <a:t> </a:t>
            </a:r>
            <a:r>
              <a:rPr sz="1200" spc="-5" dirty="0">
                <a:solidFill>
                  <a:srgbClr val="404040"/>
                </a:solidFill>
                <a:latin typeface="Calibri"/>
                <a:cs typeface="Calibri"/>
              </a:rPr>
              <a:t>pour</a:t>
            </a:r>
            <a:endParaRPr sz="1200" dirty="0">
              <a:latin typeface="Calibri"/>
              <a:cs typeface="Calibri"/>
            </a:endParaRPr>
          </a:p>
          <a:p>
            <a:pPr marL="104139">
              <a:lnSpc>
                <a:spcPts val="2280"/>
              </a:lnSpc>
            </a:pPr>
            <a:r>
              <a:rPr sz="1200" spc="-5" dirty="0">
                <a:solidFill>
                  <a:srgbClr val="404040"/>
                </a:solidFill>
                <a:latin typeface="Calibri"/>
                <a:cs typeface="Calibri"/>
              </a:rPr>
              <a:t>écrire des </a:t>
            </a:r>
            <a:r>
              <a:rPr sz="1200" spc="-15" dirty="0">
                <a:solidFill>
                  <a:srgbClr val="404040"/>
                </a:solidFill>
                <a:latin typeface="Calibri"/>
                <a:cs typeface="Calibri"/>
              </a:rPr>
              <a:t>tests </a:t>
            </a:r>
            <a:r>
              <a:rPr sz="1200" spc="-10" dirty="0">
                <a:solidFill>
                  <a:srgbClr val="404040"/>
                </a:solidFill>
                <a:latin typeface="Calibri"/>
                <a:cs typeface="Calibri"/>
              </a:rPr>
              <a:t>unitaires </a:t>
            </a:r>
            <a:r>
              <a:rPr sz="1200" spc="-5" dirty="0">
                <a:solidFill>
                  <a:srgbClr val="404040"/>
                </a:solidFill>
                <a:latin typeface="Calibri"/>
                <a:cs typeface="Calibri"/>
              </a:rPr>
              <a:t>JUnit </a:t>
            </a:r>
            <a:r>
              <a:rPr sz="1200" dirty="0">
                <a:solidFill>
                  <a:srgbClr val="404040"/>
                </a:solidFill>
                <a:latin typeface="Calibri"/>
                <a:cs typeface="Calibri"/>
              </a:rPr>
              <a:t>5 </a:t>
            </a:r>
            <a:r>
              <a:rPr sz="1200" spc="-10" dirty="0">
                <a:solidFill>
                  <a:srgbClr val="404040"/>
                </a:solidFill>
                <a:latin typeface="Calibri"/>
                <a:cs typeface="Calibri"/>
              </a:rPr>
              <a:t>et </a:t>
            </a:r>
            <a:r>
              <a:rPr sz="1200" dirty="0">
                <a:solidFill>
                  <a:srgbClr val="404040"/>
                </a:solidFill>
                <a:latin typeface="Calibri"/>
                <a:cs typeface="Calibri"/>
              </a:rPr>
              <a:t>un </a:t>
            </a:r>
            <a:r>
              <a:rPr sz="1200" spc="-20" dirty="0">
                <a:solidFill>
                  <a:srgbClr val="404040"/>
                </a:solidFill>
                <a:latin typeface="Calibri"/>
                <a:cs typeface="Calibri"/>
              </a:rPr>
              <a:t>TestEngine </a:t>
            </a:r>
            <a:r>
              <a:rPr sz="1200" spc="-5" dirty="0">
                <a:solidFill>
                  <a:srgbClr val="404040"/>
                </a:solidFill>
                <a:latin typeface="Calibri"/>
                <a:cs typeface="Calibri"/>
              </a:rPr>
              <a:t>pour les</a:t>
            </a:r>
            <a:r>
              <a:rPr sz="1200" spc="110" dirty="0">
                <a:solidFill>
                  <a:srgbClr val="404040"/>
                </a:solidFill>
                <a:latin typeface="Calibri"/>
                <a:cs typeface="Calibri"/>
              </a:rPr>
              <a:t> </a:t>
            </a:r>
            <a:r>
              <a:rPr sz="1200" spc="-15" dirty="0">
                <a:solidFill>
                  <a:srgbClr val="404040"/>
                </a:solidFill>
                <a:latin typeface="Calibri"/>
                <a:cs typeface="Calibri"/>
              </a:rPr>
              <a:t>exécuter</a:t>
            </a:r>
            <a:endParaRPr sz="1200" dirty="0">
              <a:latin typeface="Calibri"/>
              <a:cs typeface="Calibri"/>
            </a:endParaRPr>
          </a:p>
          <a:p>
            <a:pPr marL="104139" marR="140335" indent="-92075">
              <a:lnSpc>
                <a:spcPts val="2160"/>
              </a:lnSpc>
              <a:spcBef>
                <a:spcPts val="1440"/>
              </a:spcBef>
              <a:buClr>
                <a:srgbClr val="D24717"/>
              </a:buClr>
              <a:buFont typeface="Wingdings"/>
              <a:buChar char=""/>
              <a:tabLst>
                <a:tab pos="269240" algn="l"/>
              </a:tabLst>
            </a:pPr>
            <a:r>
              <a:rPr sz="1200" b="1" spc="-5" dirty="0">
                <a:solidFill>
                  <a:srgbClr val="404040"/>
                </a:solidFill>
                <a:latin typeface="Calibri"/>
                <a:cs typeface="Calibri"/>
              </a:rPr>
              <a:t>JUnit </a:t>
            </a:r>
            <a:r>
              <a:rPr sz="1200" b="1" spc="-15" dirty="0">
                <a:solidFill>
                  <a:srgbClr val="404040"/>
                </a:solidFill>
                <a:latin typeface="Calibri"/>
                <a:cs typeface="Calibri"/>
              </a:rPr>
              <a:t>Vintage </a:t>
            </a:r>
            <a:r>
              <a:rPr sz="1200" dirty="0">
                <a:solidFill>
                  <a:srgbClr val="404040"/>
                </a:solidFill>
                <a:latin typeface="Calibri"/>
                <a:cs typeface="Calibri"/>
              </a:rPr>
              <a:t>: </a:t>
            </a:r>
            <a:r>
              <a:rPr sz="1200" spc="-10" dirty="0">
                <a:solidFill>
                  <a:srgbClr val="404040"/>
                </a:solidFill>
                <a:latin typeface="Calibri"/>
                <a:cs typeface="Calibri"/>
              </a:rPr>
              <a:t>propose </a:t>
            </a:r>
            <a:r>
              <a:rPr sz="1200" spc="-5" dirty="0">
                <a:solidFill>
                  <a:srgbClr val="404040"/>
                </a:solidFill>
                <a:latin typeface="Calibri"/>
                <a:cs typeface="Calibri"/>
              </a:rPr>
              <a:t>un </a:t>
            </a:r>
            <a:r>
              <a:rPr sz="1200" spc="-20" dirty="0">
                <a:solidFill>
                  <a:srgbClr val="404040"/>
                </a:solidFill>
                <a:latin typeface="Calibri"/>
                <a:cs typeface="Calibri"/>
              </a:rPr>
              <a:t>TestEngine </a:t>
            </a:r>
            <a:r>
              <a:rPr sz="1200" dirty="0">
                <a:solidFill>
                  <a:srgbClr val="404040"/>
                </a:solidFill>
                <a:latin typeface="Calibri"/>
                <a:cs typeface="Calibri"/>
              </a:rPr>
              <a:t>pour </a:t>
            </a:r>
            <a:r>
              <a:rPr sz="1200" spc="-15" dirty="0">
                <a:solidFill>
                  <a:srgbClr val="404040"/>
                </a:solidFill>
                <a:latin typeface="Calibri"/>
                <a:cs typeface="Calibri"/>
              </a:rPr>
              <a:t>exécuter </a:t>
            </a:r>
            <a:r>
              <a:rPr sz="1200" spc="-5" dirty="0">
                <a:solidFill>
                  <a:srgbClr val="404040"/>
                </a:solidFill>
                <a:latin typeface="Calibri"/>
                <a:cs typeface="Calibri"/>
              </a:rPr>
              <a:t>des </a:t>
            </a:r>
            <a:r>
              <a:rPr sz="1200" spc="-10" dirty="0">
                <a:solidFill>
                  <a:srgbClr val="404040"/>
                </a:solidFill>
                <a:latin typeface="Calibri"/>
                <a:cs typeface="Calibri"/>
              </a:rPr>
              <a:t>tests </a:t>
            </a:r>
            <a:r>
              <a:rPr sz="1200" spc="-5" dirty="0">
                <a:solidFill>
                  <a:srgbClr val="404040"/>
                </a:solidFill>
                <a:latin typeface="Calibri"/>
                <a:cs typeface="Calibri"/>
              </a:rPr>
              <a:t>JUnit </a:t>
            </a:r>
            <a:r>
              <a:rPr sz="1200" dirty="0">
                <a:solidFill>
                  <a:srgbClr val="404040"/>
                </a:solidFill>
                <a:latin typeface="Calibri"/>
                <a:cs typeface="Calibri"/>
              </a:rPr>
              <a:t>3  </a:t>
            </a:r>
            <a:r>
              <a:rPr sz="1200" spc="-10" dirty="0">
                <a:solidFill>
                  <a:srgbClr val="404040"/>
                </a:solidFill>
                <a:latin typeface="Calibri"/>
                <a:cs typeface="Calibri"/>
              </a:rPr>
              <a:t>et </a:t>
            </a:r>
            <a:r>
              <a:rPr sz="1200" dirty="0">
                <a:solidFill>
                  <a:srgbClr val="404040"/>
                </a:solidFill>
                <a:latin typeface="Calibri"/>
                <a:cs typeface="Calibri"/>
              </a:rPr>
              <a:t>4 </a:t>
            </a:r>
            <a:r>
              <a:rPr sz="1200" spc="-10" dirty="0">
                <a:solidFill>
                  <a:srgbClr val="404040"/>
                </a:solidFill>
                <a:latin typeface="Calibri"/>
                <a:cs typeface="Calibri"/>
              </a:rPr>
              <a:t>et </a:t>
            </a:r>
            <a:r>
              <a:rPr sz="1200" dirty="0">
                <a:solidFill>
                  <a:srgbClr val="404040"/>
                </a:solidFill>
                <a:latin typeface="Calibri"/>
                <a:cs typeface="Calibri"/>
              </a:rPr>
              <a:t>ainsi </a:t>
            </a:r>
            <a:r>
              <a:rPr sz="1200" spc="-5" dirty="0">
                <a:solidFill>
                  <a:srgbClr val="404040"/>
                </a:solidFill>
                <a:latin typeface="Calibri"/>
                <a:cs typeface="Calibri"/>
              </a:rPr>
              <a:t>assurer </a:t>
            </a:r>
            <a:r>
              <a:rPr sz="1200" dirty="0">
                <a:solidFill>
                  <a:srgbClr val="404040"/>
                </a:solidFill>
                <a:latin typeface="Calibri"/>
                <a:cs typeface="Calibri"/>
              </a:rPr>
              <a:t>une </a:t>
            </a:r>
            <a:r>
              <a:rPr sz="1200" spc="-10" dirty="0">
                <a:solidFill>
                  <a:srgbClr val="404040"/>
                </a:solidFill>
                <a:latin typeface="Calibri"/>
                <a:cs typeface="Calibri"/>
              </a:rPr>
              <a:t>compatibilité</a:t>
            </a:r>
            <a:r>
              <a:rPr sz="1200" spc="50" dirty="0">
                <a:solidFill>
                  <a:srgbClr val="404040"/>
                </a:solidFill>
                <a:latin typeface="Calibri"/>
                <a:cs typeface="Calibri"/>
              </a:rPr>
              <a:t> </a:t>
            </a:r>
            <a:r>
              <a:rPr sz="1200" spc="-5" dirty="0">
                <a:solidFill>
                  <a:srgbClr val="404040"/>
                </a:solidFill>
                <a:latin typeface="Calibri"/>
                <a:cs typeface="Calibri"/>
              </a:rPr>
              <a:t>ascendante</a:t>
            </a:r>
            <a:endParaRPr sz="1200" dirty="0">
              <a:latin typeface="Calibri"/>
              <a:cs typeface="Calibri"/>
            </a:endParaRPr>
          </a:p>
          <a:p>
            <a:pPr marL="12700" marR="302895">
              <a:lnSpc>
                <a:spcPts val="2160"/>
              </a:lnSpc>
              <a:spcBef>
                <a:spcPts val="1405"/>
              </a:spcBef>
            </a:pPr>
            <a:r>
              <a:rPr sz="1200" dirty="0">
                <a:solidFill>
                  <a:srgbClr val="404040"/>
                </a:solidFill>
                <a:latin typeface="Calibri"/>
                <a:cs typeface="Calibri"/>
              </a:rPr>
              <a:t>L'objectif de </a:t>
            </a:r>
            <a:r>
              <a:rPr sz="1200" spc="-10" dirty="0">
                <a:solidFill>
                  <a:srgbClr val="404040"/>
                </a:solidFill>
                <a:latin typeface="Calibri"/>
                <a:cs typeface="Calibri"/>
              </a:rPr>
              <a:t>cette </a:t>
            </a:r>
            <a:r>
              <a:rPr sz="1200" spc="-5" dirty="0">
                <a:solidFill>
                  <a:srgbClr val="404040"/>
                </a:solidFill>
                <a:latin typeface="Calibri"/>
                <a:cs typeface="Calibri"/>
              </a:rPr>
              <a:t>architecture </a:t>
            </a:r>
            <a:r>
              <a:rPr sz="1200" spc="-10" dirty="0">
                <a:solidFill>
                  <a:srgbClr val="404040"/>
                </a:solidFill>
                <a:latin typeface="Calibri"/>
                <a:cs typeface="Calibri"/>
              </a:rPr>
              <a:t>est </a:t>
            </a:r>
            <a:r>
              <a:rPr sz="1200" dirty="0">
                <a:solidFill>
                  <a:srgbClr val="404040"/>
                </a:solidFill>
                <a:latin typeface="Calibri"/>
                <a:cs typeface="Calibri"/>
              </a:rPr>
              <a:t>de </a:t>
            </a:r>
            <a:r>
              <a:rPr sz="1200" spc="-5" dirty="0">
                <a:solidFill>
                  <a:srgbClr val="404040"/>
                </a:solidFill>
                <a:latin typeface="Calibri"/>
                <a:cs typeface="Calibri"/>
              </a:rPr>
              <a:t>séparer </a:t>
            </a:r>
            <a:r>
              <a:rPr sz="1200" dirty="0">
                <a:solidFill>
                  <a:srgbClr val="404040"/>
                </a:solidFill>
                <a:latin typeface="Calibri"/>
                <a:cs typeface="Calibri"/>
              </a:rPr>
              <a:t>les </a:t>
            </a:r>
            <a:r>
              <a:rPr sz="1200" spc="-5" dirty="0">
                <a:solidFill>
                  <a:srgbClr val="404040"/>
                </a:solidFill>
                <a:latin typeface="Calibri"/>
                <a:cs typeface="Calibri"/>
              </a:rPr>
              <a:t>responsabilités </a:t>
            </a:r>
            <a:r>
              <a:rPr sz="1200" dirty="0">
                <a:solidFill>
                  <a:srgbClr val="404040"/>
                </a:solidFill>
                <a:latin typeface="Calibri"/>
                <a:cs typeface="Calibri"/>
              </a:rPr>
              <a:t>des  </a:t>
            </a:r>
            <a:r>
              <a:rPr sz="1200" spc="-10" dirty="0">
                <a:solidFill>
                  <a:srgbClr val="404040"/>
                </a:solidFill>
                <a:latin typeface="Calibri"/>
                <a:cs typeface="Calibri"/>
              </a:rPr>
              <a:t>tests, d'exécution </a:t>
            </a:r>
            <a:r>
              <a:rPr sz="1200" spc="-5" dirty="0">
                <a:solidFill>
                  <a:srgbClr val="404040"/>
                </a:solidFill>
                <a:latin typeface="Calibri"/>
                <a:cs typeface="Calibri"/>
              </a:rPr>
              <a:t>et d'extensions. </a:t>
            </a:r>
            <a:r>
              <a:rPr sz="1200" dirty="0">
                <a:solidFill>
                  <a:srgbClr val="404040"/>
                </a:solidFill>
                <a:latin typeface="Calibri"/>
                <a:cs typeface="Calibri"/>
              </a:rPr>
              <a:t>Elle doit aussi </a:t>
            </a:r>
            <a:r>
              <a:rPr sz="1200" spc="-10" dirty="0">
                <a:solidFill>
                  <a:srgbClr val="404040"/>
                </a:solidFill>
                <a:latin typeface="Calibri"/>
                <a:cs typeface="Calibri"/>
              </a:rPr>
              <a:t>permettre </a:t>
            </a:r>
            <a:r>
              <a:rPr sz="1200" dirty="0">
                <a:solidFill>
                  <a:srgbClr val="404040"/>
                </a:solidFill>
                <a:latin typeface="Calibri"/>
                <a:cs typeface="Calibri"/>
              </a:rPr>
              <a:t>de </a:t>
            </a:r>
            <a:r>
              <a:rPr sz="1200" spc="-10" dirty="0">
                <a:solidFill>
                  <a:srgbClr val="404040"/>
                </a:solidFill>
                <a:latin typeface="Calibri"/>
                <a:cs typeface="Calibri"/>
              </a:rPr>
              <a:t>faciliter  l'intégration </a:t>
            </a:r>
            <a:r>
              <a:rPr sz="1200" spc="-5" dirty="0">
                <a:solidFill>
                  <a:srgbClr val="404040"/>
                </a:solidFill>
                <a:latin typeface="Calibri"/>
                <a:cs typeface="Calibri"/>
              </a:rPr>
              <a:t>d'autres </a:t>
            </a:r>
            <a:r>
              <a:rPr sz="1200" spc="-15" dirty="0">
                <a:solidFill>
                  <a:srgbClr val="404040"/>
                </a:solidFill>
                <a:latin typeface="Calibri"/>
                <a:cs typeface="Calibri"/>
              </a:rPr>
              <a:t>frameworks </a:t>
            </a:r>
            <a:r>
              <a:rPr sz="1200" dirty="0">
                <a:solidFill>
                  <a:srgbClr val="404040"/>
                </a:solidFill>
                <a:latin typeface="Calibri"/>
                <a:cs typeface="Calibri"/>
              </a:rPr>
              <a:t>de </a:t>
            </a:r>
            <a:r>
              <a:rPr sz="1200" spc="-10" dirty="0">
                <a:solidFill>
                  <a:srgbClr val="404040"/>
                </a:solidFill>
                <a:latin typeface="Calibri"/>
                <a:cs typeface="Calibri"/>
              </a:rPr>
              <a:t>tests </a:t>
            </a:r>
            <a:r>
              <a:rPr sz="1200" dirty="0">
                <a:solidFill>
                  <a:srgbClr val="404040"/>
                </a:solidFill>
                <a:latin typeface="Calibri"/>
                <a:cs typeface="Calibri"/>
              </a:rPr>
              <a:t>dans</a:t>
            </a:r>
            <a:r>
              <a:rPr sz="1200" spc="80" dirty="0">
                <a:solidFill>
                  <a:srgbClr val="404040"/>
                </a:solidFill>
                <a:latin typeface="Calibri"/>
                <a:cs typeface="Calibri"/>
              </a:rPr>
              <a:t> </a:t>
            </a:r>
            <a:r>
              <a:rPr sz="1200" dirty="0">
                <a:solidFill>
                  <a:srgbClr val="404040"/>
                </a:solidFill>
                <a:latin typeface="Calibri"/>
                <a:cs typeface="Calibri"/>
              </a:rPr>
              <a:t>JUnit.</a:t>
            </a:r>
            <a:endParaRPr sz="1200" dirty="0">
              <a:latin typeface="Calibri"/>
              <a:cs typeface="Calibri"/>
            </a:endParaRPr>
          </a:p>
          <a:p>
            <a:pPr marL="12700">
              <a:lnSpc>
                <a:spcPct val="100000"/>
              </a:lnSpc>
              <a:spcBef>
                <a:spcPts val="1120"/>
              </a:spcBef>
            </a:pPr>
            <a:r>
              <a:rPr sz="1200" spc="-15" dirty="0">
                <a:solidFill>
                  <a:srgbClr val="404040"/>
                </a:solidFill>
                <a:latin typeface="Calibri"/>
                <a:cs typeface="Calibri"/>
              </a:rPr>
              <a:t>Ref </a:t>
            </a:r>
            <a:r>
              <a:rPr sz="1200" dirty="0">
                <a:solidFill>
                  <a:srgbClr val="404040"/>
                </a:solidFill>
                <a:latin typeface="Calibri"/>
                <a:cs typeface="Calibri"/>
              </a:rPr>
              <a:t>:</a:t>
            </a:r>
            <a:r>
              <a:rPr sz="1200" spc="-5" dirty="0">
                <a:solidFill>
                  <a:srgbClr val="404040"/>
                </a:solidFill>
                <a:latin typeface="Calibri"/>
                <a:cs typeface="Calibri"/>
              </a:rPr>
              <a:t> </a:t>
            </a:r>
            <a:r>
              <a:rPr sz="1200" u="heavy" spc="-5" dirty="0">
                <a:solidFill>
                  <a:srgbClr val="CC9900"/>
                </a:solidFill>
                <a:uFill>
                  <a:solidFill>
                    <a:srgbClr val="CC9900"/>
                  </a:solidFill>
                </a:uFill>
                <a:latin typeface="Calibri"/>
                <a:cs typeface="Calibri"/>
                <a:hlinkClick r:id="rId2"/>
              </a:rPr>
              <a:t>https://junit.org/junit5/</a:t>
            </a:r>
            <a:endParaRPr sz="1200" dirty="0">
              <a:latin typeface="Calibri"/>
              <a:cs typeface="Calibri"/>
            </a:endParaRPr>
          </a:p>
        </p:txBody>
      </p:sp>
      <p:sp>
        <p:nvSpPr>
          <p:cNvPr id="6" name="object 6"/>
          <p:cNvSpPr/>
          <p:nvPr/>
        </p:nvSpPr>
        <p:spPr>
          <a:xfrm>
            <a:off x="7932419" y="177165"/>
            <a:ext cx="952500" cy="7143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683627" y="4115971"/>
            <a:ext cx="1257300" cy="464579"/>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44165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09600" y="460506"/>
            <a:ext cx="718185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Dépendances JUnit </a:t>
            </a:r>
            <a:r>
              <a:rPr dirty="0">
                <a:solidFill>
                  <a:schemeClr val="tx1"/>
                </a:solidFill>
              </a:rPr>
              <a:t>5</a:t>
            </a:r>
            <a:r>
              <a:rPr spc="-245" dirty="0">
                <a:solidFill>
                  <a:schemeClr val="tx1"/>
                </a:solidFill>
              </a:rPr>
              <a:t> </a:t>
            </a:r>
            <a:r>
              <a:rPr spc="-65" dirty="0">
                <a:solidFill>
                  <a:schemeClr val="tx1"/>
                </a:solidFill>
              </a:rPr>
              <a:t>(Maven)</a:t>
            </a:r>
          </a:p>
        </p:txBody>
      </p:sp>
      <p:sp>
        <p:nvSpPr>
          <p:cNvPr id="5" name="object 5"/>
          <p:cNvSpPr txBox="1"/>
          <p:nvPr/>
        </p:nvSpPr>
        <p:spPr>
          <a:xfrm>
            <a:off x="477266" y="1028672"/>
            <a:ext cx="7853680" cy="3874779"/>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404040"/>
                </a:solidFill>
                <a:latin typeface="Calibri"/>
                <a:cs typeface="Calibri"/>
              </a:rPr>
              <a:t>Exemple </a:t>
            </a:r>
            <a:r>
              <a:rPr sz="1600" b="1" spc="-5" dirty="0">
                <a:solidFill>
                  <a:srgbClr val="404040"/>
                </a:solidFill>
                <a:latin typeface="Calibri"/>
                <a:cs typeface="Calibri"/>
              </a:rPr>
              <a:t>fichier </a:t>
            </a:r>
            <a:r>
              <a:rPr sz="1600" b="1" spc="-10" dirty="0">
                <a:solidFill>
                  <a:srgbClr val="404040"/>
                </a:solidFill>
                <a:latin typeface="Calibri"/>
                <a:cs typeface="Calibri"/>
              </a:rPr>
              <a:t>Maven</a:t>
            </a:r>
            <a:r>
              <a:rPr sz="1600" b="1" spc="10" dirty="0">
                <a:solidFill>
                  <a:srgbClr val="404040"/>
                </a:solidFill>
                <a:latin typeface="Calibri"/>
                <a:cs typeface="Calibri"/>
              </a:rPr>
              <a:t> </a:t>
            </a:r>
            <a:r>
              <a:rPr sz="1600" b="1" spc="-5" dirty="0">
                <a:solidFill>
                  <a:srgbClr val="404040"/>
                </a:solidFill>
                <a:latin typeface="Calibri"/>
                <a:cs typeface="Calibri"/>
              </a:rPr>
              <a:t>:</a:t>
            </a:r>
            <a:endParaRPr sz="1600" dirty="0">
              <a:latin typeface="Calibri"/>
              <a:cs typeface="Calibri"/>
            </a:endParaRPr>
          </a:p>
          <a:p>
            <a:pPr>
              <a:lnSpc>
                <a:spcPct val="100000"/>
              </a:lnSpc>
              <a:spcBef>
                <a:spcPts val="15"/>
              </a:spcBef>
            </a:pPr>
            <a:endParaRPr sz="2000" dirty="0">
              <a:latin typeface="Times New Roman"/>
              <a:cs typeface="Times New Roman"/>
            </a:endParaRPr>
          </a:p>
          <a:p>
            <a:pPr marL="12700">
              <a:lnSpc>
                <a:spcPts val="1710"/>
              </a:lnSpc>
            </a:pPr>
            <a:r>
              <a:rPr sz="1200" spc="-5" dirty="0">
                <a:latin typeface="Consolas"/>
                <a:cs typeface="Consolas"/>
              </a:rPr>
              <a:t>&lt;properties&gt;</a:t>
            </a:r>
            <a:endParaRPr sz="1200" dirty="0">
              <a:latin typeface="Consolas"/>
              <a:cs typeface="Consolas"/>
            </a:endParaRPr>
          </a:p>
          <a:p>
            <a:pPr marL="927100">
              <a:lnSpc>
                <a:spcPts val="1620"/>
              </a:lnSpc>
            </a:pPr>
            <a:r>
              <a:rPr sz="1200" spc="-5" dirty="0">
                <a:latin typeface="Consolas"/>
                <a:cs typeface="Consolas"/>
              </a:rPr>
              <a:t>&lt;project.build.sourceEncoding&gt;UTF-8&lt;/project.build.sourceEncoding&gt;</a:t>
            </a:r>
            <a:endParaRPr sz="1200" dirty="0">
              <a:latin typeface="Consolas"/>
              <a:cs typeface="Consolas"/>
            </a:endParaRPr>
          </a:p>
          <a:p>
            <a:pPr marL="927100">
              <a:lnSpc>
                <a:spcPts val="1620"/>
              </a:lnSpc>
            </a:pPr>
            <a:r>
              <a:rPr sz="1200" spc="-5" dirty="0">
                <a:latin typeface="Consolas"/>
                <a:cs typeface="Consolas"/>
              </a:rPr>
              <a:t>&lt;java.version&gt;1.8&lt;/java.version&gt;</a:t>
            </a:r>
            <a:endParaRPr sz="1200" dirty="0">
              <a:latin typeface="Consolas"/>
              <a:cs typeface="Consolas"/>
            </a:endParaRPr>
          </a:p>
          <a:p>
            <a:pPr marL="927100">
              <a:lnSpc>
                <a:spcPts val="1620"/>
              </a:lnSpc>
            </a:pPr>
            <a:r>
              <a:rPr sz="1200" spc="-5" dirty="0">
                <a:latin typeface="Consolas"/>
                <a:cs typeface="Consolas"/>
              </a:rPr>
              <a:t>&lt;junit.version&gt;4.12&lt;/junit.version&gt;</a:t>
            </a:r>
            <a:endParaRPr sz="1200" dirty="0">
              <a:latin typeface="Consolas"/>
              <a:cs typeface="Consolas"/>
            </a:endParaRPr>
          </a:p>
          <a:p>
            <a:pPr marL="927100">
              <a:lnSpc>
                <a:spcPts val="1620"/>
              </a:lnSpc>
            </a:pPr>
            <a:r>
              <a:rPr sz="1200" spc="-5" dirty="0">
                <a:latin typeface="Consolas"/>
                <a:cs typeface="Consolas"/>
              </a:rPr>
              <a:t>&lt;junit.jupiter.version&gt;5.0.0&lt;/junit.jupiter.version&gt;</a:t>
            </a:r>
            <a:endParaRPr sz="1200" dirty="0">
              <a:latin typeface="Consolas"/>
              <a:cs typeface="Consolas"/>
            </a:endParaRPr>
          </a:p>
          <a:p>
            <a:pPr marL="927100">
              <a:lnSpc>
                <a:spcPts val="1620"/>
              </a:lnSpc>
            </a:pPr>
            <a:r>
              <a:rPr sz="1200" spc="-5" dirty="0">
                <a:latin typeface="Consolas"/>
                <a:cs typeface="Consolas"/>
              </a:rPr>
              <a:t>&lt;junit.vintage.version&gt;${junit.version}.0&lt;/junit.vintage.version&gt;</a:t>
            </a:r>
            <a:endParaRPr sz="1200" dirty="0">
              <a:latin typeface="Consolas"/>
              <a:cs typeface="Consolas"/>
            </a:endParaRPr>
          </a:p>
          <a:p>
            <a:pPr marL="927100">
              <a:lnSpc>
                <a:spcPts val="1620"/>
              </a:lnSpc>
            </a:pPr>
            <a:r>
              <a:rPr sz="1200" spc="-5" dirty="0">
                <a:latin typeface="Consolas"/>
                <a:cs typeface="Consolas"/>
              </a:rPr>
              <a:t>&lt;junit.platform.version&gt;1.0.0&lt;/junit.platform.version&gt;</a:t>
            </a:r>
            <a:endParaRPr sz="1200" dirty="0">
              <a:latin typeface="Consolas"/>
              <a:cs typeface="Consolas"/>
            </a:endParaRPr>
          </a:p>
          <a:p>
            <a:pPr marL="12700">
              <a:lnSpc>
                <a:spcPts val="1620"/>
              </a:lnSpc>
            </a:pPr>
            <a:r>
              <a:rPr sz="1200" spc="-5" dirty="0">
                <a:latin typeface="Consolas"/>
                <a:cs typeface="Consolas"/>
              </a:rPr>
              <a:t>&lt;/properties&gt;</a:t>
            </a:r>
            <a:endParaRPr sz="1200" dirty="0">
              <a:latin typeface="Consolas"/>
              <a:cs typeface="Consolas"/>
            </a:endParaRPr>
          </a:p>
          <a:p>
            <a:pPr marL="12700">
              <a:lnSpc>
                <a:spcPts val="1620"/>
              </a:lnSpc>
            </a:pPr>
            <a:r>
              <a:rPr sz="1200" spc="-5" dirty="0">
                <a:latin typeface="Consolas"/>
                <a:cs typeface="Consolas"/>
              </a:rPr>
              <a:t>&lt;dependencies&gt;</a:t>
            </a:r>
            <a:endParaRPr sz="1200" dirty="0">
              <a:latin typeface="Consolas"/>
              <a:cs typeface="Consolas"/>
            </a:endParaRPr>
          </a:p>
          <a:p>
            <a:pPr marL="927100">
              <a:lnSpc>
                <a:spcPts val="1620"/>
              </a:lnSpc>
            </a:pPr>
            <a:r>
              <a:rPr sz="1200" spc="-5" dirty="0">
                <a:latin typeface="Consolas"/>
                <a:cs typeface="Consolas"/>
              </a:rPr>
              <a:t>&lt;dependency&gt;</a:t>
            </a:r>
            <a:endParaRPr sz="1200" dirty="0">
              <a:latin typeface="Consolas"/>
              <a:cs typeface="Consolas"/>
            </a:endParaRPr>
          </a:p>
          <a:p>
            <a:pPr marL="1841500">
              <a:lnSpc>
                <a:spcPts val="1620"/>
              </a:lnSpc>
            </a:pPr>
            <a:r>
              <a:rPr sz="1200" spc="-5" dirty="0">
                <a:latin typeface="Consolas"/>
                <a:cs typeface="Consolas"/>
              </a:rPr>
              <a:t>&lt;groupId&gt;org.junit.jupiter&lt;/groupId&gt;</a:t>
            </a:r>
            <a:endParaRPr sz="1200" dirty="0">
              <a:latin typeface="Consolas"/>
              <a:cs typeface="Consolas"/>
            </a:endParaRPr>
          </a:p>
          <a:p>
            <a:pPr marL="1841500">
              <a:lnSpc>
                <a:spcPts val="1620"/>
              </a:lnSpc>
            </a:pPr>
            <a:r>
              <a:rPr sz="1200" spc="-5" dirty="0">
                <a:latin typeface="Consolas"/>
                <a:cs typeface="Consolas"/>
              </a:rPr>
              <a:t>&lt;artifactId&gt;junit-jupiter-api&lt;/artifactId&gt;</a:t>
            </a:r>
            <a:endParaRPr sz="1200" dirty="0">
              <a:latin typeface="Consolas"/>
              <a:cs typeface="Consolas"/>
            </a:endParaRPr>
          </a:p>
          <a:p>
            <a:pPr marL="1841500">
              <a:lnSpc>
                <a:spcPts val="1620"/>
              </a:lnSpc>
            </a:pPr>
            <a:r>
              <a:rPr sz="1200" spc="-5" dirty="0">
                <a:latin typeface="Consolas"/>
                <a:cs typeface="Consolas"/>
              </a:rPr>
              <a:t>&lt;version&gt;${junit.jupiter.version}&lt;/version&gt;</a:t>
            </a:r>
            <a:endParaRPr sz="1200" dirty="0">
              <a:latin typeface="Consolas"/>
              <a:cs typeface="Consolas"/>
            </a:endParaRPr>
          </a:p>
          <a:p>
            <a:pPr marL="1841500">
              <a:lnSpc>
                <a:spcPts val="1620"/>
              </a:lnSpc>
            </a:pPr>
            <a:r>
              <a:rPr sz="1200" spc="-5" dirty="0">
                <a:latin typeface="Consolas"/>
                <a:cs typeface="Consolas"/>
              </a:rPr>
              <a:t>&lt;scope&gt;test&lt;/scope&gt;</a:t>
            </a:r>
            <a:endParaRPr sz="1200" dirty="0">
              <a:latin typeface="Consolas"/>
              <a:cs typeface="Consolas"/>
            </a:endParaRPr>
          </a:p>
          <a:p>
            <a:pPr marL="927100">
              <a:lnSpc>
                <a:spcPts val="1620"/>
              </a:lnSpc>
            </a:pPr>
            <a:r>
              <a:rPr sz="1200" spc="-5" dirty="0">
                <a:latin typeface="Consolas"/>
                <a:cs typeface="Consolas"/>
              </a:rPr>
              <a:t>&lt;/dependency&gt;</a:t>
            </a:r>
            <a:endParaRPr sz="1200" dirty="0">
              <a:latin typeface="Consolas"/>
              <a:cs typeface="Consolas"/>
            </a:endParaRPr>
          </a:p>
          <a:p>
            <a:pPr marL="12700">
              <a:lnSpc>
                <a:spcPts val="1710"/>
              </a:lnSpc>
            </a:pPr>
            <a:r>
              <a:rPr sz="1200" spc="-5" dirty="0">
                <a:latin typeface="Consolas"/>
                <a:cs typeface="Consolas"/>
              </a:rPr>
              <a:t>&lt;dependencies&gt;</a:t>
            </a:r>
            <a:endParaRPr sz="1200" dirty="0">
              <a:latin typeface="Consolas"/>
              <a:cs typeface="Consolas"/>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87106" y="4931664"/>
            <a:ext cx="243840" cy="141064"/>
          </a:xfrm>
          <a:prstGeom prst="rect">
            <a:avLst/>
          </a:prstGeom>
        </p:spPr>
        <p:txBody>
          <a:bodyPr vert="horz" wrap="square" lIns="0" tIns="0" rIns="0" bIns="0" rtlCol="0">
            <a:spAutoFit/>
          </a:bodyPr>
          <a:lstStyle/>
          <a:p>
            <a:pPr marL="25400">
              <a:lnSpc>
                <a:spcPts val="1100"/>
              </a:lnSpc>
            </a:pPr>
            <a:r>
              <a:rPr sz="1050" dirty="0">
                <a:solidFill>
                  <a:srgbClr val="FFFFFF"/>
                </a:solidFill>
                <a:latin typeface="Calibri"/>
                <a:cs typeface="Calibri"/>
              </a:rPr>
              <a:t>329</a:t>
            </a:r>
            <a:endParaRPr sz="1050">
              <a:latin typeface="Calibri"/>
              <a:cs typeface="Calibri"/>
            </a:endParaRPr>
          </a:p>
        </p:txBody>
      </p:sp>
    </p:spTree>
    <p:extLst>
      <p:ext uri="{BB962C8B-B14F-4D97-AF65-F5344CB8AC3E}">
        <p14:creationId xmlns:p14="http://schemas.microsoft.com/office/powerpoint/2010/main" val="28535105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08711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65" dirty="0">
                <a:solidFill>
                  <a:schemeClr val="tx1"/>
                </a:solidFill>
              </a:rPr>
              <a:t>Écriture </a:t>
            </a:r>
            <a:r>
              <a:rPr spc="-25" dirty="0">
                <a:solidFill>
                  <a:schemeClr val="tx1"/>
                </a:solidFill>
              </a:rPr>
              <a:t>de</a:t>
            </a:r>
            <a:r>
              <a:rPr spc="-434" dirty="0">
                <a:solidFill>
                  <a:schemeClr val="tx1"/>
                </a:solidFill>
              </a:rPr>
              <a:t> </a:t>
            </a:r>
            <a:r>
              <a:rPr spc="-65" dirty="0">
                <a:solidFill>
                  <a:schemeClr val="tx1"/>
                </a:solidFill>
              </a:rPr>
              <a:t>tests</a:t>
            </a:r>
          </a:p>
        </p:txBody>
      </p:sp>
      <p:sp>
        <p:nvSpPr>
          <p:cNvPr id="5" name="object 5"/>
          <p:cNvSpPr txBox="1"/>
          <p:nvPr/>
        </p:nvSpPr>
        <p:spPr>
          <a:xfrm>
            <a:off x="810259" y="1373982"/>
            <a:ext cx="7559040" cy="2861168"/>
          </a:xfrm>
          <a:prstGeom prst="rect">
            <a:avLst/>
          </a:prstGeom>
        </p:spPr>
        <p:txBody>
          <a:bodyPr vert="horz" wrap="square" lIns="0" tIns="47625" rIns="0" bIns="0" rtlCol="0">
            <a:spAutoFit/>
          </a:bodyPr>
          <a:lstStyle/>
          <a:p>
            <a:pPr marL="104139" marR="150495" indent="-92075">
              <a:lnSpc>
                <a:spcPts val="2160"/>
              </a:lnSpc>
              <a:spcBef>
                <a:spcPts val="375"/>
              </a:spcBef>
              <a:buClr>
                <a:srgbClr val="D24717"/>
              </a:buClr>
              <a:buFont typeface="Wingdings"/>
              <a:buChar char=""/>
              <a:tabLst>
                <a:tab pos="271145" algn="l"/>
              </a:tabLst>
            </a:pPr>
            <a:r>
              <a:rPr sz="1400" spc="-5" dirty="0">
                <a:solidFill>
                  <a:srgbClr val="404040"/>
                </a:solidFill>
                <a:latin typeface="Calibri"/>
                <a:cs typeface="Calibri"/>
              </a:rPr>
              <a:t>L'écriture de </a:t>
            </a:r>
            <a:r>
              <a:rPr sz="1400" dirty="0">
                <a:solidFill>
                  <a:srgbClr val="404040"/>
                </a:solidFill>
                <a:latin typeface="Calibri"/>
                <a:cs typeface="Calibri"/>
              </a:rPr>
              <a:t>classes </a:t>
            </a:r>
            <a:r>
              <a:rPr sz="1400" spc="-5" dirty="0">
                <a:solidFill>
                  <a:srgbClr val="404040"/>
                </a:solidFill>
                <a:latin typeface="Calibri"/>
                <a:cs typeface="Calibri"/>
              </a:rPr>
              <a:t>de </a:t>
            </a:r>
            <a:r>
              <a:rPr sz="1400" spc="-10" dirty="0">
                <a:solidFill>
                  <a:srgbClr val="404040"/>
                </a:solidFill>
                <a:latin typeface="Calibri"/>
                <a:cs typeface="Calibri"/>
              </a:rPr>
              <a:t>tests </a:t>
            </a:r>
            <a:r>
              <a:rPr sz="1400" spc="-20" dirty="0">
                <a:solidFill>
                  <a:srgbClr val="404040"/>
                </a:solidFill>
                <a:latin typeface="Calibri"/>
                <a:cs typeface="Calibri"/>
              </a:rPr>
              <a:t>avec </a:t>
            </a:r>
            <a:r>
              <a:rPr sz="1400" spc="-5" dirty="0">
                <a:solidFill>
                  <a:srgbClr val="404040"/>
                </a:solidFill>
                <a:latin typeface="Calibri"/>
                <a:cs typeface="Calibri"/>
              </a:rPr>
              <a:t>JUnit </a:t>
            </a:r>
            <a:r>
              <a:rPr sz="1400" dirty="0">
                <a:solidFill>
                  <a:srgbClr val="404040"/>
                </a:solidFill>
                <a:latin typeface="Calibri"/>
                <a:cs typeface="Calibri"/>
              </a:rPr>
              <a:t>5 </a:t>
            </a:r>
            <a:r>
              <a:rPr sz="1400" spc="-10" dirty="0">
                <a:solidFill>
                  <a:srgbClr val="404040"/>
                </a:solidFill>
                <a:latin typeface="Calibri"/>
                <a:cs typeface="Calibri"/>
              </a:rPr>
              <a:t>est similaire </a:t>
            </a:r>
            <a:r>
              <a:rPr sz="1400" dirty="0">
                <a:solidFill>
                  <a:srgbClr val="404040"/>
                </a:solidFill>
                <a:latin typeface="Calibri"/>
                <a:cs typeface="Calibri"/>
              </a:rPr>
              <a:t>à celle </a:t>
            </a:r>
            <a:r>
              <a:rPr sz="1400" spc="-20" dirty="0">
                <a:solidFill>
                  <a:srgbClr val="404040"/>
                </a:solidFill>
                <a:latin typeface="Calibri"/>
                <a:cs typeface="Calibri"/>
              </a:rPr>
              <a:t>avec  </a:t>
            </a:r>
            <a:r>
              <a:rPr sz="1400" spc="-5" dirty="0">
                <a:solidFill>
                  <a:srgbClr val="404040"/>
                </a:solidFill>
                <a:latin typeface="Calibri"/>
                <a:cs typeface="Calibri"/>
              </a:rPr>
              <a:t>JUnit </a:t>
            </a:r>
            <a:r>
              <a:rPr sz="1400" dirty="0">
                <a:solidFill>
                  <a:srgbClr val="404040"/>
                </a:solidFill>
                <a:latin typeface="Calibri"/>
                <a:cs typeface="Calibri"/>
              </a:rPr>
              <a:t>4 : </a:t>
            </a:r>
            <a:r>
              <a:rPr sz="1400" spc="-5" dirty="0">
                <a:solidFill>
                  <a:srgbClr val="404040"/>
                </a:solidFill>
                <a:latin typeface="Calibri"/>
                <a:cs typeface="Calibri"/>
              </a:rPr>
              <a:t>il </a:t>
            </a:r>
            <a:r>
              <a:rPr sz="1400" spc="-10" dirty="0">
                <a:solidFill>
                  <a:srgbClr val="404040"/>
                </a:solidFill>
                <a:latin typeface="Calibri"/>
                <a:cs typeface="Calibri"/>
              </a:rPr>
              <a:t>faut </a:t>
            </a:r>
            <a:r>
              <a:rPr sz="1400" spc="-5" dirty="0">
                <a:solidFill>
                  <a:srgbClr val="404040"/>
                </a:solidFill>
                <a:latin typeface="Calibri"/>
                <a:cs typeface="Calibri"/>
              </a:rPr>
              <a:t>définir </a:t>
            </a:r>
            <a:r>
              <a:rPr sz="1400" dirty="0">
                <a:solidFill>
                  <a:srgbClr val="404040"/>
                </a:solidFill>
                <a:latin typeface="Calibri"/>
                <a:cs typeface="Calibri"/>
              </a:rPr>
              <a:t>des </a:t>
            </a:r>
            <a:r>
              <a:rPr sz="1400" spc="-5" dirty="0">
                <a:solidFill>
                  <a:srgbClr val="404040"/>
                </a:solidFill>
                <a:latin typeface="Calibri"/>
                <a:cs typeface="Calibri"/>
              </a:rPr>
              <a:t>méthodes annotées </a:t>
            </a:r>
            <a:r>
              <a:rPr sz="1400" spc="-15" dirty="0">
                <a:solidFill>
                  <a:srgbClr val="404040"/>
                </a:solidFill>
                <a:latin typeface="Calibri"/>
                <a:cs typeface="Calibri"/>
              </a:rPr>
              <a:t>avec </a:t>
            </a:r>
            <a:r>
              <a:rPr sz="1400" dirty="0">
                <a:solidFill>
                  <a:srgbClr val="404040"/>
                </a:solidFill>
                <a:latin typeface="Calibri"/>
                <a:cs typeface="Calibri"/>
              </a:rPr>
              <a:t>des </a:t>
            </a:r>
            <a:r>
              <a:rPr sz="1400" spc="-5" dirty="0">
                <a:solidFill>
                  <a:srgbClr val="404040"/>
                </a:solidFill>
                <a:latin typeface="Calibri"/>
                <a:cs typeface="Calibri"/>
              </a:rPr>
              <a:t>annotations de  JUnit5.</a:t>
            </a:r>
            <a:endParaRPr sz="1400" dirty="0">
              <a:latin typeface="Calibri"/>
              <a:cs typeface="Calibri"/>
            </a:endParaRPr>
          </a:p>
          <a:p>
            <a:pPr marL="104139" marR="229870" indent="-92075">
              <a:lnSpc>
                <a:spcPts val="2160"/>
              </a:lnSpc>
              <a:spcBef>
                <a:spcPts val="1405"/>
              </a:spcBef>
              <a:buClr>
                <a:srgbClr val="D24717"/>
              </a:buClr>
              <a:buFont typeface="Wingdings"/>
              <a:buChar char=""/>
              <a:tabLst>
                <a:tab pos="271145" algn="l"/>
              </a:tabLst>
            </a:pPr>
            <a:r>
              <a:rPr sz="1400" spc="-5" dirty="0">
                <a:solidFill>
                  <a:srgbClr val="404040"/>
                </a:solidFill>
                <a:latin typeface="Calibri"/>
                <a:cs typeface="Calibri"/>
              </a:rPr>
              <a:t>Certaines de </a:t>
            </a:r>
            <a:r>
              <a:rPr sz="1400" dirty="0">
                <a:solidFill>
                  <a:srgbClr val="404040"/>
                </a:solidFill>
                <a:latin typeface="Calibri"/>
                <a:cs typeface="Calibri"/>
              </a:rPr>
              <a:t>ces </a:t>
            </a:r>
            <a:r>
              <a:rPr sz="1400" spc="-5" dirty="0">
                <a:solidFill>
                  <a:srgbClr val="404040"/>
                </a:solidFill>
                <a:latin typeface="Calibri"/>
                <a:cs typeface="Calibri"/>
              </a:rPr>
              <a:t>annotations </a:t>
            </a:r>
            <a:r>
              <a:rPr sz="1400" spc="-10" dirty="0">
                <a:solidFill>
                  <a:srgbClr val="404040"/>
                </a:solidFill>
                <a:latin typeface="Calibri"/>
                <a:cs typeface="Calibri"/>
              </a:rPr>
              <a:t>ont </a:t>
            </a:r>
            <a:r>
              <a:rPr sz="1400" spc="-15" dirty="0">
                <a:solidFill>
                  <a:srgbClr val="404040"/>
                </a:solidFill>
                <a:latin typeface="Calibri"/>
                <a:cs typeface="Calibri"/>
              </a:rPr>
              <a:t>été </a:t>
            </a:r>
            <a:r>
              <a:rPr sz="1400" spc="-5" dirty="0">
                <a:solidFill>
                  <a:srgbClr val="404040"/>
                </a:solidFill>
                <a:latin typeface="Calibri"/>
                <a:cs typeface="Calibri"/>
              </a:rPr>
              <a:t>renommées, </a:t>
            </a:r>
            <a:r>
              <a:rPr sz="1400" spc="-10" dirty="0">
                <a:solidFill>
                  <a:srgbClr val="404040"/>
                </a:solidFill>
                <a:latin typeface="Calibri"/>
                <a:cs typeface="Calibri"/>
              </a:rPr>
              <a:t>notamment </a:t>
            </a:r>
            <a:r>
              <a:rPr sz="1400" spc="-5" dirty="0">
                <a:solidFill>
                  <a:srgbClr val="404040"/>
                </a:solidFill>
                <a:latin typeface="Calibri"/>
                <a:cs typeface="Calibri"/>
              </a:rPr>
              <a:t>celles  </a:t>
            </a:r>
            <a:r>
              <a:rPr sz="1400" spc="-10" dirty="0">
                <a:solidFill>
                  <a:srgbClr val="404040"/>
                </a:solidFill>
                <a:latin typeface="Calibri"/>
                <a:cs typeface="Calibri"/>
              </a:rPr>
              <a:t>relatives </a:t>
            </a:r>
            <a:r>
              <a:rPr sz="1400" dirty="0">
                <a:solidFill>
                  <a:srgbClr val="404040"/>
                </a:solidFill>
                <a:latin typeface="Calibri"/>
                <a:cs typeface="Calibri"/>
              </a:rPr>
              <a:t>au </a:t>
            </a:r>
            <a:r>
              <a:rPr sz="1400" spc="-5" dirty="0">
                <a:solidFill>
                  <a:srgbClr val="404040"/>
                </a:solidFill>
                <a:latin typeface="Calibri"/>
                <a:cs typeface="Calibri"/>
              </a:rPr>
              <a:t>cycle de </a:t>
            </a:r>
            <a:r>
              <a:rPr sz="1400" dirty="0">
                <a:solidFill>
                  <a:srgbClr val="404040"/>
                </a:solidFill>
                <a:latin typeface="Calibri"/>
                <a:cs typeface="Calibri"/>
              </a:rPr>
              <a:t>vie des </a:t>
            </a:r>
            <a:r>
              <a:rPr sz="1400" spc="-5" dirty="0">
                <a:solidFill>
                  <a:srgbClr val="404040"/>
                </a:solidFill>
                <a:latin typeface="Calibri"/>
                <a:cs typeface="Calibri"/>
              </a:rPr>
              <a:t>instances de </a:t>
            </a:r>
            <a:r>
              <a:rPr sz="1400" spc="-10" dirty="0">
                <a:solidFill>
                  <a:srgbClr val="404040"/>
                </a:solidFill>
                <a:latin typeface="Calibri"/>
                <a:cs typeface="Calibri"/>
              </a:rPr>
              <a:t>tests et </a:t>
            </a:r>
            <a:r>
              <a:rPr sz="1400" spc="-5" dirty="0">
                <a:solidFill>
                  <a:srgbClr val="404040"/>
                </a:solidFill>
                <a:latin typeface="Calibri"/>
                <a:cs typeface="Calibri"/>
              </a:rPr>
              <a:t>d'autres </a:t>
            </a:r>
            <a:r>
              <a:rPr sz="1400" spc="-10" dirty="0">
                <a:solidFill>
                  <a:srgbClr val="404040"/>
                </a:solidFill>
                <a:latin typeface="Calibri"/>
                <a:cs typeface="Calibri"/>
              </a:rPr>
              <a:t>ont </a:t>
            </a:r>
            <a:r>
              <a:rPr sz="1400" spc="-15" dirty="0">
                <a:solidFill>
                  <a:srgbClr val="404040"/>
                </a:solidFill>
                <a:latin typeface="Calibri"/>
                <a:cs typeface="Calibri"/>
              </a:rPr>
              <a:t>été  </a:t>
            </a:r>
            <a:r>
              <a:rPr sz="1400" spc="-5" dirty="0">
                <a:solidFill>
                  <a:srgbClr val="404040"/>
                </a:solidFill>
                <a:latin typeface="Calibri"/>
                <a:cs typeface="Calibri"/>
              </a:rPr>
              <a:t>ajoutées.</a:t>
            </a:r>
            <a:endParaRPr sz="1400" dirty="0">
              <a:latin typeface="Calibri"/>
              <a:cs typeface="Calibri"/>
            </a:endParaRPr>
          </a:p>
          <a:p>
            <a:pPr marL="104139" marR="5080" indent="-92075">
              <a:lnSpc>
                <a:spcPts val="2160"/>
              </a:lnSpc>
              <a:spcBef>
                <a:spcPts val="1395"/>
              </a:spcBef>
              <a:buClr>
                <a:srgbClr val="D24717"/>
              </a:buClr>
              <a:buFont typeface="Wingdings"/>
              <a:buChar char=""/>
              <a:tabLst>
                <a:tab pos="271145" algn="l"/>
              </a:tabLst>
            </a:pPr>
            <a:r>
              <a:rPr sz="1400" spc="-15" dirty="0">
                <a:solidFill>
                  <a:srgbClr val="404040"/>
                </a:solidFill>
                <a:latin typeface="Calibri"/>
                <a:cs typeface="Calibri"/>
              </a:rPr>
              <a:t>Parmi </a:t>
            </a:r>
            <a:r>
              <a:rPr sz="1400" spc="-5" dirty="0">
                <a:solidFill>
                  <a:srgbClr val="404040"/>
                </a:solidFill>
                <a:latin typeface="Calibri"/>
                <a:cs typeface="Calibri"/>
              </a:rPr>
              <a:t>celles-ci, JUnit </a:t>
            </a:r>
            <a:r>
              <a:rPr sz="1400" dirty="0">
                <a:solidFill>
                  <a:srgbClr val="404040"/>
                </a:solidFill>
                <a:latin typeface="Calibri"/>
                <a:cs typeface="Calibri"/>
              </a:rPr>
              <a:t>5 </a:t>
            </a:r>
            <a:r>
              <a:rPr sz="1400" spc="-10" dirty="0">
                <a:solidFill>
                  <a:srgbClr val="404040"/>
                </a:solidFill>
                <a:latin typeface="Calibri"/>
                <a:cs typeface="Calibri"/>
              </a:rPr>
              <a:t>propose </a:t>
            </a:r>
            <a:r>
              <a:rPr sz="1400" dirty="0">
                <a:solidFill>
                  <a:srgbClr val="404040"/>
                </a:solidFill>
                <a:latin typeface="Calibri"/>
                <a:cs typeface="Calibri"/>
              </a:rPr>
              <a:t>une </a:t>
            </a:r>
            <a:r>
              <a:rPr sz="1400" spc="-5" dirty="0">
                <a:solidFill>
                  <a:srgbClr val="404040"/>
                </a:solidFill>
                <a:latin typeface="Calibri"/>
                <a:cs typeface="Calibri"/>
              </a:rPr>
              <a:t>annotation permet de définir </a:t>
            </a:r>
            <a:r>
              <a:rPr sz="1400" dirty="0">
                <a:solidFill>
                  <a:srgbClr val="404040"/>
                </a:solidFill>
                <a:latin typeface="Calibri"/>
                <a:cs typeface="Calibri"/>
              </a:rPr>
              <a:t>un  </a:t>
            </a:r>
            <a:r>
              <a:rPr sz="1400" spc="-5" dirty="0">
                <a:solidFill>
                  <a:srgbClr val="404040"/>
                </a:solidFill>
                <a:latin typeface="Calibri"/>
                <a:cs typeface="Calibri"/>
              </a:rPr>
              <a:t>nom </a:t>
            </a:r>
            <a:r>
              <a:rPr sz="1400" spc="-10" dirty="0">
                <a:solidFill>
                  <a:srgbClr val="404040"/>
                </a:solidFill>
                <a:latin typeface="Calibri"/>
                <a:cs typeface="Calibri"/>
              </a:rPr>
              <a:t>d'affichage </a:t>
            </a:r>
            <a:r>
              <a:rPr sz="1400" dirty="0">
                <a:solidFill>
                  <a:srgbClr val="404040"/>
                </a:solidFill>
                <a:latin typeface="Calibri"/>
                <a:cs typeface="Calibri"/>
              </a:rPr>
              <a:t>pour </a:t>
            </a:r>
            <a:r>
              <a:rPr sz="1400" spc="-5" dirty="0">
                <a:solidFill>
                  <a:srgbClr val="404040"/>
                </a:solidFill>
                <a:latin typeface="Calibri"/>
                <a:cs typeface="Calibri"/>
              </a:rPr>
              <a:t>un cas de </a:t>
            </a:r>
            <a:r>
              <a:rPr sz="1400" spc="-10" dirty="0">
                <a:solidFill>
                  <a:srgbClr val="404040"/>
                </a:solidFill>
                <a:latin typeface="Calibri"/>
                <a:cs typeface="Calibri"/>
              </a:rPr>
              <a:t>test, </a:t>
            </a:r>
            <a:r>
              <a:rPr sz="1400" dirty="0">
                <a:solidFill>
                  <a:srgbClr val="404040"/>
                </a:solidFill>
                <a:latin typeface="Calibri"/>
                <a:cs typeface="Calibri"/>
              </a:rPr>
              <a:t>une </a:t>
            </a:r>
            <a:r>
              <a:rPr sz="1400" spc="-5" dirty="0">
                <a:solidFill>
                  <a:srgbClr val="404040"/>
                </a:solidFill>
                <a:latin typeface="Calibri"/>
                <a:cs typeface="Calibri"/>
              </a:rPr>
              <a:t>autre </a:t>
            </a:r>
            <a:r>
              <a:rPr sz="1400" spc="-10" dirty="0">
                <a:solidFill>
                  <a:srgbClr val="404040"/>
                </a:solidFill>
                <a:latin typeface="Calibri"/>
                <a:cs typeface="Calibri"/>
              </a:rPr>
              <a:t>permet </a:t>
            </a:r>
            <a:r>
              <a:rPr sz="1400" spc="-5" dirty="0">
                <a:solidFill>
                  <a:srgbClr val="404040"/>
                </a:solidFill>
                <a:latin typeface="Calibri"/>
                <a:cs typeface="Calibri"/>
              </a:rPr>
              <a:t>de définir </a:t>
            </a:r>
            <a:r>
              <a:rPr sz="1400" dirty="0">
                <a:solidFill>
                  <a:srgbClr val="404040"/>
                </a:solidFill>
                <a:latin typeface="Calibri"/>
                <a:cs typeface="Calibri"/>
              </a:rPr>
              <a:t>un </a:t>
            </a:r>
            <a:r>
              <a:rPr sz="1400" spc="-15" dirty="0">
                <a:solidFill>
                  <a:srgbClr val="404040"/>
                </a:solidFill>
                <a:latin typeface="Calibri"/>
                <a:cs typeface="Calibri"/>
              </a:rPr>
              <a:t>test  </a:t>
            </a:r>
            <a:r>
              <a:rPr sz="1400" spc="-5" dirty="0">
                <a:solidFill>
                  <a:srgbClr val="404040"/>
                </a:solidFill>
                <a:latin typeface="Calibri"/>
                <a:cs typeface="Calibri"/>
              </a:rPr>
              <a:t>imbriqué sous </a:t>
            </a:r>
            <a:r>
              <a:rPr sz="1400" dirty="0">
                <a:solidFill>
                  <a:srgbClr val="404040"/>
                </a:solidFill>
                <a:latin typeface="Calibri"/>
                <a:cs typeface="Calibri"/>
              </a:rPr>
              <a:t>la </a:t>
            </a:r>
            <a:r>
              <a:rPr sz="1400" spc="-5" dirty="0">
                <a:solidFill>
                  <a:srgbClr val="404040"/>
                </a:solidFill>
                <a:latin typeface="Calibri"/>
                <a:cs typeface="Calibri"/>
              </a:rPr>
              <a:t>classe d'une classe</a:t>
            </a:r>
            <a:r>
              <a:rPr sz="1400" spc="25" dirty="0">
                <a:solidFill>
                  <a:srgbClr val="404040"/>
                </a:solidFill>
                <a:latin typeface="Calibri"/>
                <a:cs typeface="Calibri"/>
              </a:rPr>
              <a:t> </a:t>
            </a:r>
            <a:r>
              <a:rPr sz="1400" spc="-5" dirty="0">
                <a:solidFill>
                  <a:srgbClr val="404040"/>
                </a:solidFill>
                <a:latin typeface="Calibri"/>
                <a:cs typeface="Calibri"/>
              </a:rPr>
              <a:t>interne.</a:t>
            </a:r>
            <a:endParaRPr sz="1400" dirty="0">
              <a:latin typeface="Calibri"/>
              <a:cs typeface="Calibri"/>
            </a:endParaRPr>
          </a:p>
          <a:p>
            <a:pPr marL="104139" marR="254635" indent="-92075">
              <a:lnSpc>
                <a:spcPct val="90000"/>
              </a:lnSpc>
              <a:spcBef>
                <a:spcPts val="1370"/>
              </a:spcBef>
              <a:buClr>
                <a:srgbClr val="D24717"/>
              </a:buClr>
              <a:buFont typeface="Wingdings"/>
              <a:buChar char=""/>
              <a:tabLst>
                <a:tab pos="271145" algn="l"/>
              </a:tabLst>
            </a:pPr>
            <a:r>
              <a:rPr sz="1400" spc="-10" dirty="0">
                <a:solidFill>
                  <a:srgbClr val="404040"/>
                </a:solidFill>
                <a:latin typeface="Calibri"/>
                <a:cs typeface="Calibri"/>
              </a:rPr>
              <a:t>Contrairement </a:t>
            </a:r>
            <a:r>
              <a:rPr sz="1400" dirty="0">
                <a:solidFill>
                  <a:srgbClr val="404040"/>
                </a:solidFill>
                <a:latin typeface="Calibri"/>
                <a:cs typeface="Calibri"/>
              </a:rPr>
              <a:t>à JUnit 4, </a:t>
            </a:r>
            <a:r>
              <a:rPr sz="1400" spc="-5" dirty="0">
                <a:solidFill>
                  <a:srgbClr val="404040"/>
                </a:solidFill>
                <a:latin typeface="Calibri"/>
                <a:cs typeface="Calibri"/>
              </a:rPr>
              <a:t>les </a:t>
            </a:r>
            <a:r>
              <a:rPr sz="1400" dirty="0">
                <a:solidFill>
                  <a:srgbClr val="404040"/>
                </a:solidFill>
                <a:latin typeface="Calibri"/>
                <a:cs typeface="Calibri"/>
              </a:rPr>
              <a:t>classes </a:t>
            </a:r>
            <a:r>
              <a:rPr sz="1400" spc="-10" dirty="0">
                <a:solidFill>
                  <a:srgbClr val="404040"/>
                </a:solidFill>
                <a:latin typeface="Calibri"/>
                <a:cs typeface="Calibri"/>
              </a:rPr>
              <a:t>et </a:t>
            </a:r>
            <a:r>
              <a:rPr sz="1400" dirty="0">
                <a:solidFill>
                  <a:srgbClr val="404040"/>
                </a:solidFill>
                <a:latin typeface="Calibri"/>
                <a:cs typeface="Calibri"/>
              </a:rPr>
              <a:t>les méthodes </a:t>
            </a:r>
            <a:r>
              <a:rPr sz="1400" spc="-5" dirty="0">
                <a:solidFill>
                  <a:srgbClr val="404040"/>
                </a:solidFill>
                <a:latin typeface="Calibri"/>
                <a:cs typeface="Calibri"/>
              </a:rPr>
              <a:t>de </a:t>
            </a:r>
            <a:r>
              <a:rPr sz="1400" spc="-10" dirty="0">
                <a:solidFill>
                  <a:srgbClr val="404040"/>
                </a:solidFill>
                <a:latin typeface="Calibri"/>
                <a:cs typeface="Calibri"/>
              </a:rPr>
              <a:t>tests n'ont  </a:t>
            </a:r>
            <a:r>
              <a:rPr sz="1400" spc="-5" dirty="0">
                <a:solidFill>
                  <a:srgbClr val="404040"/>
                </a:solidFill>
                <a:latin typeface="Calibri"/>
                <a:cs typeface="Calibri"/>
              </a:rPr>
              <a:t>plus </a:t>
            </a:r>
            <a:r>
              <a:rPr sz="1400" spc="-10" dirty="0">
                <a:solidFill>
                  <a:srgbClr val="404040"/>
                </a:solidFill>
                <a:latin typeface="Calibri"/>
                <a:cs typeface="Calibri"/>
              </a:rPr>
              <a:t>l'obligation d'être </a:t>
            </a:r>
            <a:r>
              <a:rPr sz="1400" dirty="0">
                <a:solidFill>
                  <a:srgbClr val="404040"/>
                </a:solidFill>
                <a:latin typeface="Calibri"/>
                <a:cs typeface="Calibri"/>
              </a:rPr>
              <a:t>public. </a:t>
            </a:r>
            <a:r>
              <a:rPr sz="1400" spc="-15" dirty="0">
                <a:solidFill>
                  <a:srgbClr val="404040"/>
                </a:solidFill>
                <a:latin typeface="Calibri"/>
                <a:cs typeface="Calibri"/>
              </a:rPr>
              <a:t>Avec </a:t>
            </a:r>
            <a:r>
              <a:rPr sz="1400" dirty="0">
                <a:solidFill>
                  <a:srgbClr val="404040"/>
                </a:solidFill>
                <a:latin typeface="Calibri"/>
                <a:cs typeface="Calibri"/>
              </a:rPr>
              <a:t>JUnit 5, </a:t>
            </a:r>
            <a:r>
              <a:rPr sz="1400" spc="-5" dirty="0">
                <a:solidFill>
                  <a:srgbClr val="404040"/>
                </a:solidFill>
                <a:latin typeface="Calibri"/>
                <a:cs typeface="Calibri"/>
              </a:rPr>
              <a:t>elles </a:t>
            </a:r>
            <a:r>
              <a:rPr sz="1400" spc="-10" dirty="0">
                <a:solidFill>
                  <a:srgbClr val="404040"/>
                </a:solidFill>
                <a:latin typeface="Calibri"/>
                <a:cs typeface="Calibri"/>
              </a:rPr>
              <a:t>peuvent </a:t>
            </a:r>
            <a:r>
              <a:rPr sz="1400" dirty="0">
                <a:solidFill>
                  <a:srgbClr val="404040"/>
                </a:solidFill>
                <a:latin typeface="Calibri"/>
                <a:cs typeface="Calibri"/>
              </a:rPr>
              <a:t>aussi </a:t>
            </a:r>
            <a:r>
              <a:rPr sz="1400" spc="-10" dirty="0">
                <a:solidFill>
                  <a:srgbClr val="404040"/>
                </a:solidFill>
                <a:latin typeface="Calibri"/>
                <a:cs typeface="Calibri"/>
              </a:rPr>
              <a:t>être  package </a:t>
            </a:r>
            <a:r>
              <a:rPr sz="1400" spc="-5" dirty="0">
                <a:solidFill>
                  <a:srgbClr val="404040"/>
                </a:solidFill>
                <a:latin typeface="Calibri"/>
                <a:cs typeface="Calibri"/>
              </a:rPr>
              <a:t>friend (visibilité par </a:t>
            </a:r>
            <a:r>
              <a:rPr sz="1400" spc="-10" dirty="0">
                <a:solidFill>
                  <a:srgbClr val="404040"/>
                </a:solidFill>
                <a:latin typeface="Calibri"/>
                <a:cs typeface="Calibri"/>
              </a:rPr>
              <a:t>défaut </a:t>
            </a:r>
            <a:r>
              <a:rPr sz="1400" spc="-5" dirty="0">
                <a:solidFill>
                  <a:srgbClr val="404040"/>
                </a:solidFill>
                <a:latin typeface="Calibri"/>
                <a:cs typeface="Calibri"/>
              </a:rPr>
              <a:t>si </a:t>
            </a:r>
            <a:r>
              <a:rPr sz="1400" dirty="0">
                <a:solidFill>
                  <a:srgbClr val="404040"/>
                </a:solidFill>
                <a:latin typeface="Calibri"/>
                <a:cs typeface="Calibri"/>
              </a:rPr>
              <a:t>aucune </a:t>
            </a:r>
            <a:r>
              <a:rPr sz="1400" spc="-10" dirty="0">
                <a:solidFill>
                  <a:srgbClr val="404040"/>
                </a:solidFill>
                <a:latin typeface="Calibri"/>
                <a:cs typeface="Calibri"/>
              </a:rPr>
              <a:t>visibilité n'est</a:t>
            </a:r>
            <a:r>
              <a:rPr sz="1400" spc="165" dirty="0">
                <a:solidFill>
                  <a:srgbClr val="404040"/>
                </a:solidFill>
                <a:latin typeface="Calibri"/>
                <a:cs typeface="Calibri"/>
              </a:rPr>
              <a:t> </a:t>
            </a:r>
            <a:r>
              <a:rPr sz="1400" spc="-5" dirty="0">
                <a:solidFill>
                  <a:srgbClr val="404040"/>
                </a:solidFill>
                <a:latin typeface="Calibri"/>
                <a:cs typeface="Calibri"/>
              </a:rPr>
              <a:t>précisée).</a:t>
            </a:r>
            <a:endParaRPr sz="14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9713118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08711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65" dirty="0">
                <a:solidFill>
                  <a:schemeClr val="tx1"/>
                </a:solidFill>
              </a:rPr>
              <a:t>Écriture </a:t>
            </a:r>
            <a:r>
              <a:rPr spc="-25" dirty="0">
                <a:solidFill>
                  <a:schemeClr val="tx1"/>
                </a:solidFill>
              </a:rPr>
              <a:t>de</a:t>
            </a:r>
            <a:r>
              <a:rPr spc="-434" dirty="0">
                <a:solidFill>
                  <a:schemeClr val="tx1"/>
                </a:solidFill>
              </a:rPr>
              <a:t> </a:t>
            </a:r>
            <a:r>
              <a:rPr spc="-65" dirty="0">
                <a:solidFill>
                  <a:schemeClr val="tx1"/>
                </a:solidFill>
              </a:rPr>
              <a:t>tests</a:t>
            </a:r>
          </a:p>
        </p:txBody>
      </p:sp>
      <p:sp>
        <p:nvSpPr>
          <p:cNvPr id="5" name="object 5"/>
          <p:cNvSpPr txBox="1"/>
          <p:nvPr/>
        </p:nvSpPr>
        <p:spPr>
          <a:xfrm>
            <a:off x="810260" y="1373981"/>
            <a:ext cx="7521575" cy="2648802"/>
          </a:xfrm>
          <a:prstGeom prst="rect">
            <a:avLst/>
          </a:prstGeom>
        </p:spPr>
        <p:txBody>
          <a:bodyPr vert="horz" wrap="square" lIns="0" tIns="47625" rIns="0" bIns="0" rtlCol="0">
            <a:spAutoFit/>
          </a:bodyPr>
          <a:lstStyle/>
          <a:p>
            <a:pPr marL="104139" marR="12065"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Les </a:t>
            </a:r>
            <a:r>
              <a:rPr sz="2000" dirty="0">
                <a:solidFill>
                  <a:srgbClr val="404040"/>
                </a:solidFill>
                <a:latin typeface="Calibri"/>
                <a:cs typeface="Calibri"/>
              </a:rPr>
              <a:t>méthodes </a:t>
            </a:r>
            <a:r>
              <a:rPr sz="2000" spc="-5" dirty="0">
                <a:solidFill>
                  <a:srgbClr val="404040"/>
                </a:solidFill>
                <a:latin typeface="Calibri"/>
                <a:cs typeface="Calibri"/>
              </a:rPr>
              <a:t>qui </a:t>
            </a:r>
            <a:r>
              <a:rPr sz="2000" spc="-10" dirty="0">
                <a:solidFill>
                  <a:srgbClr val="404040"/>
                </a:solidFill>
                <a:latin typeface="Calibri"/>
                <a:cs typeface="Calibri"/>
              </a:rPr>
              <a:t>implémentent </a:t>
            </a:r>
            <a:r>
              <a:rPr sz="2000" spc="-5" dirty="0">
                <a:solidFill>
                  <a:srgbClr val="404040"/>
                </a:solidFill>
                <a:latin typeface="Calibri"/>
                <a:cs typeface="Calibri"/>
              </a:rPr>
              <a:t>un cas de </a:t>
            </a:r>
            <a:r>
              <a:rPr sz="2000" spc="-15" dirty="0">
                <a:solidFill>
                  <a:srgbClr val="404040"/>
                </a:solidFill>
                <a:latin typeface="Calibri"/>
                <a:cs typeface="Calibri"/>
              </a:rPr>
              <a:t>test </a:t>
            </a:r>
            <a:r>
              <a:rPr sz="2000" spc="-10" dirty="0">
                <a:solidFill>
                  <a:srgbClr val="404040"/>
                </a:solidFill>
                <a:latin typeface="Calibri"/>
                <a:cs typeface="Calibri"/>
              </a:rPr>
              <a:t>utilisent </a:t>
            </a:r>
            <a:r>
              <a:rPr sz="2000" spc="-5" dirty="0">
                <a:solidFill>
                  <a:srgbClr val="404040"/>
                </a:solidFill>
                <a:latin typeface="Calibri"/>
                <a:cs typeface="Calibri"/>
              </a:rPr>
              <a:t>des assertions  </a:t>
            </a:r>
            <a:r>
              <a:rPr sz="2000" dirty="0">
                <a:solidFill>
                  <a:srgbClr val="404040"/>
                </a:solidFill>
                <a:latin typeface="Calibri"/>
                <a:cs typeface="Calibri"/>
              </a:rPr>
              <a:t>pour </a:t>
            </a:r>
            <a:r>
              <a:rPr sz="2000" spc="-10" dirty="0">
                <a:solidFill>
                  <a:srgbClr val="404040"/>
                </a:solidFill>
                <a:latin typeface="Calibri"/>
                <a:cs typeface="Calibri"/>
              </a:rPr>
              <a:t>effectuer </a:t>
            </a:r>
            <a:r>
              <a:rPr sz="2000" spc="-5" dirty="0">
                <a:solidFill>
                  <a:srgbClr val="404040"/>
                </a:solidFill>
                <a:latin typeface="Calibri"/>
                <a:cs typeface="Calibri"/>
              </a:rPr>
              <a:t>des </a:t>
            </a:r>
            <a:r>
              <a:rPr sz="2000" spc="-10" dirty="0">
                <a:solidFill>
                  <a:srgbClr val="404040"/>
                </a:solidFill>
                <a:latin typeface="Calibri"/>
                <a:cs typeface="Calibri"/>
              </a:rPr>
              <a:t>vérifications </a:t>
            </a:r>
            <a:r>
              <a:rPr sz="2000" spc="-5" dirty="0">
                <a:solidFill>
                  <a:srgbClr val="404040"/>
                </a:solidFill>
                <a:latin typeface="Calibri"/>
                <a:cs typeface="Calibri"/>
              </a:rPr>
              <a:t>des </a:t>
            </a:r>
            <a:r>
              <a:rPr sz="2000" spc="-10" dirty="0">
                <a:solidFill>
                  <a:srgbClr val="404040"/>
                </a:solidFill>
                <a:latin typeface="Calibri"/>
                <a:cs typeface="Calibri"/>
              </a:rPr>
              <a:t>résultats </a:t>
            </a:r>
            <a:r>
              <a:rPr sz="2000" spc="-5" dirty="0">
                <a:solidFill>
                  <a:srgbClr val="404040"/>
                </a:solidFill>
                <a:latin typeface="Calibri"/>
                <a:cs typeface="Calibri"/>
              </a:rPr>
              <a:t>de </a:t>
            </a:r>
            <a:r>
              <a:rPr sz="2000" spc="-10" dirty="0">
                <a:solidFill>
                  <a:srgbClr val="404040"/>
                </a:solidFill>
                <a:latin typeface="Calibri"/>
                <a:cs typeface="Calibri"/>
              </a:rPr>
              <a:t>l'exécution </a:t>
            </a:r>
            <a:r>
              <a:rPr sz="2000" dirty="0">
                <a:solidFill>
                  <a:srgbClr val="404040"/>
                </a:solidFill>
                <a:latin typeface="Calibri"/>
                <a:cs typeface="Calibri"/>
              </a:rPr>
              <a:t>du</a:t>
            </a:r>
            <a:r>
              <a:rPr sz="2000" spc="65" dirty="0">
                <a:solidFill>
                  <a:srgbClr val="404040"/>
                </a:solidFill>
                <a:latin typeface="Calibri"/>
                <a:cs typeface="Calibri"/>
              </a:rPr>
              <a:t> </a:t>
            </a:r>
            <a:r>
              <a:rPr sz="2000" spc="-10" dirty="0">
                <a:solidFill>
                  <a:srgbClr val="404040"/>
                </a:solidFill>
                <a:latin typeface="Calibri"/>
                <a:cs typeface="Calibri"/>
              </a:rPr>
              <a:t>test.</a:t>
            </a:r>
            <a:endParaRPr sz="2000">
              <a:latin typeface="Calibri"/>
              <a:cs typeface="Calibri"/>
            </a:endParaRPr>
          </a:p>
          <a:p>
            <a:pPr marL="104139" marR="5080" indent="-92075">
              <a:lnSpc>
                <a:spcPts val="2160"/>
              </a:lnSpc>
              <a:spcBef>
                <a:spcPts val="1405"/>
              </a:spcBef>
              <a:buClr>
                <a:srgbClr val="D24717"/>
              </a:buClr>
              <a:buFont typeface="Wingdings"/>
              <a:buChar char=""/>
              <a:tabLst>
                <a:tab pos="271145" algn="l"/>
              </a:tabLst>
            </a:pPr>
            <a:r>
              <a:rPr sz="2000" spc="-5" dirty="0">
                <a:solidFill>
                  <a:srgbClr val="404040"/>
                </a:solidFill>
                <a:latin typeface="Calibri"/>
                <a:cs typeface="Calibri"/>
              </a:rPr>
              <a:t>Ces assertions </a:t>
            </a:r>
            <a:r>
              <a:rPr sz="2000" spc="-10" dirty="0">
                <a:solidFill>
                  <a:srgbClr val="404040"/>
                </a:solidFill>
                <a:latin typeface="Calibri"/>
                <a:cs typeface="Calibri"/>
              </a:rPr>
              <a:t>ont </a:t>
            </a:r>
            <a:r>
              <a:rPr sz="2000" spc="-15" dirty="0">
                <a:solidFill>
                  <a:srgbClr val="404040"/>
                </a:solidFill>
                <a:latin typeface="Calibri"/>
                <a:cs typeface="Calibri"/>
              </a:rPr>
              <a:t>été </a:t>
            </a:r>
            <a:r>
              <a:rPr sz="2000" spc="-10" dirty="0">
                <a:solidFill>
                  <a:srgbClr val="404040"/>
                </a:solidFill>
                <a:latin typeface="Calibri"/>
                <a:cs typeface="Calibri"/>
              </a:rPr>
              <a:t>réécrites </a:t>
            </a:r>
            <a:r>
              <a:rPr sz="2000" dirty="0">
                <a:solidFill>
                  <a:srgbClr val="404040"/>
                </a:solidFill>
                <a:latin typeface="Calibri"/>
                <a:cs typeface="Calibri"/>
              </a:rPr>
              <a:t>: </a:t>
            </a:r>
            <a:r>
              <a:rPr sz="2000" spc="-5" dirty="0">
                <a:solidFill>
                  <a:srgbClr val="404040"/>
                </a:solidFill>
                <a:latin typeface="Calibri"/>
                <a:cs typeface="Calibri"/>
              </a:rPr>
              <a:t>certaines </a:t>
            </a:r>
            <a:r>
              <a:rPr sz="2000" spc="-10" dirty="0">
                <a:solidFill>
                  <a:srgbClr val="404040"/>
                </a:solidFill>
                <a:latin typeface="Calibri"/>
                <a:cs typeface="Calibri"/>
              </a:rPr>
              <a:t>surcharges attendent </a:t>
            </a:r>
            <a:r>
              <a:rPr sz="2000" dirty="0">
                <a:solidFill>
                  <a:srgbClr val="404040"/>
                </a:solidFill>
                <a:latin typeface="Calibri"/>
                <a:cs typeface="Calibri"/>
              </a:rPr>
              <a:t>en  </a:t>
            </a:r>
            <a:r>
              <a:rPr sz="2000" spc="-10" dirty="0">
                <a:solidFill>
                  <a:srgbClr val="404040"/>
                </a:solidFill>
                <a:latin typeface="Calibri"/>
                <a:cs typeface="Calibri"/>
              </a:rPr>
              <a:t>paramètres </a:t>
            </a:r>
            <a:r>
              <a:rPr sz="2000" spc="-5" dirty="0">
                <a:solidFill>
                  <a:srgbClr val="404040"/>
                </a:solidFill>
                <a:latin typeface="Calibri"/>
                <a:cs typeface="Calibri"/>
              </a:rPr>
              <a:t>des </a:t>
            </a:r>
            <a:r>
              <a:rPr sz="2000" spc="-10" dirty="0">
                <a:solidFill>
                  <a:srgbClr val="404040"/>
                </a:solidFill>
                <a:latin typeface="Calibri"/>
                <a:cs typeface="Calibri"/>
              </a:rPr>
              <a:t>interfaces </a:t>
            </a:r>
            <a:r>
              <a:rPr sz="2000" spc="-5" dirty="0">
                <a:solidFill>
                  <a:srgbClr val="404040"/>
                </a:solidFill>
                <a:latin typeface="Calibri"/>
                <a:cs typeface="Calibri"/>
              </a:rPr>
              <a:t>fonctionnelles qui </a:t>
            </a:r>
            <a:r>
              <a:rPr sz="2000" spc="-10" dirty="0">
                <a:solidFill>
                  <a:srgbClr val="404040"/>
                </a:solidFill>
                <a:latin typeface="Calibri"/>
                <a:cs typeface="Calibri"/>
              </a:rPr>
              <a:t>peuvent </a:t>
            </a:r>
            <a:r>
              <a:rPr sz="2000" dirty="0">
                <a:solidFill>
                  <a:srgbClr val="404040"/>
                </a:solidFill>
                <a:latin typeface="Calibri"/>
                <a:cs typeface="Calibri"/>
              </a:rPr>
              <a:t>donc </a:t>
            </a:r>
            <a:r>
              <a:rPr sz="2000" spc="-10" dirty="0">
                <a:solidFill>
                  <a:srgbClr val="404040"/>
                </a:solidFill>
                <a:latin typeface="Calibri"/>
                <a:cs typeface="Calibri"/>
              </a:rPr>
              <a:t>être </a:t>
            </a:r>
            <a:r>
              <a:rPr sz="2000" spc="-5" dirty="0">
                <a:solidFill>
                  <a:srgbClr val="404040"/>
                </a:solidFill>
                <a:latin typeface="Calibri"/>
                <a:cs typeface="Calibri"/>
              </a:rPr>
              <a:t>définies  </a:t>
            </a:r>
            <a:r>
              <a:rPr sz="2000" spc="-20" dirty="0">
                <a:solidFill>
                  <a:srgbClr val="404040"/>
                </a:solidFill>
                <a:latin typeface="Calibri"/>
                <a:cs typeface="Calibri"/>
              </a:rPr>
              <a:t>avec </a:t>
            </a:r>
            <a:r>
              <a:rPr sz="2000" dirty="0">
                <a:solidFill>
                  <a:srgbClr val="404040"/>
                </a:solidFill>
                <a:latin typeface="Calibri"/>
                <a:cs typeface="Calibri"/>
              </a:rPr>
              <a:t>des </a:t>
            </a:r>
            <a:r>
              <a:rPr sz="2000" spc="-10" dirty="0">
                <a:solidFill>
                  <a:srgbClr val="404040"/>
                </a:solidFill>
                <a:latin typeface="Calibri"/>
                <a:cs typeface="Calibri"/>
              </a:rPr>
              <a:t>expressions</a:t>
            </a:r>
            <a:r>
              <a:rPr sz="2000" spc="35" dirty="0">
                <a:solidFill>
                  <a:srgbClr val="404040"/>
                </a:solidFill>
                <a:latin typeface="Calibri"/>
                <a:cs typeface="Calibri"/>
              </a:rPr>
              <a:t> </a:t>
            </a:r>
            <a:r>
              <a:rPr sz="2000" spc="-5" dirty="0">
                <a:solidFill>
                  <a:srgbClr val="404040"/>
                </a:solidFill>
                <a:latin typeface="Calibri"/>
                <a:cs typeface="Calibri"/>
              </a:rPr>
              <a:t>Lambda.</a:t>
            </a:r>
            <a:endParaRPr sz="2000">
              <a:latin typeface="Calibri"/>
              <a:cs typeface="Calibri"/>
            </a:endParaRPr>
          </a:p>
          <a:p>
            <a:pPr marL="104139" marR="255904" indent="-92075">
              <a:lnSpc>
                <a:spcPct val="90100"/>
              </a:lnSpc>
              <a:spcBef>
                <a:spcPts val="1360"/>
              </a:spcBef>
              <a:buClr>
                <a:srgbClr val="D24717"/>
              </a:buClr>
              <a:buFont typeface="Wingdings"/>
              <a:buChar char=""/>
              <a:tabLst>
                <a:tab pos="271145" algn="l"/>
              </a:tabLst>
            </a:pPr>
            <a:r>
              <a:rPr sz="2000" spc="-5" dirty="0">
                <a:solidFill>
                  <a:srgbClr val="404040"/>
                </a:solidFill>
                <a:latin typeface="Calibri"/>
                <a:cs typeface="Calibri"/>
              </a:rPr>
              <a:t>Quelques nouvelles assertions </a:t>
            </a:r>
            <a:r>
              <a:rPr sz="2000" spc="-10" dirty="0">
                <a:solidFill>
                  <a:srgbClr val="404040"/>
                </a:solidFill>
                <a:latin typeface="Calibri"/>
                <a:cs typeface="Calibri"/>
              </a:rPr>
              <a:t>ont </a:t>
            </a:r>
            <a:r>
              <a:rPr sz="2000" spc="-15" dirty="0">
                <a:solidFill>
                  <a:srgbClr val="404040"/>
                </a:solidFill>
                <a:latin typeface="Calibri"/>
                <a:cs typeface="Calibri"/>
              </a:rPr>
              <a:t>été </a:t>
            </a:r>
            <a:r>
              <a:rPr sz="2000" spc="-5" dirty="0">
                <a:solidFill>
                  <a:srgbClr val="404040"/>
                </a:solidFill>
                <a:latin typeface="Calibri"/>
                <a:cs typeface="Calibri"/>
              </a:rPr>
              <a:t>ajoutées </a:t>
            </a:r>
            <a:r>
              <a:rPr sz="2000" spc="-10" dirty="0">
                <a:solidFill>
                  <a:srgbClr val="404040"/>
                </a:solidFill>
                <a:latin typeface="Calibri"/>
                <a:cs typeface="Calibri"/>
              </a:rPr>
              <a:t>notamment </a:t>
            </a:r>
            <a:r>
              <a:rPr sz="2000" dirty="0">
                <a:solidFill>
                  <a:srgbClr val="404040"/>
                </a:solidFill>
                <a:latin typeface="Calibri"/>
                <a:cs typeface="Calibri"/>
              </a:rPr>
              <a:t>une </a:t>
            </a:r>
            <a:r>
              <a:rPr sz="2000" spc="-5" dirty="0">
                <a:solidFill>
                  <a:srgbClr val="404040"/>
                </a:solidFill>
                <a:latin typeface="Calibri"/>
                <a:cs typeface="Calibri"/>
              </a:rPr>
              <a:t>qui  permet de définir </a:t>
            </a:r>
            <a:r>
              <a:rPr sz="2000" dirty="0">
                <a:solidFill>
                  <a:srgbClr val="404040"/>
                </a:solidFill>
                <a:latin typeface="Calibri"/>
                <a:cs typeface="Calibri"/>
              </a:rPr>
              <a:t>un </a:t>
            </a:r>
            <a:r>
              <a:rPr sz="2000" spc="-10" dirty="0">
                <a:solidFill>
                  <a:srgbClr val="404040"/>
                </a:solidFill>
                <a:latin typeface="Calibri"/>
                <a:cs typeface="Calibri"/>
              </a:rPr>
              <a:t>groupe </a:t>
            </a:r>
            <a:r>
              <a:rPr sz="2000" spc="-5" dirty="0">
                <a:solidFill>
                  <a:srgbClr val="404040"/>
                </a:solidFill>
                <a:latin typeface="Calibri"/>
                <a:cs typeface="Calibri"/>
              </a:rPr>
              <a:t>d'assertions </a:t>
            </a:r>
            <a:r>
              <a:rPr sz="2000" dirty="0">
                <a:solidFill>
                  <a:srgbClr val="404040"/>
                </a:solidFill>
                <a:latin typeface="Calibri"/>
                <a:cs typeface="Calibri"/>
              </a:rPr>
              <a:t>qui </a:t>
            </a:r>
            <a:r>
              <a:rPr sz="2000" spc="-15" dirty="0">
                <a:solidFill>
                  <a:srgbClr val="404040"/>
                </a:solidFill>
                <a:latin typeface="Calibri"/>
                <a:cs typeface="Calibri"/>
              </a:rPr>
              <a:t>seront </a:t>
            </a:r>
            <a:r>
              <a:rPr sz="2000" spc="-10" dirty="0">
                <a:solidFill>
                  <a:srgbClr val="404040"/>
                </a:solidFill>
                <a:latin typeface="Calibri"/>
                <a:cs typeface="Calibri"/>
              </a:rPr>
              <a:t>toutes </a:t>
            </a:r>
            <a:r>
              <a:rPr sz="2000" spc="-5" dirty="0">
                <a:solidFill>
                  <a:srgbClr val="404040"/>
                </a:solidFill>
                <a:latin typeface="Calibri"/>
                <a:cs typeface="Calibri"/>
              </a:rPr>
              <a:t>évaluées  ensemble.</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5945705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09026" y="4775453"/>
            <a:ext cx="434975" cy="0"/>
          </a:xfrm>
          <a:custGeom>
            <a:avLst/>
            <a:gdLst/>
            <a:ahLst/>
            <a:cxnLst/>
            <a:rect l="l" t="t" r="r" b="b"/>
            <a:pathLst>
              <a:path w="434975">
                <a:moveTo>
                  <a:pt x="0" y="0"/>
                </a:moveTo>
                <a:lnTo>
                  <a:pt x="434975" y="0"/>
                </a:lnTo>
              </a:path>
            </a:pathLst>
          </a:custGeom>
          <a:ln w="67056">
            <a:solidFill>
              <a:srgbClr val="D24717"/>
            </a:solidFill>
          </a:ln>
        </p:spPr>
        <p:txBody>
          <a:bodyPr wrap="square" lIns="0" tIns="0" rIns="0" bIns="0" rtlCol="0"/>
          <a:lstStyle/>
          <a:p>
            <a:endParaRPr/>
          </a:p>
        </p:txBody>
      </p:sp>
      <p:sp>
        <p:nvSpPr>
          <p:cNvPr id="3" name="object 3"/>
          <p:cNvSpPr/>
          <p:nvPr/>
        </p:nvSpPr>
        <p:spPr>
          <a:xfrm>
            <a:off x="0" y="4775453"/>
            <a:ext cx="577850" cy="0"/>
          </a:xfrm>
          <a:custGeom>
            <a:avLst/>
            <a:gdLst/>
            <a:ahLst/>
            <a:cxnLst/>
            <a:rect l="l" t="t" r="r" b="b"/>
            <a:pathLst>
              <a:path w="577850">
                <a:moveTo>
                  <a:pt x="0" y="0"/>
                </a:moveTo>
                <a:lnTo>
                  <a:pt x="577634" y="0"/>
                </a:lnTo>
              </a:path>
            </a:pathLst>
          </a:custGeom>
          <a:ln w="67056">
            <a:solidFill>
              <a:srgbClr val="D24717"/>
            </a:solidFill>
          </a:ln>
        </p:spPr>
        <p:txBody>
          <a:bodyPr wrap="square" lIns="0" tIns="0" rIns="0" bIns="0" rtlCol="0"/>
          <a:lstStyle/>
          <a:p>
            <a:endParaRPr/>
          </a:p>
        </p:txBody>
      </p:sp>
      <p:sp>
        <p:nvSpPr>
          <p:cNvPr id="4" name="object 4"/>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902004" y="681286"/>
            <a:ext cx="513080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10" dirty="0">
                <a:solidFill>
                  <a:schemeClr val="tx1"/>
                </a:solidFill>
              </a:rPr>
              <a:t> </a:t>
            </a:r>
            <a:r>
              <a:rPr spc="-60" dirty="0">
                <a:solidFill>
                  <a:schemeClr val="tx1"/>
                </a:solidFill>
              </a:rPr>
              <a:t>Annotations</a:t>
            </a:r>
          </a:p>
        </p:txBody>
      </p:sp>
      <p:sp>
        <p:nvSpPr>
          <p:cNvPr id="6" name="object 6"/>
          <p:cNvSpPr txBox="1"/>
          <p:nvPr/>
        </p:nvSpPr>
        <p:spPr>
          <a:xfrm>
            <a:off x="810260" y="1373982"/>
            <a:ext cx="2901315"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package</a:t>
            </a:r>
            <a:r>
              <a:rPr sz="2000" spc="-45" dirty="0">
                <a:solidFill>
                  <a:srgbClr val="404040"/>
                </a:solidFill>
                <a:latin typeface="Calibri"/>
                <a:cs typeface="Calibri"/>
              </a:rPr>
              <a:t> </a:t>
            </a:r>
            <a:r>
              <a:rPr sz="2000" spc="-15" dirty="0">
                <a:solidFill>
                  <a:srgbClr val="404040"/>
                </a:solidFill>
                <a:latin typeface="Calibri"/>
                <a:cs typeface="Calibri"/>
              </a:rPr>
              <a:t>org.junit.jupiter.api</a:t>
            </a:r>
            <a:endParaRPr sz="2000">
              <a:latin typeface="Calibri"/>
              <a:cs typeface="Calibri"/>
            </a:endParaRPr>
          </a:p>
        </p:txBody>
      </p:sp>
      <p:sp>
        <p:nvSpPr>
          <p:cNvPr id="7" name="object 7"/>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71284" y="1752505"/>
            <a:ext cx="8144509" cy="0"/>
          </a:xfrm>
          <a:custGeom>
            <a:avLst/>
            <a:gdLst/>
            <a:ahLst/>
            <a:cxnLst/>
            <a:rect l="l" t="t" r="r" b="b"/>
            <a:pathLst>
              <a:path w="8144509">
                <a:moveTo>
                  <a:pt x="0" y="0"/>
                </a:moveTo>
                <a:lnTo>
                  <a:pt x="8144217" y="0"/>
                </a:lnTo>
              </a:path>
            </a:pathLst>
          </a:custGeom>
          <a:ln w="12700">
            <a:solidFill>
              <a:srgbClr val="FFFFFF"/>
            </a:solidFill>
          </a:ln>
        </p:spPr>
        <p:txBody>
          <a:bodyPr wrap="square" lIns="0" tIns="0" rIns="0" bIns="0" rtlCol="0"/>
          <a:lstStyle/>
          <a:p>
            <a:endParaRPr/>
          </a:p>
        </p:txBody>
      </p:sp>
      <p:sp>
        <p:nvSpPr>
          <p:cNvPr id="9" name="object 9"/>
          <p:cNvSpPr/>
          <p:nvPr/>
        </p:nvSpPr>
        <p:spPr>
          <a:xfrm>
            <a:off x="571284" y="4945265"/>
            <a:ext cx="8144509" cy="0"/>
          </a:xfrm>
          <a:custGeom>
            <a:avLst/>
            <a:gdLst/>
            <a:ahLst/>
            <a:cxnLst/>
            <a:rect l="l" t="t" r="r" b="b"/>
            <a:pathLst>
              <a:path w="8144509">
                <a:moveTo>
                  <a:pt x="0" y="0"/>
                </a:moveTo>
                <a:lnTo>
                  <a:pt x="8144217" y="0"/>
                </a:lnTo>
              </a:path>
            </a:pathLst>
          </a:custGeom>
          <a:ln w="12700">
            <a:solidFill>
              <a:srgbClr val="FFFFFF"/>
            </a:solidFill>
          </a:ln>
        </p:spPr>
        <p:txBody>
          <a:bodyPr wrap="square" lIns="0" tIns="0" rIns="0" bIns="0" rtlCol="0"/>
          <a:lstStyle/>
          <a:p>
            <a:endParaRPr/>
          </a:p>
        </p:txBody>
      </p:sp>
      <p:graphicFrame>
        <p:nvGraphicFramePr>
          <p:cNvPr id="10" name="object 10"/>
          <p:cNvGraphicFramePr>
            <a:graphicFrameLocks noGrp="1"/>
          </p:cNvGraphicFramePr>
          <p:nvPr/>
        </p:nvGraphicFramePr>
        <p:xfrm>
          <a:off x="571284" y="1752505"/>
          <a:ext cx="8131809" cy="3192756"/>
        </p:xfrm>
        <a:graphic>
          <a:graphicData uri="http://schemas.openxmlformats.org/drawingml/2006/table">
            <a:tbl>
              <a:tblPr firstRow="1" bandRow="1">
                <a:tableStyleId>{2D5ABB26-0587-4C30-8999-92F81FD0307C}</a:tableStyleId>
              </a:tblPr>
              <a:tblGrid>
                <a:gridCol w="2010410">
                  <a:extLst>
                    <a:ext uri="{9D8B030D-6E8A-4147-A177-3AD203B41FA5}">
                      <a16:colId xmlns:a16="http://schemas.microsoft.com/office/drawing/2014/main" val="20000"/>
                    </a:ext>
                  </a:extLst>
                </a:gridCol>
                <a:gridCol w="6121399">
                  <a:extLst>
                    <a:ext uri="{9D8B030D-6E8A-4147-A177-3AD203B41FA5}">
                      <a16:colId xmlns:a16="http://schemas.microsoft.com/office/drawing/2014/main" val="20001"/>
                    </a:ext>
                  </a:extLst>
                </a:gridCol>
              </a:tblGrid>
              <a:tr h="278129">
                <a:tc>
                  <a:txBody>
                    <a:bodyPr/>
                    <a:lstStyle/>
                    <a:p>
                      <a:pPr marL="439420">
                        <a:lnSpc>
                          <a:spcPct val="100000"/>
                        </a:lnSpc>
                        <a:spcBef>
                          <a:spcPts val="334"/>
                        </a:spcBef>
                      </a:pPr>
                      <a:r>
                        <a:rPr sz="1400" dirty="0">
                          <a:latin typeface="Segoe UI"/>
                          <a:cs typeface="Segoe UI"/>
                        </a:rPr>
                        <a:t>Annotation</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B w="38100">
                      <a:solidFill>
                        <a:srgbClr val="FFFFFF"/>
                      </a:solidFill>
                      <a:prstDash val="solid"/>
                    </a:lnB>
                    <a:solidFill>
                      <a:srgbClr val="D24717"/>
                    </a:solidFill>
                  </a:tcPr>
                </a:tc>
                <a:tc>
                  <a:txBody>
                    <a:bodyPr/>
                    <a:lstStyle/>
                    <a:p>
                      <a:pPr marL="3810" algn="ctr">
                        <a:lnSpc>
                          <a:spcPct val="100000"/>
                        </a:lnSpc>
                        <a:spcBef>
                          <a:spcPts val="334"/>
                        </a:spcBef>
                      </a:pPr>
                      <a:r>
                        <a:rPr sz="1400" spc="-15" dirty="0">
                          <a:latin typeface="Segoe UI"/>
                          <a:cs typeface="Segoe UI"/>
                        </a:rPr>
                        <a:t>Rôle</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B w="38100">
                      <a:solidFill>
                        <a:srgbClr val="FFFFFF"/>
                      </a:solidFill>
                      <a:prstDash val="solid"/>
                    </a:lnB>
                    <a:solidFill>
                      <a:srgbClr val="D24717"/>
                    </a:solidFill>
                  </a:tcPr>
                </a:tc>
                <a:extLst>
                  <a:ext uri="{0D108BD9-81ED-4DB2-BD59-A6C34878D82A}">
                    <a16:rowId xmlns:a16="http://schemas.microsoft.com/office/drawing/2014/main" val="10000"/>
                  </a:ext>
                </a:extLst>
              </a:tr>
              <a:tr h="377190">
                <a:tc>
                  <a:txBody>
                    <a:bodyPr/>
                    <a:lstStyle/>
                    <a:p>
                      <a:pPr marL="37465">
                        <a:lnSpc>
                          <a:spcPct val="100000"/>
                        </a:lnSpc>
                        <a:spcBef>
                          <a:spcPts val="1110"/>
                        </a:spcBef>
                      </a:pPr>
                      <a:r>
                        <a:rPr sz="1100" spc="-30" dirty="0">
                          <a:latin typeface="Segoe UI"/>
                          <a:cs typeface="Segoe UI"/>
                        </a:rPr>
                        <a:t>@Test</a:t>
                      </a:r>
                      <a:endParaRPr sz="1100">
                        <a:latin typeface="Segoe UI"/>
                        <a:cs typeface="Segoe UI"/>
                      </a:endParaRPr>
                    </a:p>
                  </a:txBody>
                  <a:tcPr marL="0" marR="0" marT="10572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38100" marR="172085">
                        <a:lnSpc>
                          <a:spcPct val="100000"/>
                        </a:lnSpc>
                        <a:spcBef>
                          <a:spcPts val="270"/>
                        </a:spcBef>
                      </a:pPr>
                      <a:r>
                        <a:rPr sz="1100" dirty="0">
                          <a:latin typeface="Segoe UI"/>
                          <a:cs typeface="Segoe UI"/>
                        </a:rPr>
                        <a:t>La méthode </a:t>
                      </a:r>
                      <a:r>
                        <a:rPr sz="1100" spc="-5" dirty="0">
                          <a:latin typeface="Segoe UI"/>
                          <a:cs typeface="Segoe UI"/>
                        </a:rPr>
                        <a:t>annotée </a:t>
                      </a:r>
                      <a:r>
                        <a:rPr sz="1100" dirty="0">
                          <a:latin typeface="Segoe UI"/>
                          <a:cs typeface="Segoe UI"/>
                        </a:rPr>
                        <a:t>est un cas de </a:t>
                      </a:r>
                      <a:r>
                        <a:rPr sz="1100" spc="-5" dirty="0">
                          <a:latin typeface="Segoe UI"/>
                          <a:cs typeface="Segoe UI"/>
                        </a:rPr>
                        <a:t>test. Contrairement </a:t>
                      </a:r>
                      <a:r>
                        <a:rPr sz="1100" dirty="0">
                          <a:latin typeface="Segoe UI"/>
                          <a:cs typeface="Segoe UI"/>
                        </a:rPr>
                        <a:t>à </a:t>
                      </a:r>
                      <a:r>
                        <a:rPr sz="1100" spc="-5" dirty="0">
                          <a:latin typeface="Segoe UI"/>
                          <a:cs typeface="Segoe UI"/>
                        </a:rPr>
                        <a:t>l'annotation </a:t>
                      </a:r>
                      <a:r>
                        <a:rPr sz="1100" spc="-30" dirty="0">
                          <a:latin typeface="Segoe UI"/>
                          <a:cs typeface="Segoe UI"/>
                        </a:rPr>
                        <a:t>@Test  </a:t>
                      </a:r>
                      <a:r>
                        <a:rPr sz="1100" dirty="0">
                          <a:latin typeface="Segoe UI"/>
                          <a:cs typeface="Segoe UI"/>
                        </a:rPr>
                        <a:t>de </a:t>
                      </a:r>
                      <a:r>
                        <a:rPr sz="1100" spc="-5" dirty="0">
                          <a:latin typeface="Segoe UI"/>
                          <a:cs typeface="Segoe UI"/>
                        </a:rPr>
                        <a:t>JUnit, celle-ci </a:t>
                      </a:r>
                      <a:r>
                        <a:rPr sz="1100" dirty="0">
                          <a:latin typeface="Segoe UI"/>
                          <a:cs typeface="Segoe UI"/>
                        </a:rPr>
                        <a:t>ne possède aucun</a:t>
                      </a:r>
                      <a:r>
                        <a:rPr sz="1100" spc="-15" dirty="0">
                          <a:latin typeface="Segoe UI"/>
                          <a:cs typeface="Segoe UI"/>
                        </a:rPr>
                        <a:t> </a:t>
                      </a:r>
                      <a:r>
                        <a:rPr sz="1100" dirty="0">
                          <a:latin typeface="Segoe UI"/>
                          <a:cs typeface="Segoe UI"/>
                        </a:rPr>
                        <a:t>attribut</a:t>
                      </a:r>
                      <a:endParaRPr sz="1100">
                        <a:latin typeface="Segoe UI"/>
                        <a:cs typeface="Segoe UI"/>
                      </a:endParaRPr>
                    </a:p>
                  </a:txBody>
                  <a:tcPr marL="0" marR="0" marT="2571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278129">
                <a:tc>
                  <a:txBody>
                    <a:bodyPr/>
                    <a:lstStyle/>
                    <a:p>
                      <a:pPr marL="37465">
                        <a:lnSpc>
                          <a:spcPct val="100000"/>
                        </a:lnSpc>
                        <a:spcBef>
                          <a:spcPts val="595"/>
                        </a:spcBef>
                      </a:pPr>
                      <a:r>
                        <a:rPr sz="1100" spc="-10" dirty="0">
                          <a:latin typeface="Segoe UI"/>
                          <a:cs typeface="Segoe UI"/>
                        </a:rPr>
                        <a:t>@ParameterizedTest</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38100">
                        <a:lnSpc>
                          <a:spcPct val="100000"/>
                        </a:lnSpc>
                        <a:spcBef>
                          <a:spcPts val="595"/>
                        </a:spcBef>
                      </a:pPr>
                      <a:r>
                        <a:rPr sz="1100" dirty="0">
                          <a:latin typeface="Segoe UI"/>
                          <a:cs typeface="Segoe UI"/>
                        </a:rPr>
                        <a:t>La méthode </a:t>
                      </a:r>
                      <a:r>
                        <a:rPr sz="1100" spc="-5" dirty="0">
                          <a:latin typeface="Segoe UI"/>
                          <a:cs typeface="Segoe UI"/>
                        </a:rPr>
                        <a:t>annotée </a:t>
                      </a:r>
                      <a:r>
                        <a:rPr sz="1100" dirty="0">
                          <a:latin typeface="Segoe UI"/>
                          <a:cs typeface="Segoe UI"/>
                        </a:rPr>
                        <a:t>est un cas de </a:t>
                      </a:r>
                      <a:r>
                        <a:rPr sz="1100" spc="-5" dirty="0">
                          <a:latin typeface="Segoe UI"/>
                          <a:cs typeface="Segoe UI"/>
                        </a:rPr>
                        <a:t>test</a:t>
                      </a:r>
                      <a:r>
                        <a:rPr sz="1100" spc="-25" dirty="0">
                          <a:latin typeface="Segoe UI"/>
                          <a:cs typeface="Segoe UI"/>
                        </a:rPr>
                        <a:t> </a:t>
                      </a:r>
                      <a:r>
                        <a:rPr sz="1100" spc="-5" dirty="0">
                          <a:latin typeface="Segoe UI"/>
                          <a:cs typeface="Segoe UI"/>
                        </a:rPr>
                        <a:t>paramétré</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278129">
                <a:tc>
                  <a:txBody>
                    <a:bodyPr/>
                    <a:lstStyle/>
                    <a:p>
                      <a:pPr marL="37465">
                        <a:lnSpc>
                          <a:spcPct val="100000"/>
                        </a:lnSpc>
                        <a:spcBef>
                          <a:spcPts val="595"/>
                        </a:spcBef>
                      </a:pPr>
                      <a:r>
                        <a:rPr sz="1100" spc="-15" dirty="0">
                          <a:latin typeface="Segoe UI"/>
                          <a:cs typeface="Segoe UI"/>
                        </a:rPr>
                        <a:t>@RepeatedTest</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38100">
                        <a:lnSpc>
                          <a:spcPct val="100000"/>
                        </a:lnSpc>
                        <a:spcBef>
                          <a:spcPts val="595"/>
                        </a:spcBef>
                      </a:pPr>
                      <a:r>
                        <a:rPr sz="1100" dirty="0">
                          <a:latin typeface="Segoe UI"/>
                          <a:cs typeface="Segoe UI"/>
                        </a:rPr>
                        <a:t>La méthode </a:t>
                      </a:r>
                      <a:r>
                        <a:rPr sz="1100" spc="-5" dirty="0">
                          <a:latin typeface="Segoe UI"/>
                          <a:cs typeface="Segoe UI"/>
                        </a:rPr>
                        <a:t>annotée </a:t>
                      </a:r>
                      <a:r>
                        <a:rPr sz="1100" dirty="0">
                          <a:latin typeface="Segoe UI"/>
                          <a:cs typeface="Segoe UI"/>
                        </a:rPr>
                        <a:t>est un cas de </a:t>
                      </a:r>
                      <a:r>
                        <a:rPr sz="1100" spc="-5" dirty="0">
                          <a:latin typeface="Segoe UI"/>
                          <a:cs typeface="Segoe UI"/>
                        </a:rPr>
                        <a:t>test</a:t>
                      </a:r>
                      <a:r>
                        <a:rPr sz="1100" spc="-25" dirty="0">
                          <a:latin typeface="Segoe UI"/>
                          <a:cs typeface="Segoe UI"/>
                        </a:rPr>
                        <a:t> </a:t>
                      </a:r>
                      <a:r>
                        <a:rPr sz="1100" spc="-5" dirty="0">
                          <a:latin typeface="Segoe UI"/>
                          <a:cs typeface="Segoe UI"/>
                        </a:rPr>
                        <a:t>répété</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r h="278129">
                <a:tc>
                  <a:txBody>
                    <a:bodyPr/>
                    <a:lstStyle/>
                    <a:p>
                      <a:pPr marL="37465">
                        <a:lnSpc>
                          <a:spcPct val="100000"/>
                        </a:lnSpc>
                        <a:spcBef>
                          <a:spcPts val="595"/>
                        </a:spcBef>
                      </a:pPr>
                      <a:r>
                        <a:rPr sz="1100" spc="-10" dirty="0">
                          <a:latin typeface="Segoe UI"/>
                          <a:cs typeface="Segoe UI"/>
                        </a:rPr>
                        <a:t>@TestFactory</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38100">
                        <a:lnSpc>
                          <a:spcPct val="100000"/>
                        </a:lnSpc>
                        <a:spcBef>
                          <a:spcPts val="595"/>
                        </a:spcBef>
                      </a:pPr>
                      <a:r>
                        <a:rPr sz="1100" dirty="0">
                          <a:latin typeface="Segoe UI"/>
                          <a:cs typeface="Segoe UI"/>
                        </a:rPr>
                        <a:t>La méthode </a:t>
                      </a:r>
                      <a:r>
                        <a:rPr sz="1100" spc="-5" dirty="0">
                          <a:latin typeface="Segoe UI"/>
                          <a:cs typeface="Segoe UI"/>
                        </a:rPr>
                        <a:t>annotée </a:t>
                      </a:r>
                      <a:r>
                        <a:rPr sz="1100" dirty="0">
                          <a:latin typeface="Segoe UI"/>
                          <a:cs typeface="Segoe UI"/>
                        </a:rPr>
                        <a:t>est </a:t>
                      </a:r>
                      <a:r>
                        <a:rPr sz="1100" spc="-5" dirty="0">
                          <a:latin typeface="Segoe UI"/>
                          <a:cs typeface="Segoe UI"/>
                        </a:rPr>
                        <a:t>une </a:t>
                      </a:r>
                      <a:r>
                        <a:rPr sz="1100" dirty="0">
                          <a:latin typeface="Segoe UI"/>
                          <a:cs typeface="Segoe UI"/>
                        </a:rPr>
                        <a:t>fabrique pour des tests</a:t>
                      </a:r>
                      <a:r>
                        <a:rPr sz="1100" spc="-55" dirty="0">
                          <a:latin typeface="Segoe UI"/>
                          <a:cs typeface="Segoe UI"/>
                        </a:rPr>
                        <a:t> </a:t>
                      </a:r>
                      <a:r>
                        <a:rPr sz="1100" dirty="0">
                          <a:latin typeface="Segoe UI"/>
                          <a:cs typeface="Segoe UI"/>
                        </a:rPr>
                        <a:t>dynamiques</a:t>
                      </a:r>
                      <a:endParaRPr sz="1100">
                        <a:latin typeface="Segoe UI"/>
                        <a:cs typeface="Segoe UI"/>
                      </a:endParaRPr>
                    </a:p>
                  </a:txBody>
                  <a:tcPr marL="0" marR="0" marT="5667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4"/>
                  </a:ext>
                </a:extLst>
              </a:tr>
              <a:tr h="278130">
                <a:tc>
                  <a:txBody>
                    <a:bodyPr/>
                    <a:lstStyle/>
                    <a:p>
                      <a:pPr marL="90805">
                        <a:lnSpc>
                          <a:spcPct val="100000"/>
                        </a:lnSpc>
                        <a:spcBef>
                          <a:spcPts val="275"/>
                        </a:spcBef>
                      </a:pPr>
                      <a:r>
                        <a:rPr sz="1100" spc="-15" dirty="0">
                          <a:latin typeface="Calibri"/>
                          <a:cs typeface="Calibri"/>
                        </a:rPr>
                        <a:t>@TestInstance</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75"/>
                        </a:spcBef>
                      </a:pPr>
                      <a:r>
                        <a:rPr sz="1100" spc="-5" dirty="0">
                          <a:latin typeface="Calibri"/>
                          <a:cs typeface="Calibri"/>
                        </a:rPr>
                        <a:t>Configurer </a:t>
                      </a:r>
                      <a:r>
                        <a:rPr sz="1100" dirty="0">
                          <a:latin typeface="Calibri"/>
                          <a:cs typeface="Calibri"/>
                        </a:rPr>
                        <a:t>le </a:t>
                      </a:r>
                      <a:r>
                        <a:rPr sz="1100" spc="-10" dirty="0">
                          <a:latin typeface="Calibri"/>
                          <a:cs typeface="Calibri"/>
                        </a:rPr>
                        <a:t>cycle </a:t>
                      </a:r>
                      <a:r>
                        <a:rPr sz="1100" spc="-5" dirty="0">
                          <a:latin typeface="Calibri"/>
                          <a:cs typeface="Calibri"/>
                        </a:rPr>
                        <a:t>de </a:t>
                      </a:r>
                      <a:r>
                        <a:rPr sz="1100" dirty="0">
                          <a:latin typeface="Calibri"/>
                          <a:cs typeface="Calibri"/>
                        </a:rPr>
                        <a:t>vie </a:t>
                      </a:r>
                      <a:r>
                        <a:rPr sz="1100" spc="-5" dirty="0">
                          <a:latin typeface="Calibri"/>
                          <a:cs typeface="Calibri"/>
                        </a:rPr>
                        <a:t>des instances de</a:t>
                      </a:r>
                      <a:r>
                        <a:rPr sz="1100" spc="35" dirty="0">
                          <a:latin typeface="Calibri"/>
                          <a:cs typeface="Calibri"/>
                        </a:rPr>
                        <a:t> </a:t>
                      </a:r>
                      <a:r>
                        <a:rPr sz="1100" spc="-5" dirty="0">
                          <a:latin typeface="Calibri"/>
                          <a:cs typeface="Calibri"/>
                        </a:rPr>
                        <a:t>tests</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5"/>
                  </a:ext>
                </a:extLst>
              </a:tr>
              <a:tr h="278129">
                <a:tc>
                  <a:txBody>
                    <a:bodyPr/>
                    <a:lstStyle/>
                    <a:p>
                      <a:pPr marL="90805">
                        <a:lnSpc>
                          <a:spcPct val="100000"/>
                        </a:lnSpc>
                        <a:spcBef>
                          <a:spcPts val="275"/>
                        </a:spcBef>
                      </a:pPr>
                      <a:r>
                        <a:rPr sz="1100" spc="-25" dirty="0">
                          <a:latin typeface="Calibri"/>
                          <a:cs typeface="Calibri"/>
                        </a:rPr>
                        <a:t>@TestTemplate</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275"/>
                        </a:spcBef>
                      </a:pPr>
                      <a:r>
                        <a:rPr sz="1100" spc="-5" dirty="0">
                          <a:latin typeface="Calibri"/>
                          <a:cs typeface="Calibri"/>
                        </a:rPr>
                        <a:t>La méthode est un modèle pour des cas de tests </a:t>
                      </a:r>
                      <a:r>
                        <a:rPr sz="1100" dirty="0">
                          <a:latin typeface="Calibri"/>
                          <a:cs typeface="Calibri"/>
                        </a:rPr>
                        <a:t>à </a:t>
                      </a:r>
                      <a:r>
                        <a:rPr sz="1100" spc="-10" dirty="0">
                          <a:latin typeface="Calibri"/>
                          <a:cs typeface="Calibri"/>
                        </a:rPr>
                        <a:t>exécution</a:t>
                      </a:r>
                      <a:r>
                        <a:rPr sz="1100" spc="40" dirty="0">
                          <a:latin typeface="Calibri"/>
                          <a:cs typeface="Calibri"/>
                        </a:rPr>
                        <a:t> </a:t>
                      </a:r>
                      <a:r>
                        <a:rPr sz="1100" spc="-5" dirty="0">
                          <a:latin typeface="Calibri"/>
                          <a:cs typeface="Calibri"/>
                        </a:rPr>
                        <a:t>multiple</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6"/>
                  </a:ext>
                </a:extLst>
              </a:tr>
              <a:tr h="278130">
                <a:tc>
                  <a:txBody>
                    <a:bodyPr/>
                    <a:lstStyle/>
                    <a:p>
                      <a:pPr marL="90805">
                        <a:lnSpc>
                          <a:spcPct val="100000"/>
                        </a:lnSpc>
                        <a:spcBef>
                          <a:spcPts val="275"/>
                        </a:spcBef>
                      </a:pPr>
                      <a:r>
                        <a:rPr sz="1100" spc="-5" dirty="0">
                          <a:latin typeface="Calibri"/>
                          <a:cs typeface="Calibri"/>
                        </a:rPr>
                        <a:t>@DisplayName</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75"/>
                        </a:spcBef>
                      </a:pPr>
                      <a:r>
                        <a:rPr sz="1100" spc="-5" dirty="0">
                          <a:latin typeface="Calibri"/>
                          <a:cs typeface="Calibri"/>
                        </a:rPr>
                        <a:t>Définir un </a:t>
                      </a:r>
                      <a:r>
                        <a:rPr sz="1100" dirty="0">
                          <a:latin typeface="Calibri"/>
                          <a:cs typeface="Calibri"/>
                        </a:rPr>
                        <a:t>libellé </a:t>
                      </a:r>
                      <a:r>
                        <a:rPr sz="1100" spc="-5" dirty="0">
                          <a:latin typeface="Calibri"/>
                          <a:cs typeface="Calibri"/>
                        </a:rPr>
                        <a:t>pour </a:t>
                      </a:r>
                      <a:r>
                        <a:rPr sz="1100" dirty="0">
                          <a:latin typeface="Calibri"/>
                          <a:cs typeface="Calibri"/>
                        </a:rPr>
                        <a:t>la classe </a:t>
                      </a:r>
                      <a:r>
                        <a:rPr sz="1100" spc="-5" dirty="0">
                          <a:latin typeface="Calibri"/>
                          <a:cs typeface="Calibri"/>
                        </a:rPr>
                        <a:t>ou </a:t>
                      </a:r>
                      <a:r>
                        <a:rPr sz="1100" dirty="0">
                          <a:latin typeface="Calibri"/>
                          <a:cs typeface="Calibri"/>
                        </a:rPr>
                        <a:t>la </a:t>
                      </a:r>
                      <a:r>
                        <a:rPr sz="1100" spc="-5" dirty="0">
                          <a:latin typeface="Calibri"/>
                          <a:cs typeface="Calibri"/>
                        </a:rPr>
                        <a:t>méthode de </a:t>
                      </a:r>
                      <a:r>
                        <a:rPr sz="1100" spc="-10" dirty="0">
                          <a:latin typeface="Calibri"/>
                          <a:cs typeface="Calibri"/>
                        </a:rPr>
                        <a:t>test</a:t>
                      </a:r>
                      <a:r>
                        <a:rPr sz="1100" spc="15" dirty="0">
                          <a:latin typeface="Calibri"/>
                          <a:cs typeface="Calibri"/>
                        </a:rPr>
                        <a:t> </a:t>
                      </a:r>
                      <a:r>
                        <a:rPr sz="1100" spc="-5" dirty="0">
                          <a:latin typeface="Calibri"/>
                          <a:cs typeface="Calibri"/>
                        </a:rPr>
                        <a:t>annotée</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7"/>
                  </a:ext>
                </a:extLst>
              </a:tr>
              <a:tr h="868661">
                <a:tc>
                  <a:txBody>
                    <a:bodyPr/>
                    <a:lstStyle/>
                    <a:p>
                      <a:pPr marL="90805">
                        <a:lnSpc>
                          <a:spcPct val="100000"/>
                        </a:lnSpc>
                        <a:spcBef>
                          <a:spcPts val="275"/>
                        </a:spcBef>
                      </a:pPr>
                      <a:r>
                        <a:rPr sz="1100" spc="-10" dirty="0">
                          <a:latin typeface="Calibri"/>
                          <a:cs typeface="Calibri"/>
                        </a:rPr>
                        <a:t>@BeforeEach</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solidFill>
                      <a:srgbClr val="F7E9E7"/>
                    </a:solidFill>
                  </a:tcPr>
                </a:tc>
                <a:tc>
                  <a:txBody>
                    <a:bodyPr/>
                    <a:lstStyle/>
                    <a:p>
                      <a:pPr marL="91440" marR="323215">
                        <a:lnSpc>
                          <a:spcPct val="100000"/>
                        </a:lnSpc>
                        <a:spcBef>
                          <a:spcPts val="275"/>
                        </a:spcBef>
                      </a:pPr>
                      <a:r>
                        <a:rPr sz="1100" spc="-5" dirty="0">
                          <a:latin typeface="Calibri"/>
                          <a:cs typeface="Calibri"/>
                        </a:rPr>
                        <a:t>La méthode annotée </a:t>
                      </a:r>
                      <a:r>
                        <a:rPr sz="1100" spc="-10" dirty="0">
                          <a:latin typeface="Calibri"/>
                          <a:cs typeface="Calibri"/>
                        </a:rPr>
                        <a:t>sera invoquée </a:t>
                      </a:r>
                      <a:r>
                        <a:rPr sz="1100" spc="-15" dirty="0">
                          <a:latin typeface="Calibri"/>
                          <a:cs typeface="Calibri"/>
                        </a:rPr>
                        <a:t>avant </a:t>
                      </a:r>
                      <a:r>
                        <a:rPr sz="1100" spc="-10" dirty="0">
                          <a:latin typeface="Calibri"/>
                          <a:cs typeface="Calibri"/>
                        </a:rPr>
                        <a:t>l'exécution </a:t>
                      </a:r>
                      <a:r>
                        <a:rPr sz="1100" spc="-5" dirty="0">
                          <a:latin typeface="Calibri"/>
                          <a:cs typeface="Calibri"/>
                        </a:rPr>
                        <a:t>de chaque méthode de </a:t>
                      </a:r>
                      <a:r>
                        <a:rPr sz="1100" dirty="0">
                          <a:latin typeface="Calibri"/>
                          <a:cs typeface="Calibri"/>
                        </a:rPr>
                        <a:t>la  classe </a:t>
                      </a:r>
                      <a:r>
                        <a:rPr sz="1100" spc="-5" dirty="0">
                          <a:latin typeface="Calibri"/>
                          <a:cs typeface="Calibri"/>
                        </a:rPr>
                        <a:t>annotée </a:t>
                      </a:r>
                      <a:r>
                        <a:rPr sz="1100" spc="-10" dirty="0">
                          <a:latin typeface="Calibri"/>
                          <a:cs typeface="Calibri"/>
                        </a:rPr>
                        <a:t>avec </a:t>
                      </a:r>
                      <a:r>
                        <a:rPr sz="1100" spc="-25" dirty="0">
                          <a:latin typeface="Calibri"/>
                          <a:cs typeface="Calibri"/>
                        </a:rPr>
                        <a:t>@Test, </a:t>
                      </a:r>
                      <a:r>
                        <a:rPr sz="1100" spc="-15" dirty="0">
                          <a:latin typeface="Calibri"/>
                          <a:cs typeface="Calibri"/>
                        </a:rPr>
                        <a:t>@RepeatedTest, @ParameterizedTest </a:t>
                      </a:r>
                      <a:r>
                        <a:rPr sz="1100" spc="-5" dirty="0">
                          <a:latin typeface="Calibri"/>
                          <a:cs typeface="Calibri"/>
                        </a:rPr>
                        <a:t>ou  </a:t>
                      </a:r>
                      <a:r>
                        <a:rPr sz="1100" spc="-20" dirty="0">
                          <a:latin typeface="Calibri"/>
                          <a:cs typeface="Calibri"/>
                        </a:rPr>
                        <a:t>@Testfactory.</a:t>
                      </a:r>
                      <a:endParaRPr sz="1100">
                        <a:latin typeface="Calibri"/>
                        <a:cs typeface="Calibri"/>
                      </a:endParaRPr>
                    </a:p>
                    <a:p>
                      <a:pPr>
                        <a:lnSpc>
                          <a:spcPct val="100000"/>
                        </a:lnSpc>
                        <a:spcBef>
                          <a:spcPts val="15"/>
                        </a:spcBef>
                      </a:pPr>
                      <a:endParaRPr sz="1100">
                        <a:latin typeface="Times New Roman"/>
                        <a:cs typeface="Times New Roman"/>
                      </a:endParaRPr>
                    </a:p>
                    <a:p>
                      <a:pPr marL="91440">
                        <a:lnSpc>
                          <a:spcPct val="100000"/>
                        </a:lnSpc>
                      </a:pPr>
                      <a:r>
                        <a:rPr sz="1100" spc="-15" dirty="0">
                          <a:latin typeface="Calibri"/>
                          <a:cs typeface="Calibri"/>
                        </a:rPr>
                        <a:t>Cette </a:t>
                      </a:r>
                      <a:r>
                        <a:rPr sz="1100" spc="-5" dirty="0">
                          <a:latin typeface="Calibri"/>
                          <a:cs typeface="Calibri"/>
                        </a:rPr>
                        <a:t>annotation est </a:t>
                      </a:r>
                      <a:r>
                        <a:rPr sz="1100" spc="-10" dirty="0">
                          <a:latin typeface="Calibri"/>
                          <a:cs typeface="Calibri"/>
                        </a:rPr>
                        <a:t>équivalente </a:t>
                      </a:r>
                      <a:r>
                        <a:rPr sz="1100" dirty="0">
                          <a:latin typeface="Calibri"/>
                          <a:cs typeface="Calibri"/>
                        </a:rPr>
                        <a:t>à </a:t>
                      </a:r>
                      <a:r>
                        <a:rPr sz="1100" spc="-10" dirty="0">
                          <a:latin typeface="Calibri"/>
                          <a:cs typeface="Calibri"/>
                        </a:rPr>
                        <a:t>@Before </a:t>
                      </a:r>
                      <a:r>
                        <a:rPr sz="1100" spc="-5" dirty="0">
                          <a:latin typeface="Calibri"/>
                          <a:cs typeface="Calibri"/>
                        </a:rPr>
                        <a:t>de JUnit</a:t>
                      </a:r>
                      <a:r>
                        <a:rPr sz="1100" spc="85" dirty="0">
                          <a:latin typeface="Calibri"/>
                          <a:cs typeface="Calibri"/>
                        </a:rPr>
                        <a:t> </a:t>
                      </a:r>
                      <a:r>
                        <a:rPr sz="1100" dirty="0">
                          <a:latin typeface="Calibri"/>
                          <a:cs typeface="Calibri"/>
                        </a:rPr>
                        <a:t>4</a:t>
                      </a:r>
                      <a:endParaRPr sz="1100">
                        <a:latin typeface="Calibri"/>
                        <a:cs typeface="Calibr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solidFill>
                      <a:srgbClr val="F7E9E7"/>
                    </a:solidFill>
                  </a:tcPr>
                </a:tc>
                <a:extLst>
                  <a:ext uri="{0D108BD9-81ED-4DB2-BD59-A6C34878D82A}">
                    <a16:rowId xmlns:a16="http://schemas.microsoft.com/office/drawing/2014/main" val="10008"/>
                  </a:ext>
                </a:extLst>
              </a:tr>
            </a:tbl>
          </a:graphicData>
        </a:graphic>
      </p:graphicFrame>
      <p:sp>
        <p:nvSpPr>
          <p:cNvPr id="11" name="object 11"/>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6915030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09026" y="4775453"/>
            <a:ext cx="434975" cy="0"/>
          </a:xfrm>
          <a:custGeom>
            <a:avLst/>
            <a:gdLst/>
            <a:ahLst/>
            <a:cxnLst/>
            <a:rect l="l" t="t" r="r" b="b"/>
            <a:pathLst>
              <a:path w="434975">
                <a:moveTo>
                  <a:pt x="0" y="0"/>
                </a:moveTo>
                <a:lnTo>
                  <a:pt x="434975" y="0"/>
                </a:lnTo>
              </a:path>
            </a:pathLst>
          </a:custGeom>
          <a:ln w="67056">
            <a:solidFill>
              <a:srgbClr val="D24717"/>
            </a:solidFill>
          </a:ln>
        </p:spPr>
        <p:txBody>
          <a:bodyPr wrap="square" lIns="0" tIns="0" rIns="0" bIns="0" rtlCol="0"/>
          <a:lstStyle/>
          <a:p>
            <a:endParaRPr/>
          </a:p>
        </p:txBody>
      </p:sp>
      <p:sp>
        <p:nvSpPr>
          <p:cNvPr id="3" name="object 3"/>
          <p:cNvSpPr/>
          <p:nvPr/>
        </p:nvSpPr>
        <p:spPr>
          <a:xfrm>
            <a:off x="0" y="4775453"/>
            <a:ext cx="577850" cy="0"/>
          </a:xfrm>
          <a:custGeom>
            <a:avLst/>
            <a:gdLst/>
            <a:ahLst/>
            <a:cxnLst/>
            <a:rect l="l" t="t" r="r" b="b"/>
            <a:pathLst>
              <a:path w="577850">
                <a:moveTo>
                  <a:pt x="0" y="0"/>
                </a:moveTo>
                <a:lnTo>
                  <a:pt x="577634" y="0"/>
                </a:lnTo>
              </a:path>
            </a:pathLst>
          </a:custGeom>
          <a:ln w="67056">
            <a:solidFill>
              <a:srgbClr val="D24717"/>
            </a:solidFill>
          </a:ln>
        </p:spPr>
        <p:txBody>
          <a:bodyPr wrap="square" lIns="0" tIns="0" rIns="0" bIns="0" rtlCol="0"/>
          <a:lstStyle/>
          <a:p>
            <a:endParaRPr/>
          </a:p>
        </p:txBody>
      </p:sp>
      <p:sp>
        <p:nvSpPr>
          <p:cNvPr id="4" name="object 4"/>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902004" y="681286"/>
            <a:ext cx="513080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10" dirty="0">
                <a:solidFill>
                  <a:schemeClr val="tx1"/>
                </a:solidFill>
              </a:rPr>
              <a:t> </a:t>
            </a:r>
            <a:r>
              <a:rPr spc="-60" dirty="0">
                <a:solidFill>
                  <a:schemeClr val="tx1"/>
                </a:solidFill>
              </a:rPr>
              <a:t>Annotations</a:t>
            </a:r>
          </a:p>
        </p:txBody>
      </p:sp>
      <p:sp>
        <p:nvSpPr>
          <p:cNvPr id="6" name="object 6"/>
          <p:cNvSpPr txBox="1"/>
          <p:nvPr/>
        </p:nvSpPr>
        <p:spPr>
          <a:xfrm>
            <a:off x="810260" y="1373982"/>
            <a:ext cx="2901315"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package</a:t>
            </a:r>
            <a:r>
              <a:rPr sz="2000" spc="-45" dirty="0">
                <a:solidFill>
                  <a:srgbClr val="404040"/>
                </a:solidFill>
                <a:latin typeface="Calibri"/>
                <a:cs typeface="Calibri"/>
              </a:rPr>
              <a:t> </a:t>
            </a:r>
            <a:r>
              <a:rPr sz="2000" spc="-15" dirty="0">
                <a:solidFill>
                  <a:srgbClr val="404040"/>
                </a:solidFill>
                <a:latin typeface="Calibri"/>
                <a:cs typeface="Calibri"/>
              </a:rPr>
              <a:t>org.junit.jupiter.api</a:t>
            </a:r>
            <a:endParaRPr sz="2000">
              <a:latin typeface="Calibri"/>
              <a:cs typeface="Calibri"/>
            </a:endParaRPr>
          </a:p>
        </p:txBody>
      </p:sp>
      <p:sp>
        <p:nvSpPr>
          <p:cNvPr id="7" name="object 7"/>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71284" y="1752505"/>
            <a:ext cx="8144509" cy="0"/>
          </a:xfrm>
          <a:custGeom>
            <a:avLst/>
            <a:gdLst/>
            <a:ahLst/>
            <a:cxnLst/>
            <a:rect l="l" t="t" r="r" b="b"/>
            <a:pathLst>
              <a:path w="8144509">
                <a:moveTo>
                  <a:pt x="0" y="0"/>
                </a:moveTo>
                <a:lnTo>
                  <a:pt x="8144217" y="0"/>
                </a:lnTo>
              </a:path>
            </a:pathLst>
          </a:custGeom>
          <a:ln w="12700">
            <a:solidFill>
              <a:srgbClr val="FFFFFF"/>
            </a:solidFill>
          </a:ln>
        </p:spPr>
        <p:txBody>
          <a:bodyPr wrap="square" lIns="0" tIns="0" rIns="0" bIns="0" rtlCol="0"/>
          <a:lstStyle/>
          <a:p>
            <a:endParaRPr/>
          </a:p>
        </p:txBody>
      </p:sp>
      <p:sp>
        <p:nvSpPr>
          <p:cNvPr id="9" name="object 9"/>
          <p:cNvSpPr/>
          <p:nvPr/>
        </p:nvSpPr>
        <p:spPr>
          <a:xfrm>
            <a:off x="571284" y="4922405"/>
            <a:ext cx="8144509" cy="0"/>
          </a:xfrm>
          <a:custGeom>
            <a:avLst/>
            <a:gdLst/>
            <a:ahLst/>
            <a:cxnLst/>
            <a:rect l="l" t="t" r="r" b="b"/>
            <a:pathLst>
              <a:path w="8144509">
                <a:moveTo>
                  <a:pt x="0" y="0"/>
                </a:moveTo>
                <a:lnTo>
                  <a:pt x="8144217" y="0"/>
                </a:lnTo>
              </a:path>
            </a:pathLst>
          </a:custGeom>
          <a:ln w="12700">
            <a:solidFill>
              <a:srgbClr val="FFFFFF"/>
            </a:solidFill>
          </a:ln>
        </p:spPr>
        <p:txBody>
          <a:bodyPr wrap="square" lIns="0" tIns="0" rIns="0" bIns="0" rtlCol="0"/>
          <a:lstStyle/>
          <a:p>
            <a:endParaRPr/>
          </a:p>
        </p:txBody>
      </p:sp>
      <p:graphicFrame>
        <p:nvGraphicFramePr>
          <p:cNvPr id="10" name="object 10"/>
          <p:cNvGraphicFramePr>
            <a:graphicFrameLocks noGrp="1"/>
          </p:cNvGraphicFramePr>
          <p:nvPr/>
        </p:nvGraphicFramePr>
        <p:xfrm>
          <a:off x="571284" y="1752505"/>
          <a:ext cx="8131809" cy="3169899"/>
        </p:xfrm>
        <a:graphic>
          <a:graphicData uri="http://schemas.openxmlformats.org/drawingml/2006/table">
            <a:tbl>
              <a:tblPr firstRow="1" bandRow="1">
                <a:tableStyleId>{2D5ABB26-0587-4C30-8999-92F81FD0307C}</a:tableStyleId>
              </a:tblPr>
              <a:tblGrid>
                <a:gridCol w="2010410">
                  <a:extLst>
                    <a:ext uri="{9D8B030D-6E8A-4147-A177-3AD203B41FA5}">
                      <a16:colId xmlns:a16="http://schemas.microsoft.com/office/drawing/2014/main" val="20000"/>
                    </a:ext>
                  </a:extLst>
                </a:gridCol>
                <a:gridCol w="6121399">
                  <a:extLst>
                    <a:ext uri="{9D8B030D-6E8A-4147-A177-3AD203B41FA5}">
                      <a16:colId xmlns:a16="http://schemas.microsoft.com/office/drawing/2014/main" val="20001"/>
                    </a:ext>
                  </a:extLst>
                </a:gridCol>
              </a:tblGrid>
              <a:tr h="278129">
                <a:tc>
                  <a:txBody>
                    <a:bodyPr/>
                    <a:lstStyle/>
                    <a:p>
                      <a:pPr marL="439420">
                        <a:lnSpc>
                          <a:spcPct val="100000"/>
                        </a:lnSpc>
                        <a:spcBef>
                          <a:spcPts val="334"/>
                        </a:spcBef>
                      </a:pPr>
                      <a:r>
                        <a:rPr sz="1400" dirty="0">
                          <a:latin typeface="Segoe UI"/>
                          <a:cs typeface="Segoe UI"/>
                        </a:rPr>
                        <a:t>Annotation</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B w="38100">
                      <a:solidFill>
                        <a:srgbClr val="FFFFFF"/>
                      </a:solidFill>
                      <a:prstDash val="solid"/>
                    </a:lnB>
                    <a:solidFill>
                      <a:srgbClr val="D24717"/>
                    </a:solidFill>
                  </a:tcPr>
                </a:tc>
                <a:tc>
                  <a:txBody>
                    <a:bodyPr/>
                    <a:lstStyle/>
                    <a:p>
                      <a:pPr marL="3810" algn="ctr">
                        <a:lnSpc>
                          <a:spcPct val="100000"/>
                        </a:lnSpc>
                        <a:spcBef>
                          <a:spcPts val="334"/>
                        </a:spcBef>
                      </a:pPr>
                      <a:r>
                        <a:rPr sz="1400" spc="-15" dirty="0">
                          <a:latin typeface="Segoe UI"/>
                          <a:cs typeface="Segoe UI"/>
                        </a:rPr>
                        <a:t>Rôle</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B w="38100">
                      <a:solidFill>
                        <a:srgbClr val="FFFFFF"/>
                      </a:solidFill>
                      <a:prstDash val="solid"/>
                    </a:lnB>
                    <a:solidFill>
                      <a:srgbClr val="D24717"/>
                    </a:solidFill>
                  </a:tcPr>
                </a:tc>
                <a:extLst>
                  <a:ext uri="{0D108BD9-81ED-4DB2-BD59-A6C34878D82A}">
                    <a16:rowId xmlns:a16="http://schemas.microsoft.com/office/drawing/2014/main" val="10000"/>
                  </a:ext>
                </a:extLst>
              </a:tr>
              <a:tr h="697229">
                <a:tc>
                  <a:txBody>
                    <a:bodyPr/>
                    <a:lstStyle/>
                    <a:p>
                      <a:pPr marL="37465">
                        <a:lnSpc>
                          <a:spcPct val="100000"/>
                        </a:lnSpc>
                        <a:spcBef>
                          <a:spcPts val="270"/>
                        </a:spcBef>
                      </a:pPr>
                      <a:r>
                        <a:rPr sz="1100" dirty="0">
                          <a:latin typeface="Segoe UI"/>
                          <a:cs typeface="Segoe UI"/>
                        </a:rPr>
                        <a:t>@AfterEach</a:t>
                      </a:r>
                      <a:endParaRPr sz="1100">
                        <a:latin typeface="Segoe UI"/>
                        <a:cs typeface="Segoe UI"/>
                      </a:endParaRPr>
                    </a:p>
                  </a:txBody>
                  <a:tcPr marL="0" marR="0" marT="2571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38100" marR="66675">
                        <a:lnSpc>
                          <a:spcPct val="100000"/>
                        </a:lnSpc>
                        <a:spcBef>
                          <a:spcPts val="1110"/>
                        </a:spcBef>
                      </a:pPr>
                      <a:r>
                        <a:rPr sz="1100" dirty="0">
                          <a:latin typeface="Segoe UI"/>
                          <a:cs typeface="Segoe UI"/>
                        </a:rPr>
                        <a:t>La méthode </a:t>
                      </a:r>
                      <a:r>
                        <a:rPr sz="1100" spc="-5" dirty="0">
                          <a:latin typeface="Segoe UI"/>
                          <a:cs typeface="Segoe UI"/>
                        </a:rPr>
                        <a:t>annotée </a:t>
                      </a:r>
                      <a:r>
                        <a:rPr sz="1100" dirty="0">
                          <a:latin typeface="Segoe UI"/>
                          <a:cs typeface="Segoe UI"/>
                        </a:rPr>
                        <a:t>sera </a:t>
                      </a:r>
                      <a:r>
                        <a:rPr sz="1100" spc="-5" dirty="0">
                          <a:latin typeface="Segoe UI"/>
                          <a:cs typeface="Segoe UI"/>
                        </a:rPr>
                        <a:t>invoquée après l'exécution </a:t>
                      </a:r>
                      <a:r>
                        <a:rPr sz="1100" dirty="0">
                          <a:latin typeface="Segoe UI"/>
                          <a:cs typeface="Segoe UI"/>
                        </a:rPr>
                        <a:t>de chaque </a:t>
                      </a:r>
                      <a:r>
                        <a:rPr sz="1100" spc="-5" dirty="0">
                          <a:latin typeface="Segoe UI"/>
                          <a:cs typeface="Segoe UI"/>
                        </a:rPr>
                        <a:t>méthode </a:t>
                      </a:r>
                      <a:r>
                        <a:rPr sz="1100" dirty="0">
                          <a:latin typeface="Segoe UI"/>
                          <a:cs typeface="Segoe UI"/>
                        </a:rPr>
                        <a:t>de  </a:t>
                      </a:r>
                      <a:r>
                        <a:rPr sz="1100" spc="-5" dirty="0">
                          <a:latin typeface="Segoe UI"/>
                          <a:cs typeface="Segoe UI"/>
                        </a:rPr>
                        <a:t>la </a:t>
                      </a:r>
                      <a:r>
                        <a:rPr sz="1100" dirty="0">
                          <a:latin typeface="Segoe UI"/>
                          <a:cs typeface="Segoe UI"/>
                        </a:rPr>
                        <a:t>classe annotée </a:t>
                      </a:r>
                      <a:r>
                        <a:rPr sz="1100" spc="-5" dirty="0">
                          <a:latin typeface="Segoe UI"/>
                          <a:cs typeface="Segoe UI"/>
                        </a:rPr>
                        <a:t>avec </a:t>
                      </a:r>
                      <a:r>
                        <a:rPr sz="1100" spc="-25" dirty="0">
                          <a:latin typeface="Segoe UI"/>
                          <a:cs typeface="Segoe UI"/>
                        </a:rPr>
                        <a:t>@Test, </a:t>
                      </a:r>
                      <a:r>
                        <a:rPr sz="1100" spc="-15" dirty="0">
                          <a:latin typeface="Segoe UI"/>
                          <a:cs typeface="Segoe UI"/>
                        </a:rPr>
                        <a:t>@RepeatedTest, </a:t>
                      </a:r>
                      <a:r>
                        <a:rPr sz="1100" spc="-10" dirty="0">
                          <a:latin typeface="Segoe UI"/>
                          <a:cs typeface="Segoe UI"/>
                        </a:rPr>
                        <a:t>@ParameterizedTest </a:t>
                      </a:r>
                      <a:r>
                        <a:rPr sz="1100" dirty="0">
                          <a:latin typeface="Segoe UI"/>
                          <a:cs typeface="Segoe UI"/>
                        </a:rPr>
                        <a:t>ou  </a:t>
                      </a:r>
                      <a:r>
                        <a:rPr sz="1100" spc="-15" dirty="0">
                          <a:latin typeface="Segoe UI"/>
                          <a:cs typeface="Segoe UI"/>
                        </a:rPr>
                        <a:t>@Testfactory. </a:t>
                      </a:r>
                      <a:r>
                        <a:rPr sz="1100" spc="-5" dirty="0">
                          <a:latin typeface="Segoe UI"/>
                          <a:cs typeface="Segoe UI"/>
                        </a:rPr>
                        <a:t>Cette </a:t>
                      </a:r>
                      <a:r>
                        <a:rPr sz="1100" dirty="0">
                          <a:latin typeface="Segoe UI"/>
                          <a:cs typeface="Segoe UI"/>
                        </a:rPr>
                        <a:t>annotation est </a:t>
                      </a:r>
                      <a:r>
                        <a:rPr sz="1100" spc="-5" dirty="0">
                          <a:latin typeface="Segoe UI"/>
                          <a:cs typeface="Segoe UI"/>
                        </a:rPr>
                        <a:t>équivalente </a:t>
                      </a:r>
                      <a:r>
                        <a:rPr sz="1100" dirty="0">
                          <a:latin typeface="Segoe UI"/>
                          <a:cs typeface="Segoe UI"/>
                        </a:rPr>
                        <a:t>à @After de </a:t>
                      </a:r>
                      <a:r>
                        <a:rPr sz="1100" spc="-5" dirty="0">
                          <a:latin typeface="Segoe UI"/>
                          <a:cs typeface="Segoe UI"/>
                        </a:rPr>
                        <a:t>JUnit</a:t>
                      </a:r>
                      <a:r>
                        <a:rPr sz="1100" spc="-45" dirty="0">
                          <a:latin typeface="Segoe UI"/>
                          <a:cs typeface="Segoe UI"/>
                        </a:rPr>
                        <a:t> </a:t>
                      </a:r>
                      <a:r>
                        <a:rPr sz="1100" dirty="0">
                          <a:latin typeface="Segoe UI"/>
                          <a:cs typeface="Segoe UI"/>
                        </a:rPr>
                        <a:t>4</a:t>
                      </a:r>
                      <a:endParaRPr sz="1100">
                        <a:latin typeface="Segoe UI"/>
                        <a:cs typeface="Segoe UI"/>
                      </a:endParaRPr>
                    </a:p>
                  </a:txBody>
                  <a:tcPr marL="0" marR="0" marT="10572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1177290">
                <a:tc>
                  <a:txBody>
                    <a:bodyPr/>
                    <a:lstStyle/>
                    <a:p>
                      <a:pPr>
                        <a:lnSpc>
                          <a:spcPct val="100000"/>
                        </a:lnSpc>
                      </a:pPr>
                      <a:endParaRPr sz="1400">
                        <a:latin typeface="Times New Roman"/>
                        <a:cs typeface="Times New Roman"/>
                      </a:endParaRPr>
                    </a:p>
                    <a:p>
                      <a:pPr marL="37465">
                        <a:lnSpc>
                          <a:spcPct val="100000"/>
                        </a:lnSpc>
                        <a:spcBef>
                          <a:spcPts val="1565"/>
                        </a:spcBef>
                      </a:pPr>
                      <a:r>
                        <a:rPr sz="1100" spc="-5" dirty="0">
                          <a:latin typeface="Segoe UI"/>
                          <a:cs typeface="Segoe UI"/>
                        </a:rPr>
                        <a:t>@BeforeAll</a:t>
                      </a:r>
                      <a:endParaRPr sz="1100">
                        <a:latin typeface="Segoe UI"/>
                        <a:cs typeface="Segoe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38100" marR="385445">
                        <a:lnSpc>
                          <a:spcPct val="100000"/>
                        </a:lnSpc>
                        <a:spcBef>
                          <a:spcPts val="275"/>
                        </a:spcBef>
                      </a:pPr>
                      <a:r>
                        <a:rPr sz="1100" dirty="0">
                          <a:latin typeface="Segoe UI"/>
                          <a:cs typeface="Segoe UI"/>
                        </a:rPr>
                        <a:t>La méthode </a:t>
                      </a:r>
                      <a:r>
                        <a:rPr sz="1100" spc="-5" dirty="0">
                          <a:latin typeface="Segoe UI"/>
                          <a:cs typeface="Segoe UI"/>
                        </a:rPr>
                        <a:t>annotée </a:t>
                      </a:r>
                      <a:r>
                        <a:rPr sz="1100" dirty="0">
                          <a:latin typeface="Segoe UI"/>
                          <a:cs typeface="Segoe UI"/>
                        </a:rPr>
                        <a:t>sera </a:t>
                      </a:r>
                      <a:r>
                        <a:rPr sz="1100" spc="-5" dirty="0">
                          <a:latin typeface="Segoe UI"/>
                          <a:cs typeface="Segoe UI"/>
                        </a:rPr>
                        <a:t>invoquée avant l'exécution </a:t>
                      </a:r>
                      <a:r>
                        <a:rPr sz="1100" dirty="0">
                          <a:latin typeface="Segoe UI"/>
                          <a:cs typeface="Segoe UI"/>
                        </a:rPr>
                        <a:t>de </a:t>
                      </a:r>
                      <a:r>
                        <a:rPr sz="1100" spc="-5" dirty="0">
                          <a:latin typeface="Segoe UI"/>
                          <a:cs typeface="Segoe UI"/>
                        </a:rPr>
                        <a:t>la première  </a:t>
                      </a:r>
                      <a:r>
                        <a:rPr sz="1100" dirty="0">
                          <a:latin typeface="Segoe UI"/>
                          <a:cs typeface="Segoe UI"/>
                        </a:rPr>
                        <a:t>méthode de </a:t>
                      </a:r>
                      <a:r>
                        <a:rPr sz="1100" spc="-5" dirty="0">
                          <a:latin typeface="Segoe UI"/>
                          <a:cs typeface="Segoe UI"/>
                        </a:rPr>
                        <a:t>la </a:t>
                      </a:r>
                      <a:r>
                        <a:rPr sz="1100" dirty="0">
                          <a:latin typeface="Segoe UI"/>
                          <a:cs typeface="Segoe UI"/>
                        </a:rPr>
                        <a:t>classe </a:t>
                      </a:r>
                      <a:r>
                        <a:rPr sz="1100" spc="-5" dirty="0">
                          <a:latin typeface="Segoe UI"/>
                          <a:cs typeface="Segoe UI"/>
                        </a:rPr>
                        <a:t>annotée avec </a:t>
                      </a:r>
                      <a:r>
                        <a:rPr sz="1100" spc="-25" dirty="0">
                          <a:latin typeface="Segoe UI"/>
                          <a:cs typeface="Segoe UI"/>
                        </a:rPr>
                        <a:t>@Test, </a:t>
                      </a:r>
                      <a:r>
                        <a:rPr sz="1100" spc="-15" dirty="0">
                          <a:latin typeface="Segoe UI"/>
                          <a:cs typeface="Segoe UI"/>
                        </a:rPr>
                        <a:t>@RepeatedTest,  </a:t>
                      </a:r>
                      <a:r>
                        <a:rPr sz="1100" spc="-10" dirty="0">
                          <a:latin typeface="Segoe UI"/>
                          <a:cs typeface="Segoe UI"/>
                        </a:rPr>
                        <a:t>@ParameterizedTest </a:t>
                      </a:r>
                      <a:r>
                        <a:rPr sz="1100" dirty="0">
                          <a:latin typeface="Segoe UI"/>
                          <a:cs typeface="Segoe UI"/>
                        </a:rPr>
                        <a:t>ou </a:t>
                      </a:r>
                      <a:r>
                        <a:rPr sz="1100" spc="-15" dirty="0">
                          <a:latin typeface="Segoe UI"/>
                          <a:cs typeface="Segoe UI"/>
                        </a:rPr>
                        <a:t>@Testfactory. </a:t>
                      </a:r>
                      <a:r>
                        <a:rPr sz="1100" spc="-5" dirty="0">
                          <a:latin typeface="Segoe UI"/>
                          <a:cs typeface="Segoe UI"/>
                        </a:rPr>
                        <a:t>Cette </a:t>
                      </a:r>
                      <a:r>
                        <a:rPr sz="1100" dirty="0">
                          <a:latin typeface="Segoe UI"/>
                          <a:cs typeface="Segoe UI"/>
                        </a:rPr>
                        <a:t>annotation est </a:t>
                      </a:r>
                      <a:r>
                        <a:rPr sz="1100" spc="-5" dirty="0">
                          <a:latin typeface="Segoe UI"/>
                          <a:cs typeface="Segoe UI"/>
                        </a:rPr>
                        <a:t>équivalente </a:t>
                      </a:r>
                      <a:r>
                        <a:rPr sz="1100" dirty="0">
                          <a:latin typeface="Segoe UI"/>
                          <a:cs typeface="Segoe UI"/>
                        </a:rPr>
                        <a:t>à  </a:t>
                      </a:r>
                      <a:r>
                        <a:rPr sz="1100" spc="-5" dirty="0">
                          <a:latin typeface="Segoe UI"/>
                          <a:cs typeface="Segoe UI"/>
                        </a:rPr>
                        <a:t>@BeforeClass </a:t>
                      </a:r>
                      <a:r>
                        <a:rPr sz="1100" dirty="0">
                          <a:latin typeface="Segoe UI"/>
                          <a:cs typeface="Segoe UI"/>
                        </a:rPr>
                        <a:t>de </a:t>
                      </a:r>
                      <a:r>
                        <a:rPr sz="1100" spc="-5" dirty="0">
                          <a:latin typeface="Segoe UI"/>
                          <a:cs typeface="Segoe UI"/>
                        </a:rPr>
                        <a:t>JUnit 4.</a:t>
                      </a:r>
                      <a:endParaRPr sz="1100">
                        <a:latin typeface="Segoe UI"/>
                        <a:cs typeface="Segoe UI"/>
                      </a:endParaRPr>
                    </a:p>
                    <a:p>
                      <a:pPr>
                        <a:lnSpc>
                          <a:spcPct val="100000"/>
                        </a:lnSpc>
                        <a:spcBef>
                          <a:spcPts val="10"/>
                        </a:spcBef>
                      </a:pPr>
                      <a:endParaRPr sz="1100">
                        <a:latin typeface="Times New Roman"/>
                        <a:cs typeface="Times New Roman"/>
                      </a:endParaRPr>
                    </a:p>
                    <a:p>
                      <a:pPr marL="38100">
                        <a:lnSpc>
                          <a:spcPct val="100000"/>
                        </a:lnSpc>
                      </a:pPr>
                      <a:r>
                        <a:rPr sz="1100" dirty="0">
                          <a:latin typeface="Segoe UI"/>
                          <a:cs typeface="Segoe UI"/>
                        </a:rPr>
                        <a:t>La </a:t>
                      </a:r>
                      <a:r>
                        <a:rPr sz="1100" spc="-5" dirty="0">
                          <a:latin typeface="Segoe UI"/>
                          <a:cs typeface="Segoe UI"/>
                        </a:rPr>
                        <a:t>méthode </a:t>
                      </a:r>
                      <a:r>
                        <a:rPr sz="1100" dirty="0">
                          <a:latin typeface="Segoe UI"/>
                          <a:cs typeface="Segoe UI"/>
                        </a:rPr>
                        <a:t>annotée doit </a:t>
                      </a:r>
                      <a:r>
                        <a:rPr sz="1100" spc="-5" dirty="0">
                          <a:latin typeface="Segoe UI"/>
                          <a:cs typeface="Segoe UI"/>
                        </a:rPr>
                        <a:t>être </a:t>
                      </a:r>
                      <a:r>
                        <a:rPr sz="1100" dirty="0">
                          <a:latin typeface="Segoe UI"/>
                          <a:cs typeface="Segoe UI"/>
                        </a:rPr>
                        <a:t>static sauf </a:t>
                      </a:r>
                      <a:r>
                        <a:rPr sz="1100" spc="-5" dirty="0">
                          <a:latin typeface="Segoe UI"/>
                          <a:cs typeface="Segoe UI"/>
                        </a:rPr>
                        <a:t>si le cycle </a:t>
                      </a:r>
                      <a:r>
                        <a:rPr sz="1100" dirty="0">
                          <a:latin typeface="Segoe UI"/>
                          <a:cs typeface="Segoe UI"/>
                        </a:rPr>
                        <a:t>de </a:t>
                      </a:r>
                      <a:r>
                        <a:rPr sz="1100" spc="-5" dirty="0">
                          <a:latin typeface="Segoe UI"/>
                          <a:cs typeface="Segoe UI"/>
                        </a:rPr>
                        <a:t>vie </a:t>
                      </a:r>
                      <a:r>
                        <a:rPr sz="1100" dirty="0">
                          <a:latin typeface="Segoe UI"/>
                          <a:cs typeface="Segoe UI"/>
                        </a:rPr>
                        <a:t>de l'instance</a:t>
                      </a:r>
                      <a:r>
                        <a:rPr sz="1100" spc="20" dirty="0">
                          <a:latin typeface="Segoe UI"/>
                          <a:cs typeface="Segoe UI"/>
                        </a:rPr>
                        <a:t> </a:t>
                      </a:r>
                      <a:r>
                        <a:rPr sz="1100" dirty="0">
                          <a:latin typeface="Segoe UI"/>
                          <a:cs typeface="Segoe UI"/>
                        </a:rPr>
                        <a:t>est</a:t>
                      </a:r>
                      <a:endParaRPr sz="1100">
                        <a:latin typeface="Segoe UI"/>
                        <a:cs typeface="Segoe UI"/>
                      </a:endParaRPr>
                    </a:p>
                    <a:p>
                      <a:pPr marL="38100">
                        <a:lnSpc>
                          <a:spcPct val="100000"/>
                        </a:lnSpc>
                        <a:spcBef>
                          <a:spcPts val="5"/>
                        </a:spcBef>
                      </a:pPr>
                      <a:r>
                        <a:rPr sz="1100" dirty="0">
                          <a:latin typeface="Segoe UI"/>
                          <a:cs typeface="Segoe UI"/>
                        </a:rPr>
                        <a:t>per-class</a:t>
                      </a:r>
                      <a:endParaRPr sz="1100">
                        <a:latin typeface="Segoe UI"/>
                        <a:cs typeface="Segoe U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1017251">
                <a:tc>
                  <a:txBody>
                    <a:bodyPr/>
                    <a:lstStyle/>
                    <a:p>
                      <a:pPr>
                        <a:lnSpc>
                          <a:spcPct val="100000"/>
                        </a:lnSpc>
                        <a:spcBef>
                          <a:spcPts val="35"/>
                        </a:spcBef>
                      </a:pPr>
                      <a:endParaRPr sz="1800">
                        <a:latin typeface="Times New Roman"/>
                        <a:cs typeface="Times New Roman"/>
                      </a:endParaRPr>
                    </a:p>
                    <a:p>
                      <a:pPr marL="37465">
                        <a:lnSpc>
                          <a:spcPct val="100000"/>
                        </a:lnSpc>
                      </a:pPr>
                      <a:r>
                        <a:rPr sz="1100" dirty="0">
                          <a:latin typeface="Segoe UI"/>
                          <a:cs typeface="Segoe UI"/>
                        </a:rPr>
                        <a:t>@AfterAll</a:t>
                      </a:r>
                      <a:endParaRPr sz="1100">
                        <a:latin typeface="Segoe UI"/>
                        <a:cs typeface="Segoe UI"/>
                      </a:endParaRPr>
                    </a:p>
                  </a:txBody>
                  <a:tcPr marL="0" marR="0" marT="3334" marB="0">
                    <a:lnL w="12700">
                      <a:solidFill>
                        <a:srgbClr val="FFFFFF"/>
                      </a:solidFill>
                      <a:prstDash val="solid"/>
                    </a:lnL>
                    <a:lnR w="12700">
                      <a:solidFill>
                        <a:srgbClr val="FFFFFF"/>
                      </a:solidFill>
                      <a:prstDash val="solid"/>
                    </a:lnR>
                    <a:lnT w="12700">
                      <a:solidFill>
                        <a:srgbClr val="FFFFFF"/>
                      </a:solidFill>
                      <a:prstDash val="solid"/>
                    </a:lnT>
                    <a:solidFill>
                      <a:srgbClr val="EECFCC"/>
                    </a:solidFill>
                  </a:tcPr>
                </a:tc>
                <a:tc>
                  <a:txBody>
                    <a:bodyPr/>
                    <a:lstStyle/>
                    <a:p>
                      <a:pPr marL="38100" marR="54610">
                        <a:lnSpc>
                          <a:spcPct val="100000"/>
                        </a:lnSpc>
                        <a:spcBef>
                          <a:spcPts val="275"/>
                        </a:spcBef>
                      </a:pPr>
                      <a:r>
                        <a:rPr sz="1100" dirty="0">
                          <a:latin typeface="Segoe UI"/>
                          <a:cs typeface="Segoe UI"/>
                        </a:rPr>
                        <a:t>La méthode </a:t>
                      </a:r>
                      <a:r>
                        <a:rPr sz="1100" spc="-5" dirty="0">
                          <a:latin typeface="Segoe UI"/>
                          <a:cs typeface="Segoe UI"/>
                        </a:rPr>
                        <a:t>annotée </a:t>
                      </a:r>
                      <a:r>
                        <a:rPr sz="1100" dirty="0">
                          <a:latin typeface="Segoe UI"/>
                          <a:cs typeface="Segoe UI"/>
                        </a:rPr>
                        <a:t>sera </a:t>
                      </a:r>
                      <a:r>
                        <a:rPr sz="1100" spc="-5" dirty="0">
                          <a:latin typeface="Segoe UI"/>
                          <a:cs typeface="Segoe UI"/>
                        </a:rPr>
                        <a:t>invoquée après l'exécution </a:t>
                      </a:r>
                      <a:r>
                        <a:rPr sz="1100" dirty="0">
                          <a:latin typeface="Segoe UI"/>
                          <a:cs typeface="Segoe UI"/>
                        </a:rPr>
                        <a:t>de </a:t>
                      </a:r>
                      <a:r>
                        <a:rPr sz="1100" spc="-5" dirty="0">
                          <a:latin typeface="Segoe UI"/>
                          <a:cs typeface="Segoe UI"/>
                        </a:rPr>
                        <a:t>toutes les </a:t>
                      </a:r>
                      <a:r>
                        <a:rPr sz="1100" dirty="0">
                          <a:latin typeface="Segoe UI"/>
                          <a:cs typeface="Segoe UI"/>
                        </a:rPr>
                        <a:t>méthodes  de </a:t>
                      </a:r>
                      <a:r>
                        <a:rPr sz="1100" spc="-5" dirty="0">
                          <a:latin typeface="Segoe UI"/>
                          <a:cs typeface="Segoe UI"/>
                        </a:rPr>
                        <a:t>la </a:t>
                      </a:r>
                      <a:r>
                        <a:rPr sz="1100" dirty="0">
                          <a:latin typeface="Segoe UI"/>
                          <a:cs typeface="Segoe UI"/>
                        </a:rPr>
                        <a:t>classe </a:t>
                      </a:r>
                      <a:r>
                        <a:rPr sz="1100" spc="-5" dirty="0">
                          <a:latin typeface="Segoe UI"/>
                          <a:cs typeface="Segoe UI"/>
                        </a:rPr>
                        <a:t>annotées avec </a:t>
                      </a:r>
                      <a:r>
                        <a:rPr sz="1100" spc="-25" dirty="0">
                          <a:latin typeface="Segoe UI"/>
                          <a:cs typeface="Segoe UI"/>
                        </a:rPr>
                        <a:t>@Test, </a:t>
                      </a:r>
                      <a:r>
                        <a:rPr sz="1100" spc="-15" dirty="0">
                          <a:latin typeface="Segoe UI"/>
                          <a:cs typeface="Segoe UI"/>
                        </a:rPr>
                        <a:t>@RepeatedTest, </a:t>
                      </a:r>
                      <a:r>
                        <a:rPr sz="1100" spc="-10" dirty="0">
                          <a:latin typeface="Segoe UI"/>
                          <a:cs typeface="Segoe UI"/>
                        </a:rPr>
                        <a:t>@ParameterizedTest </a:t>
                      </a:r>
                      <a:r>
                        <a:rPr sz="1100" dirty="0">
                          <a:latin typeface="Segoe UI"/>
                          <a:cs typeface="Segoe UI"/>
                        </a:rPr>
                        <a:t>et  </a:t>
                      </a:r>
                      <a:r>
                        <a:rPr sz="1100" spc="-15" dirty="0">
                          <a:latin typeface="Segoe UI"/>
                          <a:cs typeface="Segoe UI"/>
                        </a:rPr>
                        <a:t>@Testfactory. </a:t>
                      </a:r>
                      <a:r>
                        <a:rPr sz="1100" spc="-5" dirty="0">
                          <a:latin typeface="Segoe UI"/>
                          <a:cs typeface="Segoe UI"/>
                        </a:rPr>
                        <a:t>Cette </a:t>
                      </a:r>
                      <a:r>
                        <a:rPr sz="1100" dirty="0">
                          <a:latin typeface="Segoe UI"/>
                          <a:cs typeface="Segoe UI"/>
                        </a:rPr>
                        <a:t>annotation est </a:t>
                      </a:r>
                      <a:r>
                        <a:rPr sz="1100" spc="-5" dirty="0">
                          <a:latin typeface="Segoe UI"/>
                          <a:cs typeface="Segoe UI"/>
                        </a:rPr>
                        <a:t>équivalente </a:t>
                      </a:r>
                      <a:r>
                        <a:rPr sz="1100" dirty="0">
                          <a:latin typeface="Segoe UI"/>
                          <a:cs typeface="Segoe UI"/>
                        </a:rPr>
                        <a:t>à @AfterClass de </a:t>
                      </a:r>
                      <a:r>
                        <a:rPr sz="1100" spc="-5" dirty="0">
                          <a:latin typeface="Segoe UI"/>
                          <a:cs typeface="Segoe UI"/>
                        </a:rPr>
                        <a:t>JUnit</a:t>
                      </a:r>
                      <a:r>
                        <a:rPr sz="1100" spc="-25" dirty="0">
                          <a:latin typeface="Segoe UI"/>
                          <a:cs typeface="Segoe UI"/>
                        </a:rPr>
                        <a:t> </a:t>
                      </a:r>
                      <a:r>
                        <a:rPr sz="1100" spc="-5" dirty="0">
                          <a:latin typeface="Segoe UI"/>
                          <a:cs typeface="Segoe UI"/>
                        </a:rPr>
                        <a:t>4.</a:t>
                      </a:r>
                      <a:endParaRPr sz="1100">
                        <a:latin typeface="Segoe UI"/>
                        <a:cs typeface="Segoe UI"/>
                      </a:endParaRPr>
                    </a:p>
                    <a:p>
                      <a:pPr>
                        <a:lnSpc>
                          <a:spcPct val="100000"/>
                        </a:lnSpc>
                        <a:spcBef>
                          <a:spcPts val="15"/>
                        </a:spcBef>
                      </a:pPr>
                      <a:endParaRPr sz="1100">
                        <a:latin typeface="Times New Roman"/>
                        <a:cs typeface="Times New Roman"/>
                      </a:endParaRPr>
                    </a:p>
                    <a:p>
                      <a:pPr marL="38100" marR="285750">
                        <a:lnSpc>
                          <a:spcPct val="100000"/>
                        </a:lnSpc>
                      </a:pPr>
                      <a:r>
                        <a:rPr sz="1100" dirty="0">
                          <a:latin typeface="Segoe UI"/>
                          <a:cs typeface="Segoe UI"/>
                        </a:rPr>
                        <a:t>La méthode </a:t>
                      </a:r>
                      <a:r>
                        <a:rPr sz="1100" spc="-5" dirty="0">
                          <a:latin typeface="Segoe UI"/>
                          <a:cs typeface="Segoe UI"/>
                        </a:rPr>
                        <a:t>annotée </a:t>
                      </a:r>
                      <a:r>
                        <a:rPr sz="1100" dirty="0">
                          <a:latin typeface="Segoe UI"/>
                          <a:cs typeface="Segoe UI"/>
                        </a:rPr>
                        <a:t>doit </a:t>
                      </a:r>
                      <a:r>
                        <a:rPr sz="1100" spc="-5" dirty="0">
                          <a:latin typeface="Segoe UI"/>
                          <a:cs typeface="Segoe UI"/>
                        </a:rPr>
                        <a:t>être </a:t>
                      </a:r>
                      <a:r>
                        <a:rPr sz="1100" dirty="0">
                          <a:latin typeface="Segoe UI"/>
                          <a:cs typeface="Segoe UI"/>
                        </a:rPr>
                        <a:t>static sauf si </a:t>
                      </a:r>
                      <a:r>
                        <a:rPr sz="1100" spc="-5" dirty="0">
                          <a:latin typeface="Segoe UI"/>
                          <a:cs typeface="Segoe UI"/>
                        </a:rPr>
                        <a:t>le cycle </a:t>
                      </a:r>
                      <a:r>
                        <a:rPr sz="1100" dirty="0">
                          <a:latin typeface="Segoe UI"/>
                          <a:cs typeface="Segoe UI"/>
                        </a:rPr>
                        <a:t>de vie de </a:t>
                      </a:r>
                      <a:r>
                        <a:rPr sz="1100" spc="-5" dirty="0">
                          <a:latin typeface="Segoe UI"/>
                          <a:cs typeface="Segoe UI"/>
                        </a:rPr>
                        <a:t>l'instance </a:t>
                      </a:r>
                      <a:r>
                        <a:rPr sz="1100" dirty="0">
                          <a:latin typeface="Segoe UI"/>
                          <a:cs typeface="Segoe UI"/>
                        </a:rPr>
                        <a:t>est  per-class.</a:t>
                      </a:r>
                      <a:endParaRPr sz="1100">
                        <a:latin typeface="Segoe UI"/>
                        <a:cs typeface="Segoe UI"/>
                      </a:endParaRPr>
                    </a:p>
                  </a:txBody>
                  <a:tcPr marL="0" marR="0" marT="26194" marB="0">
                    <a:lnL w="12700">
                      <a:solidFill>
                        <a:srgbClr val="FFFFFF"/>
                      </a:solidFill>
                      <a:prstDash val="solid"/>
                    </a:lnL>
                    <a:lnR w="12700">
                      <a:solidFill>
                        <a:srgbClr val="FFFFFF"/>
                      </a:solidFill>
                      <a:prstDash val="solid"/>
                    </a:lnR>
                    <a:lnT w="12700">
                      <a:solidFill>
                        <a:srgbClr val="FFFFFF"/>
                      </a:solidFill>
                      <a:prstDash val="solid"/>
                    </a:lnT>
                    <a:solidFill>
                      <a:srgbClr val="EECFCC"/>
                    </a:solidFill>
                  </a:tcPr>
                </a:tc>
                <a:extLst>
                  <a:ext uri="{0D108BD9-81ED-4DB2-BD59-A6C34878D82A}">
                    <a16:rowId xmlns:a16="http://schemas.microsoft.com/office/drawing/2014/main" val="10003"/>
                  </a:ext>
                </a:extLst>
              </a:tr>
            </a:tbl>
          </a:graphicData>
        </a:graphic>
      </p:graphicFrame>
      <p:sp>
        <p:nvSpPr>
          <p:cNvPr id="11" name="object 11"/>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1251701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3080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10" dirty="0">
                <a:solidFill>
                  <a:schemeClr val="tx1"/>
                </a:solidFill>
              </a:rPr>
              <a:t> </a:t>
            </a:r>
            <a:r>
              <a:rPr spc="-60" dirty="0">
                <a:solidFill>
                  <a:schemeClr val="tx1"/>
                </a:solidFill>
              </a:rPr>
              <a:t>Annotations</a:t>
            </a:r>
          </a:p>
        </p:txBody>
      </p:sp>
      <p:sp>
        <p:nvSpPr>
          <p:cNvPr id="5" name="object 5"/>
          <p:cNvSpPr txBox="1"/>
          <p:nvPr/>
        </p:nvSpPr>
        <p:spPr>
          <a:xfrm>
            <a:off x="810260" y="1373982"/>
            <a:ext cx="2901315"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package</a:t>
            </a:r>
            <a:r>
              <a:rPr sz="2000" spc="-45" dirty="0">
                <a:solidFill>
                  <a:srgbClr val="404040"/>
                </a:solidFill>
                <a:latin typeface="Calibri"/>
                <a:cs typeface="Calibri"/>
              </a:rPr>
              <a:t> </a:t>
            </a:r>
            <a:r>
              <a:rPr sz="2000" spc="-15" dirty="0">
                <a:solidFill>
                  <a:srgbClr val="404040"/>
                </a:solidFill>
                <a:latin typeface="Calibri"/>
                <a:cs typeface="Calibri"/>
              </a:rPr>
              <a:t>org.junit.jupiter.api</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nvGraphicFramePr>
        <p:xfrm>
          <a:off x="571284" y="1747742"/>
          <a:ext cx="8131809" cy="2042156"/>
        </p:xfrm>
        <a:graphic>
          <a:graphicData uri="http://schemas.openxmlformats.org/drawingml/2006/table">
            <a:tbl>
              <a:tblPr firstRow="1" bandRow="1">
                <a:tableStyleId>{2D5ABB26-0587-4C30-8999-92F81FD0307C}</a:tableStyleId>
              </a:tblPr>
              <a:tblGrid>
                <a:gridCol w="2010410">
                  <a:extLst>
                    <a:ext uri="{9D8B030D-6E8A-4147-A177-3AD203B41FA5}">
                      <a16:colId xmlns:a16="http://schemas.microsoft.com/office/drawing/2014/main" val="20000"/>
                    </a:ext>
                  </a:extLst>
                </a:gridCol>
                <a:gridCol w="6121399">
                  <a:extLst>
                    <a:ext uri="{9D8B030D-6E8A-4147-A177-3AD203B41FA5}">
                      <a16:colId xmlns:a16="http://schemas.microsoft.com/office/drawing/2014/main" val="20001"/>
                    </a:ext>
                  </a:extLst>
                </a:gridCol>
              </a:tblGrid>
              <a:tr h="278129">
                <a:tc>
                  <a:txBody>
                    <a:bodyPr/>
                    <a:lstStyle/>
                    <a:p>
                      <a:pPr marL="439420">
                        <a:lnSpc>
                          <a:spcPct val="100000"/>
                        </a:lnSpc>
                        <a:spcBef>
                          <a:spcPts val="334"/>
                        </a:spcBef>
                      </a:pPr>
                      <a:r>
                        <a:rPr sz="1400" dirty="0">
                          <a:latin typeface="Segoe UI"/>
                          <a:cs typeface="Segoe UI"/>
                        </a:rPr>
                        <a:t>Annotation</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3810" algn="ctr">
                        <a:lnSpc>
                          <a:spcPct val="100000"/>
                        </a:lnSpc>
                        <a:spcBef>
                          <a:spcPts val="334"/>
                        </a:spcBef>
                      </a:pPr>
                      <a:r>
                        <a:rPr sz="1400" spc="-15" dirty="0">
                          <a:latin typeface="Segoe UI"/>
                          <a:cs typeface="Segoe UI"/>
                        </a:rPr>
                        <a:t>Rôle</a:t>
                      </a:r>
                      <a:endParaRPr sz="1400">
                        <a:latin typeface="Segoe UI"/>
                        <a:cs typeface="Segoe UI"/>
                      </a:endParaRPr>
                    </a:p>
                  </a:txBody>
                  <a:tcPr marL="0" marR="0" marT="319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extLst>
                  <a:ext uri="{0D108BD9-81ED-4DB2-BD59-A6C34878D82A}">
                    <a16:rowId xmlns:a16="http://schemas.microsoft.com/office/drawing/2014/main" val="10000"/>
                  </a:ext>
                </a:extLst>
              </a:tr>
              <a:tr h="278129">
                <a:tc>
                  <a:txBody>
                    <a:bodyPr/>
                    <a:lstStyle/>
                    <a:p>
                      <a:pPr marL="37465">
                        <a:lnSpc>
                          <a:spcPct val="100000"/>
                        </a:lnSpc>
                        <a:spcBef>
                          <a:spcPts val="590"/>
                        </a:spcBef>
                      </a:pPr>
                      <a:r>
                        <a:rPr sz="1100" dirty="0">
                          <a:latin typeface="Segoe UI"/>
                          <a:cs typeface="Segoe UI"/>
                        </a:rPr>
                        <a:t>@Nested</a:t>
                      </a:r>
                      <a:endParaRPr sz="1100">
                        <a:latin typeface="Segoe UI"/>
                        <a:cs typeface="Segoe UI"/>
                      </a:endParaRPr>
                    </a:p>
                  </a:txBody>
                  <a:tcPr marL="0" marR="0" marT="5619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38100">
                        <a:lnSpc>
                          <a:spcPct val="100000"/>
                        </a:lnSpc>
                        <a:spcBef>
                          <a:spcPts val="590"/>
                        </a:spcBef>
                      </a:pPr>
                      <a:r>
                        <a:rPr sz="1100" spc="-5" dirty="0">
                          <a:latin typeface="Segoe UI"/>
                          <a:cs typeface="Segoe UI"/>
                        </a:rPr>
                        <a:t>Indiquer </a:t>
                      </a:r>
                      <a:r>
                        <a:rPr sz="1100" dirty="0">
                          <a:latin typeface="Segoe UI"/>
                          <a:cs typeface="Segoe UI"/>
                        </a:rPr>
                        <a:t>que </a:t>
                      </a:r>
                      <a:r>
                        <a:rPr sz="1100" spc="-5" dirty="0">
                          <a:latin typeface="Segoe UI"/>
                          <a:cs typeface="Segoe UI"/>
                        </a:rPr>
                        <a:t>la </a:t>
                      </a:r>
                      <a:r>
                        <a:rPr sz="1100" dirty="0">
                          <a:latin typeface="Segoe UI"/>
                          <a:cs typeface="Segoe UI"/>
                        </a:rPr>
                        <a:t>classe </a:t>
                      </a:r>
                      <a:r>
                        <a:rPr sz="1100" spc="-5" dirty="0">
                          <a:latin typeface="Segoe UI"/>
                          <a:cs typeface="Segoe UI"/>
                        </a:rPr>
                        <a:t>annotée </a:t>
                      </a:r>
                      <a:r>
                        <a:rPr sz="1100" dirty="0">
                          <a:latin typeface="Segoe UI"/>
                          <a:cs typeface="Segoe UI"/>
                        </a:rPr>
                        <a:t>correspond à un </a:t>
                      </a:r>
                      <a:r>
                        <a:rPr sz="1100" spc="-5" dirty="0">
                          <a:latin typeface="Segoe UI"/>
                          <a:cs typeface="Segoe UI"/>
                        </a:rPr>
                        <a:t>test</a:t>
                      </a:r>
                      <a:r>
                        <a:rPr sz="1100" spc="-35" dirty="0">
                          <a:latin typeface="Segoe UI"/>
                          <a:cs typeface="Segoe UI"/>
                        </a:rPr>
                        <a:t> </a:t>
                      </a:r>
                      <a:r>
                        <a:rPr sz="1100" dirty="0">
                          <a:latin typeface="Segoe UI"/>
                          <a:cs typeface="Segoe UI"/>
                        </a:rPr>
                        <a:t>imbriqué</a:t>
                      </a:r>
                      <a:endParaRPr sz="1100">
                        <a:latin typeface="Segoe UI"/>
                        <a:cs typeface="Segoe UI"/>
                      </a:endParaRPr>
                    </a:p>
                  </a:txBody>
                  <a:tcPr marL="0" marR="0" marT="5619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548640">
                <a:tc>
                  <a:txBody>
                    <a:bodyPr/>
                    <a:lstStyle/>
                    <a:p>
                      <a:pPr marL="90805">
                        <a:lnSpc>
                          <a:spcPct val="100000"/>
                        </a:lnSpc>
                        <a:spcBef>
                          <a:spcPts val="334"/>
                        </a:spcBef>
                      </a:pPr>
                      <a:r>
                        <a:rPr sz="1100" spc="-35" dirty="0">
                          <a:latin typeface="Segoe UI"/>
                          <a:cs typeface="Segoe UI"/>
                        </a:rPr>
                        <a:t>@Tag</a:t>
                      </a:r>
                      <a:endParaRPr sz="1100">
                        <a:latin typeface="Segoe UI"/>
                        <a:cs typeface="Segoe UI"/>
                      </a:endParaRPr>
                    </a:p>
                  </a:txBody>
                  <a:tcPr marL="0" marR="0" marT="3190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marR="133350">
                        <a:lnSpc>
                          <a:spcPct val="98600"/>
                        </a:lnSpc>
                        <a:spcBef>
                          <a:spcPts val="355"/>
                        </a:spcBef>
                      </a:pPr>
                      <a:r>
                        <a:rPr sz="1100" spc="-5" dirty="0">
                          <a:latin typeface="Segoe UI"/>
                          <a:cs typeface="Segoe UI"/>
                        </a:rPr>
                        <a:t>Définir une balise </a:t>
                      </a:r>
                      <a:r>
                        <a:rPr sz="1100" dirty="0">
                          <a:latin typeface="Segoe UI"/>
                          <a:cs typeface="Segoe UI"/>
                        </a:rPr>
                        <a:t>sur </a:t>
                      </a:r>
                      <a:r>
                        <a:rPr sz="1100" spc="-5" dirty="0">
                          <a:latin typeface="Segoe UI"/>
                          <a:cs typeface="Segoe UI"/>
                        </a:rPr>
                        <a:t>une </a:t>
                      </a:r>
                      <a:r>
                        <a:rPr sz="1100" dirty="0">
                          <a:latin typeface="Segoe UI"/>
                          <a:cs typeface="Segoe UI"/>
                        </a:rPr>
                        <a:t>classe ou </a:t>
                      </a:r>
                      <a:r>
                        <a:rPr sz="1100" spc="-5" dirty="0">
                          <a:latin typeface="Segoe UI"/>
                          <a:cs typeface="Segoe UI"/>
                        </a:rPr>
                        <a:t>une méthode </a:t>
                      </a:r>
                      <a:r>
                        <a:rPr sz="1100" dirty="0">
                          <a:latin typeface="Segoe UI"/>
                          <a:cs typeface="Segoe UI"/>
                        </a:rPr>
                        <a:t>qui permettra de </a:t>
                      </a:r>
                      <a:r>
                        <a:rPr sz="1100" spc="-5" dirty="0">
                          <a:latin typeface="Segoe UI"/>
                          <a:cs typeface="Segoe UI"/>
                        </a:rPr>
                        <a:t>filtrer  les </a:t>
                      </a:r>
                      <a:r>
                        <a:rPr sz="1100" dirty="0">
                          <a:latin typeface="Segoe UI"/>
                          <a:cs typeface="Segoe UI"/>
                        </a:rPr>
                        <a:t>tests </a:t>
                      </a:r>
                      <a:r>
                        <a:rPr sz="1100" spc="-5" dirty="0">
                          <a:latin typeface="Segoe UI"/>
                          <a:cs typeface="Segoe UI"/>
                        </a:rPr>
                        <a:t>exécutés. Cette annotation </a:t>
                      </a:r>
                      <a:r>
                        <a:rPr sz="1100" dirty="0">
                          <a:latin typeface="Segoe UI"/>
                          <a:cs typeface="Segoe UI"/>
                        </a:rPr>
                        <a:t>est </a:t>
                      </a:r>
                      <a:r>
                        <a:rPr sz="1100" spc="-5" dirty="0">
                          <a:latin typeface="Segoe UI"/>
                          <a:cs typeface="Segoe UI"/>
                        </a:rPr>
                        <a:t>équivalente </a:t>
                      </a:r>
                      <a:r>
                        <a:rPr sz="1100" dirty="0">
                          <a:latin typeface="Segoe UI"/>
                          <a:cs typeface="Segoe UI"/>
                        </a:rPr>
                        <a:t>aux </a:t>
                      </a:r>
                      <a:r>
                        <a:rPr sz="1100" spc="-5" dirty="0">
                          <a:latin typeface="Segoe UI"/>
                          <a:cs typeface="Segoe UI"/>
                        </a:rPr>
                        <a:t>Categories </a:t>
                      </a:r>
                      <a:r>
                        <a:rPr sz="1100" dirty="0">
                          <a:latin typeface="Segoe UI"/>
                          <a:cs typeface="Segoe UI"/>
                        </a:rPr>
                        <a:t>de </a:t>
                      </a:r>
                      <a:r>
                        <a:rPr sz="1100" spc="-5" dirty="0">
                          <a:latin typeface="Segoe UI"/>
                          <a:cs typeface="Segoe UI"/>
                        </a:rPr>
                        <a:t>JUnit  </a:t>
                      </a:r>
                      <a:r>
                        <a:rPr sz="1100" dirty="0">
                          <a:latin typeface="Segoe UI"/>
                          <a:cs typeface="Segoe UI"/>
                        </a:rPr>
                        <a:t>4 ou aux </a:t>
                      </a:r>
                      <a:r>
                        <a:rPr sz="1100" spc="-5" dirty="0">
                          <a:latin typeface="Segoe UI"/>
                          <a:cs typeface="Segoe UI"/>
                        </a:rPr>
                        <a:t>groups </a:t>
                      </a:r>
                      <a:r>
                        <a:rPr sz="1100" dirty="0">
                          <a:latin typeface="Segoe UI"/>
                          <a:cs typeface="Segoe UI"/>
                        </a:rPr>
                        <a:t>de</a:t>
                      </a:r>
                      <a:r>
                        <a:rPr sz="1100" spc="-15" dirty="0">
                          <a:latin typeface="Segoe UI"/>
                          <a:cs typeface="Segoe UI"/>
                        </a:rPr>
                        <a:t> </a:t>
                      </a:r>
                      <a:r>
                        <a:rPr sz="1100" spc="-25" dirty="0">
                          <a:latin typeface="Segoe UI"/>
                          <a:cs typeface="Segoe UI"/>
                        </a:rPr>
                        <a:t>TestNG</a:t>
                      </a:r>
                      <a:endParaRPr sz="1100">
                        <a:latin typeface="Segoe UI"/>
                        <a:cs typeface="Segoe UI"/>
                      </a:endParaRPr>
                    </a:p>
                  </a:txBody>
                  <a:tcPr marL="0" marR="0" marT="338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548639">
                <a:tc>
                  <a:txBody>
                    <a:bodyPr/>
                    <a:lstStyle/>
                    <a:p>
                      <a:pPr marL="90805">
                        <a:lnSpc>
                          <a:spcPct val="100000"/>
                        </a:lnSpc>
                        <a:spcBef>
                          <a:spcPts val="334"/>
                        </a:spcBef>
                      </a:pPr>
                      <a:r>
                        <a:rPr sz="1100" dirty="0">
                          <a:latin typeface="Segoe UI"/>
                          <a:cs typeface="Segoe UI"/>
                        </a:rPr>
                        <a:t>@Disabled</a:t>
                      </a:r>
                      <a:endParaRPr sz="1100">
                        <a:latin typeface="Segoe UI"/>
                        <a:cs typeface="Segoe UI"/>
                      </a:endParaRPr>
                    </a:p>
                  </a:txBody>
                  <a:tcPr marL="0" marR="0" marT="3190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34"/>
                        </a:spcBef>
                      </a:pPr>
                      <a:r>
                        <a:rPr sz="1100" spc="-5" dirty="0">
                          <a:latin typeface="Segoe UI"/>
                          <a:cs typeface="Segoe UI"/>
                        </a:rPr>
                        <a:t>Désactiver </a:t>
                      </a:r>
                      <a:r>
                        <a:rPr sz="1100" dirty="0">
                          <a:latin typeface="Segoe UI"/>
                          <a:cs typeface="Segoe UI"/>
                        </a:rPr>
                        <a:t>les tests de </a:t>
                      </a:r>
                      <a:r>
                        <a:rPr sz="1100" spc="-5" dirty="0">
                          <a:latin typeface="Segoe UI"/>
                          <a:cs typeface="Segoe UI"/>
                        </a:rPr>
                        <a:t>la </a:t>
                      </a:r>
                      <a:r>
                        <a:rPr sz="1100" dirty="0">
                          <a:latin typeface="Segoe UI"/>
                          <a:cs typeface="Segoe UI"/>
                        </a:rPr>
                        <a:t>classe ou </a:t>
                      </a:r>
                      <a:r>
                        <a:rPr sz="1100" spc="-5" dirty="0">
                          <a:latin typeface="Segoe UI"/>
                          <a:cs typeface="Segoe UI"/>
                        </a:rPr>
                        <a:t>la méthode</a:t>
                      </a:r>
                      <a:r>
                        <a:rPr sz="1100" spc="20" dirty="0">
                          <a:latin typeface="Segoe UI"/>
                          <a:cs typeface="Segoe UI"/>
                        </a:rPr>
                        <a:t> </a:t>
                      </a:r>
                      <a:r>
                        <a:rPr sz="1100" dirty="0">
                          <a:latin typeface="Segoe UI"/>
                          <a:cs typeface="Segoe UI"/>
                        </a:rPr>
                        <a:t>annotée.</a:t>
                      </a:r>
                      <a:endParaRPr sz="1100">
                        <a:latin typeface="Segoe UI"/>
                        <a:cs typeface="Segoe UI"/>
                      </a:endParaRPr>
                    </a:p>
                    <a:p>
                      <a:pPr>
                        <a:lnSpc>
                          <a:spcPct val="100000"/>
                        </a:lnSpc>
                        <a:spcBef>
                          <a:spcPts val="20"/>
                        </a:spcBef>
                      </a:pPr>
                      <a:endParaRPr sz="1100">
                        <a:latin typeface="Times New Roman"/>
                        <a:cs typeface="Times New Roman"/>
                      </a:endParaRPr>
                    </a:p>
                    <a:p>
                      <a:pPr marL="91440">
                        <a:lnSpc>
                          <a:spcPct val="100000"/>
                        </a:lnSpc>
                      </a:pPr>
                      <a:r>
                        <a:rPr sz="1100" spc="-5" dirty="0">
                          <a:latin typeface="Segoe UI"/>
                          <a:cs typeface="Segoe UI"/>
                        </a:rPr>
                        <a:t>Cette </a:t>
                      </a:r>
                      <a:r>
                        <a:rPr sz="1100" dirty="0">
                          <a:latin typeface="Segoe UI"/>
                          <a:cs typeface="Segoe UI"/>
                        </a:rPr>
                        <a:t>annotation est </a:t>
                      </a:r>
                      <a:r>
                        <a:rPr sz="1100" spc="-10" dirty="0">
                          <a:latin typeface="Segoe UI"/>
                          <a:cs typeface="Segoe UI"/>
                        </a:rPr>
                        <a:t>similaire </a:t>
                      </a:r>
                      <a:r>
                        <a:rPr sz="1100" dirty="0">
                          <a:latin typeface="Segoe UI"/>
                          <a:cs typeface="Segoe UI"/>
                        </a:rPr>
                        <a:t>à </a:t>
                      </a:r>
                      <a:r>
                        <a:rPr sz="1100" spc="-5" dirty="0">
                          <a:latin typeface="Segoe UI"/>
                          <a:cs typeface="Segoe UI"/>
                        </a:rPr>
                        <a:t>@Ignore </a:t>
                      </a:r>
                      <a:r>
                        <a:rPr sz="1100" dirty="0">
                          <a:latin typeface="Segoe UI"/>
                          <a:cs typeface="Segoe UI"/>
                        </a:rPr>
                        <a:t>de </a:t>
                      </a:r>
                      <a:r>
                        <a:rPr sz="1100" spc="-5" dirty="0">
                          <a:latin typeface="Segoe UI"/>
                          <a:cs typeface="Segoe UI"/>
                        </a:rPr>
                        <a:t>JUnit</a:t>
                      </a:r>
                      <a:r>
                        <a:rPr sz="1100" spc="-35" dirty="0">
                          <a:latin typeface="Segoe UI"/>
                          <a:cs typeface="Segoe UI"/>
                        </a:rPr>
                        <a:t> </a:t>
                      </a:r>
                      <a:r>
                        <a:rPr sz="1100" dirty="0">
                          <a:latin typeface="Segoe UI"/>
                          <a:cs typeface="Segoe UI"/>
                        </a:rPr>
                        <a:t>4</a:t>
                      </a:r>
                      <a:endParaRPr sz="1100">
                        <a:latin typeface="Segoe UI"/>
                        <a:cs typeface="Segoe UI"/>
                      </a:endParaRPr>
                    </a:p>
                  </a:txBody>
                  <a:tcPr marL="0" marR="0" marT="3190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r h="388619">
                <a:tc>
                  <a:txBody>
                    <a:bodyPr/>
                    <a:lstStyle/>
                    <a:p>
                      <a:pPr marL="90805">
                        <a:lnSpc>
                          <a:spcPct val="100000"/>
                        </a:lnSpc>
                        <a:spcBef>
                          <a:spcPts val="335"/>
                        </a:spcBef>
                      </a:pPr>
                      <a:r>
                        <a:rPr sz="1100" spc="-5" dirty="0">
                          <a:latin typeface="Segoe UI"/>
                          <a:cs typeface="Segoe UI"/>
                        </a:rPr>
                        <a:t>@ExtendWith</a:t>
                      </a:r>
                      <a:endParaRPr sz="1100">
                        <a:latin typeface="Segoe UI"/>
                        <a:cs typeface="Segoe UI"/>
                      </a:endParaRPr>
                    </a:p>
                  </a:txBody>
                  <a:tcPr marL="0" marR="0" marT="319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335"/>
                        </a:spcBef>
                      </a:pPr>
                      <a:r>
                        <a:rPr sz="1100" spc="-5" dirty="0">
                          <a:latin typeface="Segoe UI"/>
                          <a:cs typeface="Segoe UI"/>
                        </a:rPr>
                        <a:t>Enregistrer </a:t>
                      </a:r>
                      <a:r>
                        <a:rPr sz="1100" dirty="0">
                          <a:latin typeface="Segoe UI"/>
                          <a:cs typeface="Segoe UI"/>
                        </a:rPr>
                        <a:t>une </a:t>
                      </a:r>
                      <a:r>
                        <a:rPr sz="1100" spc="-5" dirty="0">
                          <a:latin typeface="Segoe UI"/>
                          <a:cs typeface="Segoe UI"/>
                        </a:rPr>
                        <a:t>extension</a:t>
                      </a:r>
                      <a:endParaRPr sz="1100">
                        <a:latin typeface="Segoe UI"/>
                        <a:cs typeface="Segoe UI"/>
                      </a:endParaRPr>
                    </a:p>
                  </a:txBody>
                  <a:tcPr marL="0" marR="0" marT="319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4"/>
                  </a:ext>
                </a:extLst>
              </a:tr>
            </a:tbl>
          </a:graphicData>
        </a:graphic>
      </p:graphicFrame>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22260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838200" y="819150"/>
            <a:ext cx="7239000" cy="403936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76243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457200" y="177165"/>
            <a:ext cx="6617970" cy="998350"/>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JUnit</a:t>
            </a:r>
            <a:r>
              <a:rPr sz="3200" spc="-114" dirty="0">
                <a:solidFill>
                  <a:schemeClr val="tx1"/>
                </a:solidFill>
              </a:rPr>
              <a:t> </a:t>
            </a:r>
            <a:r>
              <a:rPr sz="3200" dirty="0">
                <a:solidFill>
                  <a:schemeClr val="tx1"/>
                </a:solidFill>
              </a:rPr>
              <a:t>5</a:t>
            </a:r>
            <a:r>
              <a:rPr sz="3200" spc="-110" dirty="0">
                <a:solidFill>
                  <a:schemeClr val="tx1"/>
                </a:solidFill>
              </a:rPr>
              <a:t> </a:t>
            </a:r>
            <a:r>
              <a:rPr sz="3200" dirty="0">
                <a:solidFill>
                  <a:schemeClr val="tx1"/>
                </a:solidFill>
              </a:rPr>
              <a:t>-</a:t>
            </a:r>
            <a:r>
              <a:rPr sz="3200" spc="-105" dirty="0">
                <a:solidFill>
                  <a:schemeClr val="tx1"/>
                </a:solidFill>
              </a:rPr>
              <a:t> </a:t>
            </a:r>
            <a:r>
              <a:rPr sz="3200" spc="-45" dirty="0">
                <a:solidFill>
                  <a:schemeClr val="tx1"/>
                </a:solidFill>
              </a:rPr>
              <a:t>Définition</a:t>
            </a:r>
            <a:r>
              <a:rPr sz="3200" spc="-110" dirty="0">
                <a:solidFill>
                  <a:schemeClr val="tx1"/>
                </a:solidFill>
              </a:rPr>
              <a:t> </a:t>
            </a:r>
            <a:r>
              <a:rPr sz="3200" spc="-40" dirty="0">
                <a:solidFill>
                  <a:schemeClr val="tx1"/>
                </a:solidFill>
              </a:rPr>
              <a:t>d'une</a:t>
            </a:r>
            <a:r>
              <a:rPr sz="3200" spc="-125" dirty="0">
                <a:solidFill>
                  <a:schemeClr val="tx1"/>
                </a:solidFill>
              </a:rPr>
              <a:t> </a:t>
            </a:r>
            <a:r>
              <a:rPr sz="3200" spc="-40" dirty="0">
                <a:solidFill>
                  <a:schemeClr val="tx1"/>
                </a:solidFill>
              </a:rPr>
              <a:t>méthode</a:t>
            </a:r>
            <a:r>
              <a:rPr sz="3200" spc="-105" dirty="0">
                <a:solidFill>
                  <a:schemeClr val="tx1"/>
                </a:solidFill>
              </a:rPr>
              <a:t> </a:t>
            </a:r>
            <a:r>
              <a:rPr sz="3200" spc="-25" dirty="0">
                <a:solidFill>
                  <a:schemeClr val="tx1"/>
                </a:solidFill>
              </a:rPr>
              <a:t>de</a:t>
            </a:r>
            <a:r>
              <a:rPr sz="3200" spc="-114" dirty="0">
                <a:solidFill>
                  <a:schemeClr val="tx1"/>
                </a:solidFill>
              </a:rPr>
              <a:t> </a:t>
            </a:r>
            <a:r>
              <a:rPr sz="3200" spc="-55" dirty="0">
                <a:solidFill>
                  <a:schemeClr val="tx1"/>
                </a:solidFill>
              </a:rPr>
              <a:t>test</a:t>
            </a:r>
            <a:endParaRPr sz="3200" dirty="0">
              <a:solidFill>
                <a:schemeClr val="tx1"/>
              </a:solidFill>
            </a:endParaRPr>
          </a:p>
        </p:txBody>
      </p:sp>
      <p:sp>
        <p:nvSpPr>
          <p:cNvPr id="5" name="object 5"/>
          <p:cNvSpPr txBox="1"/>
          <p:nvPr/>
        </p:nvSpPr>
        <p:spPr>
          <a:xfrm>
            <a:off x="902005" y="1377409"/>
            <a:ext cx="8011795" cy="2362826"/>
          </a:xfrm>
          <a:prstGeom prst="rect">
            <a:avLst/>
          </a:prstGeom>
        </p:spPr>
        <p:txBody>
          <a:bodyPr vert="horz" wrap="square" lIns="0" tIns="43815" rIns="0" bIns="0" rtlCol="0">
            <a:spAutoFit/>
          </a:bodyPr>
          <a:lstStyle/>
          <a:p>
            <a:pPr marL="12700" marR="5080">
              <a:lnSpc>
                <a:spcPts val="1939"/>
              </a:lnSpc>
              <a:spcBef>
                <a:spcPts val="345"/>
              </a:spcBef>
            </a:pPr>
            <a:r>
              <a:rPr sz="1600" spc="-5" dirty="0">
                <a:solidFill>
                  <a:srgbClr val="404040"/>
                </a:solidFill>
                <a:latin typeface="Calibri"/>
                <a:cs typeface="Calibri"/>
              </a:rPr>
              <a:t>La </a:t>
            </a:r>
            <a:r>
              <a:rPr sz="1600" spc="-10" dirty="0">
                <a:solidFill>
                  <a:srgbClr val="404040"/>
                </a:solidFill>
                <a:latin typeface="Calibri"/>
                <a:cs typeface="Calibri"/>
              </a:rPr>
              <a:t>définition </a:t>
            </a:r>
            <a:r>
              <a:rPr sz="1600" spc="-5" dirty="0">
                <a:solidFill>
                  <a:srgbClr val="404040"/>
                </a:solidFill>
                <a:latin typeface="Calibri"/>
                <a:cs typeface="Calibri"/>
              </a:rPr>
              <a:t>d'un </a:t>
            </a:r>
            <a:r>
              <a:rPr sz="1600" spc="-10" dirty="0">
                <a:solidFill>
                  <a:srgbClr val="404040"/>
                </a:solidFill>
                <a:latin typeface="Calibri"/>
                <a:cs typeface="Calibri"/>
              </a:rPr>
              <a:t>cas </a:t>
            </a:r>
            <a:r>
              <a:rPr sz="1600" spc="-5" dirty="0">
                <a:solidFill>
                  <a:srgbClr val="404040"/>
                </a:solidFill>
                <a:latin typeface="Calibri"/>
                <a:cs typeface="Calibri"/>
              </a:rPr>
              <a:t>de </a:t>
            </a:r>
            <a:r>
              <a:rPr sz="1600" spc="-15" dirty="0">
                <a:solidFill>
                  <a:srgbClr val="404040"/>
                </a:solidFill>
                <a:latin typeface="Calibri"/>
                <a:cs typeface="Calibri"/>
              </a:rPr>
              <a:t>test </a:t>
            </a:r>
            <a:r>
              <a:rPr sz="1600" spc="-5" dirty="0">
                <a:solidFill>
                  <a:srgbClr val="404040"/>
                </a:solidFill>
                <a:latin typeface="Calibri"/>
                <a:cs typeface="Calibri"/>
              </a:rPr>
              <a:t>se </a:t>
            </a:r>
            <a:r>
              <a:rPr sz="1600" spc="-10" dirty="0">
                <a:solidFill>
                  <a:srgbClr val="404040"/>
                </a:solidFill>
                <a:latin typeface="Calibri"/>
                <a:cs typeface="Calibri"/>
              </a:rPr>
              <a:t>fait avec l'annotation </a:t>
            </a:r>
            <a:r>
              <a:rPr sz="1600" spc="-25" dirty="0">
                <a:solidFill>
                  <a:srgbClr val="404040"/>
                </a:solidFill>
                <a:latin typeface="Calibri"/>
                <a:cs typeface="Calibri"/>
              </a:rPr>
              <a:t>@org.junit.jupiter.api.Test  </a:t>
            </a:r>
            <a:r>
              <a:rPr sz="1600" spc="-5" dirty="0">
                <a:solidFill>
                  <a:srgbClr val="404040"/>
                </a:solidFill>
                <a:latin typeface="Calibri"/>
                <a:cs typeface="Calibri"/>
              </a:rPr>
              <a:t>utilisée </a:t>
            </a:r>
            <a:r>
              <a:rPr sz="1600" dirty="0">
                <a:solidFill>
                  <a:srgbClr val="404040"/>
                </a:solidFill>
                <a:latin typeface="Calibri"/>
                <a:cs typeface="Calibri"/>
              </a:rPr>
              <a:t>sur </a:t>
            </a:r>
            <a:r>
              <a:rPr sz="1600" spc="-5" dirty="0">
                <a:solidFill>
                  <a:srgbClr val="404040"/>
                </a:solidFill>
                <a:latin typeface="Calibri"/>
                <a:cs typeface="Calibri"/>
              </a:rPr>
              <a:t>une méthode. </a:t>
            </a:r>
            <a:r>
              <a:rPr sz="1600" spc="-15" dirty="0">
                <a:solidFill>
                  <a:srgbClr val="404040"/>
                </a:solidFill>
                <a:latin typeface="Calibri"/>
                <a:cs typeface="Calibri"/>
              </a:rPr>
              <a:t>Cette </a:t>
            </a:r>
            <a:r>
              <a:rPr sz="1600" spc="-10" dirty="0">
                <a:solidFill>
                  <a:srgbClr val="404040"/>
                </a:solidFill>
                <a:latin typeface="Calibri"/>
                <a:cs typeface="Calibri"/>
              </a:rPr>
              <a:t>annotation est similaire </a:t>
            </a:r>
            <a:r>
              <a:rPr sz="1600" dirty="0">
                <a:solidFill>
                  <a:srgbClr val="404040"/>
                </a:solidFill>
                <a:latin typeface="Calibri"/>
                <a:cs typeface="Calibri"/>
              </a:rPr>
              <a:t>à </a:t>
            </a:r>
            <a:r>
              <a:rPr sz="1600" spc="-5" dirty="0">
                <a:solidFill>
                  <a:srgbClr val="404040"/>
                </a:solidFill>
                <a:latin typeface="Calibri"/>
                <a:cs typeface="Calibri"/>
              </a:rPr>
              <a:t>celle de </a:t>
            </a:r>
            <a:r>
              <a:rPr sz="1600" dirty="0">
                <a:solidFill>
                  <a:srgbClr val="404040"/>
                </a:solidFill>
                <a:latin typeface="Calibri"/>
                <a:cs typeface="Calibri"/>
              </a:rPr>
              <a:t>JUnit </a:t>
            </a:r>
            <a:r>
              <a:rPr sz="1600" spc="-10" dirty="0">
                <a:solidFill>
                  <a:srgbClr val="404040"/>
                </a:solidFill>
                <a:latin typeface="Calibri"/>
                <a:cs typeface="Calibri"/>
              </a:rPr>
              <a:t>avec </a:t>
            </a:r>
            <a:r>
              <a:rPr sz="1600" spc="-5" dirty="0">
                <a:solidFill>
                  <a:srgbClr val="404040"/>
                </a:solidFill>
                <a:latin typeface="Calibri"/>
                <a:cs typeface="Calibri"/>
              </a:rPr>
              <a:t>quelques  </a:t>
            </a:r>
            <a:r>
              <a:rPr sz="1600" spc="-10" dirty="0">
                <a:solidFill>
                  <a:srgbClr val="404040"/>
                </a:solidFill>
                <a:latin typeface="Calibri"/>
                <a:cs typeface="Calibri"/>
              </a:rPr>
              <a:t>différences</a:t>
            </a:r>
            <a:r>
              <a:rPr sz="1600" spc="1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350520" indent="-229235">
              <a:lnSpc>
                <a:spcPct val="100000"/>
              </a:lnSpc>
              <a:spcBef>
                <a:spcPts val="209"/>
              </a:spcBef>
              <a:buClr>
                <a:srgbClr val="D24717"/>
              </a:buClr>
              <a:buFont typeface="Wingdings"/>
              <a:buChar char=""/>
              <a:tabLst>
                <a:tab pos="351155" algn="l"/>
              </a:tabLst>
            </a:pPr>
            <a:r>
              <a:rPr sz="1400" spc="-5" dirty="0">
                <a:solidFill>
                  <a:srgbClr val="404040"/>
                </a:solidFill>
                <a:latin typeface="Calibri"/>
                <a:cs typeface="Calibri"/>
              </a:rPr>
              <a:t>Le </a:t>
            </a:r>
            <a:r>
              <a:rPr sz="1400" spc="-10" dirty="0">
                <a:solidFill>
                  <a:srgbClr val="404040"/>
                </a:solidFill>
                <a:latin typeface="Calibri"/>
                <a:cs typeface="Calibri"/>
              </a:rPr>
              <a:t>nom </a:t>
            </a:r>
            <a:r>
              <a:rPr sz="1400" spc="-5" dirty="0">
                <a:solidFill>
                  <a:srgbClr val="404040"/>
                </a:solidFill>
                <a:latin typeface="Calibri"/>
                <a:cs typeface="Calibri"/>
              </a:rPr>
              <a:t>du </a:t>
            </a:r>
            <a:r>
              <a:rPr sz="1400" spc="-10" dirty="0">
                <a:solidFill>
                  <a:srgbClr val="404040"/>
                </a:solidFill>
                <a:latin typeface="Calibri"/>
                <a:cs typeface="Calibri"/>
              </a:rPr>
              <a:t>package est</a:t>
            </a:r>
            <a:r>
              <a:rPr sz="1400" spc="20" dirty="0">
                <a:solidFill>
                  <a:srgbClr val="404040"/>
                </a:solidFill>
                <a:latin typeface="Calibri"/>
                <a:cs typeface="Calibri"/>
              </a:rPr>
              <a:t> </a:t>
            </a:r>
            <a:r>
              <a:rPr sz="1400" spc="-15" dirty="0">
                <a:solidFill>
                  <a:srgbClr val="404040"/>
                </a:solidFill>
                <a:latin typeface="Calibri"/>
                <a:cs typeface="Calibri"/>
              </a:rPr>
              <a:t>différent</a:t>
            </a:r>
            <a:endParaRPr sz="1400" dirty="0">
              <a:latin typeface="Calibri"/>
              <a:cs typeface="Calibri"/>
            </a:endParaRPr>
          </a:p>
          <a:p>
            <a:pPr marL="350520" indent="-229235">
              <a:lnSpc>
                <a:spcPct val="100000"/>
              </a:lnSpc>
              <a:spcBef>
                <a:spcPts val="405"/>
              </a:spcBef>
              <a:buClr>
                <a:srgbClr val="D24717"/>
              </a:buClr>
              <a:buFont typeface="Wingdings"/>
              <a:buChar char=""/>
              <a:tabLst>
                <a:tab pos="351155" algn="l"/>
              </a:tabLst>
            </a:pPr>
            <a:r>
              <a:rPr sz="1400" spc="-5" dirty="0">
                <a:solidFill>
                  <a:srgbClr val="404040"/>
                </a:solidFill>
                <a:latin typeface="Calibri"/>
                <a:cs typeface="Calibri"/>
              </a:rPr>
              <a:t>Elle ne </a:t>
            </a:r>
            <a:r>
              <a:rPr sz="1400" spc="-10" dirty="0">
                <a:solidFill>
                  <a:srgbClr val="404040"/>
                </a:solidFill>
                <a:latin typeface="Calibri"/>
                <a:cs typeface="Calibri"/>
              </a:rPr>
              <a:t>possède </a:t>
            </a:r>
            <a:r>
              <a:rPr sz="1400" spc="-5" dirty="0">
                <a:solidFill>
                  <a:srgbClr val="404040"/>
                </a:solidFill>
                <a:latin typeface="Calibri"/>
                <a:cs typeface="Calibri"/>
              </a:rPr>
              <a:t>plus aucun </a:t>
            </a:r>
            <a:r>
              <a:rPr sz="1400" spc="-10" dirty="0">
                <a:solidFill>
                  <a:srgbClr val="404040"/>
                </a:solidFill>
                <a:latin typeface="Calibri"/>
                <a:cs typeface="Calibri"/>
              </a:rPr>
              <a:t>attribut </a:t>
            </a:r>
            <a:r>
              <a:rPr sz="1400" spc="-5" dirty="0">
                <a:solidFill>
                  <a:srgbClr val="404040"/>
                </a:solidFill>
                <a:latin typeface="Calibri"/>
                <a:cs typeface="Calibri"/>
              </a:rPr>
              <a:t>(plus la peine de </a:t>
            </a:r>
            <a:r>
              <a:rPr sz="1400" spc="-15" dirty="0">
                <a:solidFill>
                  <a:srgbClr val="404040"/>
                </a:solidFill>
                <a:latin typeface="Calibri"/>
                <a:cs typeface="Calibri"/>
              </a:rPr>
              <a:t>rendre </a:t>
            </a:r>
            <a:r>
              <a:rPr sz="1400" spc="-5" dirty="0">
                <a:solidFill>
                  <a:srgbClr val="404040"/>
                </a:solidFill>
                <a:latin typeface="Calibri"/>
                <a:cs typeface="Calibri"/>
              </a:rPr>
              <a:t>les </a:t>
            </a:r>
            <a:r>
              <a:rPr sz="1400" spc="-10" dirty="0">
                <a:solidFill>
                  <a:srgbClr val="404040"/>
                </a:solidFill>
                <a:latin typeface="Calibri"/>
                <a:cs typeface="Calibri"/>
              </a:rPr>
              <a:t>méthodes</a:t>
            </a:r>
            <a:r>
              <a:rPr sz="1400" spc="114" dirty="0">
                <a:solidFill>
                  <a:srgbClr val="404040"/>
                </a:solidFill>
                <a:latin typeface="Calibri"/>
                <a:cs typeface="Calibri"/>
              </a:rPr>
              <a:t> </a:t>
            </a:r>
            <a:r>
              <a:rPr sz="1400" spc="-5" dirty="0">
                <a:solidFill>
                  <a:srgbClr val="404040"/>
                </a:solidFill>
                <a:latin typeface="Calibri"/>
                <a:cs typeface="Calibri"/>
              </a:rPr>
              <a:t>public)</a:t>
            </a:r>
            <a:endParaRPr sz="1400" dirty="0">
              <a:latin typeface="Calibri"/>
              <a:cs typeface="Calibri"/>
            </a:endParaRPr>
          </a:p>
          <a:p>
            <a:pPr marL="857250">
              <a:lnSpc>
                <a:spcPct val="100000"/>
              </a:lnSpc>
              <a:spcBef>
                <a:spcPts val="1205"/>
              </a:spcBef>
            </a:pPr>
            <a:r>
              <a:rPr sz="1200" spc="-5" dirty="0">
                <a:latin typeface="Courier New"/>
                <a:cs typeface="Courier New"/>
              </a:rPr>
              <a:t>package</a:t>
            </a:r>
            <a:r>
              <a:rPr sz="1200" spc="-20" dirty="0">
                <a:latin typeface="Courier New"/>
                <a:cs typeface="Courier New"/>
              </a:rPr>
              <a:t> </a:t>
            </a:r>
            <a:r>
              <a:rPr sz="1200" spc="-5" dirty="0">
                <a:latin typeface="Courier New"/>
                <a:cs typeface="Courier New"/>
              </a:rPr>
              <a:t>com.dplantrou.dej.junit5;</a:t>
            </a:r>
            <a:endParaRPr sz="1200" dirty="0">
              <a:latin typeface="Courier New"/>
              <a:cs typeface="Courier New"/>
            </a:endParaRPr>
          </a:p>
          <a:p>
            <a:pPr>
              <a:lnSpc>
                <a:spcPct val="100000"/>
              </a:lnSpc>
              <a:spcBef>
                <a:spcPts val="15"/>
              </a:spcBef>
            </a:pPr>
            <a:endParaRPr sz="1400" dirty="0">
              <a:latin typeface="Times New Roman"/>
              <a:cs typeface="Times New Roman"/>
            </a:endParaRPr>
          </a:p>
          <a:p>
            <a:pPr marL="857250" marR="2889885">
              <a:lnSpc>
                <a:spcPct val="100000"/>
              </a:lnSpc>
            </a:pPr>
            <a:r>
              <a:rPr sz="1200" spc="-5" dirty="0">
                <a:latin typeface="Courier New"/>
                <a:cs typeface="Courier New"/>
              </a:rPr>
              <a:t>import org.junit.jupiter.api.Assertions;  import</a:t>
            </a:r>
            <a:r>
              <a:rPr sz="1200" spc="-40" dirty="0">
                <a:latin typeface="Courier New"/>
                <a:cs typeface="Courier New"/>
              </a:rPr>
              <a:t> </a:t>
            </a:r>
            <a:r>
              <a:rPr sz="1200" spc="-5" dirty="0">
                <a:latin typeface="Courier New"/>
                <a:cs typeface="Courier New"/>
              </a:rPr>
              <a:t>org.junit.jupiter.api.Test;</a:t>
            </a:r>
            <a:endParaRPr sz="1200" dirty="0">
              <a:latin typeface="Courier New"/>
              <a:cs typeface="Courier New"/>
            </a:endParaRPr>
          </a:p>
          <a:p>
            <a:pPr>
              <a:lnSpc>
                <a:spcPct val="100000"/>
              </a:lnSpc>
              <a:spcBef>
                <a:spcPts val="10"/>
              </a:spcBef>
            </a:pPr>
            <a:endParaRPr sz="1400" dirty="0">
              <a:latin typeface="Times New Roman"/>
              <a:cs typeface="Times New Roman"/>
            </a:endParaRPr>
          </a:p>
          <a:p>
            <a:pPr marL="857250">
              <a:lnSpc>
                <a:spcPct val="100000"/>
              </a:lnSpc>
            </a:pPr>
            <a:r>
              <a:rPr sz="1200" spc="-5" dirty="0">
                <a:latin typeface="Courier New"/>
                <a:cs typeface="Courier New"/>
              </a:rPr>
              <a:t>public class MonTest</a:t>
            </a:r>
            <a:r>
              <a:rPr sz="1200" spc="-55" dirty="0">
                <a:latin typeface="Courier New"/>
                <a:cs typeface="Courier New"/>
              </a:rPr>
              <a:t> </a:t>
            </a:r>
            <a:r>
              <a:rPr sz="1200" dirty="0">
                <a:latin typeface="Courier New"/>
                <a:cs typeface="Courier New"/>
              </a:rPr>
              <a:t>{</a:t>
            </a:r>
          </a:p>
        </p:txBody>
      </p:sp>
      <p:sp>
        <p:nvSpPr>
          <p:cNvPr id="6" name="object 6"/>
          <p:cNvSpPr txBox="1"/>
          <p:nvPr/>
        </p:nvSpPr>
        <p:spPr>
          <a:xfrm>
            <a:off x="1746630" y="3781296"/>
            <a:ext cx="4451985" cy="1028487"/>
          </a:xfrm>
          <a:prstGeom prst="rect">
            <a:avLst/>
          </a:prstGeom>
        </p:spPr>
        <p:txBody>
          <a:bodyPr vert="horz" wrap="square" lIns="0" tIns="12700" rIns="0" bIns="0" rtlCol="0">
            <a:spAutoFit/>
          </a:bodyPr>
          <a:lstStyle/>
          <a:p>
            <a:pPr marL="12700">
              <a:lnSpc>
                <a:spcPct val="100000"/>
              </a:lnSpc>
              <a:spcBef>
                <a:spcPts val="100"/>
              </a:spcBef>
            </a:pPr>
            <a:r>
              <a:rPr sz="1100" spc="-5" dirty="0">
                <a:latin typeface="Courier New"/>
                <a:cs typeface="Courier New"/>
              </a:rPr>
              <a:t>@Test</a:t>
            </a:r>
            <a:endParaRPr sz="1100" dirty="0">
              <a:latin typeface="Courier New"/>
              <a:cs typeface="Courier New"/>
            </a:endParaRPr>
          </a:p>
          <a:p>
            <a:pPr marL="12700">
              <a:lnSpc>
                <a:spcPct val="100000"/>
              </a:lnSpc>
            </a:pPr>
            <a:r>
              <a:rPr sz="1100" dirty="0">
                <a:latin typeface="Courier New"/>
                <a:cs typeface="Courier New"/>
              </a:rPr>
              <a:t>void </a:t>
            </a:r>
            <a:r>
              <a:rPr sz="1100" spc="-10" dirty="0">
                <a:latin typeface="Courier New"/>
                <a:cs typeface="Courier New"/>
              </a:rPr>
              <a:t>simpleTest()</a:t>
            </a:r>
            <a:r>
              <a:rPr sz="1100" spc="-20" dirty="0">
                <a:latin typeface="Courier New"/>
                <a:cs typeface="Courier New"/>
              </a:rPr>
              <a:t> </a:t>
            </a:r>
            <a:r>
              <a:rPr sz="1100" dirty="0">
                <a:latin typeface="Courier New"/>
                <a:cs typeface="Courier New"/>
              </a:rPr>
              <a:t>{</a:t>
            </a:r>
          </a:p>
          <a:p>
            <a:pPr marL="927100" marR="5080">
              <a:lnSpc>
                <a:spcPct val="100000"/>
              </a:lnSpc>
              <a:spcBef>
                <a:spcPts val="5"/>
              </a:spcBef>
            </a:pPr>
            <a:r>
              <a:rPr sz="1100" spc="-5" dirty="0">
                <a:latin typeface="Courier New"/>
                <a:cs typeface="Courier New"/>
              </a:rPr>
              <a:t>System</a:t>
            </a:r>
            <a:r>
              <a:rPr sz="1100" spc="-15" dirty="0">
                <a:latin typeface="Courier New"/>
                <a:cs typeface="Courier New"/>
              </a:rPr>
              <a:t>.</a:t>
            </a:r>
            <a:r>
              <a:rPr sz="1100" spc="-5" dirty="0">
                <a:latin typeface="Courier New"/>
                <a:cs typeface="Courier New"/>
              </a:rPr>
              <a:t>out</a:t>
            </a:r>
            <a:r>
              <a:rPr sz="1100" spc="-20" dirty="0">
                <a:latin typeface="Courier New"/>
                <a:cs typeface="Courier New"/>
              </a:rPr>
              <a:t>.</a:t>
            </a:r>
            <a:r>
              <a:rPr sz="1100" spc="-5" dirty="0">
                <a:latin typeface="Courier New"/>
                <a:cs typeface="Courier New"/>
              </a:rPr>
              <a:t>pr</a:t>
            </a:r>
            <a:r>
              <a:rPr sz="1100" spc="-15" dirty="0">
                <a:latin typeface="Courier New"/>
                <a:cs typeface="Courier New"/>
              </a:rPr>
              <a:t>i</a:t>
            </a:r>
            <a:r>
              <a:rPr sz="1100" spc="-5" dirty="0">
                <a:latin typeface="Courier New"/>
                <a:cs typeface="Courier New"/>
              </a:rPr>
              <a:t>ntl</a:t>
            </a:r>
            <a:r>
              <a:rPr sz="1100" spc="-10" dirty="0">
                <a:latin typeface="Courier New"/>
                <a:cs typeface="Courier New"/>
              </a:rPr>
              <a:t>n</a:t>
            </a:r>
            <a:r>
              <a:rPr sz="1100" spc="-5" dirty="0">
                <a:latin typeface="Courier New"/>
                <a:cs typeface="Courier New"/>
              </a:rPr>
              <a:t>("</a:t>
            </a:r>
            <a:r>
              <a:rPr sz="1100" spc="-15" dirty="0">
                <a:latin typeface="Courier New"/>
                <a:cs typeface="Courier New"/>
              </a:rPr>
              <a:t>s</a:t>
            </a:r>
            <a:r>
              <a:rPr sz="1100" spc="-5" dirty="0">
                <a:latin typeface="Courier New"/>
                <a:cs typeface="Courier New"/>
              </a:rPr>
              <a:t>imp</a:t>
            </a:r>
            <a:r>
              <a:rPr sz="1100" spc="-20" dirty="0">
                <a:latin typeface="Courier New"/>
                <a:cs typeface="Courier New"/>
              </a:rPr>
              <a:t>l</a:t>
            </a:r>
            <a:r>
              <a:rPr sz="1100" spc="-5" dirty="0">
                <a:latin typeface="Courier New"/>
                <a:cs typeface="Courier New"/>
              </a:rPr>
              <a:t>eT</a:t>
            </a:r>
            <a:r>
              <a:rPr sz="1100" spc="-15" dirty="0">
                <a:latin typeface="Courier New"/>
                <a:cs typeface="Courier New"/>
              </a:rPr>
              <a:t>e</a:t>
            </a:r>
            <a:r>
              <a:rPr sz="1100" spc="-5" dirty="0">
                <a:latin typeface="Courier New"/>
                <a:cs typeface="Courier New"/>
              </a:rPr>
              <a:t>st");  Assertions.assertTrue(true);</a:t>
            </a:r>
            <a:endParaRPr sz="1100" dirty="0">
              <a:latin typeface="Courier New"/>
              <a:cs typeface="Courier New"/>
            </a:endParaRPr>
          </a:p>
          <a:p>
            <a:pPr marL="927100">
              <a:lnSpc>
                <a:spcPct val="100000"/>
              </a:lnSpc>
            </a:pPr>
            <a:r>
              <a:rPr sz="1100" dirty="0">
                <a:latin typeface="Courier New"/>
                <a:cs typeface="Courier New"/>
              </a:rPr>
              <a:t>}</a:t>
            </a:r>
          </a:p>
          <a:p>
            <a:pPr marL="12700">
              <a:lnSpc>
                <a:spcPct val="100000"/>
              </a:lnSpc>
            </a:pPr>
            <a:r>
              <a:rPr sz="1100" dirty="0">
                <a:latin typeface="Courier New"/>
                <a:cs typeface="Courier New"/>
              </a:rPr>
              <a:t>}</a:t>
            </a:r>
          </a:p>
        </p:txBody>
      </p:sp>
      <p:sp>
        <p:nvSpPr>
          <p:cNvPr id="7" name="object 7"/>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952488" y="3815333"/>
            <a:ext cx="1929764" cy="591829"/>
          </a:xfrm>
          <a:prstGeom prst="rect">
            <a:avLst/>
          </a:prstGeom>
          <a:solidFill>
            <a:srgbClr val="92D050"/>
          </a:solidFill>
          <a:ln w="9144">
            <a:solidFill>
              <a:srgbClr val="000000"/>
            </a:solidFill>
          </a:ln>
        </p:spPr>
        <p:txBody>
          <a:bodyPr vert="horz" wrap="square" lIns="0" tIns="37465" rIns="0" bIns="0" rtlCol="0">
            <a:spAutoFit/>
          </a:bodyPr>
          <a:lstStyle/>
          <a:p>
            <a:pPr marL="92710" marR="178435">
              <a:lnSpc>
                <a:spcPct val="100000"/>
              </a:lnSpc>
              <a:spcBef>
                <a:spcPts val="295"/>
              </a:spcBef>
            </a:pPr>
            <a:r>
              <a:rPr sz="1200" spc="-10" dirty="0">
                <a:latin typeface="Calibri"/>
                <a:cs typeface="Calibri"/>
              </a:rPr>
              <a:t>Attention </a:t>
            </a:r>
            <a:r>
              <a:rPr sz="1200" dirty="0">
                <a:latin typeface="Calibri"/>
                <a:cs typeface="Calibri"/>
              </a:rPr>
              <a:t>: les </a:t>
            </a:r>
            <a:r>
              <a:rPr sz="1200" spc="-5" dirty="0">
                <a:latin typeface="Calibri"/>
                <a:cs typeface="Calibri"/>
              </a:rPr>
              <a:t>méthodes  </a:t>
            </a:r>
            <a:r>
              <a:rPr sz="1200" spc="-10" dirty="0">
                <a:latin typeface="Calibri"/>
                <a:cs typeface="Calibri"/>
              </a:rPr>
              <a:t>private </a:t>
            </a:r>
            <a:r>
              <a:rPr sz="1200" spc="-5" dirty="0">
                <a:latin typeface="Calibri"/>
                <a:cs typeface="Calibri"/>
              </a:rPr>
              <a:t>sont ignorées et</a:t>
            </a:r>
            <a:r>
              <a:rPr sz="1200" spc="-70" dirty="0">
                <a:latin typeface="Calibri"/>
                <a:cs typeface="Calibri"/>
              </a:rPr>
              <a:t> </a:t>
            </a:r>
            <a:r>
              <a:rPr sz="1200" dirty="0">
                <a:latin typeface="Calibri"/>
                <a:cs typeface="Calibri"/>
              </a:rPr>
              <a:t>ne  </a:t>
            </a:r>
            <a:r>
              <a:rPr sz="1200" spc="-5" dirty="0">
                <a:latin typeface="Calibri"/>
                <a:cs typeface="Calibri"/>
              </a:rPr>
              <a:t>sont </a:t>
            </a:r>
            <a:r>
              <a:rPr sz="1200" dirty="0">
                <a:latin typeface="Calibri"/>
                <a:cs typeface="Calibri"/>
              </a:rPr>
              <a:t>pas</a:t>
            </a:r>
            <a:r>
              <a:rPr sz="1200" spc="-10" dirty="0">
                <a:latin typeface="Calibri"/>
                <a:cs typeface="Calibri"/>
              </a:rPr>
              <a:t> exécutées.</a:t>
            </a:r>
            <a:endParaRPr sz="1200">
              <a:latin typeface="Calibri"/>
              <a:cs typeface="Calibri"/>
            </a:endParaRPr>
          </a:p>
        </p:txBody>
      </p:sp>
      <p:sp>
        <p:nvSpPr>
          <p:cNvPr id="9" name="object 9"/>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426408563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64744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05" dirty="0">
                <a:solidFill>
                  <a:schemeClr val="tx1"/>
                </a:solidFill>
              </a:rPr>
              <a:t> </a:t>
            </a:r>
            <a:r>
              <a:rPr spc="-45" dirty="0">
                <a:solidFill>
                  <a:schemeClr val="tx1"/>
                </a:solidFill>
              </a:rPr>
              <a:t>Libellé</a:t>
            </a:r>
          </a:p>
        </p:txBody>
      </p:sp>
      <p:sp>
        <p:nvSpPr>
          <p:cNvPr id="5" name="object 5"/>
          <p:cNvSpPr txBox="1"/>
          <p:nvPr/>
        </p:nvSpPr>
        <p:spPr>
          <a:xfrm>
            <a:off x="902004" y="1377410"/>
            <a:ext cx="7944484" cy="3286156"/>
          </a:xfrm>
          <a:prstGeom prst="rect">
            <a:avLst/>
          </a:prstGeom>
        </p:spPr>
        <p:txBody>
          <a:bodyPr vert="horz" wrap="square" lIns="0" tIns="43815" rIns="0" bIns="0" rtlCol="0">
            <a:spAutoFit/>
          </a:bodyPr>
          <a:lstStyle/>
          <a:p>
            <a:pPr marL="12700" marR="5080">
              <a:lnSpc>
                <a:spcPts val="1939"/>
              </a:lnSpc>
              <a:spcBef>
                <a:spcPts val="345"/>
              </a:spcBef>
            </a:pPr>
            <a:r>
              <a:rPr sz="1400" spc="-5" dirty="0">
                <a:solidFill>
                  <a:srgbClr val="404040"/>
                </a:solidFill>
                <a:latin typeface="Calibri"/>
                <a:cs typeface="Calibri"/>
              </a:rPr>
              <a:t>Les classes et les méthodes de </a:t>
            </a:r>
            <a:r>
              <a:rPr sz="1400" spc="-10" dirty="0">
                <a:solidFill>
                  <a:srgbClr val="404040"/>
                </a:solidFill>
                <a:latin typeface="Calibri"/>
                <a:cs typeface="Calibri"/>
              </a:rPr>
              <a:t>tests </a:t>
            </a:r>
            <a:r>
              <a:rPr sz="1400" spc="-5" dirty="0">
                <a:solidFill>
                  <a:srgbClr val="404040"/>
                </a:solidFill>
                <a:latin typeface="Calibri"/>
                <a:cs typeface="Calibri"/>
              </a:rPr>
              <a:t>peuvent </a:t>
            </a:r>
            <a:r>
              <a:rPr sz="1400" spc="-10" dirty="0">
                <a:solidFill>
                  <a:srgbClr val="404040"/>
                </a:solidFill>
                <a:latin typeface="Calibri"/>
                <a:cs typeface="Calibri"/>
              </a:rPr>
              <a:t>avoir </a:t>
            </a:r>
            <a:r>
              <a:rPr sz="1400" spc="-5" dirty="0">
                <a:solidFill>
                  <a:srgbClr val="404040"/>
                </a:solidFill>
                <a:latin typeface="Calibri"/>
                <a:cs typeface="Calibri"/>
              </a:rPr>
              <a:t>un libellé qui </a:t>
            </a:r>
            <a:r>
              <a:rPr sz="1400" spc="-10" dirty="0">
                <a:solidFill>
                  <a:srgbClr val="404040"/>
                </a:solidFill>
                <a:latin typeface="Calibri"/>
                <a:cs typeface="Calibri"/>
              </a:rPr>
              <a:t>sera affiché </a:t>
            </a:r>
            <a:r>
              <a:rPr sz="1400" spc="-5" dirty="0">
                <a:solidFill>
                  <a:srgbClr val="404040"/>
                </a:solidFill>
                <a:latin typeface="Calibri"/>
                <a:cs typeface="Calibri"/>
              </a:rPr>
              <a:t>par les  </a:t>
            </a:r>
            <a:r>
              <a:rPr sz="1400" spc="-10" dirty="0">
                <a:solidFill>
                  <a:srgbClr val="404040"/>
                </a:solidFill>
                <a:latin typeface="Calibri"/>
                <a:cs typeface="Calibri"/>
              </a:rPr>
              <a:t>tests </a:t>
            </a:r>
            <a:r>
              <a:rPr sz="1400" spc="-5" dirty="0">
                <a:solidFill>
                  <a:srgbClr val="404040"/>
                </a:solidFill>
                <a:latin typeface="Calibri"/>
                <a:cs typeface="Calibri"/>
              </a:rPr>
              <a:t>runners ou </a:t>
            </a:r>
            <a:r>
              <a:rPr sz="1400" dirty="0">
                <a:solidFill>
                  <a:srgbClr val="404040"/>
                </a:solidFill>
                <a:latin typeface="Calibri"/>
                <a:cs typeface="Calibri"/>
              </a:rPr>
              <a:t>dans le </a:t>
            </a:r>
            <a:r>
              <a:rPr sz="1400" spc="-10" dirty="0">
                <a:solidFill>
                  <a:srgbClr val="404040"/>
                </a:solidFill>
                <a:latin typeface="Calibri"/>
                <a:cs typeface="Calibri"/>
              </a:rPr>
              <a:t>rapport d'exécution </a:t>
            </a:r>
            <a:r>
              <a:rPr sz="1400" spc="-5" dirty="0">
                <a:solidFill>
                  <a:srgbClr val="404040"/>
                </a:solidFill>
                <a:latin typeface="Calibri"/>
                <a:cs typeface="Calibri"/>
              </a:rPr>
              <a:t>des </a:t>
            </a:r>
            <a:r>
              <a:rPr sz="1400" spc="-10" dirty="0">
                <a:solidFill>
                  <a:srgbClr val="404040"/>
                </a:solidFill>
                <a:latin typeface="Calibri"/>
                <a:cs typeface="Calibri"/>
              </a:rPr>
              <a:t>tests. </a:t>
            </a:r>
            <a:r>
              <a:rPr sz="1400" dirty="0">
                <a:solidFill>
                  <a:srgbClr val="404040"/>
                </a:solidFill>
                <a:latin typeface="Calibri"/>
                <a:cs typeface="Calibri"/>
              </a:rPr>
              <a:t>Ce </a:t>
            </a:r>
            <a:r>
              <a:rPr sz="1400" spc="-5" dirty="0">
                <a:solidFill>
                  <a:srgbClr val="404040"/>
                </a:solidFill>
                <a:latin typeface="Calibri"/>
                <a:cs typeface="Calibri"/>
              </a:rPr>
              <a:t>libellé </a:t>
            </a:r>
            <a:r>
              <a:rPr sz="1400" spc="-10" dirty="0">
                <a:solidFill>
                  <a:srgbClr val="404040"/>
                </a:solidFill>
                <a:latin typeface="Calibri"/>
                <a:cs typeface="Calibri"/>
              </a:rPr>
              <a:t>est </a:t>
            </a:r>
            <a:r>
              <a:rPr sz="1400" spc="-5" dirty="0">
                <a:solidFill>
                  <a:srgbClr val="404040"/>
                </a:solidFill>
                <a:latin typeface="Calibri"/>
                <a:cs typeface="Calibri"/>
              </a:rPr>
              <a:t>défini </a:t>
            </a:r>
            <a:r>
              <a:rPr sz="1400" dirty="0">
                <a:solidFill>
                  <a:srgbClr val="404040"/>
                </a:solidFill>
                <a:latin typeface="Calibri"/>
                <a:cs typeface="Calibri"/>
              </a:rPr>
              <a:t>en </a:t>
            </a:r>
            <a:r>
              <a:rPr sz="1400" spc="-5" dirty="0">
                <a:solidFill>
                  <a:srgbClr val="404040"/>
                </a:solidFill>
                <a:latin typeface="Calibri"/>
                <a:cs typeface="Calibri"/>
              </a:rPr>
              <a:t>utilisant  </a:t>
            </a:r>
            <a:r>
              <a:rPr sz="1400" spc="-10" dirty="0">
                <a:solidFill>
                  <a:srgbClr val="404040"/>
                </a:solidFill>
                <a:latin typeface="Calibri"/>
                <a:cs typeface="Calibri"/>
              </a:rPr>
              <a:t>l'annotation</a:t>
            </a:r>
            <a:r>
              <a:rPr sz="1400" spc="20" dirty="0">
                <a:solidFill>
                  <a:srgbClr val="404040"/>
                </a:solidFill>
                <a:latin typeface="Calibri"/>
                <a:cs typeface="Calibri"/>
              </a:rPr>
              <a:t> </a:t>
            </a:r>
            <a:r>
              <a:rPr sz="1400" spc="-15" dirty="0">
                <a:solidFill>
                  <a:srgbClr val="404040"/>
                </a:solidFill>
                <a:latin typeface="Calibri"/>
                <a:cs typeface="Calibri"/>
              </a:rPr>
              <a:t>@org.junit.jupiter.api.DisplayName.</a:t>
            </a:r>
            <a:endParaRPr sz="1400" dirty="0">
              <a:latin typeface="Calibri"/>
              <a:cs typeface="Calibri"/>
            </a:endParaRPr>
          </a:p>
          <a:p>
            <a:pPr>
              <a:lnSpc>
                <a:spcPct val="100000"/>
              </a:lnSpc>
              <a:spcBef>
                <a:spcPts val="40"/>
              </a:spcBef>
            </a:pPr>
            <a:endParaRPr sz="1400" dirty="0">
              <a:latin typeface="Times New Roman"/>
              <a:cs typeface="Times New Roman"/>
            </a:endParaRPr>
          </a:p>
          <a:p>
            <a:pPr marL="600710">
              <a:lnSpc>
                <a:spcPct val="100000"/>
              </a:lnSpc>
            </a:pPr>
            <a:r>
              <a:rPr sz="1100" spc="-5" dirty="0">
                <a:latin typeface="Courier New"/>
                <a:cs typeface="Courier New"/>
              </a:rPr>
              <a:t>package</a:t>
            </a:r>
            <a:r>
              <a:rPr sz="1100" spc="-15" dirty="0">
                <a:latin typeface="Courier New"/>
                <a:cs typeface="Courier New"/>
              </a:rPr>
              <a:t> </a:t>
            </a:r>
            <a:r>
              <a:rPr sz="1100" spc="-10" dirty="0">
                <a:latin typeface="Courier New"/>
                <a:cs typeface="Courier New"/>
              </a:rPr>
              <a:t>com.dplantrou.dej.junit5.TestJUnit5;</a:t>
            </a:r>
            <a:endParaRPr sz="1100" dirty="0">
              <a:latin typeface="Courier New"/>
              <a:cs typeface="Courier New"/>
            </a:endParaRPr>
          </a:p>
          <a:p>
            <a:pPr>
              <a:lnSpc>
                <a:spcPct val="100000"/>
              </a:lnSpc>
              <a:spcBef>
                <a:spcPts val="15"/>
              </a:spcBef>
            </a:pPr>
            <a:endParaRPr sz="1200" dirty="0">
              <a:latin typeface="Times New Roman"/>
              <a:cs typeface="Times New Roman"/>
            </a:endParaRPr>
          </a:p>
          <a:p>
            <a:pPr marL="600710" marR="2973070">
              <a:lnSpc>
                <a:spcPct val="100000"/>
              </a:lnSpc>
            </a:pPr>
            <a:r>
              <a:rPr sz="1100" spc="-5" dirty="0">
                <a:latin typeface="Courier New"/>
                <a:cs typeface="Courier New"/>
              </a:rPr>
              <a:t>import </a:t>
            </a:r>
            <a:r>
              <a:rPr sz="1100" spc="-10" dirty="0">
                <a:latin typeface="Courier New"/>
                <a:cs typeface="Courier New"/>
              </a:rPr>
              <a:t>org.junit.jupiter.api.DisplayName;  </a:t>
            </a:r>
            <a:r>
              <a:rPr sz="1100" spc="-5" dirty="0">
                <a:latin typeface="Courier New"/>
                <a:cs typeface="Courier New"/>
              </a:rPr>
              <a:t>import</a:t>
            </a:r>
            <a:r>
              <a:rPr sz="1100" spc="-25" dirty="0">
                <a:latin typeface="Courier New"/>
                <a:cs typeface="Courier New"/>
              </a:rPr>
              <a:t> </a:t>
            </a:r>
            <a:r>
              <a:rPr sz="1100" spc="-5" dirty="0">
                <a:latin typeface="Courier New"/>
                <a:cs typeface="Courier New"/>
              </a:rPr>
              <a:t>org.junit.jupiter.api.Test;</a:t>
            </a:r>
            <a:endParaRPr sz="1100" dirty="0">
              <a:latin typeface="Courier New"/>
              <a:cs typeface="Courier New"/>
            </a:endParaRPr>
          </a:p>
          <a:p>
            <a:pPr>
              <a:lnSpc>
                <a:spcPct val="100000"/>
              </a:lnSpc>
              <a:spcBef>
                <a:spcPts val="15"/>
              </a:spcBef>
            </a:pPr>
            <a:endParaRPr sz="1200" dirty="0">
              <a:latin typeface="Times New Roman"/>
              <a:cs typeface="Times New Roman"/>
            </a:endParaRPr>
          </a:p>
          <a:p>
            <a:pPr marL="600710" marR="3079115">
              <a:lnSpc>
                <a:spcPct val="100000"/>
              </a:lnSpc>
            </a:pPr>
            <a:r>
              <a:rPr sz="1100" spc="-10" dirty="0">
                <a:latin typeface="Courier New"/>
                <a:cs typeface="Courier New"/>
              </a:rPr>
              <a:t>@DisplayName("Ma </a:t>
            </a:r>
            <a:r>
              <a:rPr sz="1100" spc="-5" dirty="0">
                <a:latin typeface="Courier New"/>
                <a:cs typeface="Courier New"/>
              </a:rPr>
              <a:t>classe </a:t>
            </a:r>
            <a:r>
              <a:rPr sz="1100" spc="-10" dirty="0">
                <a:latin typeface="Courier New"/>
                <a:cs typeface="Courier New"/>
              </a:rPr>
              <a:t>de </a:t>
            </a:r>
            <a:r>
              <a:rPr sz="1100" spc="-5" dirty="0">
                <a:latin typeface="Courier New"/>
                <a:cs typeface="Courier New"/>
              </a:rPr>
              <a:t>test </a:t>
            </a:r>
            <a:r>
              <a:rPr sz="1100" spc="-10" dirty="0">
                <a:latin typeface="Courier New"/>
                <a:cs typeface="Courier New"/>
              </a:rPr>
              <a:t>JUnit5")  </a:t>
            </a:r>
            <a:r>
              <a:rPr sz="1100" spc="-5" dirty="0">
                <a:latin typeface="Courier New"/>
                <a:cs typeface="Courier New"/>
              </a:rPr>
              <a:t>public class MonTest</a:t>
            </a:r>
            <a:r>
              <a:rPr sz="1100" spc="-45" dirty="0">
                <a:latin typeface="Courier New"/>
                <a:cs typeface="Courier New"/>
              </a:rPr>
              <a:t> </a:t>
            </a:r>
            <a:r>
              <a:rPr sz="1100" dirty="0">
                <a:latin typeface="Courier New"/>
                <a:cs typeface="Courier New"/>
              </a:rPr>
              <a:t>{</a:t>
            </a:r>
          </a:p>
          <a:p>
            <a:pPr>
              <a:lnSpc>
                <a:spcPct val="100000"/>
              </a:lnSpc>
              <a:spcBef>
                <a:spcPts val="15"/>
              </a:spcBef>
            </a:pPr>
            <a:endParaRPr sz="1200" dirty="0">
              <a:latin typeface="Times New Roman"/>
              <a:cs typeface="Times New Roman"/>
            </a:endParaRPr>
          </a:p>
          <a:p>
            <a:pPr marL="958850">
              <a:lnSpc>
                <a:spcPct val="100000"/>
              </a:lnSpc>
            </a:pPr>
            <a:r>
              <a:rPr sz="1100" spc="-5" dirty="0">
                <a:latin typeface="Courier New"/>
                <a:cs typeface="Courier New"/>
              </a:rPr>
              <a:t>@Test</a:t>
            </a:r>
            <a:endParaRPr sz="1100" dirty="0">
              <a:latin typeface="Courier New"/>
              <a:cs typeface="Courier New"/>
            </a:endParaRPr>
          </a:p>
          <a:p>
            <a:pPr marL="958850" marR="3678554">
              <a:lnSpc>
                <a:spcPct val="100000"/>
              </a:lnSpc>
            </a:pPr>
            <a:r>
              <a:rPr sz="1100" spc="-5" dirty="0">
                <a:latin typeface="Courier New"/>
                <a:cs typeface="Courier New"/>
              </a:rPr>
              <a:t>@DisplayName("Mon cas de</a:t>
            </a:r>
            <a:r>
              <a:rPr sz="1100" spc="-95" dirty="0">
                <a:latin typeface="Courier New"/>
                <a:cs typeface="Courier New"/>
              </a:rPr>
              <a:t> </a:t>
            </a:r>
            <a:r>
              <a:rPr sz="1100" spc="-5" dirty="0">
                <a:latin typeface="Courier New"/>
                <a:cs typeface="Courier New"/>
              </a:rPr>
              <a:t>test")  void </a:t>
            </a:r>
            <a:r>
              <a:rPr sz="1100" spc="-10" dirty="0">
                <a:latin typeface="Courier New"/>
                <a:cs typeface="Courier New"/>
              </a:rPr>
              <a:t>premierTest() </a:t>
            </a:r>
            <a:r>
              <a:rPr sz="1100" dirty="0">
                <a:latin typeface="Courier New"/>
                <a:cs typeface="Courier New"/>
              </a:rPr>
              <a:t>{</a:t>
            </a:r>
          </a:p>
          <a:p>
            <a:pPr marL="958850">
              <a:lnSpc>
                <a:spcPct val="100000"/>
              </a:lnSpc>
            </a:pPr>
            <a:r>
              <a:rPr sz="1100" spc="-5" dirty="0">
                <a:latin typeface="Courier New"/>
                <a:cs typeface="Courier New"/>
              </a:rPr>
              <a:t>//</a:t>
            </a:r>
            <a:r>
              <a:rPr sz="1100" spc="-10" dirty="0">
                <a:latin typeface="Courier New"/>
                <a:cs typeface="Courier New"/>
              </a:rPr>
              <a:t> </a:t>
            </a:r>
            <a:r>
              <a:rPr sz="1100" spc="-5" dirty="0">
                <a:latin typeface="Courier New"/>
                <a:cs typeface="Courier New"/>
              </a:rPr>
              <a:t>...</a:t>
            </a:r>
            <a:endParaRPr sz="1100" dirty="0">
              <a:latin typeface="Courier New"/>
              <a:cs typeface="Courier New"/>
            </a:endParaRPr>
          </a:p>
          <a:p>
            <a:pPr marL="958850">
              <a:lnSpc>
                <a:spcPct val="100000"/>
              </a:lnSpc>
            </a:pPr>
            <a:r>
              <a:rPr sz="1100" dirty="0">
                <a:latin typeface="Courier New"/>
                <a:cs typeface="Courier New"/>
              </a:rPr>
              <a:t>}</a:t>
            </a:r>
          </a:p>
          <a:p>
            <a:pPr marL="600710">
              <a:lnSpc>
                <a:spcPct val="100000"/>
              </a:lnSpc>
            </a:pPr>
            <a:r>
              <a:rPr sz="1100" dirty="0">
                <a:latin typeface="Courier New"/>
                <a:cs typeface="Courier New"/>
              </a:rPr>
              <a:t>}</a:t>
            </a: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9040088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26249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55" dirty="0">
                <a:solidFill>
                  <a:schemeClr val="tx1"/>
                </a:solidFill>
              </a:rPr>
              <a:t>Cycle </a:t>
            </a:r>
            <a:r>
              <a:rPr spc="-25" dirty="0">
                <a:solidFill>
                  <a:schemeClr val="tx1"/>
                </a:solidFill>
              </a:rPr>
              <a:t>de </a:t>
            </a:r>
            <a:r>
              <a:rPr spc="-35" dirty="0">
                <a:solidFill>
                  <a:schemeClr val="tx1"/>
                </a:solidFill>
              </a:rPr>
              <a:t>vie des</a:t>
            </a:r>
            <a:r>
              <a:rPr spc="-560" dirty="0">
                <a:solidFill>
                  <a:schemeClr val="tx1"/>
                </a:solidFill>
              </a:rPr>
              <a:t> </a:t>
            </a:r>
            <a:r>
              <a:rPr spc="-65" dirty="0">
                <a:solidFill>
                  <a:schemeClr val="tx1"/>
                </a:solidFill>
              </a:rPr>
              <a:t>tests</a:t>
            </a:r>
          </a:p>
        </p:txBody>
      </p:sp>
      <p:sp>
        <p:nvSpPr>
          <p:cNvPr id="5" name="object 5"/>
          <p:cNvSpPr txBox="1"/>
          <p:nvPr/>
        </p:nvSpPr>
        <p:spPr>
          <a:xfrm>
            <a:off x="595947" y="1123950"/>
            <a:ext cx="7952105" cy="4085734"/>
          </a:xfrm>
          <a:prstGeom prst="rect">
            <a:avLst/>
          </a:prstGeom>
        </p:spPr>
        <p:txBody>
          <a:bodyPr vert="horz" wrap="square" lIns="0" tIns="68580" rIns="0" bIns="0" rtlCol="0">
            <a:spAutoFit/>
          </a:bodyPr>
          <a:lstStyle/>
          <a:p>
            <a:pPr marL="12700" marR="5080">
              <a:lnSpc>
                <a:spcPts val="1820"/>
              </a:lnSpc>
              <a:spcBef>
                <a:spcPts val="540"/>
              </a:spcBef>
            </a:pPr>
            <a:r>
              <a:rPr sz="1900" spc="-10" dirty="0">
                <a:solidFill>
                  <a:srgbClr val="404040"/>
                </a:solidFill>
                <a:latin typeface="Calibri"/>
                <a:cs typeface="Calibri"/>
              </a:rPr>
              <a:t>Comme </a:t>
            </a:r>
            <a:r>
              <a:rPr sz="1900" spc="-20" dirty="0">
                <a:solidFill>
                  <a:srgbClr val="404040"/>
                </a:solidFill>
                <a:latin typeface="Calibri"/>
                <a:cs typeface="Calibri"/>
              </a:rPr>
              <a:t>avec </a:t>
            </a:r>
            <a:r>
              <a:rPr sz="1900" spc="-10" dirty="0">
                <a:solidFill>
                  <a:srgbClr val="404040"/>
                </a:solidFill>
                <a:latin typeface="Calibri"/>
                <a:cs typeface="Calibri"/>
              </a:rPr>
              <a:t>JUnit </a:t>
            </a:r>
            <a:r>
              <a:rPr sz="1900" spc="-5" dirty="0">
                <a:solidFill>
                  <a:srgbClr val="404040"/>
                </a:solidFill>
                <a:latin typeface="Calibri"/>
                <a:cs typeface="Calibri"/>
              </a:rPr>
              <a:t>4, par </a:t>
            </a:r>
            <a:r>
              <a:rPr sz="1900" spc="-15" dirty="0">
                <a:solidFill>
                  <a:srgbClr val="404040"/>
                </a:solidFill>
                <a:latin typeface="Calibri"/>
                <a:cs typeface="Calibri"/>
              </a:rPr>
              <a:t>défaut </a:t>
            </a:r>
            <a:r>
              <a:rPr sz="1900" spc="-10" dirty="0">
                <a:solidFill>
                  <a:srgbClr val="404040"/>
                </a:solidFill>
                <a:latin typeface="Calibri"/>
                <a:cs typeface="Calibri"/>
              </a:rPr>
              <a:t>JUnit </a:t>
            </a:r>
            <a:r>
              <a:rPr sz="1900" spc="-5" dirty="0">
                <a:solidFill>
                  <a:srgbClr val="404040"/>
                </a:solidFill>
                <a:latin typeface="Calibri"/>
                <a:cs typeface="Calibri"/>
              </a:rPr>
              <a:t>5 </a:t>
            </a:r>
            <a:r>
              <a:rPr sz="1900" spc="-10" dirty="0">
                <a:solidFill>
                  <a:srgbClr val="404040"/>
                </a:solidFill>
                <a:latin typeface="Calibri"/>
                <a:cs typeface="Calibri"/>
              </a:rPr>
              <a:t>créé une nouvelle instance pour </a:t>
            </a:r>
            <a:r>
              <a:rPr sz="1900" spc="-15" dirty="0">
                <a:solidFill>
                  <a:srgbClr val="404040"/>
                </a:solidFill>
                <a:latin typeface="Calibri"/>
                <a:cs typeface="Calibri"/>
              </a:rPr>
              <a:t>exécuter  </a:t>
            </a:r>
            <a:r>
              <a:rPr sz="1900" spc="-5" dirty="0">
                <a:solidFill>
                  <a:srgbClr val="404040"/>
                </a:solidFill>
                <a:latin typeface="Calibri"/>
                <a:cs typeface="Calibri"/>
              </a:rPr>
              <a:t>chaque méthode de</a:t>
            </a:r>
            <a:r>
              <a:rPr sz="1900" spc="20" dirty="0">
                <a:solidFill>
                  <a:srgbClr val="404040"/>
                </a:solidFill>
                <a:latin typeface="Calibri"/>
                <a:cs typeface="Calibri"/>
              </a:rPr>
              <a:t> </a:t>
            </a:r>
            <a:r>
              <a:rPr sz="1900" spc="-10" dirty="0">
                <a:solidFill>
                  <a:srgbClr val="404040"/>
                </a:solidFill>
                <a:latin typeface="Calibri"/>
                <a:cs typeface="Calibri"/>
              </a:rPr>
              <a:t>tests.</a:t>
            </a:r>
            <a:endParaRPr sz="1900">
              <a:latin typeface="Calibri"/>
              <a:cs typeface="Calibri"/>
            </a:endParaRPr>
          </a:p>
          <a:p>
            <a:pPr marL="12700" marR="168910">
              <a:lnSpc>
                <a:spcPts val="1820"/>
              </a:lnSpc>
              <a:spcBef>
                <a:spcPts val="1415"/>
              </a:spcBef>
            </a:pPr>
            <a:r>
              <a:rPr sz="1900" spc="-5" dirty="0">
                <a:solidFill>
                  <a:srgbClr val="404040"/>
                </a:solidFill>
                <a:latin typeface="Calibri"/>
                <a:cs typeface="Calibri"/>
              </a:rPr>
              <a:t>Une classe de </a:t>
            </a:r>
            <a:r>
              <a:rPr sz="1900" spc="-15" dirty="0">
                <a:solidFill>
                  <a:srgbClr val="404040"/>
                </a:solidFill>
                <a:latin typeface="Calibri"/>
                <a:cs typeface="Calibri"/>
              </a:rPr>
              <a:t>test </a:t>
            </a:r>
            <a:r>
              <a:rPr sz="1900" spc="-10" dirty="0">
                <a:solidFill>
                  <a:srgbClr val="404040"/>
                </a:solidFill>
                <a:latin typeface="Calibri"/>
                <a:cs typeface="Calibri"/>
              </a:rPr>
              <a:t>JUnit peut </a:t>
            </a:r>
            <a:r>
              <a:rPr sz="1900" spc="-15" dirty="0">
                <a:solidFill>
                  <a:srgbClr val="404040"/>
                </a:solidFill>
                <a:latin typeface="Calibri"/>
                <a:cs typeface="Calibri"/>
              </a:rPr>
              <a:t>avoir </a:t>
            </a:r>
            <a:r>
              <a:rPr sz="1900" spc="-10" dirty="0">
                <a:solidFill>
                  <a:srgbClr val="404040"/>
                </a:solidFill>
                <a:latin typeface="Calibri"/>
                <a:cs typeface="Calibri"/>
              </a:rPr>
              <a:t>des </a:t>
            </a:r>
            <a:r>
              <a:rPr sz="1900" spc="-5" dirty="0">
                <a:solidFill>
                  <a:srgbClr val="404040"/>
                </a:solidFill>
                <a:latin typeface="Calibri"/>
                <a:cs typeface="Calibri"/>
              </a:rPr>
              <a:t>méthodes annotées </a:t>
            </a:r>
            <a:r>
              <a:rPr sz="1900" spc="-10" dirty="0">
                <a:solidFill>
                  <a:srgbClr val="404040"/>
                </a:solidFill>
                <a:latin typeface="Calibri"/>
                <a:cs typeface="Calibri"/>
              </a:rPr>
              <a:t>pour définir des  </a:t>
            </a:r>
            <a:r>
              <a:rPr sz="1900" spc="-5" dirty="0">
                <a:solidFill>
                  <a:srgbClr val="404040"/>
                </a:solidFill>
                <a:latin typeface="Calibri"/>
                <a:cs typeface="Calibri"/>
              </a:rPr>
              <a:t>actions </a:t>
            </a:r>
            <a:r>
              <a:rPr sz="1900" spc="-15" dirty="0">
                <a:solidFill>
                  <a:srgbClr val="404040"/>
                </a:solidFill>
                <a:latin typeface="Calibri"/>
                <a:cs typeface="Calibri"/>
              </a:rPr>
              <a:t>exécutées durant </a:t>
            </a:r>
            <a:r>
              <a:rPr sz="1900" spc="-5" dirty="0">
                <a:solidFill>
                  <a:srgbClr val="404040"/>
                </a:solidFill>
                <a:latin typeface="Calibri"/>
                <a:cs typeface="Calibri"/>
              </a:rPr>
              <a:t>le </a:t>
            </a:r>
            <a:r>
              <a:rPr sz="1900" spc="-10" dirty="0">
                <a:solidFill>
                  <a:srgbClr val="404040"/>
                </a:solidFill>
                <a:latin typeface="Calibri"/>
                <a:cs typeface="Calibri"/>
              </a:rPr>
              <a:t>cycle </a:t>
            </a:r>
            <a:r>
              <a:rPr sz="1900" spc="-5" dirty="0">
                <a:solidFill>
                  <a:srgbClr val="404040"/>
                </a:solidFill>
                <a:latin typeface="Calibri"/>
                <a:cs typeface="Calibri"/>
              </a:rPr>
              <a:t>de vie </a:t>
            </a:r>
            <a:r>
              <a:rPr sz="1900" spc="-10" dirty="0">
                <a:solidFill>
                  <a:srgbClr val="404040"/>
                </a:solidFill>
                <a:latin typeface="Calibri"/>
                <a:cs typeface="Calibri"/>
              </a:rPr>
              <a:t>des tests. </a:t>
            </a:r>
            <a:r>
              <a:rPr sz="1900" spc="-5" dirty="0">
                <a:solidFill>
                  <a:srgbClr val="404040"/>
                </a:solidFill>
                <a:latin typeface="Calibri"/>
                <a:cs typeface="Calibri"/>
              </a:rPr>
              <a:t>Le </a:t>
            </a:r>
            <a:r>
              <a:rPr sz="1900" spc="-10" dirty="0">
                <a:solidFill>
                  <a:srgbClr val="404040"/>
                </a:solidFill>
                <a:latin typeface="Calibri"/>
                <a:cs typeface="Calibri"/>
              </a:rPr>
              <a:t>cycle </a:t>
            </a:r>
            <a:r>
              <a:rPr sz="1900" spc="-5" dirty="0">
                <a:solidFill>
                  <a:srgbClr val="404040"/>
                </a:solidFill>
                <a:latin typeface="Calibri"/>
                <a:cs typeface="Calibri"/>
              </a:rPr>
              <a:t>de vie </a:t>
            </a:r>
            <a:r>
              <a:rPr sz="1900" spc="-10" dirty="0">
                <a:solidFill>
                  <a:srgbClr val="404040"/>
                </a:solidFill>
                <a:latin typeface="Calibri"/>
                <a:cs typeface="Calibri"/>
              </a:rPr>
              <a:t>d'un </a:t>
            </a:r>
            <a:r>
              <a:rPr sz="1900" spc="-15" dirty="0">
                <a:solidFill>
                  <a:srgbClr val="404040"/>
                </a:solidFill>
                <a:latin typeface="Calibri"/>
                <a:cs typeface="Calibri"/>
              </a:rPr>
              <a:t>test </a:t>
            </a:r>
            <a:r>
              <a:rPr sz="1900" spc="-10" dirty="0">
                <a:solidFill>
                  <a:srgbClr val="404040"/>
                </a:solidFill>
                <a:latin typeface="Calibri"/>
                <a:cs typeface="Calibri"/>
              </a:rPr>
              <a:t>peut  </a:t>
            </a:r>
            <a:r>
              <a:rPr sz="1900" spc="-15" dirty="0">
                <a:solidFill>
                  <a:srgbClr val="404040"/>
                </a:solidFill>
                <a:latin typeface="Calibri"/>
                <a:cs typeface="Calibri"/>
              </a:rPr>
              <a:t>être </a:t>
            </a:r>
            <a:r>
              <a:rPr sz="1900" spc="-5" dirty="0">
                <a:solidFill>
                  <a:srgbClr val="404040"/>
                </a:solidFill>
                <a:latin typeface="Calibri"/>
                <a:cs typeface="Calibri"/>
              </a:rPr>
              <a:t>enrichi </a:t>
            </a:r>
            <a:r>
              <a:rPr sz="1900" spc="-15" dirty="0">
                <a:solidFill>
                  <a:srgbClr val="404040"/>
                </a:solidFill>
                <a:latin typeface="Calibri"/>
                <a:cs typeface="Calibri"/>
              </a:rPr>
              <a:t>grâce </a:t>
            </a:r>
            <a:r>
              <a:rPr sz="1900" spc="-5" dirty="0">
                <a:solidFill>
                  <a:srgbClr val="404040"/>
                </a:solidFill>
                <a:latin typeface="Calibri"/>
                <a:cs typeface="Calibri"/>
              </a:rPr>
              <a:t>à </a:t>
            </a:r>
            <a:r>
              <a:rPr sz="1900" spc="-10" dirty="0">
                <a:solidFill>
                  <a:srgbClr val="404040"/>
                </a:solidFill>
                <a:latin typeface="Calibri"/>
                <a:cs typeface="Calibri"/>
              </a:rPr>
              <a:t>quatre annotations </a:t>
            </a:r>
            <a:r>
              <a:rPr sz="1900" spc="-5" dirty="0">
                <a:solidFill>
                  <a:srgbClr val="404040"/>
                </a:solidFill>
                <a:latin typeface="Calibri"/>
                <a:cs typeface="Calibri"/>
              </a:rPr>
              <a:t>utilisées sur des méthodes </a:t>
            </a:r>
            <a:r>
              <a:rPr sz="1900" spc="-10" dirty="0">
                <a:solidFill>
                  <a:srgbClr val="404040"/>
                </a:solidFill>
                <a:latin typeface="Calibri"/>
                <a:cs typeface="Calibri"/>
              </a:rPr>
              <a:t>pour réaliser  des initialisations </a:t>
            </a:r>
            <a:r>
              <a:rPr sz="1900" spc="-5" dirty="0">
                <a:solidFill>
                  <a:srgbClr val="404040"/>
                </a:solidFill>
                <a:latin typeface="Calibri"/>
                <a:cs typeface="Calibri"/>
              </a:rPr>
              <a:t>ou du ménage</a:t>
            </a:r>
            <a:r>
              <a:rPr sz="1900" spc="65" dirty="0">
                <a:solidFill>
                  <a:srgbClr val="404040"/>
                </a:solidFill>
                <a:latin typeface="Calibri"/>
                <a:cs typeface="Calibri"/>
              </a:rPr>
              <a:t> </a:t>
            </a:r>
            <a:r>
              <a:rPr sz="1900" spc="-5" dirty="0">
                <a:solidFill>
                  <a:srgbClr val="404040"/>
                </a:solidFill>
                <a:latin typeface="Calibri"/>
                <a:cs typeface="Calibri"/>
              </a:rPr>
              <a:t>:</a:t>
            </a:r>
            <a:endParaRPr sz="1900">
              <a:latin typeface="Calibri"/>
              <a:cs typeface="Calibri"/>
            </a:endParaRPr>
          </a:p>
          <a:p>
            <a:pPr>
              <a:lnSpc>
                <a:spcPct val="100000"/>
              </a:lnSpc>
              <a:spcBef>
                <a:spcPts val="30"/>
              </a:spcBef>
            </a:pPr>
            <a:endParaRPr sz="2800">
              <a:latin typeface="Times New Roman"/>
              <a:cs typeface="Times New Roman"/>
            </a:endParaRPr>
          </a:p>
          <a:p>
            <a:pPr marL="304800" indent="-183515">
              <a:lnSpc>
                <a:spcPct val="100000"/>
              </a:lnSpc>
              <a:spcBef>
                <a:spcPts val="5"/>
              </a:spcBef>
              <a:buClr>
                <a:srgbClr val="D24717"/>
              </a:buClr>
              <a:buSzPct val="94117"/>
              <a:buFont typeface="Wingdings"/>
              <a:buChar char=""/>
              <a:tabLst>
                <a:tab pos="305435" algn="l"/>
              </a:tabLst>
            </a:pPr>
            <a:r>
              <a:rPr sz="1700" spc="-10" dirty="0">
                <a:solidFill>
                  <a:srgbClr val="404040"/>
                </a:solidFill>
                <a:latin typeface="Calibri"/>
                <a:cs typeface="Calibri"/>
              </a:rPr>
              <a:t>@BeforeAll </a:t>
            </a:r>
            <a:r>
              <a:rPr sz="1700" dirty="0">
                <a:solidFill>
                  <a:srgbClr val="404040"/>
                </a:solidFill>
                <a:latin typeface="Calibri"/>
                <a:cs typeface="Calibri"/>
              </a:rPr>
              <a:t>: </a:t>
            </a:r>
            <a:r>
              <a:rPr sz="1700" spc="-10" dirty="0">
                <a:solidFill>
                  <a:srgbClr val="404040"/>
                </a:solidFill>
                <a:latin typeface="Calibri"/>
                <a:cs typeface="Calibri"/>
              </a:rPr>
              <a:t>exécutée </a:t>
            </a:r>
            <a:r>
              <a:rPr sz="1700" dirty="0">
                <a:solidFill>
                  <a:srgbClr val="404040"/>
                </a:solidFill>
                <a:latin typeface="Calibri"/>
                <a:cs typeface="Calibri"/>
              </a:rPr>
              <a:t>une seule </a:t>
            </a:r>
            <a:r>
              <a:rPr sz="1700" spc="-10" dirty="0">
                <a:solidFill>
                  <a:srgbClr val="404040"/>
                </a:solidFill>
                <a:latin typeface="Calibri"/>
                <a:cs typeface="Calibri"/>
              </a:rPr>
              <a:t>fois </a:t>
            </a:r>
            <a:r>
              <a:rPr sz="1700" spc="-15" dirty="0">
                <a:solidFill>
                  <a:srgbClr val="404040"/>
                </a:solidFill>
                <a:latin typeface="Calibri"/>
                <a:cs typeface="Calibri"/>
              </a:rPr>
              <a:t>avant </a:t>
            </a:r>
            <a:r>
              <a:rPr sz="1700" spc="-5" dirty="0">
                <a:solidFill>
                  <a:srgbClr val="404040"/>
                </a:solidFill>
                <a:latin typeface="Calibri"/>
                <a:cs typeface="Calibri"/>
              </a:rPr>
              <a:t>l'exécution </a:t>
            </a:r>
            <a:r>
              <a:rPr sz="1700" dirty="0">
                <a:solidFill>
                  <a:srgbClr val="404040"/>
                </a:solidFill>
                <a:latin typeface="Calibri"/>
                <a:cs typeface="Calibri"/>
              </a:rPr>
              <a:t>du </a:t>
            </a:r>
            <a:r>
              <a:rPr sz="1700" spc="-5" dirty="0">
                <a:solidFill>
                  <a:srgbClr val="404040"/>
                </a:solidFill>
                <a:latin typeface="Calibri"/>
                <a:cs typeface="Calibri"/>
              </a:rPr>
              <a:t>premier </a:t>
            </a:r>
            <a:r>
              <a:rPr sz="1700" spc="-10" dirty="0">
                <a:solidFill>
                  <a:srgbClr val="404040"/>
                </a:solidFill>
                <a:latin typeface="Calibri"/>
                <a:cs typeface="Calibri"/>
              </a:rPr>
              <a:t>test </a:t>
            </a:r>
            <a:r>
              <a:rPr sz="1700" spc="-5" dirty="0">
                <a:solidFill>
                  <a:srgbClr val="404040"/>
                </a:solidFill>
                <a:latin typeface="Calibri"/>
                <a:cs typeface="Calibri"/>
              </a:rPr>
              <a:t>de </a:t>
            </a:r>
            <a:r>
              <a:rPr sz="1700" dirty="0">
                <a:solidFill>
                  <a:srgbClr val="404040"/>
                </a:solidFill>
                <a:latin typeface="Calibri"/>
                <a:cs typeface="Calibri"/>
              </a:rPr>
              <a:t>la</a:t>
            </a:r>
            <a:r>
              <a:rPr sz="1700" spc="-100" dirty="0">
                <a:solidFill>
                  <a:srgbClr val="404040"/>
                </a:solidFill>
                <a:latin typeface="Calibri"/>
                <a:cs typeface="Calibri"/>
              </a:rPr>
              <a:t> </a:t>
            </a:r>
            <a:r>
              <a:rPr sz="1700" dirty="0">
                <a:solidFill>
                  <a:srgbClr val="404040"/>
                </a:solidFill>
                <a:latin typeface="Calibri"/>
                <a:cs typeface="Calibri"/>
              </a:rPr>
              <a:t>classe</a:t>
            </a:r>
            <a:endParaRPr sz="1700">
              <a:latin typeface="Calibri"/>
              <a:cs typeface="Calibri"/>
            </a:endParaRPr>
          </a:p>
          <a:p>
            <a:pPr marL="304800" indent="-183515">
              <a:lnSpc>
                <a:spcPct val="100000"/>
              </a:lnSpc>
              <a:spcBef>
                <a:spcPts val="190"/>
              </a:spcBef>
              <a:buClr>
                <a:srgbClr val="D24717"/>
              </a:buClr>
              <a:buSzPct val="94117"/>
              <a:buFont typeface="Wingdings"/>
              <a:buChar char=""/>
              <a:tabLst>
                <a:tab pos="305435" algn="l"/>
              </a:tabLst>
            </a:pPr>
            <a:r>
              <a:rPr sz="1700" spc="-10" dirty="0">
                <a:solidFill>
                  <a:srgbClr val="404040"/>
                </a:solidFill>
                <a:latin typeface="Calibri"/>
                <a:cs typeface="Calibri"/>
              </a:rPr>
              <a:t>@BeforeEach </a:t>
            </a:r>
            <a:r>
              <a:rPr sz="1700" dirty="0">
                <a:solidFill>
                  <a:srgbClr val="404040"/>
                </a:solidFill>
                <a:latin typeface="Calibri"/>
                <a:cs typeface="Calibri"/>
              </a:rPr>
              <a:t>: </a:t>
            </a:r>
            <a:r>
              <a:rPr sz="1700" spc="-10" dirty="0">
                <a:solidFill>
                  <a:srgbClr val="404040"/>
                </a:solidFill>
                <a:latin typeface="Calibri"/>
                <a:cs typeface="Calibri"/>
              </a:rPr>
              <a:t>exécutée </a:t>
            </a:r>
            <a:r>
              <a:rPr sz="1700" spc="-15" dirty="0">
                <a:solidFill>
                  <a:srgbClr val="404040"/>
                </a:solidFill>
                <a:latin typeface="Calibri"/>
                <a:cs typeface="Calibri"/>
              </a:rPr>
              <a:t>avant </a:t>
            </a:r>
            <a:r>
              <a:rPr sz="1700" dirty="0">
                <a:solidFill>
                  <a:srgbClr val="404040"/>
                </a:solidFill>
                <a:latin typeface="Calibri"/>
                <a:cs typeface="Calibri"/>
              </a:rPr>
              <a:t>chaque </a:t>
            </a:r>
            <a:r>
              <a:rPr sz="1700" spc="-5" dirty="0">
                <a:solidFill>
                  <a:srgbClr val="404040"/>
                </a:solidFill>
                <a:latin typeface="Calibri"/>
                <a:cs typeface="Calibri"/>
              </a:rPr>
              <a:t>méthode </a:t>
            </a:r>
            <a:r>
              <a:rPr sz="1700" dirty="0">
                <a:solidFill>
                  <a:srgbClr val="404040"/>
                </a:solidFill>
                <a:latin typeface="Calibri"/>
                <a:cs typeface="Calibri"/>
              </a:rPr>
              <a:t>de</a:t>
            </a:r>
            <a:r>
              <a:rPr sz="1700" spc="-75" dirty="0">
                <a:solidFill>
                  <a:srgbClr val="404040"/>
                </a:solidFill>
                <a:latin typeface="Calibri"/>
                <a:cs typeface="Calibri"/>
              </a:rPr>
              <a:t> </a:t>
            </a:r>
            <a:r>
              <a:rPr sz="1700" spc="-10" dirty="0">
                <a:solidFill>
                  <a:srgbClr val="404040"/>
                </a:solidFill>
                <a:latin typeface="Calibri"/>
                <a:cs typeface="Calibri"/>
              </a:rPr>
              <a:t>tests</a:t>
            </a:r>
            <a:endParaRPr sz="1700">
              <a:latin typeface="Calibri"/>
              <a:cs typeface="Calibri"/>
            </a:endParaRPr>
          </a:p>
          <a:p>
            <a:pPr marL="304800" indent="-183515">
              <a:lnSpc>
                <a:spcPct val="100000"/>
              </a:lnSpc>
              <a:spcBef>
                <a:spcPts val="190"/>
              </a:spcBef>
              <a:buClr>
                <a:srgbClr val="D24717"/>
              </a:buClr>
              <a:buSzPct val="94117"/>
              <a:buFont typeface="Wingdings"/>
              <a:buChar char=""/>
              <a:tabLst>
                <a:tab pos="305435" algn="l"/>
              </a:tabLst>
            </a:pPr>
            <a:r>
              <a:rPr sz="1700" spc="-5" dirty="0">
                <a:solidFill>
                  <a:srgbClr val="404040"/>
                </a:solidFill>
                <a:latin typeface="Calibri"/>
                <a:cs typeface="Calibri"/>
              </a:rPr>
              <a:t>@AfterEach </a:t>
            </a:r>
            <a:r>
              <a:rPr sz="1700" dirty="0">
                <a:solidFill>
                  <a:srgbClr val="404040"/>
                </a:solidFill>
                <a:latin typeface="Calibri"/>
                <a:cs typeface="Calibri"/>
              </a:rPr>
              <a:t>: </a:t>
            </a:r>
            <a:r>
              <a:rPr sz="1700" spc="-10" dirty="0">
                <a:solidFill>
                  <a:srgbClr val="404040"/>
                </a:solidFill>
                <a:latin typeface="Calibri"/>
                <a:cs typeface="Calibri"/>
              </a:rPr>
              <a:t>exécutée </a:t>
            </a:r>
            <a:r>
              <a:rPr sz="1700" spc="-5" dirty="0">
                <a:solidFill>
                  <a:srgbClr val="404040"/>
                </a:solidFill>
                <a:latin typeface="Calibri"/>
                <a:cs typeface="Calibri"/>
              </a:rPr>
              <a:t>après </a:t>
            </a:r>
            <a:r>
              <a:rPr sz="1700" dirty="0">
                <a:solidFill>
                  <a:srgbClr val="404040"/>
                </a:solidFill>
                <a:latin typeface="Calibri"/>
                <a:cs typeface="Calibri"/>
              </a:rPr>
              <a:t>chaque </a:t>
            </a:r>
            <a:r>
              <a:rPr sz="1700" spc="-5" dirty="0">
                <a:solidFill>
                  <a:srgbClr val="404040"/>
                </a:solidFill>
                <a:latin typeface="Calibri"/>
                <a:cs typeface="Calibri"/>
              </a:rPr>
              <a:t>méthode </a:t>
            </a:r>
            <a:r>
              <a:rPr sz="1700" dirty="0">
                <a:solidFill>
                  <a:srgbClr val="404040"/>
                </a:solidFill>
                <a:latin typeface="Calibri"/>
                <a:cs typeface="Calibri"/>
              </a:rPr>
              <a:t>de</a:t>
            </a:r>
            <a:r>
              <a:rPr sz="1700" spc="-80" dirty="0">
                <a:solidFill>
                  <a:srgbClr val="404040"/>
                </a:solidFill>
                <a:latin typeface="Calibri"/>
                <a:cs typeface="Calibri"/>
              </a:rPr>
              <a:t> </a:t>
            </a:r>
            <a:r>
              <a:rPr sz="1700" spc="-10" dirty="0">
                <a:solidFill>
                  <a:srgbClr val="404040"/>
                </a:solidFill>
                <a:latin typeface="Calibri"/>
                <a:cs typeface="Calibri"/>
              </a:rPr>
              <a:t>tests</a:t>
            </a:r>
            <a:endParaRPr sz="1700">
              <a:latin typeface="Calibri"/>
              <a:cs typeface="Calibri"/>
            </a:endParaRPr>
          </a:p>
          <a:p>
            <a:pPr marL="304800" indent="-183515">
              <a:lnSpc>
                <a:spcPct val="100000"/>
              </a:lnSpc>
              <a:spcBef>
                <a:spcPts val="195"/>
              </a:spcBef>
              <a:buClr>
                <a:srgbClr val="D24717"/>
              </a:buClr>
              <a:buSzPct val="94117"/>
              <a:buFont typeface="Wingdings"/>
              <a:buChar char=""/>
              <a:tabLst>
                <a:tab pos="305435" algn="l"/>
              </a:tabLst>
            </a:pPr>
            <a:r>
              <a:rPr sz="1700" spc="-5" dirty="0">
                <a:solidFill>
                  <a:srgbClr val="404040"/>
                </a:solidFill>
                <a:latin typeface="Calibri"/>
                <a:cs typeface="Calibri"/>
              </a:rPr>
              <a:t>@AfterAll </a:t>
            </a:r>
            <a:r>
              <a:rPr sz="1700" dirty="0">
                <a:solidFill>
                  <a:srgbClr val="404040"/>
                </a:solidFill>
                <a:latin typeface="Calibri"/>
                <a:cs typeface="Calibri"/>
              </a:rPr>
              <a:t>: </a:t>
            </a:r>
            <a:r>
              <a:rPr sz="1700" spc="-10" dirty="0">
                <a:solidFill>
                  <a:srgbClr val="404040"/>
                </a:solidFill>
                <a:latin typeface="Calibri"/>
                <a:cs typeface="Calibri"/>
              </a:rPr>
              <a:t>exécutée </a:t>
            </a:r>
            <a:r>
              <a:rPr sz="1700" dirty="0">
                <a:solidFill>
                  <a:srgbClr val="404040"/>
                </a:solidFill>
                <a:latin typeface="Calibri"/>
                <a:cs typeface="Calibri"/>
              </a:rPr>
              <a:t>une seule </a:t>
            </a:r>
            <a:r>
              <a:rPr sz="1700" spc="-10" dirty="0">
                <a:solidFill>
                  <a:srgbClr val="404040"/>
                </a:solidFill>
                <a:latin typeface="Calibri"/>
                <a:cs typeface="Calibri"/>
              </a:rPr>
              <a:t>fois </a:t>
            </a:r>
            <a:r>
              <a:rPr sz="1700" spc="-5" dirty="0">
                <a:solidFill>
                  <a:srgbClr val="404040"/>
                </a:solidFill>
                <a:latin typeface="Calibri"/>
                <a:cs typeface="Calibri"/>
              </a:rPr>
              <a:t>après l'exécution </a:t>
            </a:r>
            <a:r>
              <a:rPr sz="1700" dirty="0">
                <a:solidFill>
                  <a:srgbClr val="404040"/>
                </a:solidFill>
                <a:latin typeface="Calibri"/>
                <a:cs typeface="Calibri"/>
              </a:rPr>
              <a:t>de </a:t>
            </a:r>
            <a:r>
              <a:rPr sz="1700" spc="-5" dirty="0">
                <a:solidFill>
                  <a:srgbClr val="404040"/>
                </a:solidFill>
                <a:latin typeface="Calibri"/>
                <a:cs typeface="Calibri"/>
              </a:rPr>
              <a:t>tous </a:t>
            </a:r>
            <a:r>
              <a:rPr sz="1700" dirty="0">
                <a:solidFill>
                  <a:srgbClr val="404040"/>
                </a:solidFill>
                <a:latin typeface="Calibri"/>
                <a:cs typeface="Calibri"/>
              </a:rPr>
              <a:t>les </a:t>
            </a:r>
            <a:r>
              <a:rPr sz="1700" spc="-10" dirty="0">
                <a:solidFill>
                  <a:srgbClr val="404040"/>
                </a:solidFill>
                <a:latin typeface="Calibri"/>
                <a:cs typeface="Calibri"/>
              </a:rPr>
              <a:t>tests </a:t>
            </a:r>
            <a:r>
              <a:rPr sz="1700" dirty="0">
                <a:solidFill>
                  <a:srgbClr val="404040"/>
                </a:solidFill>
                <a:latin typeface="Calibri"/>
                <a:cs typeface="Calibri"/>
              </a:rPr>
              <a:t>de la</a:t>
            </a:r>
            <a:r>
              <a:rPr sz="1700" spc="-120" dirty="0">
                <a:solidFill>
                  <a:srgbClr val="404040"/>
                </a:solidFill>
                <a:latin typeface="Calibri"/>
                <a:cs typeface="Calibri"/>
              </a:rPr>
              <a:t> </a:t>
            </a:r>
            <a:r>
              <a:rPr sz="1700" dirty="0">
                <a:solidFill>
                  <a:srgbClr val="404040"/>
                </a:solidFill>
                <a:latin typeface="Calibri"/>
                <a:cs typeface="Calibri"/>
              </a:rPr>
              <a:t>classe</a:t>
            </a:r>
            <a:endParaRPr sz="1700">
              <a:latin typeface="Calibri"/>
              <a:cs typeface="Calibri"/>
            </a:endParaRPr>
          </a:p>
          <a:p>
            <a:pPr marL="12700" marR="279400">
              <a:lnSpc>
                <a:spcPts val="1830"/>
              </a:lnSpc>
              <a:spcBef>
                <a:spcPts val="1565"/>
              </a:spcBef>
            </a:pPr>
            <a:r>
              <a:rPr sz="1900" spc="-15" dirty="0">
                <a:solidFill>
                  <a:srgbClr val="404040"/>
                </a:solidFill>
                <a:latin typeface="Calibri"/>
                <a:cs typeface="Calibri"/>
              </a:rPr>
              <a:t>Par </a:t>
            </a:r>
            <a:r>
              <a:rPr sz="1900" spc="-10" dirty="0">
                <a:solidFill>
                  <a:srgbClr val="404040"/>
                </a:solidFill>
                <a:latin typeface="Calibri"/>
                <a:cs typeface="Calibri"/>
              </a:rPr>
              <a:t>défaut, </a:t>
            </a:r>
            <a:r>
              <a:rPr sz="1900" spc="-5" dirty="0">
                <a:solidFill>
                  <a:srgbClr val="404040"/>
                </a:solidFill>
                <a:latin typeface="Calibri"/>
                <a:cs typeface="Calibri"/>
              </a:rPr>
              <a:t>une </a:t>
            </a:r>
            <a:r>
              <a:rPr sz="1900" spc="-10" dirty="0">
                <a:solidFill>
                  <a:srgbClr val="404040"/>
                </a:solidFill>
                <a:latin typeface="Calibri"/>
                <a:cs typeface="Calibri"/>
              </a:rPr>
              <a:t>nouvelle instance est créée </a:t>
            </a:r>
            <a:r>
              <a:rPr sz="1900" spc="-5" dirty="0">
                <a:solidFill>
                  <a:srgbClr val="404040"/>
                </a:solidFill>
                <a:latin typeface="Calibri"/>
                <a:cs typeface="Calibri"/>
              </a:rPr>
              <a:t>pour </a:t>
            </a:r>
            <a:r>
              <a:rPr sz="1900" spc="-15" dirty="0">
                <a:solidFill>
                  <a:srgbClr val="404040"/>
                </a:solidFill>
                <a:latin typeface="Calibri"/>
                <a:cs typeface="Calibri"/>
              </a:rPr>
              <a:t>exécuter </a:t>
            </a:r>
            <a:r>
              <a:rPr sz="1900" spc="-5" dirty="0">
                <a:solidFill>
                  <a:srgbClr val="404040"/>
                </a:solidFill>
                <a:latin typeface="Calibri"/>
                <a:cs typeface="Calibri"/>
              </a:rPr>
              <a:t>chaque méthode </a:t>
            </a:r>
            <a:r>
              <a:rPr sz="1900" spc="-10" dirty="0">
                <a:solidFill>
                  <a:srgbClr val="404040"/>
                </a:solidFill>
                <a:latin typeface="Calibri"/>
                <a:cs typeface="Calibri"/>
              </a:rPr>
              <a:t>de  </a:t>
            </a:r>
            <a:r>
              <a:rPr sz="1900" spc="-15" dirty="0">
                <a:solidFill>
                  <a:srgbClr val="404040"/>
                </a:solidFill>
                <a:latin typeface="Calibri"/>
                <a:cs typeface="Calibri"/>
              </a:rPr>
              <a:t>tests </a:t>
            </a:r>
            <a:r>
              <a:rPr sz="1900" spc="-5" dirty="0">
                <a:solidFill>
                  <a:srgbClr val="404040"/>
                </a:solidFill>
                <a:latin typeface="Calibri"/>
                <a:cs typeface="Calibri"/>
              </a:rPr>
              <a:t>: il n'y a </a:t>
            </a:r>
            <a:r>
              <a:rPr sz="1900" spc="-15" dirty="0">
                <a:solidFill>
                  <a:srgbClr val="404040"/>
                </a:solidFill>
                <a:latin typeface="Calibri"/>
                <a:cs typeface="Calibri"/>
              </a:rPr>
              <a:t>alors </a:t>
            </a:r>
            <a:r>
              <a:rPr sz="1900" spc="-10" dirty="0">
                <a:solidFill>
                  <a:srgbClr val="404040"/>
                </a:solidFill>
                <a:latin typeface="Calibri"/>
                <a:cs typeface="Calibri"/>
              </a:rPr>
              <a:t>pas d'instance </a:t>
            </a:r>
            <a:r>
              <a:rPr sz="1900" spc="-5" dirty="0">
                <a:solidFill>
                  <a:srgbClr val="404040"/>
                </a:solidFill>
                <a:latin typeface="Calibri"/>
                <a:cs typeface="Calibri"/>
              </a:rPr>
              <a:t>à </a:t>
            </a:r>
            <a:r>
              <a:rPr sz="1900" spc="-10" dirty="0">
                <a:solidFill>
                  <a:srgbClr val="404040"/>
                </a:solidFill>
                <a:latin typeface="Calibri"/>
                <a:cs typeface="Calibri"/>
              </a:rPr>
              <a:t>utiliser pour </a:t>
            </a:r>
            <a:r>
              <a:rPr sz="1900" spc="-15" dirty="0">
                <a:solidFill>
                  <a:srgbClr val="404040"/>
                </a:solidFill>
                <a:latin typeface="Calibri"/>
                <a:cs typeface="Calibri"/>
              </a:rPr>
              <a:t>invoquer </a:t>
            </a:r>
            <a:r>
              <a:rPr sz="1900" spc="-5" dirty="0">
                <a:solidFill>
                  <a:srgbClr val="404040"/>
                </a:solidFill>
                <a:latin typeface="Calibri"/>
                <a:cs typeface="Calibri"/>
              </a:rPr>
              <a:t>les méthodes  </a:t>
            </a:r>
            <a:r>
              <a:rPr sz="1900" spc="-15" dirty="0">
                <a:solidFill>
                  <a:srgbClr val="404040"/>
                </a:solidFill>
                <a:latin typeface="Calibri"/>
                <a:cs typeface="Calibri"/>
              </a:rPr>
              <a:t>@BeforeAll </a:t>
            </a:r>
            <a:r>
              <a:rPr sz="1900" spc="-10" dirty="0">
                <a:solidFill>
                  <a:srgbClr val="404040"/>
                </a:solidFill>
                <a:latin typeface="Calibri"/>
                <a:cs typeface="Calibri"/>
              </a:rPr>
              <a:t>et @AfterAll. </a:t>
            </a:r>
            <a:r>
              <a:rPr sz="1900" spc="-5" dirty="0">
                <a:solidFill>
                  <a:srgbClr val="404040"/>
                </a:solidFill>
                <a:latin typeface="Calibri"/>
                <a:cs typeface="Calibri"/>
              </a:rPr>
              <a:t>Celles-ci </a:t>
            </a:r>
            <a:r>
              <a:rPr sz="1900" spc="-15" dirty="0">
                <a:solidFill>
                  <a:srgbClr val="404040"/>
                </a:solidFill>
                <a:latin typeface="Calibri"/>
                <a:cs typeface="Calibri"/>
              </a:rPr>
              <a:t>doivent </a:t>
            </a:r>
            <a:r>
              <a:rPr sz="1900" spc="-10" dirty="0">
                <a:solidFill>
                  <a:srgbClr val="404040"/>
                </a:solidFill>
                <a:latin typeface="Calibri"/>
                <a:cs typeface="Calibri"/>
              </a:rPr>
              <a:t>donc être</a:t>
            </a:r>
            <a:r>
              <a:rPr sz="1900" spc="170" dirty="0">
                <a:solidFill>
                  <a:srgbClr val="404040"/>
                </a:solidFill>
                <a:latin typeface="Calibri"/>
                <a:cs typeface="Calibri"/>
              </a:rPr>
              <a:t> </a:t>
            </a:r>
            <a:r>
              <a:rPr sz="1900" spc="-10" dirty="0">
                <a:solidFill>
                  <a:srgbClr val="404040"/>
                </a:solidFill>
                <a:latin typeface="Calibri"/>
                <a:cs typeface="Calibri"/>
              </a:rPr>
              <a:t>statique.</a:t>
            </a:r>
            <a:endParaRPr sz="19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1343805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26249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55" dirty="0">
                <a:solidFill>
                  <a:schemeClr val="tx1"/>
                </a:solidFill>
              </a:rPr>
              <a:t>Cycle </a:t>
            </a:r>
            <a:r>
              <a:rPr spc="-25" dirty="0">
                <a:solidFill>
                  <a:schemeClr val="tx1"/>
                </a:solidFill>
              </a:rPr>
              <a:t>de </a:t>
            </a:r>
            <a:r>
              <a:rPr spc="-35" dirty="0">
                <a:solidFill>
                  <a:schemeClr val="tx1"/>
                </a:solidFill>
              </a:rPr>
              <a:t>vie des</a:t>
            </a:r>
            <a:r>
              <a:rPr spc="-560" dirty="0">
                <a:solidFill>
                  <a:schemeClr val="tx1"/>
                </a:solidFill>
              </a:rPr>
              <a:t> </a:t>
            </a:r>
            <a:r>
              <a:rPr spc="-65" dirty="0">
                <a:solidFill>
                  <a:schemeClr val="tx1"/>
                </a:solidFill>
              </a:rPr>
              <a:t>tests</a:t>
            </a:r>
          </a:p>
        </p:txBody>
      </p:sp>
      <p:sp>
        <p:nvSpPr>
          <p:cNvPr id="5" name="object 5"/>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76148" y="1520476"/>
            <a:ext cx="3708400" cy="4113947"/>
          </a:xfrm>
          <a:prstGeom prst="rect">
            <a:avLst/>
          </a:prstGeom>
        </p:spPr>
        <p:txBody>
          <a:bodyPr vert="horz" wrap="square" lIns="0" tIns="12700" rIns="0" bIns="0" rtlCol="0">
            <a:spAutoFit/>
          </a:bodyPr>
          <a:lstStyle/>
          <a:p>
            <a:pPr marL="12700">
              <a:lnSpc>
                <a:spcPct val="100000"/>
              </a:lnSpc>
              <a:spcBef>
                <a:spcPts val="100"/>
              </a:spcBef>
            </a:pPr>
            <a:r>
              <a:rPr sz="1200" dirty="0">
                <a:latin typeface="Courier New"/>
                <a:cs typeface="Courier New"/>
              </a:rPr>
              <a:t>package com.dplantrou.dej.junit5;</a:t>
            </a:r>
            <a:endParaRPr sz="1200">
              <a:latin typeface="Courier New"/>
              <a:cs typeface="Courier New"/>
            </a:endParaRPr>
          </a:p>
          <a:p>
            <a:pPr>
              <a:lnSpc>
                <a:spcPct val="100000"/>
              </a:lnSpc>
            </a:pPr>
            <a:endParaRPr sz="1250">
              <a:latin typeface="Times New Roman"/>
              <a:cs typeface="Times New Roman"/>
            </a:endParaRPr>
          </a:p>
          <a:p>
            <a:pPr marL="12700" marR="5080">
              <a:lnSpc>
                <a:spcPct val="100000"/>
              </a:lnSpc>
            </a:pPr>
            <a:r>
              <a:rPr sz="1200" spc="-5" dirty="0">
                <a:latin typeface="Courier New"/>
                <a:cs typeface="Courier New"/>
              </a:rPr>
              <a:t>import </a:t>
            </a:r>
            <a:r>
              <a:rPr sz="1200" dirty="0">
                <a:latin typeface="Courier New"/>
                <a:cs typeface="Courier New"/>
              </a:rPr>
              <a:t>org.junit.jupiter.api.AfterAll;  </a:t>
            </a:r>
            <a:r>
              <a:rPr sz="1200" spc="-5" dirty="0">
                <a:latin typeface="Courier New"/>
                <a:cs typeface="Courier New"/>
              </a:rPr>
              <a:t>import </a:t>
            </a:r>
            <a:r>
              <a:rPr sz="1200" dirty="0">
                <a:latin typeface="Courier New"/>
                <a:cs typeface="Courier New"/>
              </a:rPr>
              <a:t>org.junit.jupiter.api.AfterEach;  </a:t>
            </a:r>
            <a:r>
              <a:rPr sz="1200" spc="-5" dirty="0">
                <a:latin typeface="Courier New"/>
                <a:cs typeface="Courier New"/>
              </a:rPr>
              <a:t>import </a:t>
            </a:r>
            <a:r>
              <a:rPr sz="1200" dirty="0">
                <a:latin typeface="Courier New"/>
                <a:cs typeface="Courier New"/>
              </a:rPr>
              <a:t>org.junit.jupiter.api.Assertions;  </a:t>
            </a:r>
            <a:r>
              <a:rPr sz="1200" spc="-5" dirty="0">
                <a:latin typeface="Courier New"/>
                <a:cs typeface="Courier New"/>
              </a:rPr>
              <a:t>import </a:t>
            </a:r>
            <a:r>
              <a:rPr sz="1200" dirty="0">
                <a:latin typeface="Courier New"/>
                <a:cs typeface="Courier New"/>
              </a:rPr>
              <a:t>org.junit.jupiter.api.BeforeAll;  </a:t>
            </a:r>
            <a:r>
              <a:rPr sz="1200" spc="-5" dirty="0">
                <a:latin typeface="Courier New"/>
                <a:cs typeface="Courier New"/>
              </a:rPr>
              <a:t>import </a:t>
            </a:r>
            <a:r>
              <a:rPr sz="1200" dirty="0">
                <a:latin typeface="Courier New"/>
                <a:cs typeface="Courier New"/>
              </a:rPr>
              <a:t>org.junit.jupiter.api.BeforeEach;  </a:t>
            </a:r>
            <a:r>
              <a:rPr sz="1200" spc="-5" dirty="0">
                <a:latin typeface="Courier New"/>
                <a:cs typeface="Courier New"/>
              </a:rPr>
              <a:t>import</a:t>
            </a:r>
            <a:r>
              <a:rPr sz="1200" spc="5" dirty="0">
                <a:latin typeface="Courier New"/>
                <a:cs typeface="Courier New"/>
              </a:rPr>
              <a:t> </a:t>
            </a:r>
            <a:r>
              <a:rPr sz="1200" dirty="0">
                <a:latin typeface="Courier New"/>
                <a:cs typeface="Courier New"/>
              </a:rPr>
              <a:t>org.junit.jupiter.api.Test;</a:t>
            </a:r>
            <a:endParaRPr sz="1200">
              <a:latin typeface="Courier New"/>
              <a:cs typeface="Courier New"/>
            </a:endParaRPr>
          </a:p>
          <a:p>
            <a:pPr>
              <a:lnSpc>
                <a:spcPct val="100000"/>
              </a:lnSpc>
              <a:spcBef>
                <a:spcPts val="5"/>
              </a:spcBef>
            </a:pPr>
            <a:endParaRPr sz="1250">
              <a:latin typeface="Times New Roman"/>
              <a:cs typeface="Times New Roman"/>
            </a:endParaRPr>
          </a:p>
          <a:p>
            <a:pPr marL="12700">
              <a:lnSpc>
                <a:spcPct val="100000"/>
              </a:lnSpc>
            </a:pPr>
            <a:r>
              <a:rPr sz="1200" spc="-5" dirty="0">
                <a:latin typeface="Courier New"/>
                <a:cs typeface="Courier New"/>
              </a:rPr>
              <a:t>public </a:t>
            </a:r>
            <a:r>
              <a:rPr sz="1200" dirty="0">
                <a:latin typeface="Courier New"/>
                <a:cs typeface="Courier New"/>
              </a:rPr>
              <a:t>class MonTest</a:t>
            </a:r>
            <a:r>
              <a:rPr sz="1200" spc="25" dirty="0">
                <a:latin typeface="Courier New"/>
                <a:cs typeface="Courier New"/>
              </a:rPr>
              <a:t> </a:t>
            </a:r>
            <a:r>
              <a:rPr sz="1200" dirty="0">
                <a:latin typeface="Courier New"/>
                <a:cs typeface="Courier New"/>
              </a:rPr>
              <a:t>{</a:t>
            </a:r>
            <a:endParaRPr sz="1200">
              <a:latin typeface="Courier New"/>
              <a:cs typeface="Courier New"/>
            </a:endParaRPr>
          </a:p>
          <a:p>
            <a:pPr>
              <a:lnSpc>
                <a:spcPct val="100000"/>
              </a:lnSpc>
              <a:spcBef>
                <a:spcPts val="5"/>
              </a:spcBef>
            </a:pPr>
            <a:endParaRPr sz="1250">
              <a:latin typeface="Times New Roman"/>
              <a:cs typeface="Times New Roman"/>
            </a:endParaRPr>
          </a:p>
          <a:p>
            <a:pPr marL="12700">
              <a:lnSpc>
                <a:spcPct val="100000"/>
              </a:lnSpc>
            </a:pPr>
            <a:r>
              <a:rPr sz="1200" spc="-5" dirty="0">
                <a:latin typeface="Courier New"/>
                <a:cs typeface="Courier New"/>
              </a:rPr>
              <a:t>@BeforeAll</a:t>
            </a:r>
            <a:endParaRPr sz="1200">
              <a:latin typeface="Courier New"/>
              <a:cs typeface="Courier New"/>
            </a:endParaRPr>
          </a:p>
          <a:p>
            <a:pPr marL="370205" marR="383540" indent="-358140">
              <a:lnSpc>
                <a:spcPct val="100000"/>
              </a:lnSpc>
            </a:pPr>
            <a:r>
              <a:rPr sz="1200" spc="-5" dirty="0">
                <a:latin typeface="Courier New"/>
                <a:cs typeface="Courier New"/>
              </a:rPr>
              <a:t>static </a:t>
            </a:r>
            <a:r>
              <a:rPr sz="1200" dirty="0">
                <a:latin typeface="Courier New"/>
                <a:cs typeface="Courier New"/>
              </a:rPr>
              <a:t>void initAll() {  System.out.println("beforeAll");</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a:p>
            <a:pPr>
              <a:lnSpc>
                <a:spcPct val="100000"/>
              </a:lnSpc>
              <a:spcBef>
                <a:spcPts val="5"/>
              </a:spcBef>
            </a:pPr>
            <a:endParaRPr sz="1250">
              <a:latin typeface="Times New Roman"/>
              <a:cs typeface="Times New Roman"/>
            </a:endParaRPr>
          </a:p>
          <a:p>
            <a:pPr marL="12700" marR="2493010">
              <a:lnSpc>
                <a:spcPct val="100000"/>
              </a:lnSpc>
            </a:pPr>
            <a:r>
              <a:rPr sz="1200" dirty="0">
                <a:latin typeface="Courier New"/>
                <a:cs typeface="Courier New"/>
              </a:rPr>
              <a:t>@BeforeEach  void init()</a:t>
            </a:r>
            <a:r>
              <a:rPr sz="1200" spc="-85" dirty="0">
                <a:latin typeface="Courier New"/>
                <a:cs typeface="Courier New"/>
              </a:rPr>
              <a:t> </a:t>
            </a:r>
            <a:r>
              <a:rPr sz="1200" dirty="0">
                <a:latin typeface="Courier New"/>
                <a:cs typeface="Courier New"/>
              </a:rPr>
              <a:t>{</a:t>
            </a:r>
            <a:endParaRPr sz="1200">
              <a:latin typeface="Courier New"/>
              <a:cs typeface="Courier New"/>
            </a:endParaRPr>
          </a:p>
          <a:p>
            <a:pPr marL="370205">
              <a:lnSpc>
                <a:spcPct val="100000"/>
              </a:lnSpc>
            </a:pPr>
            <a:r>
              <a:rPr sz="1200" dirty="0">
                <a:latin typeface="Courier New"/>
                <a:cs typeface="Courier New"/>
              </a:rPr>
              <a:t>System.out.println("beforeEach");</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a:p>
            <a:pPr>
              <a:lnSpc>
                <a:spcPct val="100000"/>
              </a:lnSpc>
              <a:spcBef>
                <a:spcPts val="5"/>
              </a:spcBef>
            </a:pPr>
            <a:endParaRPr sz="1250">
              <a:latin typeface="Times New Roman"/>
              <a:cs typeface="Times New Roman"/>
            </a:endParaRPr>
          </a:p>
          <a:p>
            <a:pPr marL="12700">
              <a:lnSpc>
                <a:spcPct val="100000"/>
              </a:lnSpc>
            </a:pPr>
            <a:r>
              <a:rPr sz="1200" dirty="0">
                <a:latin typeface="Courier New"/>
                <a:cs typeface="Courier New"/>
              </a:rPr>
              <a:t>,,,,</a:t>
            </a:r>
            <a:endParaRPr sz="1200">
              <a:latin typeface="Courier New"/>
              <a:cs typeface="Courier New"/>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330</a:t>
            </a:r>
            <a:endParaRPr sz="1050">
              <a:latin typeface="Calibri"/>
              <a:cs typeface="Calibri"/>
            </a:endParaRPr>
          </a:p>
        </p:txBody>
      </p:sp>
    </p:spTree>
    <p:extLst>
      <p:ext uri="{BB962C8B-B14F-4D97-AF65-F5344CB8AC3E}">
        <p14:creationId xmlns:p14="http://schemas.microsoft.com/office/powerpoint/2010/main" val="22700368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26249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55" dirty="0">
                <a:solidFill>
                  <a:schemeClr val="tx1"/>
                </a:solidFill>
              </a:rPr>
              <a:t>Cycle </a:t>
            </a:r>
            <a:r>
              <a:rPr spc="-25" dirty="0">
                <a:solidFill>
                  <a:schemeClr val="tx1"/>
                </a:solidFill>
              </a:rPr>
              <a:t>de </a:t>
            </a:r>
            <a:r>
              <a:rPr spc="-35" dirty="0">
                <a:solidFill>
                  <a:schemeClr val="tx1"/>
                </a:solidFill>
              </a:rPr>
              <a:t>vie des</a:t>
            </a:r>
            <a:r>
              <a:rPr spc="-560" dirty="0">
                <a:solidFill>
                  <a:schemeClr val="tx1"/>
                </a:solidFill>
              </a:rPr>
              <a:t> </a:t>
            </a:r>
            <a:r>
              <a:rPr spc="-65" dirty="0">
                <a:solidFill>
                  <a:schemeClr val="tx1"/>
                </a:solidFill>
              </a:rPr>
              <a:t>tests</a:t>
            </a:r>
          </a:p>
        </p:txBody>
      </p:sp>
      <p:sp>
        <p:nvSpPr>
          <p:cNvPr id="5" name="object 5"/>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76148" y="1520476"/>
            <a:ext cx="3329940" cy="751488"/>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@AfterEach</a:t>
            </a:r>
            <a:endParaRPr sz="1200">
              <a:latin typeface="Courier New"/>
              <a:cs typeface="Courier New"/>
            </a:endParaRPr>
          </a:p>
          <a:p>
            <a:pPr marL="370205" marR="5080" indent="-358140">
              <a:lnSpc>
                <a:spcPct val="100000"/>
              </a:lnSpc>
            </a:pPr>
            <a:r>
              <a:rPr sz="1200" dirty="0">
                <a:latin typeface="Courier New"/>
                <a:cs typeface="Courier New"/>
              </a:rPr>
              <a:t>void tearDown() {  System.out.println("afterEach");</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11" name="object 11"/>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7" name="object 7"/>
          <p:cNvSpPr txBox="1"/>
          <p:nvPr/>
        </p:nvSpPr>
        <p:spPr>
          <a:xfrm>
            <a:off x="676149" y="2206562"/>
            <a:ext cx="3236595" cy="751488"/>
          </a:xfrm>
          <a:prstGeom prst="rect">
            <a:avLst/>
          </a:prstGeom>
        </p:spPr>
        <p:txBody>
          <a:bodyPr vert="horz" wrap="square" lIns="0" tIns="12700" rIns="0" bIns="0" rtlCol="0">
            <a:spAutoFit/>
          </a:bodyPr>
          <a:lstStyle/>
          <a:p>
            <a:pPr marL="12700">
              <a:lnSpc>
                <a:spcPct val="100000"/>
              </a:lnSpc>
              <a:spcBef>
                <a:spcPts val="100"/>
              </a:spcBef>
            </a:pPr>
            <a:r>
              <a:rPr sz="1200" dirty="0">
                <a:latin typeface="Courier New"/>
                <a:cs typeface="Courier New"/>
              </a:rPr>
              <a:t>@AfterAll</a:t>
            </a:r>
            <a:endParaRPr sz="1200">
              <a:latin typeface="Courier New"/>
              <a:cs typeface="Courier New"/>
            </a:endParaRPr>
          </a:p>
          <a:p>
            <a:pPr marL="370205" marR="5080" indent="-358140">
              <a:lnSpc>
                <a:spcPct val="100000"/>
              </a:lnSpc>
            </a:pPr>
            <a:r>
              <a:rPr sz="1200" spc="-5" dirty="0">
                <a:latin typeface="Courier New"/>
                <a:cs typeface="Courier New"/>
              </a:rPr>
              <a:t>static </a:t>
            </a:r>
            <a:r>
              <a:rPr sz="1200" dirty="0">
                <a:latin typeface="Courier New"/>
                <a:cs typeface="Courier New"/>
              </a:rPr>
              <a:t>void tearDownAll() {  System.out.println("afterAll");</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8" name="object 8"/>
          <p:cNvSpPr txBox="1"/>
          <p:nvPr/>
        </p:nvSpPr>
        <p:spPr>
          <a:xfrm>
            <a:off x="676148" y="2892362"/>
            <a:ext cx="3424554" cy="936154"/>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@Test</a:t>
            </a:r>
            <a:endParaRPr sz="1200">
              <a:latin typeface="Courier New"/>
              <a:cs typeface="Courier New"/>
            </a:endParaRPr>
          </a:p>
          <a:p>
            <a:pPr marL="370205" marR="5080" indent="-358140">
              <a:lnSpc>
                <a:spcPct val="100000"/>
              </a:lnSpc>
            </a:pPr>
            <a:r>
              <a:rPr sz="1200" dirty="0">
                <a:latin typeface="Courier New"/>
                <a:cs typeface="Courier New"/>
              </a:rPr>
              <a:t>void simpleTest() {  System.out.println("simpleTest");  Assertions.assertTrue(true);</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9" name="object 9"/>
          <p:cNvSpPr txBox="1"/>
          <p:nvPr/>
        </p:nvSpPr>
        <p:spPr>
          <a:xfrm>
            <a:off x="676148" y="3715513"/>
            <a:ext cx="3424554" cy="112082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@Test</a:t>
            </a:r>
            <a:endParaRPr sz="1200">
              <a:latin typeface="Courier New"/>
              <a:cs typeface="Courier New"/>
            </a:endParaRPr>
          </a:p>
          <a:p>
            <a:pPr marL="370205" marR="5080" indent="-358140">
              <a:lnSpc>
                <a:spcPct val="100000"/>
              </a:lnSpc>
            </a:pPr>
            <a:r>
              <a:rPr sz="1200" dirty="0">
                <a:latin typeface="Courier New"/>
                <a:cs typeface="Courier New"/>
              </a:rPr>
              <a:t>void secondTest() {  System.out.println("secondTest");  Assertions.assertTrue(true);</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10" name="object 10"/>
          <p:cNvSpPr txBox="1"/>
          <p:nvPr/>
        </p:nvSpPr>
        <p:spPr>
          <a:xfrm>
            <a:off x="5875020" y="2426589"/>
            <a:ext cx="2705100" cy="2638543"/>
          </a:xfrm>
          <a:prstGeom prst="rect">
            <a:avLst/>
          </a:prstGeom>
          <a:solidFill>
            <a:srgbClr val="92D050"/>
          </a:solidFill>
          <a:ln w="9144">
            <a:solidFill>
              <a:srgbClr val="000000"/>
            </a:solidFill>
          </a:ln>
        </p:spPr>
        <p:txBody>
          <a:bodyPr vert="horz" wrap="square" lIns="0" tIns="37465" rIns="0" bIns="0" rtlCol="0">
            <a:spAutoFit/>
          </a:bodyPr>
          <a:lstStyle/>
          <a:p>
            <a:pPr marL="92075">
              <a:lnSpc>
                <a:spcPct val="100000"/>
              </a:lnSpc>
              <a:spcBef>
                <a:spcPts val="295"/>
              </a:spcBef>
            </a:pPr>
            <a:r>
              <a:rPr sz="1200" spc="-10" dirty="0">
                <a:latin typeface="Calibri"/>
                <a:cs typeface="Calibri"/>
              </a:rPr>
              <a:t>Résultat</a:t>
            </a:r>
            <a:r>
              <a:rPr sz="1200" spc="-20" dirty="0">
                <a:latin typeface="Calibri"/>
                <a:cs typeface="Calibri"/>
              </a:rPr>
              <a:t> </a:t>
            </a:r>
            <a:r>
              <a:rPr sz="1200" dirty="0">
                <a:latin typeface="Calibri"/>
                <a:cs typeface="Calibri"/>
              </a:rPr>
              <a:t>:</a:t>
            </a:r>
            <a:endParaRPr sz="1200">
              <a:latin typeface="Calibri"/>
              <a:cs typeface="Calibri"/>
            </a:endParaRPr>
          </a:p>
          <a:p>
            <a:pPr>
              <a:lnSpc>
                <a:spcPct val="100000"/>
              </a:lnSpc>
            </a:pPr>
            <a:endParaRPr sz="1250">
              <a:latin typeface="Times New Roman"/>
              <a:cs typeface="Times New Roman"/>
            </a:endParaRPr>
          </a:p>
          <a:p>
            <a:pPr marL="92075" marR="1907539">
              <a:lnSpc>
                <a:spcPct val="100000"/>
              </a:lnSpc>
            </a:pPr>
            <a:r>
              <a:rPr sz="1200" spc="-5" dirty="0">
                <a:latin typeface="Calibri"/>
                <a:cs typeface="Calibri"/>
              </a:rPr>
              <a:t>beforeAll  </a:t>
            </a:r>
            <a:r>
              <a:rPr sz="1200" dirty="0">
                <a:latin typeface="Calibri"/>
                <a:cs typeface="Calibri"/>
              </a:rPr>
              <a:t>b</a:t>
            </a:r>
            <a:r>
              <a:rPr sz="1200" spc="-15" dirty="0">
                <a:latin typeface="Calibri"/>
                <a:cs typeface="Calibri"/>
              </a:rPr>
              <a:t>e</a:t>
            </a:r>
            <a:r>
              <a:rPr sz="1200" spc="-20" dirty="0">
                <a:latin typeface="Calibri"/>
                <a:cs typeface="Calibri"/>
              </a:rPr>
              <a:t>f</a:t>
            </a:r>
            <a:r>
              <a:rPr sz="1200" spc="-5" dirty="0">
                <a:latin typeface="Calibri"/>
                <a:cs typeface="Calibri"/>
              </a:rPr>
              <a:t>o</a:t>
            </a:r>
            <a:r>
              <a:rPr sz="1200" spc="-10" dirty="0">
                <a:latin typeface="Calibri"/>
                <a:cs typeface="Calibri"/>
              </a:rPr>
              <a:t>r</a:t>
            </a:r>
            <a:r>
              <a:rPr sz="1200" dirty="0">
                <a:latin typeface="Calibri"/>
                <a:cs typeface="Calibri"/>
              </a:rPr>
              <a:t>e</a:t>
            </a:r>
            <a:r>
              <a:rPr sz="1200" spc="-25" dirty="0">
                <a:latin typeface="Calibri"/>
                <a:cs typeface="Calibri"/>
              </a:rPr>
              <a:t>E</a:t>
            </a:r>
            <a:r>
              <a:rPr sz="1200" dirty="0">
                <a:latin typeface="Calibri"/>
                <a:cs typeface="Calibri"/>
              </a:rPr>
              <a:t>a</a:t>
            </a:r>
            <a:r>
              <a:rPr sz="1200" spc="-5" dirty="0">
                <a:latin typeface="Calibri"/>
                <a:cs typeface="Calibri"/>
              </a:rPr>
              <a:t>c</a:t>
            </a:r>
            <a:r>
              <a:rPr sz="1200" dirty="0">
                <a:latin typeface="Calibri"/>
                <a:cs typeface="Calibri"/>
              </a:rPr>
              <a:t>h  </a:t>
            </a:r>
            <a:r>
              <a:rPr sz="1200" spc="-15" dirty="0">
                <a:latin typeface="Calibri"/>
                <a:cs typeface="Calibri"/>
              </a:rPr>
              <a:t>simpleTest  </a:t>
            </a:r>
            <a:r>
              <a:rPr sz="1200" spc="-10" dirty="0">
                <a:latin typeface="Calibri"/>
                <a:cs typeface="Calibri"/>
              </a:rPr>
              <a:t>afterEach  </a:t>
            </a:r>
            <a:r>
              <a:rPr sz="1200" dirty="0">
                <a:latin typeface="Calibri"/>
                <a:cs typeface="Calibri"/>
              </a:rPr>
              <a:t>b</a:t>
            </a:r>
            <a:r>
              <a:rPr sz="1200" spc="-10" dirty="0">
                <a:latin typeface="Calibri"/>
                <a:cs typeface="Calibri"/>
              </a:rPr>
              <a:t>e</a:t>
            </a:r>
            <a:r>
              <a:rPr sz="1200" spc="-20" dirty="0">
                <a:latin typeface="Calibri"/>
                <a:cs typeface="Calibri"/>
              </a:rPr>
              <a:t>f</a:t>
            </a:r>
            <a:r>
              <a:rPr sz="1200" spc="-5" dirty="0">
                <a:latin typeface="Calibri"/>
                <a:cs typeface="Calibri"/>
              </a:rPr>
              <a:t>o</a:t>
            </a:r>
            <a:r>
              <a:rPr sz="1200" spc="-10" dirty="0">
                <a:latin typeface="Calibri"/>
                <a:cs typeface="Calibri"/>
              </a:rPr>
              <a:t>r</a:t>
            </a:r>
            <a:r>
              <a:rPr sz="1200" dirty="0">
                <a:latin typeface="Calibri"/>
                <a:cs typeface="Calibri"/>
              </a:rPr>
              <a:t>e</a:t>
            </a:r>
            <a:r>
              <a:rPr sz="1200" spc="-20" dirty="0">
                <a:latin typeface="Calibri"/>
                <a:cs typeface="Calibri"/>
              </a:rPr>
              <a:t>E</a:t>
            </a:r>
            <a:r>
              <a:rPr sz="1200" dirty="0">
                <a:latin typeface="Calibri"/>
                <a:cs typeface="Calibri"/>
              </a:rPr>
              <a:t>ach  </a:t>
            </a:r>
            <a:r>
              <a:rPr sz="1200" spc="-5" dirty="0">
                <a:latin typeface="Calibri"/>
                <a:cs typeface="Calibri"/>
              </a:rPr>
              <a:t>se</a:t>
            </a:r>
            <a:r>
              <a:rPr sz="1200" spc="-15" dirty="0">
                <a:latin typeface="Calibri"/>
                <a:cs typeface="Calibri"/>
              </a:rPr>
              <a:t>c</a:t>
            </a:r>
            <a:r>
              <a:rPr sz="1200" spc="-5" dirty="0">
                <a:latin typeface="Calibri"/>
                <a:cs typeface="Calibri"/>
              </a:rPr>
              <a:t>o</a:t>
            </a:r>
            <a:r>
              <a:rPr sz="1200" spc="5" dirty="0">
                <a:latin typeface="Calibri"/>
                <a:cs typeface="Calibri"/>
              </a:rPr>
              <a:t>n</a:t>
            </a:r>
            <a:r>
              <a:rPr sz="1200" dirty="0">
                <a:latin typeface="Calibri"/>
                <a:cs typeface="Calibri"/>
              </a:rPr>
              <a:t>d</a:t>
            </a:r>
            <a:r>
              <a:rPr sz="1200" spc="-105" dirty="0">
                <a:latin typeface="Calibri"/>
                <a:cs typeface="Calibri"/>
              </a:rPr>
              <a:t>T</a:t>
            </a:r>
            <a:r>
              <a:rPr sz="1200" dirty="0">
                <a:latin typeface="Calibri"/>
                <a:cs typeface="Calibri"/>
              </a:rPr>
              <a:t>e</a:t>
            </a:r>
            <a:r>
              <a:rPr sz="1200" spc="-15" dirty="0">
                <a:latin typeface="Calibri"/>
                <a:cs typeface="Calibri"/>
              </a:rPr>
              <a:t>s</a:t>
            </a:r>
            <a:r>
              <a:rPr sz="1200" dirty="0">
                <a:latin typeface="Calibri"/>
                <a:cs typeface="Calibri"/>
              </a:rPr>
              <a:t>t  </a:t>
            </a:r>
            <a:r>
              <a:rPr sz="1200" spc="-10" dirty="0">
                <a:latin typeface="Calibri"/>
                <a:cs typeface="Calibri"/>
              </a:rPr>
              <a:t>afterEach  </a:t>
            </a:r>
            <a:r>
              <a:rPr sz="1200" spc="-5" dirty="0">
                <a:latin typeface="Calibri"/>
                <a:cs typeface="Calibri"/>
              </a:rPr>
              <a:t>afterAll</a:t>
            </a:r>
            <a:endParaRPr sz="1200">
              <a:latin typeface="Calibri"/>
              <a:cs typeface="Calibri"/>
            </a:endParaRPr>
          </a:p>
          <a:p>
            <a:pPr>
              <a:lnSpc>
                <a:spcPct val="100000"/>
              </a:lnSpc>
              <a:spcBef>
                <a:spcPts val="5"/>
              </a:spcBef>
            </a:pPr>
            <a:endParaRPr sz="1250">
              <a:latin typeface="Times New Roman"/>
              <a:cs typeface="Times New Roman"/>
            </a:endParaRPr>
          </a:p>
          <a:p>
            <a:pPr marL="92075" marR="240029" algn="just">
              <a:lnSpc>
                <a:spcPct val="100000"/>
              </a:lnSpc>
            </a:pPr>
            <a:r>
              <a:rPr sz="1200" spc="-10" dirty="0">
                <a:latin typeface="Calibri"/>
                <a:cs typeface="Calibri"/>
              </a:rPr>
              <a:t>RQ </a:t>
            </a:r>
            <a:r>
              <a:rPr sz="1200" dirty="0">
                <a:latin typeface="Calibri"/>
                <a:cs typeface="Calibri"/>
              </a:rPr>
              <a:t>: </a:t>
            </a:r>
            <a:r>
              <a:rPr sz="1200" spc="-10" dirty="0">
                <a:latin typeface="Calibri"/>
                <a:cs typeface="Calibri"/>
              </a:rPr>
              <a:t>L'ordre </a:t>
            </a:r>
            <a:r>
              <a:rPr sz="1200" spc="-5" dirty="0">
                <a:latin typeface="Calibri"/>
                <a:cs typeface="Calibri"/>
              </a:rPr>
              <a:t>d'exécution </a:t>
            </a:r>
            <a:r>
              <a:rPr sz="1200" dirty="0">
                <a:latin typeface="Calibri"/>
                <a:cs typeface="Calibri"/>
              </a:rPr>
              <a:t>de </a:t>
            </a:r>
            <a:r>
              <a:rPr sz="1200" spc="-5" dirty="0">
                <a:latin typeface="Calibri"/>
                <a:cs typeface="Calibri"/>
              </a:rPr>
              <a:t>méthodes  annotées </a:t>
            </a:r>
            <a:r>
              <a:rPr sz="1200" spc="-10" dirty="0">
                <a:latin typeface="Calibri"/>
                <a:cs typeface="Calibri"/>
              </a:rPr>
              <a:t>avec </a:t>
            </a:r>
            <a:r>
              <a:rPr sz="1200" dirty="0">
                <a:latin typeface="Calibri"/>
                <a:cs typeface="Calibri"/>
              </a:rPr>
              <a:t>les mêmes </a:t>
            </a:r>
            <a:r>
              <a:rPr sz="1200" spc="-5" dirty="0">
                <a:latin typeface="Calibri"/>
                <a:cs typeface="Calibri"/>
              </a:rPr>
              <a:t>annotations  (par </a:t>
            </a:r>
            <a:r>
              <a:rPr sz="1200" spc="-10" dirty="0">
                <a:latin typeface="Calibri"/>
                <a:cs typeface="Calibri"/>
              </a:rPr>
              <a:t>exemple </a:t>
            </a:r>
            <a:r>
              <a:rPr sz="1200" spc="-5" dirty="0">
                <a:latin typeface="Calibri"/>
                <a:cs typeface="Calibri"/>
              </a:rPr>
              <a:t>@BeforeAll) est</a:t>
            </a:r>
            <a:r>
              <a:rPr sz="1200" spc="-60" dirty="0">
                <a:latin typeface="Calibri"/>
                <a:cs typeface="Calibri"/>
              </a:rPr>
              <a:t> </a:t>
            </a:r>
            <a:r>
              <a:rPr sz="1200" dirty="0">
                <a:latin typeface="Calibri"/>
                <a:cs typeface="Calibri"/>
              </a:rPr>
              <a:t>indéfini.</a:t>
            </a:r>
            <a:endParaRPr sz="1200">
              <a:latin typeface="Calibri"/>
              <a:cs typeface="Calibri"/>
            </a:endParaRPr>
          </a:p>
        </p:txBody>
      </p:sp>
    </p:spTree>
    <p:extLst>
      <p:ext uri="{BB962C8B-B14F-4D97-AF65-F5344CB8AC3E}">
        <p14:creationId xmlns:p14="http://schemas.microsoft.com/office/powerpoint/2010/main" val="21888090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533400" y="8628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361950"/>
            <a:ext cx="554672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395" dirty="0">
                <a:solidFill>
                  <a:schemeClr val="tx1"/>
                </a:solidFill>
              </a:rPr>
              <a:t> </a:t>
            </a:r>
            <a:r>
              <a:rPr spc="-50" dirty="0">
                <a:solidFill>
                  <a:schemeClr val="tx1"/>
                </a:solidFill>
              </a:rPr>
              <a:t>assertions</a:t>
            </a:r>
          </a:p>
        </p:txBody>
      </p:sp>
      <p:sp>
        <p:nvSpPr>
          <p:cNvPr id="5" name="object 5"/>
          <p:cNvSpPr txBox="1"/>
          <p:nvPr/>
        </p:nvSpPr>
        <p:spPr>
          <a:xfrm>
            <a:off x="612775" y="971550"/>
            <a:ext cx="7918450" cy="4254370"/>
          </a:xfrm>
          <a:prstGeom prst="rect">
            <a:avLst/>
          </a:prstGeom>
        </p:spPr>
        <p:txBody>
          <a:bodyPr vert="horz" wrap="square" lIns="0" tIns="47625" rIns="0" bIns="0" rtlCol="0">
            <a:spAutoFit/>
          </a:bodyPr>
          <a:lstStyle/>
          <a:p>
            <a:pPr marL="12700" marR="5080">
              <a:lnSpc>
                <a:spcPts val="2160"/>
              </a:lnSpc>
              <a:spcBef>
                <a:spcPts val="375"/>
              </a:spcBef>
            </a:pPr>
            <a:r>
              <a:rPr sz="2000" spc="-5" dirty="0">
                <a:solidFill>
                  <a:srgbClr val="404040"/>
                </a:solidFill>
                <a:latin typeface="Calibri"/>
                <a:cs typeface="Calibri"/>
              </a:rPr>
              <a:t>Les </a:t>
            </a:r>
            <a:r>
              <a:rPr sz="2000" dirty="0">
                <a:solidFill>
                  <a:srgbClr val="404040"/>
                </a:solidFill>
                <a:latin typeface="Calibri"/>
                <a:cs typeface="Calibri"/>
              </a:rPr>
              <a:t>assertions </a:t>
            </a:r>
            <a:r>
              <a:rPr sz="2000" spc="-10" dirty="0">
                <a:solidFill>
                  <a:srgbClr val="404040"/>
                </a:solidFill>
                <a:latin typeface="Calibri"/>
                <a:cs typeface="Calibri"/>
              </a:rPr>
              <a:t>ont </a:t>
            </a:r>
            <a:r>
              <a:rPr sz="2000" dirty="0">
                <a:solidFill>
                  <a:srgbClr val="404040"/>
                </a:solidFill>
                <a:latin typeface="Calibri"/>
                <a:cs typeface="Calibri"/>
              </a:rPr>
              <a:t>pour </a:t>
            </a:r>
            <a:r>
              <a:rPr sz="2000" spc="-15" dirty="0">
                <a:solidFill>
                  <a:srgbClr val="404040"/>
                </a:solidFill>
                <a:latin typeface="Calibri"/>
                <a:cs typeface="Calibri"/>
              </a:rPr>
              <a:t>rôle </a:t>
            </a:r>
            <a:r>
              <a:rPr sz="2000" dirty="0">
                <a:solidFill>
                  <a:srgbClr val="404040"/>
                </a:solidFill>
                <a:latin typeface="Calibri"/>
                <a:cs typeface="Calibri"/>
              </a:rPr>
              <a:t>de </a:t>
            </a:r>
            <a:r>
              <a:rPr sz="2000" spc="-15" dirty="0">
                <a:solidFill>
                  <a:srgbClr val="404040"/>
                </a:solidFill>
                <a:latin typeface="Calibri"/>
                <a:cs typeface="Calibri"/>
              </a:rPr>
              <a:t>faire </a:t>
            </a:r>
            <a:r>
              <a:rPr sz="2000" spc="-5" dirty="0">
                <a:solidFill>
                  <a:srgbClr val="404040"/>
                </a:solidFill>
                <a:latin typeface="Calibri"/>
                <a:cs typeface="Calibri"/>
              </a:rPr>
              <a:t>des </a:t>
            </a:r>
            <a:r>
              <a:rPr sz="2000" spc="-10" dirty="0">
                <a:solidFill>
                  <a:srgbClr val="404040"/>
                </a:solidFill>
                <a:latin typeface="Calibri"/>
                <a:cs typeface="Calibri"/>
              </a:rPr>
              <a:t>vérifications </a:t>
            </a:r>
            <a:r>
              <a:rPr sz="2000" dirty="0">
                <a:solidFill>
                  <a:srgbClr val="404040"/>
                </a:solidFill>
                <a:latin typeface="Calibri"/>
                <a:cs typeface="Calibri"/>
              </a:rPr>
              <a:t>pour le </a:t>
            </a:r>
            <a:r>
              <a:rPr sz="2000" spc="-15" dirty="0">
                <a:solidFill>
                  <a:srgbClr val="404040"/>
                </a:solidFill>
                <a:latin typeface="Calibri"/>
                <a:cs typeface="Calibri"/>
              </a:rPr>
              <a:t>test </a:t>
            </a:r>
            <a:r>
              <a:rPr sz="2000" dirty="0">
                <a:solidFill>
                  <a:srgbClr val="404040"/>
                </a:solidFill>
                <a:latin typeface="Calibri"/>
                <a:cs typeface="Calibri"/>
              </a:rPr>
              <a:t>en </a:t>
            </a:r>
            <a:r>
              <a:rPr sz="2000" spc="-10" dirty="0">
                <a:solidFill>
                  <a:srgbClr val="404040"/>
                </a:solidFill>
                <a:latin typeface="Calibri"/>
                <a:cs typeface="Calibri"/>
              </a:rPr>
              <a:t>cours. </a:t>
            </a:r>
            <a:r>
              <a:rPr sz="2000" spc="-5" dirty="0">
                <a:solidFill>
                  <a:srgbClr val="404040"/>
                </a:solidFill>
                <a:latin typeface="Calibri"/>
                <a:cs typeface="Calibri"/>
              </a:rPr>
              <a:t>Si  </a:t>
            </a:r>
            <a:r>
              <a:rPr sz="2000" dirty="0">
                <a:solidFill>
                  <a:srgbClr val="404040"/>
                </a:solidFill>
                <a:latin typeface="Calibri"/>
                <a:cs typeface="Calibri"/>
              </a:rPr>
              <a:t>ces </a:t>
            </a:r>
            <a:r>
              <a:rPr sz="2000" spc="-10" dirty="0">
                <a:solidFill>
                  <a:srgbClr val="404040"/>
                </a:solidFill>
                <a:latin typeface="Calibri"/>
                <a:cs typeface="Calibri"/>
              </a:rPr>
              <a:t>vérifications </a:t>
            </a:r>
            <a:r>
              <a:rPr sz="2000" spc="-5" dirty="0">
                <a:solidFill>
                  <a:srgbClr val="404040"/>
                </a:solidFill>
                <a:latin typeface="Calibri"/>
                <a:cs typeface="Calibri"/>
              </a:rPr>
              <a:t>échouent, </a:t>
            </a:r>
            <a:r>
              <a:rPr sz="2000" spc="-10" dirty="0">
                <a:solidFill>
                  <a:srgbClr val="404040"/>
                </a:solidFill>
                <a:latin typeface="Calibri"/>
                <a:cs typeface="Calibri"/>
              </a:rPr>
              <a:t>alors </a:t>
            </a:r>
            <a:r>
              <a:rPr sz="2000" spc="-5" dirty="0">
                <a:solidFill>
                  <a:srgbClr val="404040"/>
                </a:solidFill>
                <a:latin typeface="Calibri"/>
                <a:cs typeface="Calibri"/>
              </a:rPr>
              <a:t>l'assertion </a:t>
            </a:r>
            <a:r>
              <a:rPr sz="2000" spc="-15" dirty="0">
                <a:solidFill>
                  <a:srgbClr val="404040"/>
                </a:solidFill>
                <a:latin typeface="Calibri"/>
                <a:cs typeface="Calibri"/>
              </a:rPr>
              <a:t>lève </a:t>
            </a:r>
            <a:r>
              <a:rPr sz="2000" dirty="0">
                <a:solidFill>
                  <a:srgbClr val="404040"/>
                </a:solidFill>
                <a:latin typeface="Calibri"/>
                <a:cs typeface="Calibri"/>
              </a:rPr>
              <a:t>une </a:t>
            </a:r>
            <a:r>
              <a:rPr sz="2000" spc="-15" dirty="0">
                <a:solidFill>
                  <a:srgbClr val="404040"/>
                </a:solidFill>
                <a:latin typeface="Calibri"/>
                <a:cs typeface="Calibri"/>
              </a:rPr>
              <a:t>exception </a:t>
            </a:r>
            <a:r>
              <a:rPr sz="2000" dirty="0">
                <a:solidFill>
                  <a:srgbClr val="404040"/>
                </a:solidFill>
                <a:latin typeface="Calibri"/>
                <a:cs typeface="Calibri"/>
              </a:rPr>
              <a:t>qui </a:t>
            </a:r>
            <a:r>
              <a:rPr sz="2000" spc="-10" dirty="0">
                <a:solidFill>
                  <a:srgbClr val="404040"/>
                </a:solidFill>
                <a:latin typeface="Calibri"/>
                <a:cs typeface="Calibri"/>
              </a:rPr>
              <a:t>fait  </a:t>
            </a:r>
            <a:r>
              <a:rPr sz="2000" dirty="0">
                <a:solidFill>
                  <a:srgbClr val="404040"/>
                </a:solidFill>
                <a:latin typeface="Calibri"/>
                <a:cs typeface="Calibri"/>
              </a:rPr>
              <a:t>échouer le</a:t>
            </a:r>
            <a:r>
              <a:rPr sz="2000" spc="-25" dirty="0">
                <a:solidFill>
                  <a:srgbClr val="404040"/>
                </a:solidFill>
                <a:latin typeface="Calibri"/>
                <a:cs typeface="Calibri"/>
              </a:rPr>
              <a:t> </a:t>
            </a:r>
            <a:r>
              <a:rPr sz="2000" spc="-10" dirty="0">
                <a:solidFill>
                  <a:srgbClr val="404040"/>
                </a:solidFill>
                <a:latin typeface="Calibri"/>
                <a:cs typeface="Calibri"/>
              </a:rPr>
              <a:t>test.</a:t>
            </a:r>
            <a:endParaRPr sz="2000" dirty="0">
              <a:latin typeface="Calibri"/>
              <a:cs typeface="Calibri"/>
            </a:endParaRPr>
          </a:p>
          <a:p>
            <a:pPr marL="12700" marR="28575">
              <a:lnSpc>
                <a:spcPts val="2160"/>
              </a:lnSpc>
              <a:spcBef>
                <a:spcPts val="1405"/>
              </a:spcBef>
            </a:pPr>
            <a:r>
              <a:rPr sz="2000" spc="-5" dirty="0">
                <a:solidFill>
                  <a:srgbClr val="404040"/>
                </a:solidFill>
                <a:latin typeface="Calibri"/>
                <a:cs typeface="Calibri"/>
              </a:rPr>
              <a:t>JUnit Jupiter </a:t>
            </a:r>
            <a:r>
              <a:rPr sz="2000" spc="-10" dirty="0">
                <a:solidFill>
                  <a:srgbClr val="404040"/>
                </a:solidFill>
                <a:latin typeface="Calibri"/>
                <a:cs typeface="Calibri"/>
              </a:rPr>
              <a:t>contient </a:t>
            </a:r>
            <a:r>
              <a:rPr sz="2000" dirty="0">
                <a:solidFill>
                  <a:srgbClr val="404040"/>
                </a:solidFill>
                <a:latin typeface="Calibri"/>
                <a:cs typeface="Calibri"/>
              </a:rPr>
              <a:t>la </a:t>
            </a:r>
            <a:r>
              <a:rPr sz="2000" spc="-5" dirty="0">
                <a:solidFill>
                  <a:srgbClr val="404040"/>
                </a:solidFill>
                <a:latin typeface="Calibri"/>
                <a:cs typeface="Calibri"/>
              </a:rPr>
              <a:t>plupart des assertions de JUnit </a:t>
            </a:r>
            <a:r>
              <a:rPr sz="2000" dirty="0">
                <a:solidFill>
                  <a:srgbClr val="404040"/>
                </a:solidFill>
                <a:latin typeface="Calibri"/>
                <a:cs typeface="Calibri"/>
              </a:rPr>
              <a:t>4 </a:t>
            </a:r>
            <a:r>
              <a:rPr sz="2000" spc="-5" dirty="0">
                <a:solidFill>
                  <a:srgbClr val="404040"/>
                </a:solidFill>
                <a:latin typeface="Calibri"/>
                <a:cs typeface="Calibri"/>
              </a:rPr>
              <a:t>mais </a:t>
            </a:r>
            <a:r>
              <a:rPr sz="2000" spc="-10" dirty="0">
                <a:solidFill>
                  <a:srgbClr val="404040"/>
                </a:solidFill>
                <a:latin typeface="Calibri"/>
                <a:cs typeface="Calibri"/>
              </a:rPr>
              <a:t>propose </a:t>
            </a:r>
            <a:r>
              <a:rPr sz="2000" dirty="0">
                <a:solidFill>
                  <a:srgbClr val="404040"/>
                </a:solidFill>
                <a:latin typeface="Calibri"/>
                <a:cs typeface="Calibri"/>
              </a:rPr>
              <a:t>aussi  </a:t>
            </a:r>
            <a:r>
              <a:rPr sz="2000" spc="-5" dirty="0">
                <a:solidFill>
                  <a:srgbClr val="404040"/>
                </a:solidFill>
                <a:latin typeface="Calibri"/>
                <a:cs typeface="Calibri"/>
              </a:rPr>
              <a:t>ses </a:t>
            </a:r>
            <a:r>
              <a:rPr sz="2000" spc="-10" dirty="0">
                <a:solidFill>
                  <a:srgbClr val="404040"/>
                </a:solidFill>
                <a:latin typeface="Calibri"/>
                <a:cs typeface="Calibri"/>
              </a:rPr>
              <a:t>propres </a:t>
            </a:r>
            <a:r>
              <a:rPr sz="2000" spc="-5" dirty="0">
                <a:solidFill>
                  <a:srgbClr val="404040"/>
                </a:solidFill>
                <a:latin typeface="Calibri"/>
                <a:cs typeface="Calibri"/>
              </a:rPr>
              <a:t>annotations </a:t>
            </a:r>
            <a:r>
              <a:rPr sz="2000" spc="-10" dirty="0">
                <a:solidFill>
                  <a:srgbClr val="404040"/>
                </a:solidFill>
                <a:latin typeface="Calibri"/>
                <a:cs typeface="Calibri"/>
              </a:rPr>
              <a:t>dont </a:t>
            </a:r>
            <a:r>
              <a:rPr sz="2000" spc="-5" dirty="0">
                <a:solidFill>
                  <a:srgbClr val="404040"/>
                </a:solidFill>
                <a:latin typeface="Calibri"/>
                <a:cs typeface="Calibri"/>
              </a:rPr>
              <a:t>certaines </a:t>
            </a:r>
            <a:r>
              <a:rPr sz="2000" spc="-10" dirty="0">
                <a:solidFill>
                  <a:srgbClr val="404040"/>
                </a:solidFill>
                <a:latin typeface="Calibri"/>
                <a:cs typeface="Calibri"/>
              </a:rPr>
              <a:t>surcharges peuvent </a:t>
            </a:r>
            <a:r>
              <a:rPr sz="2000" spc="-5" dirty="0">
                <a:solidFill>
                  <a:srgbClr val="404040"/>
                </a:solidFill>
                <a:latin typeface="Calibri"/>
                <a:cs typeface="Calibri"/>
              </a:rPr>
              <a:t>utiliser les  </a:t>
            </a:r>
            <a:r>
              <a:rPr sz="2000" dirty="0">
                <a:solidFill>
                  <a:srgbClr val="404040"/>
                </a:solidFill>
                <a:latin typeface="Calibri"/>
                <a:cs typeface="Calibri"/>
              </a:rPr>
              <a:t>lambdas. </a:t>
            </a:r>
            <a:r>
              <a:rPr sz="2000" spc="-5" dirty="0">
                <a:solidFill>
                  <a:srgbClr val="404040"/>
                </a:solidFill>
                <a:latin typeface="Calibri"/>
                <a:cs typeface="Calibri"/>
              </a:rPr>
              <a:t>Ces </a:t>
            </a:r>
            <a:r>
              <a:rPr sz="2000" dirty="0">
                <a:solidFill>
                  <a:srgbClr val="404040"/>
                </a:solidFill>
                <a:latin typeface="Calibri"/>
                <a:cs typeface="Calibri"/>
              </a:rPr>
              <a:t>assertions </a:t>
            </a:r>
            <a:r>
              <a:rPr sz="2000" spc="-10" dirty="0">
                <a:solidFill>
                  <a:srgbClr val="404040"/>
                </a:solidFill>
                <a:latin typeface="Calibri"/>
                <a:cs typeface="Calibri"/>
              </a:rPr>
              <a:t>sont </a:t>
            </a:r>
            <a:r>
              <a:rPr sz="2000" dirty="0">
                <a:solidFill>
                  <a:srgbClr val="404040"/>
                </a:solidFill>
                <a:latin typeface="Calibri"/>
                <a:cs typeface="Calibri"/>
              </a:rPr>
              <a:t>des </a:t>
            </a:r>
            <a:r>
              <a:rPr sz="2000" spc="-5" dirty="0">
                <a:solidFill>
                  <a:srgbClr val="404040"/>
                </a:solidFill>
                <a:latin typeface="Calibri"/>
                <a:cs typeface="Calibri"/>
              </a:rPr>
              <a:t>méthodes </a:t>
            </a:r>
            <a:r>
              <a:rPr sz="2000" spc="-10" dirty="0">
                <a:solidFill>
                  <a:srgbClr val="404040"/>
                </a:solidFill>
                <a:latin typeface="Calibri"/>
                <a:cs typeface="Calibri"/>
              </a:rPr>
              <a:t>statiques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classe  </a:t>
            </a:r>
            <a:r>
              <a:rPr sz="2000" b="1" spc="-10" dirty="0">
                <a:solidFill>
                  <a:srgbClr val="404040"/>
                </a:solidFill>
                <a:latin typeface="Calibri"/>
                <a:cs typeface="Calibri"/>
              </a:rPr>
              <a:t>org.junit.jupiter.Assertions</a:t>
            </a:r>
            <a:r>
              <a:rPr sz="2000" spc="-10" dirty="0">
                <a:solidFill>
                  <a:srgbClr val="404040"/>
                </a:solidFill>
                <a:latin typeface="Calibri"/>
                <a:cs typeface="Calibri"/>
              </a:rPr>
              <a:t>.</a:t>
            </a:r>
            <a:endParaRPr sz="2000" dirty="0">
              <a:latin typeface="Calibri"/>
              <a:cs typeface="Calibri"/>
            </a:endParaRPr>
          </a:p>
          <a:p>
            <a:pPr marL="12700" marR="118745">
              <a:lnSpc>
                <a:spcPts val="2160"/>
              </a:lnSpc>
              <a:spcBef>
                <a:spcPts val="1395"/>
              </a:spcBef>
            </a:pPr>
            <a:r>
              <a:rPr sz="2000" spc="-5" dirty="0">
                <a:solidFill>
                  <a:srgbClr val="404040"/>
                </a:solidFill>
                <a:latin typeface="Calibri"/>
                <a:cs typeface="Calibri"/>
              </a:rPr>
              <a:t>Les </a:t>
            </a:r>
            <a:r>
              <a:rPr sz="2000" dirty="0">
                <a:solidFill>
                  <a:srgbClr val="404040"/>
                </a:solidFill>
                <a:latin typeface="Calibri"/>
                <a:cs typeface="Calibri"/>
              </a:rPr>
              <a:t>assertions classiques </a:t>
            </a:r>
            <a:r>
              <a:rPr sz="2000" spc="-10" dirty="0">
                <a:solidFill>
                  <a:srgbClr val="404040"/>
                </a:solidFill>
                <a:latin typeface="Calibri"/>
                <a:cs typeface="Calibri"/>
              </a:rPr>
              <a:t>permettent </a:t>
            </a:r>
            <a:r>
              <a:rPr sz="2000" spc="-5" dirty="0">
                <a:solidFill>
                  <a:srgbClr val="404040"/>
                </a:solidFill>
                <a:latin typeface="Calibri"/>
                <a:cs typeface="Calibri"/>
              </a:rPr>
              <a:t>de </a:t>
            </a:r>
            <a:r>
              <a:rPr sz="2000" spc="-15" dirty="0">
                <a:solidFill>
                  <a:srgbClr val="404040"/>
                </a:solidFill>
                <a:latin typeface="Calibri"/>
                <a:cs typeface="Calibri"/>
              </a:rPr>
              <a:t>faire </a:t>
            </a:r>
            <a:r>
              <a:rPr sz="2000" spc="-5" dirty="0">
                <a:solidFill>
                  <a:srgbClr val="404040"/>
                </a:solidFill>
                <a:latin typeface="Calibri"/>
                <a:cs typeface="Calibri"/>
              </a:rPr>
              <a:t>des </a:t>
            </a:r>
            <a:r>
              <a:rPr sz="2000" spc="-10" dirty="0">
                <a:solidFill>
                  <a:srgbClr val="404040"/>
                </a:solidFill>
                <a:latin typeface="Calibri"/>
                <a:cs typeface="Calibri"/>
              </a:rPr>
              <a:t>vérifications </a:t>
            </a:r>
            <a:r>
              <a:rPr sz="2000" spc="-5" dirty="0">
                <a:solidFill>
                  <a:srgbClr val="404040"/>
                </a:solidFill>
                <a:latin typeface="Calibri"/>
                <a:cs typeface="Calibri"/>
              </a:rPr>
              <a:t>sur </a:t>
            </a:r>
            <a:r>
              <a:rPr sz="2000" dirty="0">
                <a:solidFill>
                  <a:srgbClr val="404040"/>
                </a:solidFill>
                <a:latin typeface="Calibri"/>
                <a:cs typeface="Calibri"/>
              </a:rPr>
              <a:t>une  </a:t>
            </a:r>
            <a:r>
              <a:rPr sz="2000" spc="-5" dirty="0">
                <a:solidFill>
                  <a:srgbClr val="404040"/>
                </a:solidFill>
                <a:latin typeface="Calibri"/>
                <a:cs typeface="Calibri"/>
              </a:rPr>
              <a:t>instance ou une </a:t>
            </a:r>
            <a:r>
              <a:rPr sz="2000" spc="-10" dirty="0">
                <a:solidFill>
                  <a:srgbClr val="404040"/>
                </a:solidFill>
                <a:latin typeface="Calibri"/>
                <a:cs typeface="Calibri"/>
              </a:rPr>
              <a:t>valeur </a:t>
            </a:r>
            <a:r>
              <a:rPr sz="2000" spc="-5" dirty="0">
                <a:solidFill>
                  <a:srgbClr val="404040"/>
                </a:solidFill>
                <a:latin typeface="Calibri"/>
                <a:cs typeface="Calibri"/>
              </a:rPr>
              <a:t>ou </a:t>
            </a:r>
            <a:r>
              <a:rPr sz="2000" spc="-10" dirty="0">
                <a:solidFill>
                  <a:srgbClr val="404040"/>
                </a:solidFill>
                <a:latin typeface="Calibri"/>
                <a:cs typeface="Calibri"/>
              </a:rPr>
              <a:t>effectuer </a:t>
            </a:r>
            <a:r>
              <a:rPr sz="2000" spc="-5" dirty="0">
                <a:solidFill>
                  <a:srgbClr val="404040"/>
                </a:solidFill>
                <a:latin typeface="Calibri"/>
                <a:cs typeface="Calibri"/>
              </a:rPr>
              <a:t>des </a:t>
            </a:r>
            <a:r>
              <a:rPr sz="2000" spc="-10" dirty="0">
                <a:solidFill>
                  <a:srgbClr val="404040"/>
                </a:solidFill>
                <a:latin typeface="Calibri"/>
                <a:cs typeface="Calibri"/>
              </a:rPr>
              <a:t>comparaisons. </a:t>
            </a:r>
            <a:r>
              <a:rPr sz="2000" spc="-5" dirty="0">
                <a:solidFill>
                  <a:srgbClr val="404040"/>
                </a:solidFill>
                <a:latin typeface="Calibri"/>
                <a:cs typeface="Calibri"/>
              </a:rPr>
              <a:t>La classe  </a:t>
            </a:r>
            <a:r>
              <a:rPr sz="2000" spc="-10" dirty="0">
                <a:solidFill>
                  <a:srgbClr val="404040"/>
                </a:solidFill>
                <a:latin typeface="Calibri"/>
                <a:cs typeface="Calibri"/>
              </a:rPr>
              <a:t>org.junit.jupiter.Assertions contient </a:t>
            </a:r>
            <a:r>
              <a:rPr sz="2000" dirty="0">
                <a:solidFill>
                  <a:srgbClr val="404040"/>
                </a:solidFill>
                <a:latin typeface="Calibri"/>
                <a:cs typeface="Calibri"/>
              </a:rPr>
              <a:t>de </a:t>
            </a:r>
            <a:r>
              <a:rPr sz="2000" spc="-5" dirty="0">
                <a:solidFill>
                  <a:srgbClr val="404040"/>
                </a:solidFill>
                <a:latin typeface="Calibri"/>
                <a:cs typeface="Calibri"/>
              </a:rPr>
              <a:t>nombreuses </a:t>
            </a:r>
            <a:r>
              <a:rPr sz="2000" dirty="0">
                <a:solidFill>
                  <a:srgbClr val="404040"/>
                </a:solidFill>
                <a:latin typeface="Calibri"/>
                <a:cs typeface="Calibri"/>
              </a:rPr>
              <a:t>méthodes </a:t>
            </a:r>
            <a:r>
              <a:rPr sz="2000" spc="-10" dirty="0">
                <a:solidFill>
                  <a:srgbClr val="404040"/>
                </a:solidFill>
                <a:latin typeface="Calibri"/>
                <a:cs typeface="Calibri"/>
              </a:rPr>
              <a:t>statiques </a:t>
            </a:r>
            <a:r>
              <a:rPr sz="2000" dirty="0">
                <a:solidFill>
                  <a:srgbClr val="404040"/>
                </a:solidFill>
                <a:latin typeface="Calibri"/>
                <a:cs typeface="Calibri"/>
              </a:rPr>
              <a:t>qui  </a:t>
            </a:r>
            <a:r>
              <a:rPr sz="2000" spc="-10" dirty="0">
                <a:solidFill>
                  <a:srgbClr val="404040"/>
                </a:solidFill>
                <a:latin typeface="Calibri"/>
                <a:cs typeface="Calibri"/>
              </a:rPr>
              <a:t>permettent d'effectuer </a:t>
            </a:r>
            <a:r>
              <a:rPr sz="2000" spc="-15" dirty="0">
                <a:solidFill>
                  <a:srgbClr val="404040"/>
                </a:solidFill>
                <a:latin typeface="Calibri"/>
                <a:cs typeface="Calibri"/>
              </a:rPr>
              <a:t>différentes </a:t>
            </a:r>
            <a:r>
              <a:rPr sz="2000" spc="-10" dirty="0">
                <a:solidFill>
                  <a:srgbClr val="404040"/>
                </a:solidFill>
                <a:latin typeface="Calibri"/>
                <a:cs typeface="Calibri"/>
              </a:rPr>
              <a:t>vérifications </a:t>
            </a:r>
            <a:r>
              <a:rPr sz="2000" spc="-5" dirty="0">
                <a:solidFill>
                  <a:srgbClr val="404040"/>
                </a:solidFill>
                <a:latin typeface="Calibri"/>
                <a:cs typeface="Calibri"/>
              </a:rPr>
              <a:t>de</a:t>
            </a:r>
            <a:r>
              <a:rPr sz="2000" spc="90" dirty="0">
                <a:solidFill>
                  <a:srgbClr val="404040"/>
                </a:solidFill>
                <a:latin typeface="Calibri"/>
                <a:cs typeface="Calibri"/>
              </a:rPr>
              <a:t> </a:t>
            </a:r>
            <a:r>
              <a:rPr sz="2000" spc="-5" dirty="0">
                <a:solidFill>
                  <a:srgbClr val="404040"/>
                </a:solidFill>
                <a:latin typeface="Calibri"/>
                <a:cs typeface="Calibri"/>
              </a:rPr>
              <a:t>données.</a:t>
            </a:r>
            <a:endParaRPr sz="2000" dirty="0">
              <a:latin typeface="Calibri"/>
              <a:cs typeface="Calibri"/>
            </a:endParaRPr>
          </a:p>
          <a:p>
            <a:pPr marL="12700" marR="342265">
              <a:lnSpc>
                <a:spcPts val="2160"/>
              </a:lnSpc>
              <a:spcBef>
                <a:spcPts val="1405"/>
              </a:spcBef>
            </a:pPr>
            <a:r>
              <a:rPr sz="2000" spc="-5" dirty="0">
                <a:solidFill>
                  <a:srgbClr val="404040"/>
                </a:solidFill>
                <a:latin typeface="Calibri"/>
                <a:cs typeface="Calibri"/>
              </a:rPr>
              <a:t>Ces assertions </a:t>
            </a:r>
            <a:r>
              <a:rPr sz="2000" spc="-10" dirty="0">
                <a:solidFill>
                  <a:srgbClr val="404040"/>
                </a:solidFill>
                <a:latin typeface="Calibri"/>
                <a:cs typeface="Calibri"/>
              </a:rPr>
              <a:t>permettent </a:t>
            </a:r>
            <a:r>
              <a:rPr sz="2000" spc="-5" dirty="0">
                <a:solidFill>
                  <a:srgbClr val="404040"/>
                </a:solidFill>
                <a:latin typeface="Calibri"/>
                <a:cs typeface="Calibri"/>
              </a:rPr>
              <a:t>de comparer les données obtenues </a:t>
            </a:r>
            <a:r>
              <a:rPr sz="2000" spc="-20" dirty="0">
                <a:solidFill>
                  <a:srgbClr val="404040"/>
                </a:solidFill>
                <a:latin typeface="Calibri"/>
                <a:cs typeface="Calibri"/>
              </a:rPr>
              <a:t>avec </a:t>
            </a:r>
            <a:r>
              <a:rPr sz="2000" spc="-5" dirty="0">
                <a:solidFill>
                  <a:srgbClr val="404040"/>
                </a:solidFill>
                <a:latin typeface="Calibri"/>
                <a:cs typeface="Calibri"/>
              </a:rPr>
              <a:t>celles  </a:t>
            </a:r>
            <a:r>
              <a:rPr sz="2000" spc="-10" dirty="0">
                <a:solidFill>
                  <a:srgbClr val="404040"/>
                </a:solidFill>
                <a:latin typeface="Calibri"/>
                <a:cs typeface="Calibri"/>
              </a:rPr>
              <a:t>attendues </a:t>
            </a:r>
            <a:r>
              <a:rPr sz="2000" spc="-5" dirty="0">
                <a:solidFill>
                  <a:srgbClr val="404040"/>
                </a:solidFill>
                <a:latin typeface="Calibri"/>
                <a:cs typeface="Calibri"/>
              </a:rPr>
              <a:t>dans </a:t>
            </a:r>
            <a:r>
              <a:rPr sz="2000" dirty="0">
                <a:solidFill>
                  <a:srgbClr val="404040"/>
                </a:solidFill>
                <a:latin typeface="Calibri"/>
                <a:cs typeface="Calibri"/>
              </a:rPr>
              <a:t>un </a:t>
            </a:r>
            <a:r>
              <a:rPr sz="2000" spc="-5" dirty="0">
                <a:solidFill>
                  <a:srgbClr val="404040"/>
                </a:solidFill>
                <a:latin typeface="Calibri"/>
                <a:cs typeface="Calibri"/>
              </a:rPr>
              <a:t>cas de</a:t>
            </a:r>
            <a:r>
              <a:rPr sz="2000" spc="-20" dirty="0">
                <a:solidFill>
                  <a:srgbClr val="404040"/>
                </a:solidFill>
                <a:latin typeface="Calibri"/>
                <a:cs typeface="Calibri"/>
              </a:rPr>
              <a:t> </a:t>
            </a:r>
            <a:r>
              <a:rPr sz="2000" spc="-10" dirty="0">
                <a:solidFill>
                  <a:srgbClr val="404040"/>
                </a:solidFill>
                <a:latin typeface="Calibri"/>
                <a:cs typeface="Calibri"/>
              </a:rPr>
              <a:t>test.</a:t>
            </a:r>
            <a:endParaRPr sz="20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7243181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902005" y="681286"/>
            <a:ext cx="554672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395" dirty="0">
                <a:solidFill>
                  <a:schemeClr val="tx1"/>
                </a:solidFill>
              </a:rPr>
              <a:t> </a:t>
            </a:r>
            <a:r>
              <a:rPr spc="-50" dirty="0">
                <a:solidFill>
                  <a:schemeClr val="tx1"/>
                </a:solidFill>
              </a:rPr>
              <a:t>assertions</a:t>
            </a:r>
          </a:p>
        </p:txBody>
      </p:sp>
      <p:sp>
        <p:nvSpPr>
          <p:cNvPr id="4" name="object 4"/>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3949" y="1545285"/>
            <a:ext cx="7979111" cy="1316192"/>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1" y="2997518"/>
          <a:ext cx="9144633" cy="2444896"/>
        </p:xfrm>
        <a:graphic>
          <a:graphicData uri="http://schemas.openxmlformats.org/drawingml/2006/table">
            <a:tbl>
              <a:tblPr firstRow="1" bandRow="1">
                <a:tableStyleId>{2D5ABB26-0587-4C30-8999-92F81FD0307C}</a:tableStyleId>
              </a:tblPr>
              <a:tblGrid>
                <a:gridCol w="590550">
                  <a:extLst>
                    <a:ext uri="{9D8B030D-6E8A-4147-A177-3AD203B41FA5}">
                      <a16:colId xmlns:a16="http://schemas.microsoft.com/office/drawing/2014/main" val="20000"/>
                    </a:ext>
                  </a:extLst>
                </a:gridCol>
                <a:gridCol w="1472564">
                  <a:extLst>
                    <a:ext uri="{9D8B030D-6E8A-4147-A177-3AD203B41FA5}">
                      <a16:colId xmlns:a16="http://schemas.microsoft.com/office/drawing/2014/main" val="20001"/>
                    </a:ext>
                  </a:extLst>
                </a:gridCol>
                <a:gridCol w="6264910">
                  <a:extLst>
                    <a:ext uri="{9D8B030D-6E8A-4147-A177-3AD203B41FA5}">
                      <a16:colId xmlns:a16="http://schemas.microsoft.com/office/drawing/2014/main" val="20002"/>
                    </a:ext>
                  </a:extLst>
                </a:gridCol>
                <a:gridCol w="816609">
                  <a:extLst>
                    <a:ext uri="{9D8B030D-6E8A-4147-A177-3AD203B41FA5}">
                      <a16:colId xmlns:a16="http://schemas.microsoft.com/office/drawing/2014/main" val="20003"/>
                    </a:ext>
                  </a:extLst>
                </a:gridCol>
              </a:tblGrid>
              <a:tr h="190024">
                <a:tc>
                  <a:txBody>
                    <a:bodyPr/>
                    <a:lstStyle/>
                    <a:p>
                      <a:pPr>
                        <a:lnSpc>
                          <a:spcPct val="100000"/>
                        </a:lnSpc>
                      </a:pPr>
                      <a:endParaRPr sz="1100">
                        <a:latin typeface="Times New Roman"/>
                        <a:cs typeface="Times New Roman"/>
                      </a:endParaRPr>
                    </a:p>
                  </a:txBody>
                  <a:tcPr marL="0" marR="0" marT="0" marB="0">
                    <a:lnR w="12700">
                      <a:solidFill>
                        <a:srgbClr val="FFFFFF"/>
                      </a:solidFill>
                      <a:prstDash val="solid"/>
                    </a:lnR>
                  </a:tcPr>
                </a:tc>
                <a:tc>
                  <a:txBody>
                    <a:bodyPr/>
                    <a:lstStyle/>
                    <a:p>
                      <a:pPr marL="347980">
                        <a:lnSpc>
                          <a:spcPts val="1889"/>
                        </a:lnSpc>
                      </a:pPr>
                      <a:r>
                        <a:rPr sz="1200" b="1" spc="-10" dirty="0">
                          <a:latin typeface="Calibri"/>
                          <a:cs typeface="Calibri"/>
                        </a:rPr>
                        <a:t>Méthode</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2C1F"/>
                    </a:solidFill>
                  </a:tcPr>
                </a:tc>
                <a:tc>
                  <a:txBody>
                    <a:bodyPr/>
                    <a:lstStyle/>
                    <a:p>
                      <a:pPr marL="1270" algn="ctr">
                        <a:lnSpc>
                          <a:spcPts val="1889"/>
                        </a:lnSpc>
                      </a:pPr>
                      <a:r>
                        <a:rPr sz="1200" b="1" spc="-5" dirty="0">
                          <a:latin typeface="Calibri"/>
                          <a:cs typeface="Calibri"/>
                        </a:rPr>
                        <a:t>Description</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2C1F"/>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0"/>
                  </a:ext>
                </a:extLst>
              </a:tr>
              <a:tr h="327183">
                <a:tc>
                  <a:txBody>
                    <a:bodyPr/>
                    <a:lstStyle/>
                    <a:p>
                      <a:pPr>
                        <a:lnSpc>
                          <a:spcPct val="100000"/>
                        </a:lnSpc>
                      </a:pPr>
                      <a:endParaRPr sz="1100">
                        <a:latin typeface="Times New Roman"/>
                        <a:cs typeface="Times New Roman"/>
                      </a:endParaRPr>
                    </a:p>
                  </a:txBody>
                  <a:tcPr marL="0" marR="0" marT="0" marB="0">
                    <a:lnR w="12700">
                      <a:solidFill>
                        <a:srgbClr val="FFFFFF"/>
                      </a:solidFill>
                      <a:prstDash val="solid"/>
                    </a:lnR>
                  </a:tcPr>
                </a:tc>
                <a:tc>
                  <a:txBody>
                    <a:bodyPr/>
                    <a:lstStyle/>
                    <a:p>
                      <a:pPr marL="9525">
                        <a:lnSpc>
                          <a:spcPct val="100000"/>
                        </a:lnSpc>
                        <a:spcBef>
                          <a:spcPts val="840"/>
                        </a:spcBef>
                      </a:pPr>
                      <a:r>
                        <a:rPr sz="1100" spc="-5" dirty="0">
                          <a:latin typeface="Calibri"/>
                          <a:cs typeface="Calibri"/>
                        </a:rPr>
                        <a:t>assertEquals()</a:t>
                      </a:r>
                      <a:endParaRPr sz="1100">
                        <a:latin typeface="Calibri"/>
                        <a:cs typeface="Calibri"/>
                      </a:endParaRPr>
                    </a:p>
                  </a:txBody>
                  <a:tcPr marL="0" marR="0" marT="800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marR="305435">
                        <a:lnSpc>
                          <a:spcPct val="100000"/>
                        </a:lnSpc>
                      </a:pPr>
                      <a:r>
                        <a:rPr sz="1100" spc="-10" dirty="0">
                          <a:latin typeface="Calibri"/>
                          <a:cs typeface="Calibri"/>
                        </a:rPr>
                        <a:t>Permet </a:t>
                      </a:r>
                      <a:r>
                        <a:rPr sz="1100" spc="-5" dirty="0">
                          <a:latin typeface="Calibri"/>
                          <a:cs typeface="Calibri"/>
                        </a:rPr>
                        <a:t>de </a:t>
                      </a:r>
                      <a:r>
                        <a:rPr sz="1100" dirty="0">
                          <a:latin typeface="Calibri"/>
                          <a:cs typeface="Calibri"/>
                        </a:rPr>
                        <a:t>vérifier </a:t>
                      </a:r>
                      <a:r>
                        <a:rPr sz="1100" spc="-5" dirty="0">
                          <a:latin typeface="Calibri"/>
                          <a:cs typeface="Calibri"/>
                        </a:rPr>
                        <a:t>l'égalité de deux </a:t>
                      </a:r>
                      <a:r>
                        <a:rPr sz="1100" spc="-10" dirty="0">
                          <a:latin typeface="Calibri"/>
                          <a:cs typeface="Calibri"/>
                        </a:rPr>
                        <a:t>valeurs, </a:t>
                      </a:r>
                      <a:r>
                        <a:rPr sz="1100" dirty="0">
                          <a:latin typeface="Calibri"/>
                          <a:cs typeface="Calibri"/>
                        </a:rPr>
                        <a:t>soit </a:t>
                      </a:r>
                      <a:r>
                        <a:rPr sz="1100" spc="-5" dirty="0">
                          <a:latin typeface="Calibri"/>
                          <a:cs typeface="Calibri"/>
                        </a:rPr>
                        <a:t>de </a:t>
                      </a:r>
                      <a:r>
                        <a:rPr sz="1100" dirty="0">
                          <a:latin typeface="Calibri"/>
                          <a:cs typeface="Calibri"/>
                        </a:rPr>
                        <a:t>type </a:t>
                      </a:r>
                      <a:r>
                        <a:rPr sz="1100" spc="-10" dirty="0">
                          <a:latin typeface="Calibri"/>
                          <a:cs typeface="Calibri"/>
                        </a:rPr>
                        <a:t>primitif, </a:t>
                      </a:r>
                      <a:r>
                        <a:rPr sz="1100" dirty="0">
                          <a:latin typeface="Calibri"/>
                          <a:cs typeface="Calibri"/>
                        </a:rPr>
                        <a:t>soit </a:t>
                      </a:r>
                      <a:r>
                        <a:rPr sz="1100" spc="-5" dirty="0">
                          <a:latin typeface="Calibri"/>
                          <a:cs typeface="Calibri"/>
                        </a:rPr>
                        <a:t>de </a:t>
                      </a:r>
                      <a:r>
                        <a:rPr sz="1100" dirty="0">
                          <a:latin typeface="Calibri"/>
                          <a:cs typeface="Calibri"/>
                        </a:rPr>
                        <a:t>type </a:t>
                      </a:r>
                      <a:r>
                        <a:rPr sz="1100" spc="-10" dirty="0">
                          <a:latin typeface="Calibri"/>
                          <a:cs typeface="Calibri"/>
                        </a:rPr>
                        <a:t>objet  </a:t>
                      </a:r>
                      <a:r>
                        <a:rPr sz="1100" spc="-5" dirty="0">
                          <a:latin typeface="Calibri"/>
                          <a:cs typeface="Calibri"/>
                        </a:rPr>
                        <a:t>(dans ce cas, </a:t>
                      </a:r>
                      <a:r>
                        <a:rPr sz="1100" dirty="0">
                          <a:latin typeface="Calibri"/>
                          <a:cs typeface="Calibri"/>
                        </a:rPr>
                        <a:t>la </a:t>
                      </a:r>
                      <a:r>
                        <a:rPr sz="1100" spc="-5" dirty="0">
                          <a:latin typeface="Calibri"/>
                          <a:cs typeface="Calibri"/>
                        </a:rPr>
                        <a:t>méhode equals est</a:t>
                      </a:r>
                      <a:r>
                        <a:rPr sz="1100" spc="20" dirty="0">
                          <a:latin typeface="Calibri"/>
                          <a:cs typeface="Calibri"/>
                        </a:rPr>
                        <a:t> </a:t>
                      </a:r>
                      <a:r>
                        <a:rPr sz="1100" spc="-10" dirty="0">
                          <a:latin typeface="Calibri"/>
                          <a:cs typeface="Calibri"/>
                        </a:rPr>
                        <a:t>invoquée)</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1"/>
                  </a:ext>
                </a:extLst>
              </a:tr>
              <a:tr h="167164">
                <a:tc>
                  <a:txBody>
                    <a:bodyPr/>
                    <a:lstStyle/>
                    <a:p>
                      <a:pPr>
                        <a:lnSpc>
                          <a:spcPct val="100000"/>
                        </a:lnSpc>
                      </a:pPr>
                      <a:endParaRPr sz="1000">
                        <a:latin typeface="Times New Roman"/>
                        <a:cs typeface="Times New Roman"/>
                      </a:endParaRPr>
                    </a:p>
                  </a:txBody>
                  <a:tcPr marL="0" marR="0" marT="0" marB="0">
                    <a:lnR w="12700">
                      <a:solidFill>
                        <a:srgbClr val="FFFFFF"/>
                      </a:solidFill>
                      <a:prstDash val="solid"/>
                    </a:lnR>
                  </a:tcPr>
                </a:tc>
                <a:tc>
                  <a:txBody>
                    <a:bodyPr/>
                    <a:lstStyle/>
                    <a:p>
                      <a:pPr marL="9525">
                        <a:lnSpc>
                          <a:spcPts val="1650"/>
                        </a:lnSpc>
                      </a:pPr>
                      <a:r>
                        <a:rPr sz="1100" spc="-10" dirty="0">
                          <a:latin typeface="Calibri"/>
                          <a:cs typeface="Calibri"/>
                        </a:rPr>
                        <a:t>assertTrue()</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ts val="1650"/>
                        </a:lnSpc>
                      </a:pPr>
                      <a:r>
                        <a:rPr sz="1100" spc="-10" dirty="0">
                          <a:latin typeface="Calibri"/>
                          <a:cs typeface="Calibri"/>
                        </a:rPr>
                        <a:t>Permet </a:t>
                      </a:r>
                      <a:r>
                        <a:rPr sz="1100" spc="-5" dirty="0">
                          <a:latin typeface="Calibri"/>
                          <a:cs typeface="Calibri"/>
                        </a:rPr>
                        <a:t>de </a:t>
                      </a:r>
                      <a:r>
                        <a:rPr sz="1100" dirty="0">
                          <a:latin typeface="Calibri"/>
                          <a:cs typeface="Calibri"/>
                        </a:rPr>
                        <a:t>vérifier </a:t>
                      </a:r>
                      <a:r>
                        <a:rPr sz="1100" spc="-5" dirty="0">
                          <a:latin typeface="Calibri"/>
                          <a:cs typeface="Calibri"/>
                        </a:rPr>
                        <a:t>que </a:t>
                      </a:r>
                      <a:r>
                        <a:rPr sz="1100" dirty="0">
                          <a:latin typeface="Calibri"/>
                          <a:cs typeface="Calibri"/>
                        </a:rPr>
                        <a:t>la </a:t>
                      </a:r>
                      <a:r>
                        <a:rPr sz="1100" spc="-5" dirty="0">
                          <a:latin typeface="Calibri"/>
                          <a:cs typeface="Calibri"/>
                        </a:rPr>
                        <a:t>valeur fournie </a:t>
                      </a:r>
                      <a:r>
                        <a:rPr sz="1100" dirty="0">
                          <a:latin typeface="Calibri"/>
                          <a:cs typeface="Calibri"/>
                        </a:rPr>
                        <a:t>en </a:t>
                      </a:r>
                      <a:r>
                        <a:rPr sz="1100" spc="-10" dirty="0">
                          <a:latin typeface="Calibri"/>
                          <a:cs typeface="Calibri"/>
                        </a:rPr>
                        <a:t>paramètre </a:t>
                      </a:r>
                      <a:r>
                        <a:rPr sz="1100" spc="-5" dirty="0">
                          <a:latin typeface="Calibri"/>
                          <a:cs typeface="Calibri"/>
                        </a:rPr>
                        <a:t>est</a:t>
                      </a:r>
                      <a:r>
                        <a:rPr sz="1100" spc="10" dirty="0">
                          <a:latin typeface="Calibri"/>
                          <a:cs typeface="Calibri"/>
                        </a:rPr>
                        <a:t> </a:t>
                      </a:r>
                      <a:r>
                        <a:rPr sz="1100" spc="-5" dirty="0">
                          <a:latin typeface="Calibri"/>
                          <a:cs typeface="Calibri"/>
                        </a:rPr>
                        <a:t>vraie</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2"/>
                  </a:ext>
                </a:extLst>
              </a:tr>
              <a:tr h="167163">
                <a:tc>
                  <a:txBody>
                    <a:bodyPr/>
                    <a:lstStyle/>
                    <a:p>
                      <a:pPr>
                        <a:lnSpc>
                          <a:spcPct val="100000"/>
                        </a:lnSpc>
                      </a:pPr>
                      <a:endParaRPr sz="1000">
                        <a:latin typeface="Times New Roman"/>
                        <a:cs typeface="Times New Roman"/>
                      </a:endParaRPr>
                    </a:p>
                  </a:txBody>
                  <a:tcPr marL="0" marR="0" marT="0" marB="0">
                    <a:lnR w="12700">
                      <a:solidFill>
                        <a:srgbClr val="FFFFFF"/>
                      </a:solidFill>
                      <a:prstDash val="solid"/>
                    </a:lnR>
                  </a:tcPr>
                </a:tc>
                <a:tc>
                  <a:txBody>
                    <a:bodyPr/>
                    <a:lstStyle/>
                    <a:p>
                      <a:pPr marL="9525">
                        <a:lnSpc>
                          <a:spcPts val="1650"/>
                        </a:lnSpc>
                      </a:pPr>
                      <a:r>
                        <a:rPr sz="1100" spc="-5" dirty="0">
                          <a:latin typeface="Calibri"/>
                          <a:cs typeface="Calibri"/>
                        </a:rPr>
                        <a:t>assertFalse()</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ts val="1650"/>
                        </a:lnSpc>
                      </a:pPr>
                      <a:r>
                        <a:rPr sz="1100" spc="-10" dirty="0">
                          <a:latin typeface="Calibri"/>
                          <a:cs typeface="Calibri"/>
                        </a:rPr>
                        <a:t>Permet </a:t>
                      </a:r>
                      <a:r>
                        <a:rPr sz="1100" spc="-5" dirty="0">
                          <a:latin typeface="Calibri"/>
                          <a:cs typeface="Calibri"/>
                        </a:rPr>
                        <a:t>de </a:t>
                      </a:r>
                      <a:r>
                        <a:rPr sz="1100" dirty="0">
                          <a:latin typeface="Calibri"/>
                          <a:cs typeface="Calibri"/>
                        </a:rPr>
                        <a:t>vérifier </a:t>
                      </a:r>
                      <a:r>
                        <a:rPr sz="1100" spc="-5" dirty="0">
                          <a:latin typeface="Calibri"/>
                          <a:cs typeface="Calibri"/>
                        </a:rPr>
                        <a:t>que </a:t>
                      </a:r>
                      <a:r>
                        <a:rPr sz="1100" dirty="0">
                          <a:latin typeface="Calibri"/>
                          <a:cs typeface="Calibri"/>
                        </a:rPr>
                        <a:t>la </a:t>
                      </a:r>
                      <a:r>
                        <a:rPr sz="1100" spc="-5" dirty="0">
                          <a:latin typeface="Calibri"/>
                          <a:cs typeface="Calibri"/>
                        </a:rPr>
                        <a:t>valeur fournie </a:t>
                      </a:r>
                      <a:r>
                        <a:rPr sz="1100" dirty="0">
                          <a:latin typeface="Calibri"/>
                          <a:cs typeface="Calibri"/>
                        </a:rPr>
                        <a:t>en </a:t>
                      </a:r>
                      <a:r>
                        <a:rPr sz="1100" spc="-10" dirty="0">
                          <a:latin typeface="Calibri"/>
                          <a:cs typeface="Calibri"/>
                        </a:rPr>
                        <a:t>paramètre </a:t>
                      </a:r>
                      <a:r>
                        <a:rPr sz="1100" spc="-5" dirty="0">
                          <a:latin typeface="Calibri"/>
                          <a:cs typeface="Calibri"/>
                        </a:rPr>
                        <a:t>est</a:t>
                      </a:r>
                      <a:r>
                        <a:rPr sz="1100" spc="10" dirty="0">
                          <a:latin typeface="Calibri"/>
                          <a:cs typeface="Calibri"/>
                        </a:rPr>
                        <a:t> </a:t>
                      </a:r>
                      <a:r>
                        <a:rPr sz="1100" spc="-5" dirty="0">
                          <a:latin typeface="Calibri"/>
                          <a:cs typeface="Calibri"/>
                        </a:rPr>
                        <a:t>fausse</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3"/>
                  </a:ext>
                </a:extLst>
              </a:tr>
              <a:tr h="167164">
                <a:tc>
                  <a:txBody>
                    <a:bodyPr/>
                    <a:lstStyle/>
                    <a:p>
                      <a:pPr>
                        <a:lnSpc>
                          <a:spcPct val="100000"/>
                        </a:lnSpc>
                      </a:pPr>
                      <a:endParaRPr sz="1000">
                        <a:latin typeface="Times New Roman"/>
                        <a:cs typeface="Times New Roman"/>
                      </a:endParaRPr>
                    </a:p>
                  </a:txBody>
                  <a:tcPr marL="0" marR="0" marT="0" marB="0">
                    <a:lnR w="12700">
                      <a:solidFill>
                        <a:srgbClr val="FFFFFF"/>
                      </a:solidFill>
                      <a:prstDash val="solid"/>
                    </a:lnR>
                  </a:tcPr>
                </a:tc>
                <a:tc>
                  <a:txBody>
                    <a:bodyPr/>
                    <a:lstStyle/>
                    <a:p>
                      <a:pPr marL="9525">
                        <a:lnSpc>
                          <a:spcPts val="1650"/>
                        </a:lnSpc>
                      </a:pPr>
                      <a:r>
                        <a:rPr sz="1100" dirty="0">
                          <a:latin typeface="Calibri"/>
                          <a:cs typeface="Calibri"/>
                        </a:rPr>
                        <a:t>assertNull()</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ts val="1650"/>
                        </a:lnSpc>
                      </a:pPr>
                      <a:r>
                        <a:rPr sz="1100" spc="-10" dirty="0">
                          <a:latin typeface="Calibri"/>
                          <a:cs typeface="Calibri"/>
                        </a:rPr>
                        <a:t>Permet </a:t>
                      </a:r>
                      <a:r>
                        <a:rPr sz="1100" dirty="0">
                          <a:latin typeface="Calibri"/>
                          <a:cs typeface="Calibri"/>
                        </a:rPr>
                        <a:t>de </a:t>
                      </a:r>
                      <a:r>
                        <a:rPr sz="1100" spc="-5" dirty="0">
                          <a:latin typeface="Calibri"/>
                          <a:cs typeface="Calibri"/>
                        </a:rPr>
                        <a:t>vérifier que l'objet fourni </a:t>
                      </a:r>
                      <a:r>
                        <a:rPr sz="1100" dirty="0">
                          <a:latin typeface="Calibri"/>
                          <a:cs typeface="Calibri"/>
                        </a:rPr>
                        <a:t>en </a:t>
                      </a:r>
                      <a:r>
                        <a:rPr sz="1100" spc="-10" dirty="0">
                          <a:latin typeface="Calibri"/>
                          <a:cs typeface="Calibri"/>
                        </a:rPr>
                        <a:t>paramètre </a:t>
                      </a:r>
                      <a:r>
                        <a:rPr sz="1100" dirty="0">
                          <a:latin typeface="Calibri"/>
                          <a:cs typeface="Calibri"/>
                        </a:rPr>
                        <a:t>soit</a:t>
                      </a:r>
                      <a:r>
                        <a:rPr sz="1100" spc="5" dirty="0">
                          <a:latin typeface="Calibri"/>
                          <a:cs typeface="Calibri"/>
                        </a:rPr>
                        <a:t> </a:t>
                      </a:r>
                      <a:r>
                        <a:rPr sz="1100" spc="-5" dirty="0">
                          <a:latin typeface="Calibri"/>
                          <a:cs typeface="Calibri"/>
                        </a:rPr>
                        <a:t>null</a:t>
                      </a:r>
                      <a:endParaRPr sz="11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4"/>
                  </a:ext>
                </a:extLst>
              </a:tr>
              <a:tr h="167259">
                <a:tc>
                  <a:txBody>
                    <a:bodyPr/>
                    <a:lstStyle/>
                    <a:p>
                      <a:pPr>
                        <a:lnSpc>
                          <a:spcPct val="100000"/>
                        </a:lnSpc>
                      </a:pPr>
                      <a:endParaRPr sz="1000">
                        <a:latin typeface="Times New Roman"/>
                        <a:cs typeface="Times New Roman"/>
                      </a:endParaRPr>
                    </a:p>
                  </a:txBody>
                  <a:tcPr marL="0" marR="0" marT="0" marB="0">
                    <a:lnR w="12700">
                      <a:solidFill>
                        <a:srgbClr val="FFFFFF"/>
                      </a:solidFill>
                      <a:prstDash val="solid"/>
                    </a:lnR>
                  </a:tcPr>
                </a:tc>
                <a:tc>
                  <a:txBody>
                    <a:bodyPr/>
                    <a:lstStyle/>
                    <a:p>
                      <a:pPr marL="9525">
                        <a:lnSpc>
                          <a:spcPts val="1650"/>
                        </a:lnSpc>
                        <a:spcBef>
                          <a:spcPts val="5"/>
                        </a:spcBef>
                      </a:pPr>
                      <a:r>
                        <a:rPr sz="1100" dirty="0">
                          <a:latin typeface="Calibri"/>
                          <a:cs typeface="Calibri"/>
                        </a:rPr>
                        <a:t>assertNotNull()</a:t>
                      </a:r>
                      <a:endParaRPr sz="1100">
                        <a:latin typeface="Calibri"/>
                        <a:cs typeface="Calibri"/>
                      </a:endParaRPr>
                    </a:p>
                  </a:txBody>
                  <a:tcPr marL="0" marR="0" marT="47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ts val="1650"/>
                        </a:lnSpc>
                        <a:spcBef>
                          <a:spcPts val="5"/>
                        </a:spcBef>
                      </a:pPr>
                      <a:r>
                        <a:rPr sz="1100" spc="-10" dirty="0">
                          <a:latin typeface="Calibri"/>
                          <a:cs typeface="Calibri"/>
                        </a:rPr>
                        <a:t>Permet </a:t>
                      </a:r>
                      <a:r>
                        <a:rPr sz="1100" spc="-5" dirty="0">
                          <a:latin typeface="Calibri"/>
                          <a:cs typeface="Calibri"/>
                        </a:rPr>
                        <a:t>de </a:t>
                      </a:r>
                      <a:r>
                        <a:rPr sz="1100" dirty="0">
                          <a:latin typeface="Calibri"/>
                          <a:cs typeface="Calibri"/>
                        </a:rPr>
                        <a:t>vérifier </a:t>
                      </a:r>
                      <a:r>
                        <a:rPr sz="1100" spc="-5" dirty="0">
                          <a:latin typeface="Calibri"/>
                          <a:cs typeface="Calibri"/>
                        </a:rPr>
                        <a:t>que l'objet fourni </a:t>
                      </a:r>
                      <a:r>
                        <a:rPr sz="1100" dirty="0">
                          <a:latin typeface="Calibri"/>
                          <a:cs typeface="Calibri"/>
                        </a:rPr>
                        <a:t>en </a:t>
                      </a:r>
                      <a:r>
                        <a:rPr sz="1100" spc="-10" dirty="0">
                          <a:latin typeface="Calibri"/>
                          <a:cs typeface="Calibri"/>
                        </a:rPr>
                        <a:t>paramètre </a:t>
                      </a:r>
                      <a:r>
                        <a:rPr sz="1100" spc="-5" dirty="0">
                          <a:latin typeface="Calibri"/>
                          <a:cs typeface="Calibri"/>
                        </a:rPr>
                        <a:t>n'est pas</a:t>
                      </a:r>
                      <a:r>
                        <a:rPr sz="1100" spc="25" dirty="0">
                          <a:latin typeface="Calibri"/>
                          <a:cs typeface="Calibri"/>
                        </a:rPr>
                        <a:t> </a:t>
                      </a:r>
                      <a:r>
                        <a:rPr sz="1100" spc="-5" dirty="0">
                          <a:latin typeface="Calibri"/>
                          <a:cs typeface="Calibri"/>
                        </a:rPr>
                        <a:t>null</a:t>
                      </a:r>
                      <a:endParaRPr sz="1100">
                        <a:latin typeface="Calibri"/>
                        <a:cs typeface="Calibri"/>
                      </a:endParaRPr>
                    </a:p>
                  </a:txBody>
                  <a:tcPr marL="0" marR="0" marT="47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5"/>
                  </a:ext>
                </a:extLst>
              </a:tr>
              <a:tr h="313144">
                <a:tc>
                  <a:txBody>
                    <a:bodyPr/>
                    <a:lstStyle/>
                    <a:p>
                      <a:pPr>
                        <a:lnSpc>
                          <a:spcPct val="100000"/>
                        </a:lnSpc>
                      </a:pPr>
                      <a:endParaRPr sz="1100">
                        <a:latin typeface="Times New Roman"/>
                        <a:cs typeface="Times New Roman"/>
                      </a:endParaRPr>
                    </a:p>
                  </a:txBody>
                  <a:tcPr marL="0" marR="0" marT="0" marB="0">
                    <a:lnR w="12700">
                      <a:solidFill>
                        <a:srgbClr val="FFFFFF"/>
                      </a:solidFill>
                      <a:prstDash val="solid"/>
                    </a:lnR>
                  </a:tcPr>
                </a:tc>
                <a:tc>
                  <a:txBody>
                    <a:bodyPr/>
                    <a:lstStyle/>
                    <a:p>
                      <a:pPr marL="9525">
                        <a:lnSpc>
                          <a:spcPct val="100000"/>
                        </a:lnSpc>
                        <a:spcBef>
                          <a:spcPts val="770"/>
                        </a:spcBef>
                      </a:pPr>
                      <a:r>
                        <a:rPr sz="1100" dirty="0">
                          <a:latin typeface="Calibri"/>
                          <a:cs typeface="Calibri"/>
                        </a:rPr>
                        <a:t>assertSame()</a:t>
                      </a:r>
                      <a:endParaRPr sz="1100">
                        <a:latin typeface="Calibri"/>
                        <a:cs typeface="Calibri"/>
                      </a:endParaRPr>
                    </a:p>
                  </a:txBody>
                  <a:tcPr marL="0" marR="0" marT="733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ct val="100000"/>
                        </a:lnSpc>
                        <a:spcBef>
                          <a:spcPts val="785"/>
                        </a:spcBef>
                      </a:pPr>
                      <a:r>
                        <a:rPr sz="1100" spc="-10" dirty="0">
                          <a:latin typeface="Calibri"/>
                          <a:cs typeface="Calibri"/>
                        </a:rPr>
                        <a:t>Vérifier </a:t>
                      </a:r>
                      <a:r>
                        <a:rPr sz="1100" spc="-5" dirty="0">
                          <a:latin typeface="Calibri"/>
                          <a:cs typeface="Calibri"/>
                        </a:rPr>
                        <a:t>que </a:t>
                      </a:r>
                      <a:r>
                        <a:rPr sz="1100" dirty="0">
                          <a:latin typeface="Calibri"/>
                          <a:cs typeface="Calibri"/>
                        </a:rPr>
                        <a:t>les </a:t>
                      </a:r>
                      <a:r>
                        <a:rPr sz="1100" spc="-5" dirty="0">
                          <a:latin typeface="Calibri"/>
                          <a:cs typeface="Calibri"/>
                        </a:rPr>
                        <a:t>deux objets fournis </a:t>
                      </a:r>
                      <a:r>
                        <a:rPr sz="1100" dirty="0">
                          <a:latin typeface="Calibri"/>
                          <a:cs typeface="Calibri"/>
                        </a:rPr>
                        <a:t>en </a:t>
                      </a:r>
                      <a:r>
                        <a:rPr sz="1100" spc="-10" dirty="0">
                          <a:latin typeface="Calibri"/>
                          <a:cs typeface="Calibri"/>
                        </a:rPr>
                        <a:t>paramètre </a:t>
                      </a:r>
                      <a:r>
                        <a:rPr sz="1100" spc="-5" dirty="0">
                          <a:latin typeface="Calibri"/>
                          <a:cs typeface="Calibri"/>
                        </a:rPr>
                        <a:t>sont </a:t>
                      </a:r>
                      <a:r>
                        <a:rPr sz="1100" dirty="0">
                          <a:latin typeface="Calibri"/>
                          <a:cs typeface="Calibri"/>
                        </a:rPr>
                        <a:t>les </a:t>
                      </a:r>
                      <a:r>
                        <a:rPr sz="1100" spc="-5" dirty="0">
                          <a:latin typeface="Calibri"/>
                          <a:cs typeface="Calibri"/>
                        </a:rPr>
                        <a:t>mêmes (obj1 ==</a:t>
                      </a:r>
                      <a:r>
                        <a:rPr sz="1100" spc="45" dirty="0">
                          <a:latin typeface="Calibri"/>
                          <a:cs typeface="Calibri"/>
                        </a:rPr>
                        <a:t> </a:t>
                      </a:r>
                      <a:r>
                        <a:rPr sz="1100" spc="-5" dirty="0">
                          <a:latin typeface="Calibri"/>
                          <a:cs typeface="Calibri"/>
                        </a:rPr>
                        <a:t>obj2)</a:t>
                      </a:r>
                      <a:endParaRPr sz="1100">
                        <a:latin typeface="Calibri"/>
                        <a:cs typeface="Calibri"/>
                      </a:endParaRPr>
                    </a:p>
                  </a:txBody>
                  <a:tcPr marL="0" marR="0" marT="74771"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tcPr>
                </a:tc>
                <a:extLst>
                  <a:ext uri="{0D108BD9-81ED-4DB2-BD59-A6C34878D82A}">
                    <a16:rowId xmlns:a16="http://schemas.microsoft.com/office/drawing/2014/main" val="10006"/>
                  </a:ext>
                </a:extLst>
              </a:tr>
              <a:tr h="283449">
                <a:tc>
                  <a:txBody>
                    <a:bodyPr/>
                    <a:lstStyle/>
                    <a:p>
                      <a:pPr>
                        <a:lnSpc>
                          <a:spcPct val="100000"/>
                        </a:lnSpc>
                      </a:pPr>
                      <a:endParaRPr sz="1100">
                        <a:latin typeface="Times New Roman"/>
                        <a:cs typeface="Times New Roman"/>
                      </a:endParaRPr>
                    </a:p>
                  </a:txBody>
                  <a:tcPr marL="0" marR="0" marT="0" marB="0">
                    <a:lnR w="12700">
                      <a:solidFill>
                        <a:srgbClr val="FFFFFF"/>
                      </a:solidFill>
                      <a:prstDash val="solid"/>
                    </a:lnR>
                    <a:lnB w="76200">
                      <a:solidFill>
                        <a:srgbClr val="D24717"/>
                      </a:solidFill>
                      <a:prstDash val="solid"/>
                    </a:lnB>
                  </a:tcPr>
                </a:tc>
                <a:tc>
                  <a:txBody>
                    <a:bodyPr/>
                    <a:lstStyle/>
                    <a:p>
                      <a:pPr marL="9525">
                        <a:lnSpc>
                          <a:spcPct val="100000"/>
                        </a:lnSpc>
                        <a:spcBef>
                          <a:spcPts val="770"/>
                        </a:spcBef>
                      </a:pPr>
                      <a:r>
                        <a:rPr sz="1100" spc="-5" dirty="0">
                          <a:latin typeface="Calibri"/>
                          <a:cs typeface="Calibri"/>
                        </a:rPr>
                        <a:t>assertNotSame()</a:t>
                      </a:r>
                      <a:endParaRPr sz="1100">
                        <a:latin typeface="Calibri"/>
                        <a:cs typeface="Calibri"/>
                      </a:endParaRPr>
                    </a:p>
                  </a:txBody>
                  <a:tcPr marL="0" marR="0" marT="733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ct val="100000"/>
                        </a:lnSpc>
                        <a:spcBef>
                          <a:spcPts val="770"/>
                        </a:spcBef>
                      </a:pPr>
                      <a:r>
                        <a:rPr sz="1100" spc="-10" dirty="0">
                          <a:latin typeface="Calibri"/>
                          <a:cs typeface="Calibri"/>
                        </a:rPr>
                        <a:t>Vérifier </a:t>
                      </a:r>
                      <a:r>
                        <a:rPr sz="1100" spc="-5" dirty="0">
                          <a:latin typeface="Calibri"/>
                          <a:cs typeface="Calibri"/>
                        </a:rPr>
                        <a:t>que </a:t>
                      </a:r>
                      <a:r>
                        <a:rPr sz="1100" dirty="0">
                          <a:latin typeface="Calibri"/>
                          <a:cs typeface="Calibri"/>
                        </a:rPr>
                        <a:t>les </a:t>
                      </a:r>
                      <a:r>
                        <a:rPr sz="1100" spc="-5" dirty="0">
                          <a:latin typeface="Calibri"/>
                          <a:cs typeface="Calibri"/>
                        </a:rPr>
                        <a:t>deux objets fournis </a:t>
                      </a:r>
                      <a:r>
                        <a:rPr sz="1100" dirty="0">
                          <a:latin typeface="Calibri"/>
                          <a:cs typeface="Calibri"/>
                        </a:rPr>
                        <a:t>en </a:t>
                      </a:r>
                      <a:r>
                        <a:rPr sz="1100" spc="-10" dirty="0">
                          <a:latin typeface="Calibri"/>
                          <a:cs typeface="Calibri"/>
                        </a:rPr>
                        <a:t>paramètre </a:t>
                      </a:r>
                      <a:r>
                        <a:rPr sz="1100" spc="-5" dirty="0">
                          <a:latin typeface="Calibri"/>
                          <a:cs typeface="Calibri"/>
                        </a:rPr>
                        <a:t>ne sont pas </a:t>
                      </a:r>
                      <a:r>
                        <a:rPr sz="1100" dirty="0">
                          <a:latin typeface="Calibri"/>
                          <a:cs typeface="Calibri"/>
                        </a:rPr>
                        <a:t>les</a:t>
                      </a:r>
                      <a:r>
                        <a:rPr sz="1100" spc="55" dirty="0">
                          <a:latin typeface="Calibri"/>
                          <a:cs typeface="Calibri"/>
                        </a:rPr>
                        <a:t> </a:t>
                      </a:r>
                      <a:r>
                        <a:rPr sz="1100" spc="-5" dirty="0">
                          <a:latin typeface="Calibri"/>
                          <a:cs typeface="Calibri"/>
                        </a:rPr>
                        <a:t>mêmes</a:t>
                      </a:r>
                      <a:endParaRPr sz="1100">
                        <a:latin typeface="Calibri"/>
                        <a:cs typeface="Calibri"/>
                      </a:endParaRPr>
                    </a:p>
                  </a:txBody>
                  <a:tcPr marL="0" marR="0" marT="733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B w="76200">
                      <a:solidFill>
                        <a:srgbClr val="D24717"/>
                      </a:solidFill>
                      <a:prstDash val="solid"/>
                    </a:lnB>
                  </a:tcPr>
                </a:tc>
                <a:extLst>
                  <a:ext uri="{0D108BD9-81ED-4DB2-BD59-A6C34878D82A}">
                    <a16:rowId xmlns:a16="http://schemas.microsoft.com/office/drawing/2014/main" val="10007"/>
                  </a:ext>
                </a:extLst>
              </a:tr>
              <a:tr h="196925">
                <a:tc>
                  <a:txBody>
                    <a:bodyPr/>
                    <a:lstStyle/>
                    <a:p>
                      <a:pPr>
                        <a:lnSpc>
                          <a:spcPct val="100000"/>
                        </a:lnSpc>
                      </a:pPr>
                      <a:endParaRPr sz="1100">
                        <a:latin typeface="Times New Roman"/>
                        <a:cs typeface="Times New Roman"/>
                      </a:endParaRPr>
                    </a:p>
                  </a:txBody>
                  <a:tcPr marL="0" marR="0" marT="0" marB="0">
                    <a:lnR w="12700">
                      <a:solidFill>
                        <a:srgbClr val="FFFFFF"/>
                      </a:solidFill>
                      <a:prstDash val="solid"/>
                    </a:lnR>
                    <a:lnT w="76200">
                      <a:solidFill>
                        <a:srgbClr val="D24717"/>
                      </a:solidFill>
                      <a:prstDash val="solid"/>
                    </a:lnT>
                    <a:solidFill>
                      <a:srgbClr val="9B2C1F"/>
                    </a:solidFill>
                  </a:tcPr>
                </a:tc>
                <a:tc>
                  <a:txBody>
                    <a:bodyPr/>
                    <a:lstStyle/>
                    <a:p>
                      <a:pPr marL="9525">
                        <a:lnSpc>
                          <a:spcPts val="1650"/>
                        </a:lnSpc>
                        <a:spcBef>
                          <a:spcPts val="315"/>
                        </a:spcBef>
                      </a:pPr>
                      <a:r>
                        <a:rPr sz="1100" spc="-10" dirty="0">
                          <a:latin typeface="Calibri"/>
                          <a:cs typeface="Calibri"/>
                        </a:rPr>
                        <a:t>fail()</a:t>
                      </a:r>
                      <a:endParaRPr sz="1100">
                        <a:latin typeface="Calibri"/>
                        <a:cs typeface="Calibri"/>
                      </a:endParaRPr>
                    </a:p>
                  </a:txBody>
                  <a:tcPr marL="0" marR="0" marT="300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525">
                        <a:lnSpc>
                          <a:spcPts val="1650"/>
                        </a:lnSpc>
                        <a:spcBef>
                          <a:spcPts val="315"/>
                        </a:spcBef>
                      </a:pPr>
                      <a:r>
                        <a:rPr sz="1100" spc="-15" dirty="0">
                          <a:latin typeface="Calibri"/>
                          <a:cs typeface="Calibri"/>
                        </a:rPr>
                        <a:t>Force </a:t>
                      </a:r>
                      <a:r>
                        <a:rPr sz="1100" dirty="0">
                          <a:latin typeface="Calibri"/>
                          <a:cs typeface="Calibri"/>
                        </a:rPr>
                        <a:t>le </a:t>
                      </a:r>
                      <a:r>
                        <a:rPr sz="1100" spc="-10" dirty="0">
                          <a:latin typeface="Calibri"/>
                          <a:cs typeface="Calibri"/>
                        </a:rPr>
                        <a:t>test </a:t>
                      </a:r>
                      <a:r>
                        <a:rPr sz="1100" dirty="0">
                          <a:latin typeface="Calibri"/>
                          <a:cs typeface="Calibri"/>
                        </a:rPr>
                        <a:t>à </a:t>
                      </a:r>
                      <a:r>
                        <a:rPr sz="1100" spc="-5" dirty="0">
                          <a:latin typeface="Calibri"/>
                          <a:cs typeface="Calibri"/>
                        </a:rPr>
                        <a:t>échouer (utile pour vérifier par </a:t>
                      </a:r>
                      <a:r>
                        <a:rPr sz="1100" spc="-15" dirty="0">
                          <a:latin typeface="Calibri"/>
                          <a:cs typeface="Calibri"/>
                        </a:rPr>
                        <a:t>exemple </a:t>
                      </a:r>
                      <a:r>
                        <a:rPr sz="1100" dirty="0">
                          <a:latin typeface="Calibri"/>
                          <a:cs typeface="Calibri"/>
                        </a:rPr>
                        <a:t>la </a:t>
                      </a:r>
                      <a:r>
                        <a:rPr sz="1100" spc="-5" dirty="0">
                          <a:latin typeface="Calibri"/>
                          <a:cs typeface="Calibri"/>
                        </a:rPr>
                        <a:t>levée des</a:t>
                      </a:r>
                      <a:r>
                        <a:rPr sz="1100" spc="114" dirty="0">
                          <a:latin typeface="Calibri"/>
                          <a:cs typeface="Calibri"/>
                        </a:rPr>
                        <a:t> </a:t>
                      </a:r>
                      <a:r>
                        <a:rPr sz="1100" spc="-10" dirty="0">
                          <a:latin typeface="Calibri"/>
                          <a:cs typeface="Calibri"/>
                        </a:rPr>
                        <a:t>exceptions)</a:t>
                      </a:r>
                      <a:endParaRPr sz="1100">
                        <a:latin typeface="Calibri"/>
                        <a:cs typeface="Calibri"/>
                      </a:endParaRPr>
                    </a:p>
                  </a:txBody>
                  <a:tcPr marL="0" marR="0" marT="30004" marB="0">
                    <a:lnL w="12700">
                      <a:solidFill>
                        <a:srgbClr val="FFFFFF"/>
                      </a:solidFill>
                      <a:prstDash val="solid"/>
                    </a:lnL>
                    <a:lnT w="12700" cap="flat" cmpd="sng" algn="ctr">
                      <a:solidFill>
                        <a:srgbClr val="FFFFFF"/>
                      </a:solidFill>
                      <a:prstDash val="solid"/>
                      <a:round/>
                      <a:headEnd type="none" w="med" len="med"/>
                      <a:tailEnd type="none" w="med" len="med"/>
                    </a:lnT>
                    <a:lnB w="12700">
                      <a:solidFill>
                        <a:srgbClr val="FFFFFF"/>
                      </a:solidFill>
                      <a:prstDash val="solid"/>
                    </a:lnB>
                    <a:solidFill>
                      <a:srgbClr val="F7E9E7"/>
                    </a:solidFill>
                  </a:tcPr>
                </a:tc>
                <a:tc>
                  <a:txBody>
                    <a:bodyPr/>
                    <a:lstStyle/>
                    <a:p>
                      <a:pPr>
                        <a:lnSpc>
                          <a:spcPct val="100000"/>
                        </a:lnSpc>
                      </a:pPr>
                      <a:endParaRPr sz="1100">
                        <a:latin typeface="Times New Roman"/>
                        <a:cs typeface="Times New Roman"/>
                      </a:endParaRPr>
                    </a:p>
                  </a:txBody>
                  <a:tcPr marL="0" marR="0" marT="0" marB="0">
                    <a:lnT w="76200" cap="flat" cmpd="sng" algn="ctr">
                      <a:solidFill>
                        <a:srgbClr val="D24717"/>
                      </a:solidFill>
                      <a:prstDash val="solid"/>
                      <a:round/>
                      <a:headEnd type="none" w="med" len="med"/>
                      <a:tailEnd type="none" w="med" len="med"/>
                    </a:lnT>
                    <a:solidFill>
                      <a:srgbClr val="9B2C1F"/>
                    </a:solidFill>
                  </a:tcPr>
                </a:tc>
                <a:extLst>
                  <a:ext uri="{0D108BD9-81ED-4DB2-BD59-A6C34878D82A}">
                    <a16:rowId xmlns:a16="http://schemas.microsoft.com/office/drawing/2014/main" val="10008"/>
                  </a:ext>
                </a:extLst>
              </a:tr>
              <a:tr h="161743">
                <a:tc>
                  <a:txBody>
                    <a:bodyPr/>
                    <a:lstStyle/>
                    <a:p>
                      <a:pPr>
                        <a:lnSpc>
                          <a:spcPct val="100000"/>
                        </a:lnSpc>
                      </a:pPr>
                      <a:endParaRPr sz="1000">
                        <a:latin typeface="Times New Roman"/>
                        <a:cs typeface="Times New Roman"/>
                      </a:endParaRPr>
                    </a:p>
                  </a:txBody>
                  <a:tcPr marL="0" marR="0" marT="0" marB="0">
                    <a:solidFill>
                      <a:srgbClr val="9B2C1F"/>
                    </a:solidFill>
                  </a:tcPr>
                </a:tc>
                <a:tc>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9B2C1F"/>
                    </a:solidFill>
                  </a:tcPr>
                </a:tc>
                <a:tc>
                  <a:txBody>
                    <a:bodyPr/>
                    <a:lstStyle/>
                    <a:p>
                      <a:pPr marL="1416050">
                        <a:lnSpc>
                          <a:spcPts val="575"/>
                        </a:lnSpc>
                        <a:tabLst>
                          <a:tab pos="6049645" algn="l"/>
                        </a:tabLst>
                      </a:pPr>
                      <a:r>
                        <a:rPr sz="1000" baseline="3086" dirty="0">
                          <a:solidFill>
                            <a:srgbClr val="FFFFFF"/>
                          </a:solidFill>
                          <a:latin typeface="Calibri"/>
                          <a:cs typeface="Calibri"/>
                        </a:rPr>
                        <a:t>U</a:t>
                      </a:r>
                      <a:r>
                        <a:rPr sz="1000" spc="-15" baseline="3086" dirty="0">
                          <a:solidFill>
                            <a:srgbClr val="FFFFFF"/>
                          </a:solidFill>
                          <a:latin typeface="Calibri"/>
                          <a:cs typeface="Calibri"/>
                        </a:rPr>
                        <a:t>S</a:t>
                      </a:r>
                      <a:r>
                        <a:rPr sz="1000" baseline="3086" dirty="0">
                          <a:solidFill>
                            <a:srgbClr val="FFFFFF"/>
                          </a:solidFill>
                          <a:latin typeface="Calibri"/>
                          <a:cs typeface="Calibri"/>
                        </a:rPr>
                        <a:t>I</a:t>
                      </a:r>
                      <a:r>
                        <a:rPr sz="1000" spc="-7" baseline="3086" dirty="0">
                          <a:solidFill>
                            <a:srgbClr val="FFFFFF"/>
                          </a:solidFill>
                          <a:latin typeface="Calibri"/>
                          <a:cs typeface="Calibri"/>
                        </a:rPr>
                        <a:t>N</a:t>
                      </a:r>
                      <a:r>
                        <a:rPr sz="1000" baseline="3086" dirty="0">
                          <a:solidFill>
                            <a:srgbClr val="FFFFFF"/>
                          </a:solidFill>
                          <a:latin typeface="Calibri"/>
                          <a:cs typeface="Calibri"/>
                        </a:rPr>
                        <a:t>E</a:t>
                      </a:r>
                      <a:r>
                        <a:rPr sz="1000" spc="-15" baseline="3086" dirty="0">
                          <a:solidFill>
                            <a:srgbClr val="FFFFFF"/>
                          </a:solidFill>
                          <a:latin typeface="Calibri"/>
                          <a:cs typeface="Calibri"/>
                        </a:rPr>
                        <a:t> </a:t>
                      </a:r>
                      <a:r>
                        <a:rPr sz="1000" spc="7" baseline="3086" dirty="0">
                          <a:solidFill>
                            <a:srgbClr val="FFFFFF"/>
                          </a:solidFill>
                          <a:latin typeface="Calibri"/>
                          <a:cs typeface="Calibri"/>
                        </a:rPr>
                        <a:t>L</a:t>
                      </a:r>
                      <a:r>
                        <a:rPr sz="1000" baseline="3086" dirty="0">
                          <a:solidFill>
                            <a:srgbClr val="FFFFFF"/>
                          </a:solidFill>
                          <a:latin typeface="Calibri"/>
                          <a:cs typeface="Calibri"/>
                        </a:rPr>
                        <a:t>O</a:t>
                      </a:r>
                      <a:r>
                        <a:rPr sz="1000" spc="-7" baseline="3086" dirty="0">
                          <a:solidFill>
                            <a:srgbClr val="FFFFFF"/>
                          </a:solidFill>
                          <a:latin typeface="Calibri"/>
                          <a:cs typeface="Calibri"/>
                        </a:rPr>
                        <a:t>G</a:t>
                      </a:r>
                      <a:r>
                        <a:rPr sz="1000" baseline="3086" dirty="0">
                          <a:solidFill>
                            <a:srgbClr val="FFFFFF"/>
                          </a:solidFill>
                          <a:latin typeface="Calibri"/>
                          <a:cs typeface="Calibri"/>
                        </a:rPr>
                        <a:t>ICIE</a:t>
                      </a:r>
                      <a:r>
                        <a:rPr sz="1000" spc="7" baseline="3086" dirty="0">
                          <a:solidFill>
                            <a:srgbClr val="FFFFFF"/>
                          </a:solidFill>
                          <a:latin typeface="Calibri"/>
                          <a:cs typeface="Calibri"/>
                        </a:rPr>
                        <a:t>L</a:t>
                      </a:r>
                      <a:r>
                        <a:rPr sz="1000" spc="-15" baseline="3086" dirty="0">
                          <a:solidFill>
                            <a:srgbClr val="FFFFFF"/>
                          </a:solidFill>
                          <a:latin typeface="Calibri"/>
                          <a:cs typeface="Calibri"/>
                        </a:rPr>
                        <a:t>L</a:t>
                      </a:r>
                      <a:r>
                        <a:rPr sz="1000" baseline="3086" dirty="0">
                          <a:solidFill>
                            <a:srgbClr val="FFFFFF"/>
                          </a:solidFill>
                          <a:latin typeface="Calibri"/>
                          <a:cs typeface="Calibri"/>
                        </a:rPr>
                        <a:t>E</a:t>
                      </a:r>
                      <a:r>
                        <a:rPr sz="1000" spc="-60" baseline="3086" dirty="0">
                          <a:solidFill>
                            <a:srgbClr val="FFFFFF"/>
                          </a:solidFill>
                          <a:latin typeface="Calibri"/>
                          <a:cs typeface="Calibri"/>
                        </a:rPr>
                        <a:t> </a:t>
                      </a:r>
                      <a:r>
                        <a:rPr sz="1000" baseline="3086" dirty="0">
                          <a:solidFill>
                            <a:srgbClr val="FFFFFF"/>
                          </a:solidFill>
                          <a:latin typeface="Calibri"/>
                          <a:cs typeface="Calibri"/>
                        </a:rPr>
                        <a:t>- ©</a:t>
                      </a:r>
                      <a:r>
                        <a:rPr sz="1000" spc="-15" baseline="3086" dirty="0">
                          <a:solidFill>
                            <a:srgbClr val="FFFFFF"/>
                          </a:solidFill>
                          <a:latin typeface="Calibri"/>
                          <a:cs typeface="Calibri"/>
                        </a:rPr>
                        <a:t> </a:t>
                      </a:r>
                      <a:r>
                        <a:rPr sz="1000" spc="-7" baseline="3086" dirty="0">
                          <a:solidFill>
                            <a:srgbClr val="FFFFFF"/>
                          </a:solidFill>
                          <a:latin typeface="Calibri"/>
                          <a:cs typeface="Calibri"/>
                        </a:rPr>
                        <a:t>D</a:t>
                      </a:r>
                      <a:r>
                        <a:rPr sz="1000" spc="-15" baseline="3086" dirty="0">
                          <a:solidFill>
                            <a:srgbClr val="FFFFFF"/>
                          </a:solidFill>
                          <a:latin typeface="Calibri"/>
                          <a:cs typeface="Calibri"/>
                        </a:rPr>
                        <a:t>A</a:t>
                      </a:r>
                      <a:r>
                        <a:rPr sz="1000" baseline="3086" dirty="0">
                          <a:solidFill>
                            <a:srgbClr val="FFFFFF"/>
                          </a:solidFill>
                          <a:latin typeface="Calibri"/>
                          <a:cs typeface="Calibri"/>
                        </a:rPr>
                        <a:t>VID P</a:t>
                      </a:r>
                      <a:r>
                        <a:rPr sz="1000" spc="7" baseline="3086" dirty="0">
                          <a:solidFill>
                            <a:srgbClr val="FFFFFF"/>
                          </a:solidFill>
                          <a:latin typeface="Calibri"/>
                          <a:cs typeface="Calibri"/>
                        </a:rPr>
                        <a:t>L</a:t>
                      </a:r>
                      <a:r>
                        <a:rPr sz="1000" spc="-15" baseline="3086" dirty="0">
                          <a:solidFill>
                            <a:srgbClr val="FFFFFF"/>
                          </a:solidFill>
                          <a:latin typeface="Calibri"/>
                          <a:cs typeface="Calibri"/>
                        </a:rPr>
                        <a:t>A</a:t>
                      </a:r>
                      <a:r>
                        <a:rPr sz="1000" spc="-7" baseline="3086" dirty="0">
                          <a:solidFill>
                            <a:srgbClr val="FFFFFF"/>
                          </a:solidFill>
                          <a:latin typeface="Calibri"/>
                          <a:cs typeface="Calibri"/>
                        </a:rPr>
                        <a:t>N</a:t>
                      </a:r>
                      <a:r>
                        <a:rPr sz="1000" baseline="3086" dirty="0">
                          <a:solidFill>
                            <a:srgbClr val="FFFFFF"/>
                          </a:solidFill>
                          <a:latin typeface="Calibri"/>
                          <a:cs typeface="Calibri"/>
                        </a:rPr>
                        <a:t>TROU</a:t>
                      </a:r>
                      <a:r>
                        <a:rPr sz="1000" spc="-30" baseline="3086" dirty="0">
                          <a:solidFill>
                            <a:srgbClr val="FFFFFF"/>
                          </a:solidFill>
                          <a:latin typeface="Calibri"/>
                          <a:cs typeface="Calibri"/>
                        </a:rPr>
                        <a:t> </a:t>
                      </a:r>
                      <a:r>
                        <a:rPr sz="1000" baseline="3086" dirty="0">
                          <a:solidFill>
                            <a:srgbClr val="FFFFFF"/>
                          </a:solidFill>
                          <a:latin typeface="Calibri"/>
                          <a:cs typeface="Calibri"/>
                        </a:rPr>
                        <a:t>-</a:t>
                      </a:r>
                      <a:r>
                        <a:rPr sz="1000" spc="-22" baseline="3086" dirty="0">
                          <a:solidFill>
                            <a:srgbClr val="FFFFFF"/>
                          </a:solidFill>
                          <a:latin typeface="Calibri"/>
                          <a:cs typeface="Calibri"/>
                        </a:rPr>
                        <a:t> </a:t>
                      </a:r>
                      <a:r>
                        <a:rPr sz="1000" baseline="3086" dirty="0">
                          <a:solidFill>
                            <a:srgbClr val="FFFFFF"/>
                          </a:solidFill>
                          <a:latin typeface="Calibri"/>
                          <a:cs typeface="Calibri"/>
                        </a:rPr>
                        <a:t>2019	</a:t>
                      </a:r>
                      <a:r>
                        <a:rPr sz="800" dirty="0">
                          <a:solidFill>
                            <a:srgbClr val="FFFFFF"/>
                          </a:solidFill>
                          <a:latin typeface="Calibri"/>
                          <a:cs typeface="Calibri"/>
                        </a:rPr>
                        <a:t>333</a:t>
                      </a:r>
                      <a:endParaRPr sz="800">
                        <a:latin typeface="Calibri"/>
                        <a:cs typeface="Calibri"/>
                      </a:endParaRPr>
                    </a:p>
                  </a:txBody>
                  <a:tcPr marL="0" marR="0" marT="0" marB="0">
                    <a:lnT w="12700">
                      <a:solidFill>
                        <a:srgbClr val="FFFFFF"/>
                      </a:solidFill>
                      <a:prstDash val="solid"/>
                    </a:lnT>
                    <a:solidFill>
                      <a:srgbClr val="9B2C1F"/>
                    </a:solidFill>
                  </a:tcPr>
                </a:tc>
                <a:tc>
                  <a:txBody>
                    <a:bodyPr/>
                    <a:lstStyle/>
                    <a:p>
                      <a:pPr>
                        <a:lnSpc>
                          <a:spcPct val="100000"/>
                        </a:lnSpc>
                      </a:pPr>
                      <a:endParaRPr sz="1000">
                        <a:latin typeface="Times New Roman"/>
                        <a:cs typeface="Times New Roman"/>
                      </a:endParaRPr>
                    </a:p>
                  </a:txBody>
                  <a:tcPr marL="0" marR="0" marT="0" marB="0">
                    <a:solidFill>
                      <a:srgbClr val="9B2C1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608844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54672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395" dirty="0">
                <a:solidFill>
                  <a:schemeClr val="tx1"/>
                </a:solidFill>
              </a:rPr>
              <a:t> </a:t>
            </a:r>
            <a:r>
              <a:rPr spc="-50" dirty="0">
                <a:solidFill>
                  <a:schemeClr val="tx1"/>
                </a:solidFill>
              </a:rPr>
              <a:t>assertions</a:t>
            </a:r>
          </a:p>
        </p:txBody>
      </p:sp>
      <p:sp>
        <p:nvSpPr>
          <p:cNvPr id="5" name="object 5"/>
          <p:cNvSpPr txBox="1"/>
          <p:nvPr/>
        </p:nvSpPr>
        <p:spPr>
          <a:xfrm>
            <a:off x="810260" y="1263928"/>
            <a:ext cx="8100695" cy="3467616"/>
          </a:xfrm>
          <a:prstGeom prst="rect">
            <a:avLst/>
          </a:prstGeom>
        </p:spPr>
        <p:txBody>
          <a:bodyPr vert="horz" wrap="square" lIns="0" tIns="160020" rIns="0" bIns="0" rtlCol="0">
            <a:spAutoFit/>
          </a:bodyPr>
          <a:lstStyle/>
          <a:p>
            <a:pPr marL="104139">
              <a:lnSpc>
                <a:spcPct val="100000"/>
              </a:lnSpc>
              <a:spcBef>
                <a:spcPts val="1260"/>
              </a:spcBef>
            </a:pPr>
            <a:r>
              <a:rPr sz="2000" spc="-5" dirty="0">
                <a:solidFill>
                  <a:srgbClr val="404040"/>
                </a:solidFill>
                <a:latin typeface="Calibri"/>
                <a:cs typeface="Calibri"/>
              </a:rPr>
              <a:t>De nouvelles assertions </a:t>
            </a:r>
            <a:r>
              <a:rPr sz="2000" spc="-10" dirty="0">
                <a:solidFill>
                  <a:srgbClr val="404040"/>
                </a:solidFill>
                <a:latin typeface="Calibri"/>
                <a:cs typeface="Calibri"/>
              </a:rPr>
              <a:t>sont </a:t>
            </a:r>
            <a:r>
              <a:rPr sz="2000" spc="-5" dirty="0">
                <a:solidFill>
                  <a:srgbClr val="404040"/>
                </a:solidFill>
                <a:latin typeface="Calibri"/>
                <a:cs typeface="Calibri"/>
              </a:rPr>
              <a:t>aussi ajoutées</a:t>
            </a:r>
            <a:r>
              <a:rPr sz="2000" spc="5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12700">
              <a:lnSpc>
                <a:spcPts val="2280"/>
              </a:lnSpc>
              <a:spcBef>
                <a:spcPts val="1160"/>
              </a:spcBef>
            </a:pPr>
            <a:r>
              <a:rPr sz="2000" dirty="0">
                <a:solidFill>
                  <a:srgbClr val="D24717"/>
                </a:solidFill>
                <a:latin typeface="Courier New"/>
                <a:cs typeface="Courier New"/>
              </a:rPr>
              <a:t>o</a:t>
            </a:r>
            <a:r>
              <a:rPr sz="2000" spc="-535" dirty="0">
                <a:solidFill>
                  <a:srgbClr val="D24717"/>
                </a:solidFill>
                <a:latin typeface="Courier New"/>
                <a:cs typeface="Courier New"/>
              </a:rPr>
              <a:t> </a:t>
            </a:r>
            <a:r>
              <a:rPr sz="2000" spc="-5" dirty="0">
                <a:solidFill>
                  <a:srgbClr val="404040"/>
                </a:solidFill>
                <a:latin typeface="Calibri"/>
                <a:cs typeface="Calibri"/>
              </a:rPr>
              <a:t>assertAll() pour </a:t>
            </a:r>
            <a:r>
              <a:rPr sz="2000" spc="-10" dirty="0">
                <a:solidFill>
                  <a:srgbClr val="404040"/>
                </a:solidFill>
                <a:latin typeface="Calibri"/>
                <a:cs typeface="Calibri"/>
              </a:rPr>
              <a:t>regrouper </a:t>
            </a:r>
            <a:r>
              <a:rPr sz="2000" spc="-15" dirty="0">
                <a:solidFill>
                  <a:srgbClr val="404040"/>
                </a:solidFill>
                <a:latin typeface="Calibri"/>
                <a:cs typeface="Calibri"/>
              </a:rPr>
              <a:t>différentes </a:t>
            </a:r>
            <a:r>
              <a:rPr sz="2000" spc="-5" dirty="0">
                <a:solidFill>
                  <a:srgbClr val="404040"/>
                </a:solidFill>
                <a:latin typeface="Calibri"/>
                <a:cs typeface="Calibri"/>
              </a:rPr>
              <a:t>assertions qui </a:t>
            </a:r>
            <a:r>
              <a:rPr sz="2000" spc="-15" dirty="0">
                <a:solidFill>
                  <a:srgbClr val="404040"/>
                </a:solidFill>
                <a:latin typeface="Calibri"/>
                <a:cs typeface="Calibri"/>
              </a:rPr>
              <a:t>seront </a:t>
            </a:r>
            <a:r>
              <a:rPr sz="2000" spc="-10" dirty="0">
                <a:solidFill>
                  <a:srgbClr val="404040"/>
                </a:solidFill>
                <a:latin typeface="Calibri"/>
                <a:cs typeface="Calibri"/>
              </a:rPr>
              <a:t>toutes </a:t>
            </a:r>
            <a:r>
              <a:rPr sz="2000" spc="-15" dirty="0">
                <a:solidFill>
                  <a:srgbClr val="404040"/>
                </a:solidFill>
                <a:latin typeface="Calibri"/>
                <a:cs typeface="Calibri"/>
              </a:rPr>
              <a:t>exécutées</a:t>
            </a:r>
            <a:endParaRPr sz="2000" dirty="0">
              <a:latin typeface="Calibri"/>
              <a:cs typeface="Calibri"/>
            </a:endParaRPr>
          </a:p>
          <a:p>
            <a:pPr marL="104139">
              <a:lnSpc>
                <a:spcPts val="2280"/>
              </a:lnSpc>
            </a:pPr>
            <a:r>
              <a:rPr sz="2000" dirty="0">
                <a:solidFill>
                  <a:srgbClr val="404040"/>
                </a:solidFill>
                <a:latin typeface="Calibri"/>
                <a:cs typeface="Calibri"/>
              </a:rPr>
              <a:t>pour au </a:t>
            </a:r>
            <a:r>
              <a:rPr sz="2000" spc="-5" dirty="0">
                <a:solidFill>
                  <a:srgbClr val="404040"/>
                </a:solidFill>
                <a:latin typeface="Calibri"/>
                <a:cs typeface="Calibri"/>
              </a:rPr>
              <a:t>final </a:t>
            </a:r>
            <a:r>
              <a:rPr sz="2000" spc="-10" dirty="0">
                <a:solidFill>
                  <a:srgbClr val="404040"/>
                </a:solidFill>
                <a:latin typeface="Calibri"/>
                <a:cs typeface="Calibri"/>
              </a:rPr>
              <a:t>fournir </a:t>
            </a:r>
            <a:r>
              <a:rPr sz="2000" dirty="0">
                <a:solidFill>
                  <a:srgbClr val="404040"/>
                </a:solidFill>
                <a:latin typeface="Calibri"/>
                <a:cs typeface="Calibri"/>
              </a:rPr>
              <a:t>la </a:t>
            </a:r>
            <a:r>
              <a:rPr sz="2000" spc="-15" dirty="0">
                <a:solidFill>
                  <a:srgbClr val="404040"/>
                </a:solidFill>
                <a:latin typeface="Calibri"/>
                <a:cs typeface="Calibri"/>
              </a:rPr>
              <a:t>liste </a:t>
            </a:r>
            <a:r>
              <a:rPr sz="2000" spc="-5" dirty="0">
                <a:solidFill>
                  <a:srgbClr val="404040"/>
                </a:solidFill>
                <a:latin typeface="Calibri"/>
                <a:cs typeface="Calibri"/>
              </a:rPr>
              <a:t>de celles </a:t>
            </a:r>
            <a:r>
              <a:rPr sz="2000" dirty="0">
                <a:solidFill>
                  <a:srgbClr val="404040"/>
                </a:solidFill>
                <a:latin typeface="Calibri"/>
                <a:cs typeface="Calibri"/>
              </a:rPr>
              <a:t>en échec </a:t>
            </a:r>
            <a:r>
              <a:rPr sz="2000" spc="-5" dirty="0">
                <a:solidFill>
                  <a:srgbClr val="404040"/>
                </a:solidFill>
                <a:latin typeface="Calibri"/>
                <a:cs typeface="Calibri"/>
              </a:rPr>
              <a:t>si </a:t>
            </a:r>
            <a:r>
              <a:rPr sz="2000" dirty="0">
                <a:solidFill>
                  <a:srgbClr val="404040"/>
                </a:solidFill>
                <a:latin typeface="Calibri"/>
                <a:cs typeface="Calibri"/>
              </a:rPr>
              <a:t>au </a:t>
            </a:r>
            <a:r>
              <a:rPr sz="2000" spc="-5" dirty="0">
                <a:solidFill>
                  <a:srgbClr val="404040"/>
                </a:solidFill>
                <a:latin typeface="Calibri"/>
                <a:cs typeface="Calibri"/>
              </a:rPr>
              <a:t>moins </a:t>
            </a:r>
            <a:r>
              <a:rPr sz="2000" dirty="0">
                <a:solidFill>
                  <a:srgbClr val="404040"/>
                </a:solidFill>
                <a:latin typeface="Calibri"/>
                <a:cs typeface="Calibri"/>
              </a:rPr>
              <a:t>une</a:t>
            </a:r>
            <a:r>
              <a:rPr sz="2000" spc="60" dirty="0">
                <a:solidFill>
                  <a:srgbClr val="404040"/>
                </a:solidFill>
                <a:latin typeface="Calibri"/>
                <a:cs typeface="Calibri"/>
              </a:rPr>
              <a:t> </a:t>
            </a:r>
            <a:r>
              <a:rPr sz="2000" spc="-5" dirty="0">
                <a:solidFill>
                  <a:srgbClr val="404040"/>
                </a:solidFill>
                <a:latin typeface="Calibri"/>
                <a:cs typeface="Calibri"/>
              </a:rPr>
              <a:t>échoue</a:t>
            </a:r>
            <a:endParaRPr sz="2000" dirty="0">
              <a:latin typeface="Calibri"/>
              <a:cs typeface="Calibri"/>
            </a:endParaRPr>
          </a:p>
          <a:p>
            <a:pPr marL="12700">
              <a:lnSpc>
                <a:spcPct val="100000"/>
              </a:lnSpc>
              <a:spcBef>
                <a:spcPts val="1155"/>
              </a:spcBef>
            </a:pPr>
            <a:r>
              <a:rPr sz="2000" dirty="0">
                <a:solidFill>
                  <a:srgbClr val="D24717"/>
                </a:solidFill>
                <a:latin typeface="Courier New"/>
                <a:cs typeface="Courier New"/>
              </a:rPr>
              <a:t>o</a:t>
            </a:r>
            <a:r>
              <a:rPr sz="2000" spc="-645" dirty="0">
                <a:solidFill>
                  <a:srgbClr val="D24717"/>
                </a:solidFill>
                <a:latin typeface="Courier New"/>
                <a:cs typeface="Courier New"/>
              </a:rPr>
              <a:t> </a:t>
            </a:r>
            <a:r>
              <a:rPr sz="2000" spc="-10" dirty="0">
                <a:solidFill>
                  <a:srgbClr val="404040"/>
                </a:solidFill>
                <a:latin typeface="Calibri"/>
                <a:cs typeface="Calibri"/>
              </a:rPr>
              <a:t>assertThrows() </a:t>
            </a:r>
            <a:r>
              <a:rPr sz="2000" dirty="0">
                <a:solidFill>
                  <a:srgbClr val="404040"/>
                </a:solidFill>
                <a:latin typeface="Calibri"/>
                <a:cs typeface="Calibri"/>
              </a:rPr>
              <a:t>pour </a:t>
            </a:r>
            <a:r>
              <a:rPr sz="2000" spc="-10" dirty="0">
                <a:solidFill>
                  <a:srgbClr val="404040"/>
                </a:solidFill>
                <a:latin typeface="Calibri"/>
                <a:cs typeface="Calibri"/>
              </a:rPr>
              <a:t>vérifier </a:t>
            </a:r>
            <a:r>
              <a:rPr sz="2000" dirty="0">
                <a:solidFill>
                  <a:srgbClr val="404040"/>
                </a:solidFill>
                <a:latin typeface="Calibri"/>
                <a:cs typeface="Calibri"/>
              </a:rPr>
              <a:t>la </a:t>
            </a:r>
            <a:r>
              <a:rPr sz="2000" spc="-10" dirty="0">
                <a:solidFill>
                  <a:srgbClr val="404040"/>
                </a:solidFill>
                <a:latin typeface="Calibri"/>
                <a:cs typeface="Calibri"/>
              </a:rPr>
              <a:t>lever </a:t>
            </a:r>
            <a:r>
              <a:rPr sz="2000" spc="-5" dirty="0">
                <a:solidFill>
                  <a:srgbClr val="404040"/>
                </a:solidFill>
                <a:latin typeface="Calibri"/>
                <a:cs typeface="Calibri"/>
              </a:rPr>
              <a:t>d'une </a:t>
            </a:r>
            <a:r>
              <a:rPr sz="2000" spc="-15" dirty="0">
                <a:solidFill>
                  <a:srgbClr val="404040"/>
                </a:solidFill>
                <a:latin typeface="Calibri"/>
                <a:cs typeface="Calibri"/>
              </a:rPr>
              <a:t>exception </a:t>
            </a:r>
            <a:r>
              <a:rPr sz="2000" spc="-10" dirty="0">
                <a:solidFill>
                  <a:srgbClr val="404040"/>
                </a:solidFill>
                <a:latin typeface="Calibri"/>
                <a:cs typeface="Calibri"/>
              </a:rPr>
              <a:t>durant </a:t>
            </a:r>
            <a:r>
              <a:rPr sz="2000" dirty="0">
                <a:solidFill>
                  <a:srgbClr val="404040"/>
                </a:solidFill>
                <a:latin typeface="Calibri"/>
                <a:cs typeface="Calibri"/>
              </a:rPr>
              <a:t>le </a:t>
            </a:r>
            <a:r>
              <a:rPr sz="2000" spc="-15" dirty="0">
                <a:solidFill>
                  <a:srgbClr val="404040"/>
                </a:solidFill>
                <a:latin typeface="Calibri"/>
                <a:cs typeface="Calibri"/>
              </a:rPr>
              <a:t>test</a:t>
            </a:r>
            <a:endParaRPr sz="2000" dirty="0">
              <a:latin typeface="Calibri"/>
              <a:cs typeface="Calibri"/>
            </a:endParaRPr>
          </a:p>
          <a:p>
            <a:pPr>
              <a:lnSpc>
                <a:spcPct val="100000"/>
              </a:lnSpc>
              <a:spcBef>
                <a:spcPts val="15"/>
              </a:spcBef>
            </a:pPr>
            <a:endParaRPr sz="1900" dirty="0">
              <a:latin typeface="Times New Roman"/>
              <a:cs typeface="Times New Roman"/>
            </a:endParaRPr>
          </a:p>
          <a:p>
            <a:pPr marL="104139">
              <a:lnSpc>
                <a:spcPct val="100000"/>
              </a:lnSpc>
            </a:pPr>
            <a:r>
              <a:rPr sz="2000" spc="-5" dirty="0">
                <a:solidFill>
                  <a:srgbClr val="404040"/>
                </a:solidFill>
                <a:latin typeface="Calibri"/>
                <a:cs typeface="Calibri"/>
              </a:rPr>
              <a:t>La manière de </a:t>
            </a:r>
            <a:r>
              <a:rPr sz="2000" spc="-10" dirty="0">
                <a:solidFill>
                  <a:srgbClr val="404040"/>
                </a:solidFill>
                <a:latin typeface="Calibri"/>
                <a:cs typeface="Calibri"/>
              </a:rPr>
              <a:t>vérifier </a:t>
            </a:r>
            <a:r>
              <a:rPr sz="2000" dirty="0">
                <a:solidFill>
                  <a:srgbClr val="404040"/>
                </a:solidFill>
                <a:latin typeface="Calibri"/>
                <a:cs typeface="Calibri"/>
              </a:rPr>
              <a:t>une </a:t>
            </a:r>
            <a:r>
              <a:rPr sz="2000" spc="-15" dirty="0">
                <a:solidFill>
                  <a:srgbClr val="404040"/>
                </a:solidFill>
                <a:latin typeface="Calibri"/>
                <a:cs typeface="Calibri"/>
              </a:rPr>
              <a:t>exception </a:t>
            </a:r>
            <a:r>
              <a:rPr sz="2000" spc="-10" dirty="0">
                <a:solidFill>
                  <a:srgbClr val="404040"/>
                </a:solidFill>
                <a:latin typeface="Calibri"/>
                <a:cs typeface="Calibri"/>
              </a:rPr>
              <a:t>attendue </a:t>
            </a:r>
            <a:r>
              <a:rPr sz="2000" dirty="0">
                <a:solidFill>
                  <a:srgbClr val="404040"/>
                </a:solidFill>
                <a:latin typeface="Calibri"/>
                <a:cs typeface="Calibri"/>
              </a:rPr>
              <a:t>change en JUnit</a:t>
            </a:r>
            <a:r>
              <a:rPr sz="2000" spc="30" dirty="0">
                <a:solidFill>
                  <a:srgbClr val="404040"/>
                </a:solidFill>
                <a:latin typeface="Calibri"/>
                <a:cs typeface="Calibri"/>
              </a:rPr>
              <a:t> </a:t>
            </a:r>
            <a:r>
              <a:rPr sz="2000" dirty="0">
                <a:solidFill>
                  <a:srgbClr val="404040"/>
                </a:solidFill>
                <a:latin typeface="Calibri"/>
                <a:cs typeface="Calibri"/>
              </a:rPr>
              <a:t>5.</a:t>
            </a:r>
            <a:endParaRPr sz="2000" dirty="0">
              <a:latin typeface="Calibri"/>
              <a:cs typeface="Calibri"/>
            </a:endParaRPr>
          </a:p>
          <a:p>
            <a:pPr marL="104139" marR="85725">
              <a:lnSpc>
                <a:spcPts val="2160"/>
              </a:lnSpc>
              <a:spcBef>
                <a:spcPts val="1425"/>
              </a:spcBef>
            </a:pPr>
            <a:r>
              <a:rPr sz="2000" spc="-15" dirty="0">
                <a:solidFill>
                  <a:srgbClr val="404040"/>
                </a:solidFill>
                <a:latin typeface="Calibri"/>
                <a:cs typeface="Calibri"/>
              </a:rPr>
              <a:t>Avec </a:t>
            </a:r>
            <a:r>
              <a:rPr sz="2000" dirty="0">
                <a:solidFill>
                  <a:srgbClr val="404040"/>
                </a:solidFill>
                <a:latin typeface="Calibri"/>
                <a:cs typeface="Calibri"/>
              </a:rPr>
              <a:t>JUnit 4, </a:t>
            </a:r>
            <a:r>
              <a:rPr sz="2000" spc="-5" dirty="0">
                <a:solidFill>
                  <a:srgbClr val="404040"/>
                </a:solidFill>
                <a:latin typeface="Calibri"/>
                <a:cs typeface="Calibri"/>
              </a:rPr>
              <a:t>il </a:t>
            </a:r>
            <a:r>
              <a:rPr sz="2000" spc="-10" dirty="0">
                <a:solidFill>
                  <a:srgbClr val="404040"/>
                </a:solidFill>
                <a:latin typeface="Calibri"/>
                <a:cs typeface="Calibri"/>
              </a:rPr>
              <a:t>fallait </a:t>
            </a:r>
            <a:r>
              <a:rPr sz="2000" spc="-5" dirty="0">
                <a:solidFill>
                  <a:srgbClr val="404040"/>
                </a:solidFill>
                <a:latin typeface="Calibri"/>
                <a:cs typeface="Calibri"/>
              </a:rPr>
              <a:t>utiliser un </a:t>
            </a:r>
            <a:r>
              <a:rPr sz="2000" spc="-10" dirty="0">
                <a:solidFill>
                  <a:srgbClr val="404040"/>
                </a:solidFill>
                <a:latin typeface="Calibri"/>
                <a:cs typeface="Calibri"/>
              </a:rPr>
              <a:t>attribut </a:t>
            </a:r>
            <a:r>
              <a:rPr sz="2000" spc="-5" dirty="0">
                <a:solidFill>
                  <a:srgbClr val="404040"/>
                </a:solidFill>
                <a:latin typeface="Calibri"/>
                <a:cs typeface="Calibri"/>
              </a:rPr>
              <a:t>de l'annotation </a:t>
            </a:r>
            <a:r>
              <a:rPr sz="2000" spc="-45" dirty="0">
                <a:solidFill>
                  <a:srgbClr val="404040"/>
                </a:solidFill>
                <a:latin typeface="Calibri"/>
                <a:cs typeface="Calibri"/>
              </a:rPr>
              <a:t>@Test </a:t>
            </a:r>
            <a:r>
              <a:rPr sz="2000" spc="-5" dirty="0">
                <a:solidFill>
                  <a:srgbClr val="404040"/>
                </a:solidFill>
                <a:latin typeface="Calibri"/>
                <a:cs typeface="Calibri"/>
              </a:rPr>
              <a:t>ou </a:t>
            </a:r>
            <a:r>
              <a:rPr sz="2000" spc="-10" dirty="0">
                <a:solidFill>
                  <a:srgbClr val="404040"/>
                </a:solidFill>
                <a:latin typeface="Calibri"/>
                <a:cs typeface="Calibri"/>
              </a:rPr>
              <a:t>protéger </a:t>
            </a:r>
            <a:r>
              <a:rPr sz="2000" dirty="0">
                <a:solidFill>
                  <a:srgbClr val="404040"/>
                </a:solidFill>
                <a:latin typeface="Calibri"/>
                <a:cs typeface="Calibri"/>
              </a:rPr>
              <a:t>le  </a:t>
            </a:r>
            <a:r>
              <a:rPr sz="2000" spc="-5" dirty="0">
                <a:solidFill>
                  <a:srgbClr val="404040"/>
                </a:solidFill>
                <a:latin typeface="Calibri"/>
                <a:cs typeface="Calibri"/>
              </a:rPr>
              <a:t>code </a:t>
            </a:r>
            <a:r>
              <a:rPr sz="2000" dirty="0">
                <a:solidFill>
                  <a:srgbClr val="404040"/>
                </a:solidFill>
                <a:latin typeface="Calibri"/>
                <a:cs typeface="Calibri"/>
              </a:rPr>
              <a:t>dans </a:t>
            </a:r>
            <a:r>
              <a:rPr sz="2000" spc="-5" dirty="0">
                <a:solidFill>
                  <a:srgbClr val="404040"/>
                </a:solidFill>
                <a:latin typeface="Calibri"/>
                <a:cs typeface="Calibri"/>
              </a:rPr>
              <a:t>un bloc</a:t>
            </a:r>
            <a:r>
              <a:rPr sz="2000" spc="-30" dirty="0">
                <a:solidFill>
                  <a:srgbClr val="404040"/>
                </a:solidFill>
                <a:latin typeface="Calibri"/>
                <a:cs typeface="Calibri"/>
              </a:rPr>
              <a:t> </a:t>
            </a:r>
            <a:r>
              <a:rPr sz="2000" spc="-10" dirty="0">
                <a:solidFill>
                  <a:srgbClr val="404040"/>
                </a:solidFill>
                <a:latin typeface="Calibri"/>
                <a:cs typeface="Calibri"/>
              </a:rPr>
              <a:t>try/catch.</a:t>
            </a:r>
            <a:endParaRPr sz="2000" dirty="0">
              <a:latin typeface="Calibri"/>
              <a:cs typeface="Calibri"/>
            </a:endParaRPr>
          </a:p>
          <a:p>
            <a:pPr marL="104139">
              <a:lnSpc>
                <a:spcPct val="100000"/>
              </a:lnSpc>
              <a:spcBef>
                <a:spcPts val="1130"/>
              </a:spcBef>
            </a:pPr>
            <a:r>
              <a:rPr sz="2000" spc="-15" dirty="0">
                <a:solidFill>
                  <a:srgbClr val="404040"/>
                </a:solidFill>
                <a:latin typeface="Calibri"/>
                <a:cs typeface="Calibri"/>
              </a:rPr>
              <a:t>Avec </a:t>
            </a:r>
            <a:r>
              <a:rPr sz="2000" dirty="0">
                <a:solidFill>
                  <a:srgbClr val="404040"/>
                </a:solidFill>
                <a:latin typeface="Calibri"/>
                <a:cs typeface="Calibri"/>
              </a:rPr>
              <a:t>JUnit 5, il </a:t>
            </a:r>
            <a:r>
              <a:rPr sz="2000" spc="-10" dirty="0">
                <a:solidFill>
                  <a:srgbClr val="404040"/>
                </a:solidFill>
                <a:latin typeface="Calibri"/>
                <a:cs typeface="Calibri"/>
              </a:rPr>
              <a:t>suffit </a:t>
            </a:r>
            <a:r>
              <a:rPr sz="2000" spc="-5" dirty="0">
                <a:solidFill>
                  <a:srgbClr val="404040"/>
                </a:solidFill>
                <a:latin typeface="Calibri"/>
                <a:cs typeface="Calibri"/>
              </a:rPr>
              <a:t>d'utiliser l'assertion</a:t>
            </a:r>
            <a:r>
              <a:rPr sz="2000" spc="75" dirty="0">
                <a:solidFill>
                  <a:srgbClr val="404040"/>
                </a:solidFill>
                <a:latin typeface="Calibri"/>
                <a:cs typeface="Calibri"/>
              </a:rPr>
              <a:t> </a:t>
            </a:r>
            <a:r>
              <a:rPr sz="2000" spc="-5" dirty="0">
                <a:solidFill>
                  <a:srgbClr val="404040"/>
                </a:solidFill>
                <a:latin typeface="Calibri"/>
                <a:cs typeface="Calibri"/>
              </a:rPr>
              <a:t>assertThrows().</a:t>
            </a:r>
            <a:endParaRPr sz="20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822802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533400" y="291812"/>
            <a:ext cx="7049134" cy="998350"/>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JUnit </a:t>
            </a:r>
            <a:r>
              <a:rPr sz="3200" dirty="0">
                <a:solidFill>
                  <a:schemeClr val="tx1"/>
                </a:solidFill>
              </a:rPr>
              <a:t>5 –</a:t>
            </a:r>
            <a:r>
              <a:rPr sz="3200" spc="-515" dirty="0">
                <a:solidFill>
                  <a:schemeClr val="tx1"/>
                </a:solidFill>
              </a:rPr>
              <a:t> </a:t>
            </a:r>
            <a:r>
              <a:rPr sz="3200" spc="-45" dirty="0">
                <a:solidFill>
                  <a:schemeClr val="tx1"/>
                </a:solidFill>
              </a:rPr>
              <a:t>Assertions </a:t>
            </a:r>
            <a:r>
              <a:rPr sz="3200" spc="-65" dirty="0">
                <a:solidFill>
                  <a:schemeClr val="tx1"/>
                </a:solidFill>
              </a:rPr>
              <a:t>assertTrue </a:t>
            </a:r>
            <a:r>
              <a:rPr sz="3200" spc="-30" dirty="0">
                <a:solidFill>
                  <a:schemeClr val="tx1"/>
                </a:solidFill>
              </a:rPr>
              <a:t>et </a:t>
            </a:r>
            <a:r>
              <a:rPr sz="3200" spc="-55" dirty="0">
                <a:solidFill>
                  <a:schemeClr val="tx1"/>
                </a:solidFill>
              </a:rPr>
              <a:t>assertFalse</a:t>
            </a:r>
            <a:endParaRPr sz="3200" dirty="0">
              <a:solidFill>
                <a:schemeClr val="tx1"/>
              </a:solidFill>
            </a:endParaRPr>
          </a:p>
        </p:txBody>
      </p:sp>
      <p:sp>
        <p:nvSpPr>
          <p:cNvPr id="5" name="object 5"/>
          <p:cNvSpPr txBox="1"/>
          <p:nvPr/>
        </p:nvSpPr>
        <p:spPr>
          <a:xfrm>
            <a:off x="902004" y="1263927"/>
            <a:ext cx="8046720" cy="3180358"/>
          </a:xfrm>
          <a:prstGeom prst="rect">
            <a:avLst/>
          </a:prstGeom>
        </p:spPr>
        <p:txBody>
          <a:bodyPr vert="horz" wrap="square" lIns="0" tIns="160020" rIns="0" bIns="0" rtlCol="0">
            <a:spAutoFit/>
          </a:bodyPr>
          <a:lstStyle/>
          <a:p>
            <a:pPr marL="12700" algn="just">
              <a:lnSpc>
                <a:spcPct val="100000"/>
              </a:lnSpc>
              <a:spcBef>
                <a:spcPts val="1260"/>
              </a:spcBef>
            </a:pPr>
            <a:r>
              <a:rPr sz="1600" spc="-5" dirty="0">
                <a:solidFill>
                  <a:srgbClr val="404040"/>
                </a:solidFill>
                <a:latin typeface="Calibri"/>
                <a:cs typeface="Calibri"/>
              </a:rPr>
              <a:t>L'assertion </a:t>
            </a:r>
            <a:r>
              <a:rPr sz="1600" spc="-15" dirty="0">
                <a:solidFill>
                  <a:srgbClr val="404040"/>
                </a:solidFill>
                <a:latin typeface="Calibri"/>
                <a:cs typeface="Calibri"/>
              </a:rPr>
              <a:t>assertTrue </a:t>
            </a:r>
            <a:r>
              <a:rPr sz="1600" spc="-5" dirty="0">
                <a:solidFill>
                  <a:srgbClr val="404040"/>
                </a:solidFill>
                <a:latin typeface="Calibri"/>
                <a:cs typeface="Calibri"/>
              </a:rPr>
              <a:t>permet </a:t>
            </a:r>
            <a:r>
              <a:rPr sz="1600" dirty="0">
                <a:solidFill>
                  <a:srgbClr val="404040"/>
                </a:solidFill>
                <a:latin typeface="Calibri"/>
                <a:cs typeface="Calibri"/>
              </a:rPr>
              <a:t>de </a:t>
            </a:r>
            <a:r>
              <a:rPr sz="1600" spc="-10" dirty="0">
                <a:solidFill>
                  <a:srgbClr val="404040"/>
                </a:solidFill>
                <a:latin typeface="Calibri"/>
                <a:cs typeface="Calibri"/>
              </a:rPr>
              <a:t>vérifier </a:t>
            </a:r>
            <a:r>
              <a:rPr sz="1600" dirty="0">
                <a:solidFill>
                  <a:srgbClr val="404040"/>
                </a:solidFill>
                <a:latin typeface="Calibri"/>
                <a:cs typeface="Calibri"/>
              </a:rPr>
              <a:t>que la </a:t>
            </a:r>
            <a:r>
              <a:rPr sz="1600" spc="-5" dirty="0">
                <a:solidFill>
                  <a:srgbClr val="404040"/>
                </a:solidFill>
                <a:latin typeface="Calibri"/>
                <a:cs typeface="Calibri"/>
              </a:rPr>
              <a:t>condition </a:t>
            </a:r>
            <a:r>
              <a:rPr sz="1600" spc="-10" dirty="0">
                <a:solidFill>
                  <a:srgbClr val="404040"/>
                </a:solidFill>
                <a:latin typeface="Calibri"/>
                <a:cs typeface="Calibri"/>
              </a:rPr>
              <a:t>fournie est</a:t>
            </a:r>
            <a:r>
              <a:rPr sz="1600" spc="114" dirty="0">
                <a:solidFill>
                  <a:srgbClr val="404040"/>
                </a:solidFill>
                <a:latin typeface="Calibri"/>
                <a:cs typeface="Calibri"/>
              </a:rPr>
              <a:t> </a:t>
            </a:r>
            <a:r>
              <a:rPr sz="1600" spc="-10" dirty="0">
                <a:solidFill>
                  <a:srgbClr val="404040"/>
                </a:solidFill>
                <a:latin typeface="Calibri"/>
                <a:cs typeface="Calibri"/>
              </a:rPr>
              <a:t>vraie.</a:t>
            </a:r>
            <a:endParaRPr sz="1600" dirty="0">
              <a:latin typeface="Calibri"/>
              <a:cs typeface="Calibri"/>
            </a:endParaRPr>
          </a:p>
          <a:p>
            <a:pPr marL="12700" marR="46355" algn="just">
              <a:lnSpc>
                <a:spcPts val="2160"/>
              </a:lnSpc>
              <a:spcBef>
                <a:spcPts val="1435"/>
              </a:spcBef>
            </a:pPr>
            <a:r>
              <a:rPr sz="1600" dirty="0">
                <a:solidFill>
                  <a:srgbClr val="404040"/>
                </a:solidFill>
                <a:latin typeface="Calibri"/>
                <a:cs typeface="Calibri"/>
              </a:rPr>
              <a:t>La </a:t>
            </a:r>
            <a:r>
              <a:rPr sz="1600" spc="-5" dirty="0">
                <a:solidFill>
                  <a:srgbClr val="404040"/>
                </a:solidFill>
                <a:latin typeface="Calibri"/>
                <a:cs typeface="Calibri"/>
              </a:rPr>
              <a:t>méthode </a:t>
            </a:r>
            <a:r>
              <a:rPr sz="1600" spc="-15" dirty="0">
                <a:solidFill>
                  <a:srgbClr val="404040"/>
                </a:solidFill>
                <a:latin typeface="Calibri"/>
                <a:cs typeface="Calibri"/>
              </a:rPr>
              <a:t>assertTrue() </a:t>
            </a:r>
            <a:r>
              <a:rPr sz="1600" dirty="0">
                <a:solidFill>
                  <a:srgbClr val="404040"/>
                </a:solidFill>
                <a:latin typeface="Calibri"/>
                <a:cs typeface="Calibri"/>
              </a:rPr>
              <a:t>de la classe </a:t>
            </a:r>
            <a:r>
              <a:rPr sz="1600" spc="-5" dirty="0">
                <a:solidFill>
                  <a:srgbClr val="404040"/>
                </a:solidFill>
                <a:latin typeface="Calibri"/>
                <a:cs typeface="Calibri"/>
              </a:rPr>
              <a:t>Assertions possède </a:t>
            </a:r>
            <a:r>
              <a:rPr sz="1600" spc="-10" dirty="0">
                <a:solidFill>
                  <a:srgbClr val="404040"/>
                </a:solidFill>
                <a:latin typeface="Calibri"/>
                <a:cs typeface="Calibri"/>
              </a:rPr>
              <a:t>plusieurs surcharges  </a:t>
            </a:r>
            <a:r>
              <a:rPr sz="1600" dirty="0">
                <a:solidFill>
                  <a:srgbClr val="404040"/>
                </a:solidFill>
                <a:latin typeface="Calibri"/>
                <a:cs typeface="Calibri"/>
              </a:rPr>
              <a:t>pour </a:t>
            </a:r>
            <a:r>
              <a:rPr sz="1600" spc="-10" dirty="0">
                <a:solidFill>
                  <a:srgbClr val="404040"/>
                </a:solidFill>
                <a:latin typeface="Calibri"/>
                <a:cs typeface="Calibri"/>
              </a:rPr>
              <a:t>fournir </a:t>
            </a:r>
            <a:r>
              <a:rPr sz="1600" dirty="0">
                <a:solidFill>
                  <a:srgbClr val="404040"/>
                </a:solidFill>
                <a:latin typeface="Calibri"/>
                <a:cs typeface="Calibri"/>
              </a:rPr>
              <a:t>la </a:t>
            </a:r>
            <a:r>
              <a:rPr sz="1600" spc="-5" dirty="0">
                <a:solidFill>
                  <a:srgbClr val="404040"/>
                </a:solidFill>
                <a:latin typeface="Calibri"/>
                <a:cs typeface="Calibri"/>
              </a:rPr>
              <a:t>condition sous </a:t>
            </a:r>
            <a:r>
              <a:rPr sz="1600" dirty="0">
                <a:solidFill>
                  <a:srgbClr val="404040"/>
                </a:solidFill>
                <a:latin typeface="Calibri"/>
                <a:cs typeface="Calibri"/>
              </a:rPr>
              <a:t>la </a:t>
            </a:r>
            <a:r>
              <a:rPr sz="1600" spc="-10" dirty="0">
                <a:solidFill>
                  <a:srgbClr val="404040"/>
                </a:solidFill>
                <a:latin typeface="Calibri"/>
                <a:cs typeface="Calibri"/>
              </a:rPr>
              <a:t>forme </a:t>
            </a:r>
            <a:r>
              <a:rPr sz="1600" spc="-5" dirty="0">
                <a:solidFill>
                  <a:srgbClr val="404040"/>
                </a:solidFill>
                <a:latin typeface="Calibri"/>
                <a:cs typeface="Calibri"/>
              </a:rPr>
              <a:t>d'un booléen ou </a:t>
            </a:r>
            <a:r>
              <a:rPr sz="1600" dirty="0">
                <a:solidFill>
                  <a:srgbClr val="404040"/>
                </a:solidFill>
                <a:latin typeface="Calibri"/>
                <a:cs typeface="Calibri"/>
              </a:rPr>
              <a:t>d'un BooleanSupplier  </a:t>
            </a:r>
            <a:r>
              <a:rPr sz="1600" spc="-10" dirty="0">
                <a:solidFill>
                  <a:srgbClr val="404040"/>
                </a:solidFill>
                <a:latin typeface="Calibri"/>
                <a:cs typeface="Calibri"/>
              </a:rPr>
              <a:t>et éventuellement </a:t>
            </a:r>
            <a:r>
              <a:rPr sz="1600" spc="-5" dirty="0">
                <a:solidFill>
                  <a:srgbClr val="404040"/>
                </a:solidFill>
                <a:latin typeface="Calibri"/>
                <a:cs typeface="Calibri"/>
              </a:rPr>
              <a:t>un message</a:t>
            </a:r>
            <a:r>
              <a:rPr sz="1600" spc="5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a:lnSpc>
                <a:spcPct val="100000"/>
              </a:lnSpc>
            </a:pPr>
            <a:endParaRPr sz="1600" dirty="0">
              <a:latin typeface="Times New Roman"/>
              <a:cs typeface="Times New Roman"/>
            </a:endParaRPr>
          </a:p>
          <a:p>
            <a:pPr marL="121920">
              <a:lnSpc>
                <a:spcPct val="100000"/>
              </a:lnSpc>
              <a:spcBef>
                <a:spcPts val="1420"/>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a:t>
            </a:r>
            <a:r>
              <a:rPr sz="1400" spc="-245" dirty="0">
                <a:solidFill>
                  <a:srgbClr val="404040"/>
                </a:solidFill>
                <a:latin typeface="Calibri"/>
                <a:cs typeface="Calibri"/>
              </a:rPr>
              <a:t> </a:t>
            </a:r>
            <a:r>
              <a:rPr sz="1400" spc="-5" dirty="0">
                <a:solidFill>
                  <a:srgbClr val="404040"/>
                </a:solidFill>
                <a:latin typeface="Calibri"/>
                <a:cs typeface="Calibri"/>
              </a:rPr>
              <a:t>condition)</a:t>
            </a:r>
            <a:endParaRPr sz="1400" dirty="0">
              <a:latin typeface="Calibri"/>
              <a:cs typeface="Calibri"/>
            </a:endParaRPr>
          </a:p>
          <a:p>
            <a:pPr marL="121920">
              <a:lnSpc>
                <a:spcPct val="100000"/>
              </a:lnSpc>
              <a:spcBef>
                <a:spcPts val="390"/>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 </a:t>
            </a:r>
            <a:r>
              <a:rPr sz="1400" spc="-5" dirty="0">
                <a:solidFill>
                  <a:srgbClr val="404040"/>
                </a:solidFill>
                <a:latin typeface="Calibri"/>
                <a:cs typeface="Calibri"/>
              </a:rPr>
              <a:t>condition, String</a:t>
            </a:r>
            <a:r>
              <a:rPr sz="1400" spc="-180" dirty="0">
                <a:solidFill>
                  <a:srgbClr val="404040"/>
                </a:solidFill>
                <a:latin typeface="Calibri"/>
                <a:cs typeface="Calibri"/>
              </a:rPr>
              <a:t> </a:t>
            </a:r>
            <a:r>
              <a:rPr sz="1400" dirty="0">
                <a:solidFill>
                  <a:srgbClr val="404040"/>
                </a:solidFill>
                <a:latin typeface="Calibri"/>
                <a:cs typeface="Calibri"/>
              </a:rPr>
              <a:t>message)</a:t>
            </a:r>
            <a:endParaRPr sz="1400" dirty="0">
              <a:latin typeface="Calibri"/>
              <a:cs typeface="Calibri"/>
            </a:endParaRPr>
          </a:p>
          <a:p>
            <a:pPr marL="121920">
              <a:lnSpc>
                <a:spcPct val="100000"/>
              </a:lnSpc>
              <a:spcBef>
                <a:spcPts val="380"/>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 </a:t>
            </a:r>
            <a:r>
              <a:rPr sz="1400" spc="-5" dirty="0">
                <a:solidFill>
                  <a:srgbClr val="404040"/>
                </a:solidFill>
                <a:latin typeface="Calibri"/>
                <a:cs typeface="Calibri"/>
              </a:rPr>
              <a:t>condition, Supplier&lt;String&gt;</a:t>
            </a:r>
            <a:r>
              <a:rPr sz="1400" spc="-90" dirty="0">
                <a:solidFill>
                  <a:srgbClr val="404040"/>
                </a:solidFill>
                <a:latin typeface="Calibri"/>
                <a:cs typeface="Calibri"/>
              </a:rPr>
              <a:t> </a:t>
            </a:r>
            <a:r>
              <a:rPr sz="1400" spc="-5" dirty="0">
                <a:solidFill>
                  <a:srgbClr val="404040"/>
                </a:solidFill>
                <a:latin typeface="Calibri"/>
                <a:cs typeface="Calibri"/>
              </a:rPr>
              <a:t>messageSupplier)</a:t>
            </a:r>
            <a:endParaRPr sz="1400" dirty="0">
              <a:latin typeface="Calibri"/>
              <a:cs typeface="Calibri"/>
            </a:endParaRPr>
          </a:p>
          <a:p>
            <a:pPr marL="121920">
              <a:lnSpc>
                <a:spcPct val="100000"/>
              </a:lnSpc>
              <a:spcBef>
                <a:spcPts val="385"/>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assertTrue(BooleanSupplier</a:t>
            </a:r>
            <a:r>
              <a:rPr sz="1400" spc="-225" dirty="0">
                <a:solidFill>
                  <a:srgbClr val="404040"/>
                </a:solidFill>
                <a:latin typeface="Calibri"/>
                <a:cs typeface="Calibri"/>
              </a:rPr>
              <a:t> </a:t>
            </a:r>
            <a:r>
              <a:rPr sz="1400" spc="-5" dirty="0">
                <a:solidFill>
                  <a:srgbClr val="404040"/>
                </a:solidFill>
                <a:latin typeface="Calibri"/>
                <a:cs typeface="Calibri"/>
              </a:rPr>
              <a:t>booleanSupplier)</a:t>
            </a:r>
            <a:endParaRPr sz="1400" dirty="0">
              <a:latin typeface="Calibri"/>
              <a:cs typeface="Calibri"/>
            </a:endParaRPr>
          </a:p>
          <a:p>
            <a:pPr marL="121920">
              <a:lnSpc>
                <a:spcPct val="100000"/>
              </a:lnSpc>
              <a:spcBef>
                <a:spcPts val="385"/>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assertTrue(BooleanSupplier </a:t>
            </a:r>
            <a:r>
              <a:rPr sz="1400" spc="-15" dirty="0">
                <a:solidFill>
                  <a:srgbClr val="404040"/>
                </a:solidFill>
                <a:latin typeface="Calibri"/>
                <a:cs typeface="Calibri"/>
              </a:rPr>
              <a:t>booleanSupplier, </a:t>
            </a:r>
            <a:r>
              <a:rPr sz="1400" spc="-5" dirty="0">
                <a:solidFill>
                  <a:srgbClr val="404040"/>
                </a:solidFill>
                <a:latin typeface="Calibri"/>
                <a:cs typeface="Calibri"/>
              </a:rPr>
              <a:t>String</a:t>
            </a:r>
            <a:r>
              <a:rPr sz="1400" spc="-110" dirty="0">
                <a:solidFill>
                  <a:srgbClr val="404040"/>
                </a:solidFill>
                <a:latin typeface="Calibri"/>
                <a:cs typeface="Calibri"/>
              </a:rPr>
              <a:t> </a:t>
            </a:r>
            <a:r>
              <a:rPr sz="1400" spc="-5" dirty="0">
                <a:solidFill>
                  <a:srgbClr val="404040"/>
                </a:solidFill>
                <a:latin typeface="Calibri"/>
                <a:cs typeface="Calibri"/>
              </a:rPr>
              <a:t>message)</a:t>
            </a:r>
            <a:endParaRPr sz="1400" dirty="0">
              <a:latin typeface="Calibri"/>
              <a:cs typeface="Calibri"/>
            </a:endParaRPr>
          </a:p>
          <a:p>
            <a:pPr marL="304800" marR="308610" indent="-182880">
              <a:lnSpc>
                <a:spcPts val="1939"/>
              </a:lnSpc>
              <a:spcBef>
                <a:spcPts val="635"/>
              </a:spcBef>
            </a:pPr>
            <a:r>
              <a:rPr sz="1400" dirty="0">
                <a:solidFill>
                  <a:srgbClr val="D24717"/>
                </a:solidFill>
                <a:latin typeface="Courier New"/>
                <a:cs typeface="Courier New"/>
              </a:rPr>
              <a:t>o </a:t>
            </a:r>
            <a:r>
              <a:rPr sz="1400" spc="-5" dirty="0">
                <a:solidFill>
                  <a:srgbClr val="404040"/>
                </a:solidFill>
                <a:latin typeface="Calibri"/>
                <a:cs typeface="Calibri"/>
              </a:rPr>
              <a:t>public </a:t>
            </a:r>
            <a:r>
              <a:rPr sz="1400" spc="-15" dirty="0">
                <a:solidFill>
                  <a:srgbClr val="404040"/>
                </a:solidFill>
                <a:latin typeface="Calibri"/>
                <a:cs typeface="Calibri"/>
              </a:rPr>
              <a:t>static </a:t>
            </a:r>
            <a:r>
              <a:rPr sz="1400" spc="-10" dirty="0">
                <a:solidFill>
                  <a:srgbClr val="404040"/>
                </a:solidFill>
                <a:latin typeface="Calibri"/>
                <a:cs typeface="Calibri"/>
              </a:rPr>
              <a:t>void assertTrue(BooleanSupplier </a:t>
            </a:r>
            <a:r>
              <a:rPr sz="1400" spc="-15" dirty="0">
                <a:solidFill>
                  <a:srgbClr val="404040"/>
                </a:solidFill>
                <a:latin typeface="Calibri"/>
                <a:cs typeface="Calibri"/>
              </a:rPr>
              <a:t>booleanSupplier, </a:t>
            </a:r>
            <a:r>
              <a:rPr sz="1400" spc="-5" dirty="0">
                <a:solidFill>
                  <a:srgbClr val="404040"/>
                </a:solidFill>
                <a:latin typeface="Calibri"/>
                <a:cs typeface="Calibri"/>
              </a:rPr>
              <a:t>Supplier&lt;String&gt;  messageSupplier)</a:t>
            </a:r>
            <a:endParaRPr sz="14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7673992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65921" y="438150"/>
            <a:ext cx="7049134" cy="998350"/>
          </a:xfrm>
          <a:prstGeom prst="rect">
            <a:avLst/>
          </a:prstGeom>
        </p:spPr>
        <p:txBody>
          <a:bodyPr vert="horz" wrap="square" lIns="0" tIns="13335" rIns="0" bIns="0" rtlCol="0">
            <a:spAutoFit/>
          </a:bodyPr>
          <a:lstStyle/>
          <a:p>
            <a:pPr marL="12700">
              <a:lnSpc>
                <a:spcPct val="100000"/>
              </a:lnSpc>
              <a:spcBef>
                <a:spcPts val="105"/>
              </a:spcBef>
            </a:pPr>
            <a:r>
              <a:rPr sz="3200" spc="-40" dirty="0">
                <a:solidFill>
                  <a:schemeClr val="tx1"/>
                </a:solidFill>
              </a:rPr>
              <a:t>JUnit </a:t>
            </a:r>
            <a:r>
              <a:rPr sz="3200" dirty="0">
                <a:solidFill>
                  <a:schemeClr val="tx1"/>
                </a:solidFill>
              </a:rPr>
              <a:t>5 –</a:t>
            </a:r>
            <a:r>
              <a:rPr sz="3200" spc="-515" dirty="0">
                <a:solidFill>
                  <a:schemeClr val="tx1"/>
                </a:solidFill>
              </a:rPr>
              <a:t> </a:t>
            </a:r>
            <a:r>
              <a:rPr sz="3200" spc="-45" dirty="0">
                <a:solidFill>
                  <a:schemeClr val="tx1"/>
                </a:solidFill>
              </a:rPr>
              <a:t>Assertions </a:t>
            </a:r>
            <a:r>
              <a:rPr sz="3200" spc="-65" dirty="0">
                <a:solidFill>
                  <a:schemeClr val="tx1"/>
                </a:solidFill>
              </a:rPr>
              <a:t>assertTrue </a:t>
            </a:r>
            <a:r>
              <a:rPr sz="3200" spc="-30" dirty="0">
                <a:solidFill>
                  <a:schemeClr val="tx1"/>
                </a:solidFill>
              </a:rPr>
              <a:t>et </a:t>
            </a:r>
            <a:r>
              <a:rPr sz="3200" spc="-55" dirty="0">
                <a:solidFill>
                  <a:schemeClr val="tx1"/>
                </a:solidFill>
              </a:rPr>
              <a:t>assertFalse</a:t>
            </a:r>
            <a:endParaRPr sz="3200" dirty="0">
              <a:solidFill>
                <a:schemeClr val="tx1"/>
              </a:solidFill>
            </a:endParaRPr>
          </a:p>
        </p:txBody>
      </p:sp>
      <p:sp>
        <p:nvSpPr>
          <p:cNvPr id="5" name="object 5"/>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76149" y="1520476"/>
            <a:ext cx="7014209" cy="1867178"/>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@Test</a:t>
            </a:r>
            <a:endParaRPr sz="1200">
              <a:latin typeface="Courier New"/>
              <a:cs typeface="Courier New"/>
            </a:endParaRPr>
          </a:p>
          <a:p>
            <a:pPr marL="370205" marR="4794250" indent="-358140">
              <a:lnSpc>
                <a:spcPct val="100000"/>
              </a:lnSpc>
            </a:pPr>
            <a:r>
              <a:rPr sz="1200" dirty="0">
                <a:latin typeface="Courier New"/>
                <a:cs typeface="Courier New"/>
              </a:rPr>
              <a:t>void verifierTrue() {  boolean bool =</a:t>
            </a:r>
            <a:r>
              <a:rPr sz="1200" spc="-60" dirty="0">
                <a:latin typeface="Courier New"/>
                <a:cs typeface="Courier New"/>
              </a:rPr>
              <a:t> </a:t>
            </a:r>
            <a:r>
              <a:rPr sz="1200" dirty="0">
                <a:latin typeface="Courier New"/>
                <a:cs typeface="Courier New"/>
              </a:rPr>
              <a:t>true;</a:t>
            </a:r>
            <a:endParaRPr sz="1200">
              <a:latin typeface="Courier New"/>
              <a:cs typeface="Courier New"/>
            </a:endParaRPr>
          </a:p>
          <a:p>
            <a:pPr marL="370205">
              <a:lnSpc>
                <a:spcPct val="100000"/>
              </a:lnSpc>
            </a:pPr>
            <a:r>
              <a:rPr sz="1200" dirty="0">
                <a:latin typeface="Courier New"/>
                <a:cs typeface="Courier New"/>
              </a:rPr>
              <a:t>Assertions.assertTrue(bool);</a:t>
            </a:r>
            <a:endParaRPr sz="1200">
              <a:latin typeface="Courier New"/>
              <a:cs typeface="Courier New"/>
            </a:endParaRPr>
          </a:p>
          <a:p>
            <a:pPr marL="370205">
              <a:lnSpc>
                <a:spcPct val="100000"/>
              </a:lnSpc>
            </a:pPr>
            <a:r>
              <a:rPr sz="1200" dirty="0">
                <a:latin typeface="Courier New"/>
                <a:cs typeface="Courier New"/>
              </a:rPr>
              <a:t>Assertions.assertTrue(MonTest::getBooleen, "Booleen different </a:t>
            </a:r>
            <a:r>
              <a:rPr sz="1200" spc="5" dirty="0">
                <a:latin typeface="Courier New"/>
                <a:cs typeface="Courier New"/>
              </a:rPr>
              <a:t>de</a:t>
            </a:r>
            <a:r>
              <a:rPr sz="1200" spc="35" dirty="0">
                <a:latin typeface="Courier New"/>
                <a:cs typeface="Courier New"/>
              </a:rPr>
              <a:t> </a:t>
            </a:r>
            <a:r>
              <a:rPr sz="1200" spc="-5" dirty="0">
                <a:latin typeface="Courier New"/>
                <a:cs typeface="Courier New"/>
              </a:rPr>
              <a:t>true");</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a:p>
            <a:pPr>
              <a:lnSpc>
                <a:spcPct val="100000"/>
              </a:lnSpc>
              <a:spcBef>
                <a:spcPts val="5"/>
              </a:spcBef>
            </a:pPr>
            <a:endParaRPr sz="1250">
              <a:latin typeface="Times New Roman"/>
              <a:cs typeface="Times New Roman"/>
            </a:endParaRPr>
          </a:p>
          <a:p>
            <a:pPr marL="370205" marR="4324985" indent="-358140">
              <a:lnSpc>
                <a:spcPct val="100000"/>
              </a:lnSpc>
            </a:pPr>
            <a:r>
              <a:rPr sz="1200" spc="-5" dirty="0">
                <a:latin typeface="Courier New"/>
                <a:cs typeface="Courier New"/>
              </a:rPr>
              <a:t>static </a:t>
            </a:r>
            <a:r>
              <a:rPr sz="1200" dirty="0">
                <a:latin typeface="Courier New"/>
                <a:cs typeface="Courier New"/>
              </a:rPr>
              <a:t>boolean getBooleen() {  </a:t>
            </a:r>
            <a:r>
              <a:rPr sz="1200" spc="-5" dirty="0">
                <a:latin typeface="Courier New"/>
                <a:cs typeface="Courier New"/>
              </a:rPr>
              <a:t>return</a:t>
            </a:r>
            <a:r>
              <a:rPr sz="1200" dirty="0">
                <a:latin typeface="Courier New"/>
                <a:cs typeface="Courier New"/>
              </a:rPr>
              <a:t> false;</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7" name="object 7"/>
          <p:cNvSpPr txBox="1"/>
          <p:nvPr/>
        </p:nvSpPr>
        <p:spPr>
          <a:xfrm>
            <a:off x="3552445" y="4049649"/>
            <a:ext cx="4620895" cy="598882"/>
          </a:xfrm>
          <a:prstGeom prst="rect">
            <a:avLst/>
          </a:prstGeom>
          <a:solidFill>
            <a:srgbClr val="92D050"/>
          </a:solidFill>
          <a:ln w="9144">
            <a:solidFill>
              <a:srgbClr val="000000"/>
            </a:solidFill>
          </a:ln>
        </p:spPr>
        <p:txBody>
          <a:bodyPr vert="horz" wrap="square" lIns="0" tIns="36830" rIns="0" bIns="0" rtlCol="0">
            <a:spAutoFit/>
          </a:bodyPr>
          <a:lstStyle/>
          <a:p>
            <a:pPr marL="92075">
              <a:lnSpc>
                <a:spcPct val="100000"/>
              </a:lnSpc>
              <a:spcBef>
                <a:spcPts val="290"/>
              </a:spcBef>
            </a:pPr>
            <a:r>
              <a:rPr sz="1200" spc="-10" dirty="0">
                <a:latin typeface="Calibri"/>
                <a:cs typeface="Calibri"/>
              </a:rPr>
              <a:t>Résultat</a:t>
            </a:r>
            <a:r>
              <a:rPr sz="1200" spc="-20" dirty="0">
                <a:latin typeface="Calibri"/>
                <a:cs typeface="Calibri"/>
              </a:rPr>
              <a:t> </a:t>
            </a:r>
            <a:r>
              <a:rPr sz="1200" dirty="0">
                <a:latin typeface="Calibri"/>
                <a:cs typeface="Calibri"/>
              </a:rPr>
              <a:t>:</a:t>
            </a:r>
            <a:endParaRPr sz="1200">
              <a:latin typeface="Calibri"/>
              <a:cs typeface="Calibri"/>
            </a:endParaRPr>
          </a:p>
          <a:p>
            <a:pPr>
              <a:lnSpc>
                <a:spcPct val="100000"/>
              </a:lnSpc>
              <a:spcBef>
                <a:spcPts val="5"/>
              </a:spcBef>
            </a:pPr>
            <a:endParaRPr sz="1250">
              <a:latin typeface="Times New Roman"/>
              <a:cs typeface="Times New Roman"/>
            </a:endParaRPr>
          </a:p>
          <a:p>
            <a:pPr marL="92075">
              <a:lnSpc>
                <a:spcPct val="100000"/>
              </a:lnSpc>
            </a:pPr>
            <a:r>
              <a:rPr sz="1200" spc="-5" dirty="0">
                <a:latin typeface="Calibri"/>
                <a:cs typeface="Calibri"/>
              </a:rPr>
              <a:t>org.opentest4j.AssertionFailedError: Booleen </a:t>
            </a:r>
            <a:r>
              <a:rPr sz="1200" spc="-10" dirty="0">
                <a:latin typeface="Calibri"/>
                <a:cs typeface="Calibri"/>
              </a:rPr>
              <a:t>different </a:t>
            </a:r>
            <a:r>
              <a:rPr sz="1200" dirty="0">
                <a:latin typeface="Calibri"/>
                <a:cs typeface="Calibri"/>
              </a:rPr>
              <a:t>de</a:t>
            </a:r>
            <a:r>
              <a:rPr sz="1200" spc="-45" dirty="0">
                <a:latin typeface="Calibri"/>
                <a:cs typeface="Calibri"/>
              </a:rPr>
              <a:t> </a:t>
            </a:r>
            <a:r>
              <a:rPr sz="1200" dirty="0">
                <a:latin typeface="Calibri"/>
                <a:cs typeface="Calibri"/>
              </a:rPr>
              <a:t>true</a:t>
            </a:r>
            <a:endParaRPr sz="1200">
              <a:latin typeface="Calibri"/>
              <a:cs typeface="Calibri"/>
            </a:endParaRPr>
          </a:p>
        </p:txBody>
      </p:sp>
    </p:spTree>
    <p:extLst>
      <p:ext uri="{BB962C8B-B14F-4D97-AF65-F5344CB8AC3E}">
        <p14:creationId xmlns:p14="http://schemas.microsoft.com/office/powerpoint/2010/main" val="4091162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762000" y="895350"/>
            <a:ext cx="7239000" cy="403936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272147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68452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395" dirty="0">
                <a:solidFill>
                  <a:schemeClr val="tx1"/>
                </a:solidFill>
              </a:rPr>
              <a:t> </a:t>
            </a:r>
            <a:r>
              <a:rPr spc="-70" dirty="0">
                <a:solidFill>
                  <a:schemeClr val="tx1"/>
                </a:solidFill>
              </a:rPr>
              <a:t>exceptions</a:t>
            </a:r>
          </a:p>
        </p:txBody>
      </p:sp>
      <p:sp>
        <p:nvSpPr>
          <p:cNvPr id="5" name="object 5"/>
          <p:cNvSpPr txBox="1"/>
          <p:nvPr/>
        </p:nvSpPr>
        <p:spPr>
          <a:xfrm>
            <a:off x="228601" y="1376267"/>
            <a:ext cx="8356270" cy="3412537"/>
          </a:xfrm>
          <a:prstGeom prst="rect">
            <a:avLst/>
          </a:prstGeom>
        </p:spPr>
        <p:txBody>
          <a:bodyPr vert="horz" wrap="square" lIns="0" tIns="45085" rIns="0" bIns="0" rtlCol="0">
            <a:spAutoFit/>
          </a:bodyPr>
          <a:lstStyle/>
          <a:p>
            <a:pPr marL="12700" marR="44450">
              <a:lnSpc>
                <a:spcPts val="2050"/>
              </a:lnSpc>
              <a:spcBef>
                <a:spcPts val="355"/>
              </a:spcBef>
            </a:pPr>
            <a:r>
              <a:rPr sz="1400" spc="-15" dirty="0">
                <a:solidFill>
                  <a:srgbClr val="404040"/>
                </a:solidFill>
                <a:latin typeface="Calibri"/>
                <a:cs typeface="Calibri"/>
              </a:rPr>
              <a:t>Contrairement </a:t>
            </a:r>
            <a:r>
              <a:rPr sz="1400" spc="-5" dirty="0">
                <a:solidFill>
                  <a:srgbClr val="404040"/>
                </a:solidFill>
                <a:latin typeface="Calibri"/>
                <a:cs typeface="Calibri"/>
              </a:rPr>
              <a:t>à </a:t>
            </a:r>
            <a:r>
              <a:rPr sz="1400" spc="-10" dirty="0">
                <a:solidFill>
                  <a:srgbClr val="404040"/>
                </a:solidFill>
                <a:latin typeface="Calibri"/>
                <a:cs typeface="Calibri"/>
              </a:rPr>
              <a:t>JUnit </a:t>
            </a:r>
            <a:r>
              <a:rPr sz="1400" spc="-5" dirty="0">
                <a:solidFill>
                  <a:srgbClr val="404040"/>
                </a:solidFill>
                <a:latin typeface="Calibri"/>
                <a:cs typeface="Calibri"/>
              </a:rPr>
              <a:t>4 qui </a:t>
            </a:r>
            <a:r>
              <a:rPr sz="1400" spc="-10" dirty="0">
                <a:solidFill>
                  <a:srgbClr val="404040"/>
                </a:solidFill>
                <a:latin typeface="Calibri"/>
                <a:cs typeface="Calibri"/>
              </a:rPr>
              <a:t>utilisait des </a:t>
            </a:r>
            <a:r>
              <a:rPr sz="1400" spc="-5" dirty="0">
                <a:solidFill>
                  <a:srgbClr val="404040"/>
                </a:solidFill>
                <a:latin typeface="Calibri"/>
                <a:cs typeface="Calibri"/>
              </a:rPr>
              <a:t>attributs de l'annotation </a:t>
            </a:r>
            <a:r>
              <a:rPr sz="1400" spc="-40" dirty="0">
                <a:solidFill>
                  <a:srgbClr val="404040"/>
                </a:solidFill>
                <a:latin typeface="Calibri"/>
                <a:cs typeface="Calibri"/>
              </a:rPr>
              <a:t>@Test, </a:t>
            </a:r>
            <a:r>
              <a:rPr sz="1400" spc="-5" dirty="0">
                <a:solidFill>
                  <a:srgbClr val="404040"/>
                </a:solidFill>
                <a:latin typeface="Calibri"/>
                <a:cs typeface="Calibri"/>
              </a:rPr>
              <a:t>la  </a:t>
            </a:r>
            <a:r>
              <a:rPr sz="1400" spc="-10" dirty="0">
                <a:solidFill>
                  <a:srgbClr val="404040"/>
                </a:solidFill>
                <a:latin typeface="Calibri"/>
                <a:cs typeface="Calibri"/>
              </a:rPr>
              <a:t>vérification </a:t>
            </a:r>
            <a:r>
              <a:rPr sz="1400" spc="-5" dirty="0">
                <a:solidFill>
                  <a:srgbClr val="404040"/>
                </a:solidFill>
                <a:latin typeface="Calibri"/>
                <a:cs typeface="Calibri"/>
              </a:rPr>
              <a:t>de la </a:t>
            </a:r>
            <a:r>
              <a:rPr sz="1400" spc="-10" dirty="0">
                <a:solidFill>
                  <a:srgbClr val="404040"/>
                </a:solidFill>
                <a:latin typeface="Calibri"/>
                <a:cs typeface="Calibri"/>
              </a:rPr>
              <a:t>levée d'une </a:t>
            </a:r>
            <a:r>
              <a:rPr sz="1400" spc="-15" dirty="0">
                <a:solidFill>
                  <a:srgbClr val="404040"/>
                </a:solidFill>
                <a:latin typeface="Calibri"/>
                <a:cs typeface="Calibri"/>
              </a:rPr>
              <a:t>exception </a:t>
            </a:r>
            <a:r>
              <a:rPr sz="1400" spc="-20" dirty="0">
                <a:solidFill>
                  <a:srgbClr val="404040"/>
                </a:solidFill>
                <a:latin typeface="Calibri"/>
                <a:cs typeface="Calibri"/>
              </a:rPr>
              <a:t>avec </a:t>
            </a:r>
            <a:r>
              <a:rPr sz="1400" spc="-10" dirty="0">
                <a:solidFill>
                  <a:srgbClr val="404040"/>
                </a:solidFill>
                <a:latin typeface="Calibri"/>
                <a:cs typeface="Calibri"/>
              </a:rPr>
              <a:t>JUnit </a:t>
            </a:r>
            <a:r>
              <a:rPr sz="1400" spc="-5" dirty="0">
                <a:solidFill>
                  <a:srgbClr val="404040"/>
                </a:solidFill>
                <a:latin typeface="Calibri"/>
                <a:cs typeface="Calibri"/>
              </a:rPr>
              <a:t>5 se </a:t>
            </a:r>
            <a:r>
              <a:rPr sz="1400" spc="-15" dirty="0">
                <a:solidFill>
                  <a:srgbClr val="404040"/>
                </a:solidFill>
                <a:latin typeface="Calibri"/>
                <a:cs typeface="Calibri"/>
              </a:rPr>
              <a:t>fait </a:t>
            </a:r>
            <a:r>
              <a:rPr sz="1400" spc="-20" dirty="0">
                <a:solidFill>
                  <a:srgbClr val="404040"/>
                </a:solidFill>
                <a:latin typeface="Calibri"/>
                <a:cs typeface="Calibri"/>
              </a:rPr>
              <a:t>avec </a:t>
            </a:r>
            <a:r>
              <a:rPr sz="1400" spc="-10" dirty="0">
                <a:solidFill>
                  <a:srgbClr val="404040"/>
                </a:solidFill>
                <a:latin typeface="Calibri"/>
                <a:cs typeface="Calibri"/>
              </a:rPr>
              <a:t>une</a:t>
            </a:r>
            <a:r>
              <a:rPr sz="1400" spc="295" dirty="0">
                <a:solidFill>
                  <a:srgbClr val="404040"/>
                </a:solidFill>
                <a:latin typeface="Calibri"/>
                <a:cs typeface="Calibri"/>
              </a:rPr>
              <a:t> </a:t>
            </a:r>
            <a:r>
              <a:rPr sz="1400" spc="-5" dirty="0">
                <a:solidFill>
                  <a:srgbClr val="404040"/>
                </a:solidFill>
                <a:latin typeface="Calibri"/>
                <a:cs typeface="Calibri"/>
              </a:rPr>
              <a:t>assertion.</a:t>
            </a:r>
            <a:endParaRPr sz="1400" dirty="0">
              <a:latin typeface="Calibri"/>
              <a:cs typeface="Calibri"/>
            </a:endParaRPr>
          </a:p>
          <a:p>
            <a:pPr marL="12700" marR="530860">
              <a:lnSpc>
                <a:spcPts val="2050"/>
              </a:lnSpc>
              <a:spcBef>
                <a:spcPts val="1410"/>
              </a:spcBef>
            </a:pPr>
            <a:r>
              <a:rPr sz="1400" spc="-5" dirty="0">
                <a:solidFill>
                  <a:srgbClr val="404040"/>
                </a:solidFill>
                <a:latin typeface="Calibri"/>
                <a:cs typeface="Calibri"/>
              </a:rPr>
              <a:t>L'assertion </a:t>
            </a:r>
            <a:r>
              <a:rPr sz="1400" spc="-10" dirty="0">
                <a:solidFill>
                  <a:srgbClr val="404040"/>
                </a:solidFill>
                <a:latin typeface="Calibri"/>
                <a:cs typeface="Calibri"/>
              </a:rPr>
              <a:t>assertThrows vérifie que </a:t>
            </a:r>
            <a:r>
              <a:rPr sz="1400" spc="-15" dirty="0">
                <a:solidFill>
                  <a:srgbClr val="404040"/>
                </a:solidFill>
                <a:latin typeface="Calibri"/>
                <a:cs typeface="Calibri"/>
              </a:rPr>
              <a:t>l'exécution </a:t>
            </a:r>
            <a:r>
              <a:rPr sz="1400" spc="-5" dirty="0">
                <a:solidFill>
                  <a:srgbClr val="404040"/>
                </a:solidFill>
                <a:latin typeface="Calibri"/>
                <a:cs typeface="Calibri"/>
              </a:rPr>
              <a:t>de la méthode passée en  </a:t>
            </a:r>
            <a:r>
              <a:rPr sz="1400" spc="-15" dirty="0">
                <a:solidFill>
                  <a:srgbClr val="404040"/>
                </a:solidFill>
                <a:latin typeface="Calibri"/>
                <a:cs typeface="Calibri"/>
              </a:rPr>
              <a:t>paramètre lève l'exception </a:t>
            </a:r>
            <a:r>
              <a:rPr sz="1400" spc="-10" dirty="0">
                <a:solidFill>
                  <a:srgbClr val="404040"/>
                </a:solidFill>
                <a:latin typeface="Calibri"/>
                <a:cs typeface="Calibri"/>
              </a:rPr>
              <a:t>précisée </a:t>
            </a:r>
            <a:r>
              <a:rPr sz="1400" spc="-5" dirty="0">
                <a:solidFill>
                  <a:srgbClr val="404040"/>
                </a:solidFill>
                <a:latin typeface="Calibri"/>
                <a:cs typeface="Calibri"/>
              </a:rPr>
              <a:t>: si </a:t>
            </a:r>
            <a:r>
              <a:rPr sz="1400" dirty="0">
                <a:solidFill>
                  <a:srgbClr val="404040"/>
                </a:solidFill>
                <a:latin typeface="Calibri"/>
                <a:cs typeface="Calibri"/>
              </a:rPr>
              <a:t>ce </a:t>
            </a:r>
            <a:r>
              <a:rPr sz="1400" spc="-10" dirty="0">
                <a:solidFill>
                  <a:srgbClr val="404040"/>
                </a:solidFill>
                <a:latin typeface="Calibri"/>
                <a:cs typeface="Calibri"/>
              </a:rPr>
              <a:t>n'est </a:t>
            </a:r>
            <a:r>
              <a:rPr sz="1400" spc="-5" dirty="0">
                <a:solidFill>
                  <a:srgbClr val="404040"/>
                </a:solidFill>
                <a:latin typeface="Calibri"/>
                <a:cs typeface="Calibri"/>
              </a:rPr>
              <a:t>pas le cas, elle </a:t>
            </a:r>
            <a:r>
              <a:rPr sz="1400" spc="-15" dirty="0">
                <a:solidFill>
                  <a:srgbClr val="404040"/>
                </a:solidFill>
                <a:latin typeface="Calibri"/>
                <a:cs typeface="Calibri"/>
              </a:rPr>
              <a:t>lève </a:t>
            </a:r>
            <a:r>
              <a:rPr sz="1400" spc="-10" dirty="0">
                <a:solidFill>
                  <a:srgbClr val="404040"/>
                </a:solidFill>
                <a:latin typeface="Calibri"/>
                <a:cs typeface="Calibri"/>
              </a:rPr>
              <a:t>une  </a:t>
            </a:r>
            <a:r>
              <a:rPr sz="1400" spc="-15" dirty="0">
                <a:solidFill>
                  <a:srgbClr val="404040"/>
                </a:solidFill>
                <a:latin typeface="Calibri"/>
                <a:cs typeface="Calibri"/>
              </a:rPr>
              <a:t>exception </a:t>
            </a:r>
            <a:r>
              <a:rPr sz="1400" spc="-10" dirty="0">
                <a:solidFill>
                  <a:srgbClr val="404040"/>
                </a:solidFill>
                <a:latin typeface="Calibri"/>
                <a:cs typeface="Calibri"/>
              </a:rPr>
              <a:t>pour </a:t>
            </a:r>
            <a:r>
              <a:rPr sz="1400" spc="-20" dirty="0">
                <a:solidFill>
                  <a:srgbClr val="404040"/>
                </a:solidFill>
                <a:latin typeface="Calibri"/>
                <a:cs typeface="Calibri"/>
              </a:rPr>
              <a:t>faire </a:t>
            </a:r>
            <a:r>
              <a:rPr sz="1400" spc="-5" dirty="0">
                <a:solidFill>
                  <a:srgbClr val="404040"/>
                </a:solidFill>
                <a:latin typeface="Calibri"/>
                <a:cs typeface="Calibri"/>
              </a:rPr>
              <a:t>échouer le</a:t>
            </a:r>
            <a:r>
              <a:rPr sz="1400" spc="75" dirty="0">
                <a:solidFill>
                  <a:srgbClr val="404040"/>
                </a:solidFill>
                <a:latin typeface="Calibri"/>
                <a:cs typeface="Calibri"/>
              </a:rPr>
              <a:t> </a:t>
            </a:r>
            <a:r>
              <a:rPr sz="1400" spc="-15" dirty="0">
                <a:solidFill>
                  <a:srgbClr val="404040"/>
                </a:solidFill>
                <a:latin typeface="Calibri"/>
                <a:cs typeface="Calibri"/>
              </a:rPr>
              <a:t>test.</a:t>
            </a:r>
            <a:endParaRPr sz="1400" dirty="0">
              <a:latin typeface="Calibri"/>
              <a:cs typeface="Calibri"/>
            </a:endParaRPr>
          </a:p>
          <a:p>
            <a:pPr marL="12700" marR="5080">
              <a:lnSpc>
                <a:spcPct val="90000"/>
              </a:lnSpc>
              <a:spcBef>
                <a:spcPts val="1375"/>
              </a:spcBef>
            </a:pPr>
            <a:r>
              <a:rPr sz="1400" spc="-5" dirty="0">
                <a:solidFill>
                  <a:srgbClr val="404040"/>
                </a:solidFill>
                <a:latin typeface="Calibri"/>
                <a:cs typeface="Calibri"/>
              </a:rPr>
              <a:t>La méthode </a:t>
            </a:r>
            <a:r>
              <a:rPr sz="1400" spc="-10" dirty="0">
                <a:solidFill>
                  <a:srgbClr val="404040"/>
                </a:solidFill>
                <a:latin typeface="Calibri"/>
                <a:cs typeface="Calibri"/>
              </a:rPr>
              <a:t>assertThrows() possède plusieurs </a:t>
            </a:r>
            <a:r>
              <a:rPr sz="1400" spc="-15" dirty="0">
                <a:solidFill>
                  <a:srgbClr val="404040"/>
                </a:solidFill>
                <a:latin typeface="Calibri"/>
                <a:cs typeface="Calibri"/>
              </a:rPr>
              <a:t>surcharges </a:t>
            </a:r>
            <a:r>
              <a:rPr sz="1400" spc="-5" dirty="0">
                <a:solidFill>
                  <a:srgbClr val="404040"/>
                </a:solidFill>
                <a:latin typeface="Calibri"/>
                <a:cs typeface="Calibri"/>
              </a:rPr>
              <a:t>qui </a:t>
            </a:r>
            <a:r>
              <a:rPr sz="1400" spc="-10" dirty="0">
                <a:solidFill>
                  <a:srgbClr val="404040"/>
                </a:solidFill>
                <a:latin typeface="Calibri"/>
                <a:cs typeface="Calibri"/>
              </a:rPr>
              <a:t>attendent </a:t>
            </a:r>
            <a:r>
              <a:rPr sz="1400" dirty="0">
                <a:solidFill>
                  <a:srgbClr val="404040"/>
                </a:solidFill>
                <a:latin typeface="Calibri"/>
                <a:cs typeface="Calibri"/>
              </a:rPr>
              <a:t>en  </a:t>
            </a:r>
            <a:r>
              <a:rPr sz="1400" spc="-15" dirty="0">
                <a:solidFill>
                  <a:srgbClr val="404040"/>
                </a:solidFill>
                <a:latin typeface="Calibri"/>
                <a:cs typeface="Calibri"/>
              </a:rPr>
              <a:t>paramètres </a:t>
            </a:r>
            <a:r>
              <a:rPr sz="1400" spc="-5" dirty="0">
                <a:solidFill>
                  <a:srgbClr val="404040"/>
                </a:solidFill>
                <a:latin typeface="Calibri"/>
                <a:cs typeface="Calibri"/>
              </a:rPr>
              <a:t>le type de </a:t>
            </a:r>
            <a:r>
              <a:rPr sz="1400" spc="-10" dirty="0">
                <a:solidFill>
                  <a:srgbClr val="404040"/>
                </a:solidFill>
                <a:latin typeface="Calibri"/>
                <a:cs typeface="Calibri"/>
              </a:rPr>
              <a:t>l'exception </a:t>
            </a:r>
            <a:r>
              <a:rPr sz="1400" spc="-5" dirty="0">
                <a:solidFill>
                  <a:srgbClr val="404040"/>
                </a:solidFill>
                <a:latin typeface="Calibri"/>
                <a:cs typeface="Calibri"/>
              </a:rPr>
              <a:t>qui </a:t>
            </a:r>
            <a:r>
              <a:rPr sz="1400" spc="-10" dirty="0">
                <a:solidFill>
                  <a:srgbClr val="404040"/>
                </a:solidFill>
                <a:latin typeface="Calibri"/>
                <a:cs typeface="Calibri"/>
              </a:rPr>
              <a:t>doit </a:t>
            </a:r>
            <a:r>
              <a:rPr sz="1400" spc="-15" dirty="0">
                <a:solidFill>
                  <a:srgbClr val="404040"/>
                </a:solidFill>
                <a:latin typeface="Calibri"/>
                <a:cs typeface="Calibri"/>
              </a:rPr>
              <a:t>être </a:t>
            </a:r>
            <a:r>
              <a:rPr sz="1400" spc="-10" dirty="0">
                <a:solidFill>
                  <a:srgbClr val="404040"/>
                </a:solidFill>
                <a:latin typeface="Calibri"/>
                <a:cs typeface="Calibri"/>
              </a:rPr>
              <a:t>levée, </a:t>
            </a:r>
            <a:r>
              <a:rPr sz="1400" spc="-5" dirty="0">
                <a:solidFill>
                  <a:srgbClr val="404040"/>
                </a:solidFill>
                <a:latin typeface="Calibri"/>
                <a:cs typeface="Calibri"/>
              </a:rPr>
              <a:t>une </a:t>
            </a:r>
            <a:r>
              <a:rPr sz="1400" spc="-10" dirty="0">
                <a:solidFill>
                  <a:srgbClr val="404040"/>
                </a:solidFill>
                <a:latin typeface="Calibri"/>
                <a:cs typeface="Calibri"/>
              </a:rPr>
              <a:t>interface  fonctionnelle </a:t>
            </a:r>
            <a:r>
              <a:rPr sz="1400" spc="-5" dirty="0">
                <a:solidFill>
                  <a:srgbClr val="404040"/>
                </a:solidFill>
                <a:latin typeface="Calibri"/>
                <a:cs typeface="Calibri"/>
              </a:rPr>
              <a:t>de type </a:t>
            </a:r>
            <a:r>
              <a:rPr sz="1400" spc="-15" dirty="0">
                <a:solidFill>
                  <a:srgbClr val="404040"/>
                </a:solidFill>
                <a:latin typeface="Calibri"/>
                <a:cs typeface="Calibri"/>
              </a:rPr>
              <a:t>Executable </a:t>
            </a:r>
            <a:r>
              <a:rPr sz="1400" spc="-5" dirty="0">
                <a:solidFill>
                  <a:srgbClr val="404040"/>
                </a:solidFill>
                <a:latin typeface="Calibri"/>
                <a:cs typeface="Calibri"/>
              </a:rPr>
              <a:t>qui </a:t>
            </a:r>
            <a:r>
              <a:rPr sz="1400" spc="-10" dirty="0">
                <a:solidFill>
                  <a:srgbClr val="404040"/>
                </a:solidFill>
                <a:latin typeface="Calibri"/>
                <a:cs typeface="Calibri"/>
              </a:rPr>
              <a:t>est </a:t>
            </a:r>
            <a:r>
              <a:rPr sz="1400" spc="-5" dirty="0">
                <a:solidFill>
                  <a:srgbClr val="404040"/>
                </a:solidFill>
                <a:latin typeface="Calibri"/>
                <a:cs typeface="Calibri"/>
              </a:rPr>
              <a:t>le </a:t>
            </a:r>
            <a:r>
              <a:rPr sz="1400" spc="-10" dirty="0">
                <a:solidFill>
                  <a:srgbClr val="404040"/>
                </a:solidFill>
                <a:latin typeface="Calibri"/>
                <a:cs typeface="Calibri"/>
              </a:rPr>
              <a:t>code </a:t>
            </a:r>
            <a:r>
              <a:rPr sz="1400" spc="-5" dirty="0">
                <a:solidFill>
                  <a:srgbClr val="404040"/>
                </a:solidFill>
                <a:latin typeface="Calibri"/>
                <a:cs typeface="Calibri"/>
              </a:rPr>
              <a:t>à </a:t>
            </a:r>
            <a:r>
              <a:rPr sz="1400" spc="-15" dirty="0">
                <a:solidFill>
                  <a:srgbClr val="404040"/>
                </a:solidFill>
                <a:latin typeface="Calibri"/>
                <a:cs typeface="Calibri"/>
              </a:rPr>
              <a:t>exécuter </a:t>
            </a:r>
            <a:r>
              <a:rPr sz="1400" spc="-10" dirty="0">
                <a:solidFill>
                  <a:srgbClr val="404040"/>
                </a:solidFill>
                <a:latin typeface="Calibri"/>
                <a:cs typeface="Calibri"/>
              </a:rPr>
              <a:t>et éventuellement  </a:t>
            </a:r>
            <a:r>
              <a:rPr sz="1400" spc="-5" dirty="0">
                <a:solidFill>
                  <a:srgbClr val="404040"/>
                </a:solidFill>
                <a:latin typeface="Calibri"/>
                <a:cs typeface="Calibri"/>
              </a:rPr>
              <a:t>un message </a:t>
            </a:r>
            <a:r>
              <a:rPr sz="1400" spc="-10" dirty="0">
                <a:solidFill>
                  <a:srgbClr val="404040"/>
                </a:solidFill>
                <a:latin typeface="Calibri"/>
                <a:cs typeface="Calibri"/>
              </a:rPr>
              <a:t>sous </a:t>
            </a:r>
            <a:r>
              <a:rPr sz="1400" spc="-5" dirty="0">
                <a:solidFill>
                  <a:srgbClr val="404040"/>
                </a:solidFill>
                <a:latin typeface="Calibri"/>
                <a:cs typeface="Calibri"/>
              </a:rPr>
              <a:t>la </a:t>
            </a:r>
            <a:r>
              <a:rPr sz="1400" spc="-15" dirty="0">
                <a:solidFill>
                  <a:srgbClr val="404040"/>
                </a:solidFill>
                <a:latin typeface="Calibri"/>
                <a:cs typeface="Calibri"/>
              </a:rPr>
              <a:t>forme </a:t>
            </a:r>
            <a:r>
              <a:rPr sz="1400" spc="-10" dirty="0">
                <a:solidFill>
                  <a:srgbClr val="404040"/>
                </a:solidFill>
                <a:latin typeface="Calibri"/>
                <a:cs typeface="Calibri"/>
              </a:rPr>
              <a:t>d'une </a:t>
            </a:r>
            <a:r>
              <a:rPr sz="1400" spc="-5" dirty="0">
                <a:solidFill>
                  <a:srgbClr val="404040"/>
                </a:solidFill>
                <a:latin typeface="Calibri"/>
                <a:cs typeface="Calibri"/>
              </a:rPr>
              <a:t>chaîne de </a:t>
            </a:r>
            <a:r>
              <a:rPr sz="1400" spc="-15" dirty="0">
                <a:solidFill>
                  <a:srgbClr val="404040"/>
                </a:solidFill>
                <a:latin typeface="Calibri"/>
                <a:cs typeface="Calibri"/>
              </a:rPr>
              <a:t>caractères </a:t>
            </a:r>
            <a:r>
              <a:rPr sz="1400" spc="-5" dirty="0">
                <a:solidFill>
                  <a:srgbClr val="404040"/>
                </a:solidFill>
                <a:latin typeface="Calibri"/>
                <a:cs typeface="Calibri"/>
              </a:rPr>
              <a:t>ou </a:t>
            </a:r>
            <a:r>
              <a:rPr sz="1400" spc="-10" dirty="0">
                <a:solidFill>
                  <a:srgbClr val="404040"/>
                </a:solidFill>
                <a:latin typeface="Calibri"/>
                <a:cs typeface="Calibri"/>
              </a:rPr>
              <a:t>d'un</a:t>
            </a:r>
            <a:r>
              <a:rPr sz="1400" spc="114" dirty="0">
                <a:solidFill>
                  <a:srgbClr val="404040"/>
                </a:solidFill>
                <a:latin typeface="Calibri"/>
                <a:cs typeface="Calibri"/>
              </a:rPr>
              <a:t> </a:t>
            </a:r>
            <a:r>
              <a:rPr sz="1400" spc="-5" dirty="0">
                <a:solidFill>
                  <a:srgbClr val="404040"/>
                </a:solidFill>
                <a:latin typeface="Calibri"/>
                <a:cs typeface="Calibri"/>
              </a:rPr>
              <a:t>Supplier&lt;String&gt;</a:t>
            </a:r>
            <a:endParaRPr sz="1400" dirty="0">
              <a:latin typeface="Calibri"/>
              <a:cs typeface="Calibri"/>
            </a:endParaRPr>
          </a:p>
          <a:p>
            <a:pPr marL="304800" marR="305435" indent="-182880">
              <a:lnSpc>
                <a:spcPts val="1839"/>
              </a:lnSpc>
              <a:spcBef>
                <a:spcPts val="430"/>
              </a:spcBef>
              <a:buClr>
                <a:srgbClr val="D24717"/>
              </a:buClr>
              <a:buFont typeface="Arial"/>
              <a:buChar char="•"/>
              <a:tabLst>
                <a:tab pos="305435" algn="l"/>
              </a:tabLst>
            </a:pPr>
            <a:r>
              <a:rPr sz="1400" spc="-10" dirty="0">
                <a:solidFill>
                  <a:srgbClr val="404040"/>
                </a:solidFill>
                <a:latin typeface="Calibri"/>
                <a:cs typeface="Calibri"/>
              </a:rPr>
              <a:t>static </a:t>
            </a:r>
            <a:r>
              <a:rPr sz="1400" spc="-5" dirty="0">
                <a:solidFill>
                  <a:srgbClr val="404040"/>
                </a:solidFill>
                <a:latin typeface="Calibri"/>
                <a:cs typeface="Calibri"/>
              </a:rPr>
              <a:t>&lt;T extends </a:t>
            </a:r>
            <a:r>
              <a:rPr sz="1400" spc="-10" dirty="0">
                <a:solidFill>
                  <a:srgbClr val="404040"/>
                </a:solidFill>
                <a:latin typeface="Calibri"/>
                <a:cs typeface="Calibri"/>
              </a:rPr>
              <a:t>Throwable&gt; </a:t>
            </a:r>
            <a:r>
              <a:rPr sz="1400" dirty="0">
                <a:solidFill>
                  <a:srgbClr val="404040"/>
                </a:solidFill>
                <a:latin typeface="Calibri"/>
                <a:cs typeface="Calibri"/>
              </a:rPr>
              <a:t>T </a:t>
            </a:r>
            <a:r>
              <a:rPr sz="1400" spc="-5" dirty="0">
                <a:solidFill>
                  <a:srgbClr val="404040"/>
                </a:solidFill>
                <a:latin typeface="Calibri"/>
                <a:cs typeface="Calibri"/>
              </a:rPr>
              <a:t>assertThrows(Class&lt;T&gt; </a:t>
            </a:r>
            <a:r>
              <a:rPr sz="1400" spc="-10" dirty="0">
                <a:solidFill>
                  <a:srgbClr val="404040"/>
                </a:solidFill>
                <a:latin typeface="Calibri"/>
                <a:cs typeface="Calibri"/>
              </a:rPr>
              <a:t>expectedType, Executable  executable)</a:t>
            </a:r>
            <a:endParaRPr sz="1400" dirty="0">
              <a:latin typeface="Calibri"/>
              <a:cs typeface="Calibri"/>
            </a:endParaRPr>
          </a:p>
          <a:p>
            <a:pPr marL="304800" indent="-183515">
              <a:lnSpc>
                <a:spcPts val="1939"/>
              </a:lnSpc>
              <a:spcBef>
                <a:spcPts val="365"/>
              </a:spcBef>
              <a:buClr>
                <a:srgbClr val="D24717"/>
              </a:buClr>
              <a:buFont typeface="Arial"/>
              <a:buChar char="•"/>
              <a:tabLst>
                <a:tab pos="305435" algn="l"/>
              </a:tabLst>
            </a:pPr>
            <a:r>
              <a:rPr sz="1400" spc="-10" dirty="0">
                <a:solidFill>
                  <a:srgbClr val="404040"/>
                </a:solidFill>
                <a:latin typeface="Calibri"/>
                <a:cs typeface="Calibri"/>
              </a:rPr>
              <a:t>static </a:t>
            </a:r>
            <a:r>
              <a:rPr sz="1400" dirty="0">
                <a:solidFill>
                  <a:srgbClr val="404040"/>
                </a:solidFill>
                <a:latin typeface="Calibri"/>
                <a:cs typeface="Calibri"/>
              </a:rPr>
              <a:t>&lt;T </a:t>
            </a:r>
            <a:r>
              <a:rPr sz="1400" spc="-5" dirty="0">
                <a:solidFill>
                  <a:srgbClr val="404040"/>
                </a:solidFill>
                <a:latin typeface="Calibri"/>
                <a:cs typeface="Calibri"/>
              </a:rPr>
              <a:t>extends </a:t>
            </a:r>
            <a:r>
              <a:rPr sz="1400" spc="-10" dirty="0">
                <a:solidFill>
                  <a:srgbClr val="404040"/>
                </a:solidFill>
                <a:latin typeface="Calibri"/>
                <a:cs typeface="Calibri"/>
              </a:rPr>
              <a:t>Throwable&gt; </a:t>
            </a:r>
            <a:r>
              <a:rPr sz="1400" dirty="0">
                <a:solidFill>
                  <a:srgbClr val="404040"/>
                </a:solidFill>
                <a:latin typeface="Calibri"/>
                <a:cs typeface="Calibri"/>
              </a:rPr>
              <a:t>T </a:t>
            </a:r>
            <a:r>
              <a:rPr sz="1400" spc="-5" dirty="0">
                <a:solidFill>
                  <a:srgbClr val="404040"/>
                </a:solidFill>
                <a:latin typeface="Calibri"/>
                <a:cs typeface="Calibri"/>
              </a:rPr>
              <a:t>assertThrows(Class&lt;T&gt; </a:t>
            </a:r>
            <a:r>
              <a:rPr sz="1400" spc="-10" dirty="0">
                <a:solidFill>
                  <a:srgbClr val="404040"/>
                </a:solidFill>
                <a:latin typeface="Calibri"/>
                <a:cs typeface="Calibri"/>
              </a:rPr>
              <a:t>expectedType,</a:t>
            </a:r>
            <a:r>
              <a:rPr sz="1400" spc="-100" dirty="0">
                <a:solidFill>
                  <a:srgbClr val="404040"/>
                </a:solidFill>
                <a:latin typeface="Calibri"/>
                <a:cs typeface="Calibri"/>
              </a:rPr>
              <a:t> </a:t>
            </a:r>
            <a:r>
              <a:rPr sz="1400" spc="-5" dirty="0">
                <a:solidFill>
                  <a:srgbClr val="404040"/>
                </a:solidFill>
                <a:latin typeface="Calibri"/>
                <a:cs typeface="Calibri"/>
              </a:rPr>
              <a:t>Executable</a:t>
            </a:r>
            <a:endParaRPr sz="1400" dirty="0">
              <a:latin typeface="Calibri"/>
              <a:cs typeface="Calibri"/>
            </a:endParaRPr>
          </a:p>
          <a:p>
            <a:pPr marL="304800">
              <a:lnSpc>
                <a:spcPts val="1939"/>
              </a:lnSpc>
            </a:pPr>
            <a:r>
              <a:rPr sz="1400" spc="-10" dirty="0">
                <a:solidFill>
                  <a:srgbClr val="404040"/>
                </a:solidFill>
                <a:latin typeface="Calibri"/>
                <a:cs typeface="Calibri"/>
              </a:rPr>
              <a:t>executable, </a:t>
            </a:r>
            <a:r>
              <a:rPr sz="1400" dirty="0">
                <a:solidFill>
                  <a:srgbClr val="404040"/>
                </a:solidFill>
                <a:latin typeface="Calibri"/>
                <a:cs typeface="Calibri"/>
              </a:rPr>
              <a:t>String</a:t>
            </a:r>
            <a:r>
              <a:rPr sz="1400" spc="-75" dirty="0">
                <a:solidFill>
                  <a:srgbClr val="404040"/>
                </a:solidFill>
                <a:latin typeface="Calibri"/>
                <a:cs typeface="Calibri"/>
              </a:rPr>
              <a:t> </a:t>
            </a:r>
            <a:r>
              <a:rPr sz="1400" dirty="0">
                <a:solidFill>
                  <a:srgbClr val="404040"/>
                </a:solidFill>
                <a:latin typeface="Calibri"/>
                <a:cs typeface="Calibri"/>
              </a:rPr>
              <a:t>message)</a:t>
            </a:r>
            <a:endParaRPr sz="1400" dirty="0">
              <a:latin typeface="Calibri"/>
              <a:cs typeface="Calibri"/>
            </a:endParaRPr>
          </a:p>
          <a:p>
            <a:pPr marL="304800" marR="305435" indent="-182880">
              <a:lnSpc>
                <a:spcPts val="1839"/>
              </a:lnSpc>
              <a:spcBef>
                <a:spcPts val="625"/>
              </a:spcBef>
              <a:buClr>
                <a:srgbClr val="D24717"/>
              </a:buClr>
              <a:buFont typeface="Arial"/>
              <a:buChar char="•"/>
              <a:tabLst>
                <a:tab pos="305435" algn="l"/>
              </a:tabLst>
            </a:pPr>
            <a:r>
              <a:rPr sz="1400" spc="-10" dirty="0">
                <a:solidFill>
                  <a:srgbClr val="404040"/>
                </a:solidFill>
                <a:latin typeface="Calibri"/>
                <a:cs typeface="Calibri"/>
              </a:rPr>
              <a:t>static </a:t>
            </a:r>
            <a:r>
              <a:rPr sz="1400" spc="-5" dirty="0">
                <a:solidFill>
                  <a:srgbClr val="404040"/>
                </a:solidFill>
                <a:latin typeface="Calibri"/>
                <a:cs typeface="Calibri"/>
              </a:rPr>
              <a:t>&lt;T extends </a:t>
            </a:r>
            <a:r>
              <a:rPr sz="1400" spc="-10" dirty="0">
                <a:solidFill>
                  <a:srgbClr val="404040"/>
                </a:solidFill>
                <a:latin typeface="Calibri"/>
                <a:cs typeface="Calibri"/>
              </a:rPr>
              <a:t>Throwable&gt; </a:t>
            </a:r>
            <a:r>
              <a:rPr sz="1400" dirty="0">
                <a:solidFill>
                  <a:srgbClr val="404040"/>
                </a:solidFill>
                <a:latin typeface="Calibri"/>
                <a:cs typeface="Calibri"/>
              </a:rPr>
              <a:t>T </a:t>
            </a:r>
            <a:r>
              <a:rPr sz="1400" spc="-5" dirty="0">
                <a:solidFill>
                  <a:srgbClr val="404040"/>
                </a:solidFill>
                <a:latin typeface="Calibri"/>
                <a:cs typeface="Calibri"/>
              </a:rPr>
              <a:t>assertThrows(Class&lt;T&gt; </a:t>
            </a:r>
            <a:r>
              <a:rPr sz="1400" spc="-10" dirty="0">
                <a:solidFill>
                  <a:srgbClr val="404040"/>
                </a:solidFill>
                <a:latin typeface="Calibri"/>
                <a:cs typeface="Calibri"/>
              </a:rPr>
              <a:t>expectedType, Executable  executable, </a:t>
            </a:r>
            <a:r>
              <a:rPr sz="1400" spc="-5" dirty="0">
                <a:solidFill>
                  <a:srgbClr val="404040"/>
                </a:solidFill>
                <a:latin typeface="Calibri"/>
                <a:cs typeface="Calibri"/>
              </a:rPr>
              <a:t>Supplier&lt;String&gt;</a:t>
            </a:r>
            <a:r>
              <a:rPr sz="1400" spc="-65" dirty="0">
                <a:solidFill>
                  <a:srgbClr val="404040"/>
                </a:solidFill>
                <a:latin typeface="Calibri"/>
                <a:cs typeface="Calibri"/>
              </a:rPr>
              <a:t> </a:t>
            </a:r>
            <a:r>
              <a:rPr sz="1400" spc="-5" dirty="0">
                <a:solidFill>
                  <a:srgbClr val="404040"/>
                </a:solidFill>
                <a:latin typeface="Calibri"/>
                <a:cs typeface="Calibri"/>
              </a:rPr>
              <a:t>messageSupplier)</a:t>
            </a:r>
            <a:endParaRPr sz="14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7311290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457200" y="209550"/>
            <a:ext cx="7049134" cy="505908"/>
          </a:xfrm>
          <a:prstGeom prst="rect">
            <a:avLst/>
          </a:prstGeom>
        </p:spPr>
        <p:txBody>
          <a:bodyPr vert="horz" wrap="square" lIns="0" tIns="13335" rIns="0" bIns="0" rtlCol="0">
            <a:spAutoFit/>
          </a:bodyPr>
          <a:lstStyle/>
          <a:p>
            <a:pPr marL="12700">
              <a:lnSpc>
                <a:spcPct val="100000"/>
              </a:lnSpc>
              <a:spcBef>
                <a:spcPts val="105"/>
              </a:spcBef>
            </a:pPr>
            <a:r>
              <a:rPr lang="en-US" sz="3200" spc="-45" dirty="0">
                <a:solidFill>
                  <a:schemeClr val="tx1"/>
                </a:solidFill>
              </a:rPr>
              <a:t>JUnit </a:t>
            </a:r>
            <a:r>
              <a:rPr lang="en-US" sz="3200" dirty="0">
                <a:solidFill>
                  <a:schemeClr val="tx1"/>
                </a:solidFill>
              </a:rPr>
              <a:t>5 – </a:t>
            </a:r>
            <a:r>
              <a:rPr lang="en-US" sz="3200" spc="-30" dirty="0">
                <a:solidFill>
                  <a:schemeClr val="tx1"/>
                </a:solidFill>
              </a:rPr>
              <a:t>Les</a:t>
            </a:r>
            <a:r>
              <a:rPr lang="en-US" sz="3200" spc="-395" dirty="0">
                <a:solidFill>
                  <a:schemeClr val="tx1"/>
                </a:solidFill>
              </a:rPr>
              <a:t> </a:t>
            </a:r>
            <a:r>
              <a:rPr lang="en-US" sz="3200" spc="-70" dirty="0">
                <a:solidFill>
                  <a:schemeClr val="tx1"/>
                </a:solidFill>
              </a:rPr>
              <a:t>exceptions</a:t>
            </a:r>
            <a:endParaRPr sz="3200" dirty="0">
              <a:solidFill>
                <a:schemeClr val="tx1"/>
              </a:solidFill>
            </a:endParaRPr>
          </a:p>
        </p:txBody>
      </p:sp>
      <p:sp>
        <p:nvSpPr>
          <p:cNvPr id="5" name="object 5"/>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76149" y="1520476"/>
            <a:ext cx="6927215" cy="3713837"/>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@Test</a:t>
            </a:r>
            <a:endParaRPr sz="1200" dirty="0">
              <a:latin typeface="Courier New"/>
              <a:cs typeface="Courier New"/>
            </a:endParaRPr>
          </a:p>
          <a:p>
            <a:pPr marL="370205" marR="4513580" indent="-358140">
              <a:lnSpc>
                <a:spcPct val="100000"/>
              </a:lnSpc>
            </a:pPr>
            <a:r>
              <a:rPr sz="1200" dirty="0">
                <a:latin typeface="Courier New"/>
                <a:cs typeface="Courier New"/>
              </a:rPr>
              <a:t>void verifierException() {  </a:t>
            </a:r>
            <a:r>
              <a:rPr sz="1200" spc="-5" dirty="0">
                <a:latin typeface="Courier New"/>
                <a:cs typeface="Courier New"/>
              </a:rPr>
              <a:t>String </a:t>
            </a:r>
            <a:r>
              <a:rPr sz="1200" dirty="0">
                <a:latin typeface="Courier New"/>
                <a:cs typeface="Courier New"/>
              </a:rPr>
              <a:t>valeur =</a:t>
            </a:r>
            <a:r>
              <a:rPr sz="1200" spc="5" dirty="0">
                <a:latin typeface="Courier New"/>
                <a:cs typeface="Courier New"/>
              </a:rPr>
              <a:t> </a:t>
            </a:r>
            <a:r>
              <a:rPr sz="1200" spc="-5" dirty="0">
                <a:latin typeface="Courier New"/>
                <a:cs typeface="Courier New"/>
              </a:rPr>
              <a:t>null;</a:t>
            </a:r>
            <a:endParaRPr sz="1200" dirty="0">
              <a:latin typeface="Courier New"/>
              <a:cs typeface="Courier New"/>
            </a:endParaRPr>
          </a:p>
          <a:p>
            <a:pPr marL="370205">
              <a:lnSpc>
                <a:spcPct val="100000"/>
              </a:lnSpc>
            </a:pPr>
            <a:r>
              <a:rPr sz="1200" dirty="0">
                <a:latin typeface="Courier New"/>
                <a:cs typeface="Courier New"/>
              </a:rPr>
              <a:t>assertThrows(NumberFormatException.class, </a:t>
            </a:r>
            <a:r>
              <a:rPr sz="1200" spc="-5" dirty="0">
                <a:latin typeface="Courier New"/>
                <a:cs typeface="Courier New"/>
              </a:rPr>
              <a:t>() -&gt;</a:t>
            </a:r>
            <a:r>
              <a:rPr sz="1200" spc="40" dirty="0">
                <a:latin typeface="Courier New"/>
                <a:cs typeface="Courier New"/>
              </a:rPr>
              <a:t> </a:t>
            </a:r>
            <a:r>
              <a:rPr sz="1200" dirty="0">
                <a:latin typeface="Courier New"/>
                <a:cs typeface="Courier New"/>
              </a:rPr>
              <a:t>{</a:t>
            </a:r>
          </a:p>
          <a:p>
            <a:pPr marL="370205">
              <a:lnSpc>
                <a:spcPct val="100000"/>
              </a:lnSpc>
            </a:pPr>
            <a:r>
              <a:rPr sz="1200" dirty="0">
                <a:latin typeface="Courier New"/>
                <a:cs typeface="Courier New"/>
              </a:rPr>
              <a:t>Integer.valueOf(valeur);</a:t>
            </a:r>
          </a:p>
          <a:p>
            <a:pPr marL="370205">
              <a:lnSpc>
                <a:spcPct val="100000"/>
              </a:lnSpc>
            </a:pPr>
            <a:r>
              <a:rPr sz="1200" spc="-5" dirty="0">
                <a:latin typeface="Courier New"/>
                <a:cs typeface="Courier New"/>
              </a:rPr>
              <a:t>});</a:t>
            </a:r>
            <a:endParaRPr sz="1200" dirty="0">
              <a:latin typeface="Courier New"/>
              <a:cs typeface="Courier New"/>
            </a:endParaRPr>
          </a:p>
          <a:p>
            <a:pPr marL="12700">
              <a:lnSpc>
                <a:spcPct val="100000"/>
              </a:lnSpc>
            </a:pPr>
            <a:r>
              <a:rPr sz="1200" dirty="0">
                <a:latin typeface="Courier New"/>
                <a:cs typeface="Courier New"/>
              </a:rPr>
              <a:t>}</a:t>
            </a:r>
          </a:p>
          <a:p>
            <a:pPr marL="12700" marR="5080">
              <a:lnSpc>
                <a:spcPct val="200000"/>
              </a:lnSpc>
            </a:pPr>
            <a:r>
              <a:rPr sz="1200" spc="-5" dirty="0">
                <a:latin typeface="Courier New"/>
                <a:cs typeface="Courier New"/>
              </a:rPr>
              <a:t>Il est </a:t>
            </a:r>
            <a:r>
              <a:rPr sz="1200" dirty="0">
                <a:latin typeface="Courier New"/>
                <a:cs typeface="Courier New"/>
              </a:rPr>
              <a:t>aussi possible </a:t>
            </a:r>
            <a:r>
              <a:rPr sz="1200" spc="-5" dirty="0">
                <a:latin typeface="Courier New"/>
                <a:cs typeface="Courier New"/>
              </a:rPr>
              <a:t>de </a:t>
            </a:r>
            <a:r>
              <a:rPr sz="1200" dirty="0">
                <a:latin typeface="Courier New"/>
                <a:cs typeface="Courier New"/>
              </a:rPr>
              <a:t>préciser une super classe </a:t>
            </a:r>
            <a:r>
              <a:rPr sz="1200" spc="-5" dirty="0">
                <a:latin typeface="Courier New"/>
                <a:cs typeface="Courier New"/>
              </a:rPr>
              <a:t>de </a:t>
            </a:r>
            <a:r>
              <a:rPr sz="1200" dirty="0">
                <a:latin typeface="Courier New"/>
                <a:cs typeface="Courier New"/>
              </a:rPr>
              <a:t>l'exception attendue.  </a:t>
            </a:r>
            <a:r>
              <a:rPr sz="1200" spc="-5" dirty="0">
                <a:latin typeface="Courier New"/>
                <a:cs typeface="Courier New"/>
              </a:rPr>
              <a:t>@Test</a:t>
            </a:r>
            <a:endParaRPr sz="1200" dirty="0">
              <a:latin typeface="Courier New"/>
              <a:cs typeface="Courier New"/>
            </a:endParaRPr>
          </a:p>
          <a:p>
            <a:pPr marL="12700">
              <a:lnSpc>
                <a:spcPct val="100000"/>
              </a:lnSpc>
            </a:pPr>
            <a:r>
              <a:rPr sz="1200" dirty="0">
                <a:latin typeface="Courier New"/>
                <a:cs typeface="Courier New"/>
              </a:rPr>
              <a:t>void verifierException() {</a:t>
            </a:r>
          </a:p>
          <a:p>
            <a:pPr marL="370205" marR="1759585">
              <a:lnSpc>
                <a:spcPct val="100000"/>
              </a:lnSpc>
              <a:spcBef>
                <a:spcPts val="5"/>
              </a:spcBef>
            </a:pPr>
            <a:r>
              <a:rPr sz="1200" spc="-5" dirty="0">
                <a:latin typeface="Courier New"/>
                <a:cs typeface="Courier New"/>
              </a:rPr>
              <a:t>String </a:t>
            </a:r>
            <a:r>
              <a:rPr sz="1200" dirty="0">
                <a:latin typeface="Courier New"/>
                <a:cs typeface="Courier New"/>
              </a:rPr>
              <a:t>valeur = null;  assertThrows(IllegalArgumentException.class, </a:t>
            </a:r>
            <a:r>
              <a:rPr sz="1200" spc="-5" dirty="0">
                <a:latin typeface="Courier New"/>
                <a:cs typeface="Courier New"/>
              </a:rPr>
              <a:t>() -&gt; </a:t>
            </a:r>
            <a:r>
              <a:rPr sz="1200" dirty="0">
                <a:latin typeface="Courier New"/>
                <a:cs typeface="Courier New"/>
              </a:rPr>
              <a:t>{  Integer.valueOf(valeur);</a:t>
            </a:r>
          </a:p>
          <a:p>
            <a:pPr marL="370205">
              <a:lnSpc>
                <a:spcPct val="100000"/>
              </a:lnSpc>
            </a:pPr>
            <a:r>
              <a:rPr sz="1200" spc="-5" dirty="0">
                <a:latin typeface="Courier New"/>
                <a:cs typeface="Courier New"/>
              </a:rPr>
              <a:t>});</a:t>
            </a:r>
            <a:endParaRPr sz="1200" dirty="0">
              <a:latin typeface="Courier New"/>
              <a:cs typeface="Courier New"/>
            </a:endParaRPr>
          </a:p>
          <a:p>
            <a:pPr marL="12700">
              <a:lnSpc>
                <a:spcPct val="100000"/>
              </a:lnSpc>
            </a:pPr>
            <a:r>
              <a:rPr sz="1200" dirty="0">
                <a:latin typeface="Courier New"/>
                <a:cs typeface="Courier New"/>
              </a:rPr>
              <a:t>}</a:t>
            </a:r>
          </a:p>
          <a:p>
            <a:pPr>
              <a:lnSpc>
                <a:spcPct val="100000"/>
              </a:lnSpc>
            </a:pPr>
            <a:endParaRPr sz="1250" dirty="0">
              <a:latin typeface="Times New Roman"/>
              <a:cs typeface="Times New Roman"/>
            </a:endParaRPr>
          </a:p>
          <a:p>
            <a:pPr marL="12700">
              <a:lnSpc>
                <a:spcPct val="100000"/>
              </a:lnSpc>
            </a:pPr>
            <a:r>
              <a:rPr sz="1200" dirty="0">
                <a:latin typeface="Courier New"/>
                <a:cs typeface="Courier New"/>
              </a:rPr>
              <a:t>L'exemple </a:t>
            </a:r>
            <a:r>
              <a:rPr sz="1200" spc="-5" dirty="0">
                <a:latin typeface="Courier New"/>
                <a:cs typeface="Courier New"/>
              </a:rPr>
              <a:t>de </a:t>
            </a:r>
            <a:r>
              <a:rPr sz="1200" dirty="0">
                <a:latin typeface="Courier New"/>
                <a:cs typeface="Courier New"/>
              </a:rPr>
              <a:t>test ci-dessus réussi </a:t>
            </a:r>
            <a:r>
              <a:rPr sz="1200" spc="-5" dirty="0">
                <a:latin typeface="Courier New"/>
                <a:cs typeface="Courier New"/>
              </a:rPr>
              <a:t>car </a:t>
            </a:r>
            <a:r>
              <a:rPr sz="1200" dirty="0">
                <a:latin typeface="Courier New"/>
                <a:cs typeface="Courier New"/>
              </a:rPr>
              <a:t>l'exception</a:t>
            </a:r>
            <a:r>
              <a:rPr sz="1200" spc="85" dirty="0">
                <a:latin typeface="Courier New"/>
                <a:cs typeface="Courier New"/>
              </a:rPr>
              <a:t> </a:t>
            </a:r>
            <a:r>
              <a:rPr sz="1200" dirty="0">
                <a:latin typeface="Courier New"/>
                <a:cs typeface="Courier New"/>
              </a:rPr>
              <a:t>NumberFormatException</a:t>
            </a:r>
          </a:p>
          <a:p>
            <a:pPr marL="12700">
              <a:lnSpc>
                <a:spcPct val="100000"/>
              </a:lnSpc>
            </a:pPr>
            <a:r>
              <a:rPr sz="1200" spc="-5" dirty="0">
                <a:latin typeface="Courier New"/>
                <a:cs typeface="Courier New"/>
              </a:rPr>
              <a:t>hérite </a:t>
            </a:r>
            <a:r>
              <a:rPr sz="1200" dirty="0">
                <a:latin typeface="Courier New"/>
                <a:cs typeface="Courier New"/>
              </a:rPr>
              <a:t>de l'exception</a:t>
            </a:r>
            <a:r>
              <a:rPr sz="1200" spc="30" dirty="0">
                <a:latin typeface="Courier New"/>
                <a:cs typeface="Courier New"/>
              </a:rPr>
              <a:t> </a:t>
            </a:r>
            <a:r>
              <a:rPr sz="1200" dirty="0">
                <a:latin typeface="Courier New"/>
                <a:cs typeface="Courier New"/>
              </a:rPr>
              <a:t>IllegalArgumentException.</a:t>
            </a: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340</a:t>
            </a:r>
            <a:endParaRPr sz="1050">
              <a:latin typeface="Calibri"/>
              <a:cs typeface="Calibri"/>
            </a:endParaRPr>
          </a:p>
        </p:txBody>
      </p:sp>
    </p:spTree>
    <p:extLst>
      <p:ext uri="{BB962C8B-B14F-4D97-AF65-F5344CB8AC3E}">
        <p14:creationId xmlns:p14="http://schemas.microsoft.com/office/powerpoint/2010/main" val="24113830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42392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25" dirty="0">
                <a:solidFill>
                  <a:schemeClr val="tx1"/>
                </a:solidFill>
              </a:rPr>
              <a:t> </a:t>
            </a:r>
            <a:r>
              <a:rPr spc="-40" dirty="0">
                <a:solidFill>
                  <a:schemeClr val="tx1"/>
                </a:solidFill>
              </a:rPr>
              <a:t>Délai</a:t>
            </a:r>
          </a:p>
        </p:txBody>
      </p:sp>
      <p:sp>
        <p:nvSpPr>
          <p:cNvPr id="5" name="object 5"/>
          <p:cNvSpPr txBox="1"/>
          <p:nvPr/>
        </p:nvSpPr>
        <p:spPr>
          <a:xfrm>
            <a:off x="504100" y="1352550"/>
            <a:ext cx="7433945" cy="3201839"/>
          </a:xfrm>
          <a:prstGeom prst="rect">
            <a:avLst/>
          </a:prstGeom>
        </p:spPr>
        <p:txBody>
          <a:bodyPr vert="horz" wrap="square" lIns="0" tIns="99060" rIns="0" bIns="0" rtlCol="0">
            <a:spAutoFit/>
          </a:bodyPr>
          <a:lstStyle/>
          <a:p>
            <a:pPr marL="12700" marR="150495">
              <a:lnSpc>
                <a:spcPct val="70000"/>
              </a:lnSpc>
              <a:spcBef>
                <a:spcPts val="780"/>
              </a:spcBef>
            </a:pPr>
            <a:r>
              <a:rPr sz="1400" spc="-10" dirty="0">
                <a:solidFill>
                  <a:srgbClr val="404040"/>
                </a:solidFill>
                <a:latin typeface="Calibri"/>
                <a:cs typeface="Calibri"/>
              </a:rPr>
              <a:t>Les </a:t>
            </a:r>
            <a:r>
              <a:rPr sz="1400" spc="-5" dirty="0">
                <a:solidFill>
                  <a:srgbClr val="404040"/>
                </a:solidFill>
                <a:latin typeface="Calibri"/>
                <a:cs typeface="Calibri"/>
              </a:rPr>
              <a:t>assertions assertTimeout </a:t>
            </a:r>
            <a:r>
              <a:rPr sz="1400" spc="-10" dirty="0">
                <a:solidFill>
                  <a:srgbClr val="404040"/>
                </a:solidFill>
                <a:latin typeface="Calibri"/>
                <a:cs typeface="Calibri"/>
              </a:rPr>
              <a:t>et assertTimeoutPreemptively vérifie que </a:t>
            </a:r>
            <a:r>
              <a:rPr sz="1400" spc="-5" dirty="0">
                <a:solidFill>
                  <a:srgbClr val="404040"/>
                </a:solidFill>
                <a:latin typeface="Calibri"/>
                <a:cs typeface="Calibri"/>
              </a:rPr>
              <a:t>les  </a:t>
            </a:r>
            <a:r>
              <a:rPr sz="1400" spc="-10" dirty="0">
                <a:solidFill>
                  <a:srgbClr val="404040"/>
                </a:solidFill>
                <a:latin typeface="Calibri"/>
                <a:cs typeface="Calibri"/>
              </a:rPr>
              <a:t>traitements </a:t>
            </a:r>
            <a:r>
              <a:rPr sz="1400" spc="-15" dirty="0">
                <a:solidFill>
                  <a:srgbClr val="404040"/>
                </a:solidFill>
                <a:latin typeface="Calibri"/>
                <a:cs typeface="Calibri"/>
              </a:rPr>
              <a:t>fournis </a:t>
            </a:r>
            <a:r>
              <a:rPr sz="1400" spc="-5" dirty="0">
                <a:solidFill>
                  <a:srgbClr val="404040"/>
                </a:solidFill>
                <a:latin typeface="Calibri"/>
                <a:cs typeface="Calibri"/>
              </a:rPr>
              <a:t>en </a:t>
            </a:r>
            <a:r>
              <a:rPr sz="1400" spc="-15" dirty="0">
                <a:solidFill>
                  <a:srgbClr val="404040"/>
                </a:solidFill>
                <a:latin typeface="Calibri"/>
                <a:cs typeface="Calibri"/>
              </a:rPr>
              <a:t>paramètre s'exécutent </a:t>
            </a:r>
            <a:r>
              <a:rPr sz="1400" spc="-20" dirty="0">
                <a:solidFill>
                  <a:srgbClr val="404040"/>
                </a:solidFill>
                <a:latin typeface="Calibri"/>
                <a:cs typeface="Calibri"/>
              </a:rPr>
              <a:t>avant </a:t>
            </a:r>
            <a:r>
              <a:rPr sz="1400" spc="-5" dirty="0">
                <a:solidFill>
                  <a:srgbClr val="404040"/>
                </a:solidFill>
                <a:latin typeface="Calibri"/>
                <a:cs typeface="Calibri"/>
              </a:rPr>
              <a:t>le délai </a:t>
            </a:r>
            <a:r>
              <a:rPr sz="1400" spc="-10" dirty="0">
                <a:solidFill>
                  <a:srgbClr val="404040"/>
                </a:solidFill>
                <a:latin typeface="Calibri"/>
                <a:cs typeface="Calibri"/>
              </a:rPr>
              <a:t>précisé. La  </a:t>
            </a:r>
            <a:r>
              <a:rPr sz="1400" spc="-15" dirty="0">
                <a:solidFill>
                  <a:srgbClr val="404040"/>
                </a:solidFill>
                <a:latin typeface="Calibri"/>
                <a:cs typeface="Calibri"/>
              </a:rPr>
              <a:t>différence </a:t>
            </a:r>
            <a:r>
              <a:rPr sz="1400" spc="-10" dirty="0">
                <a:solidFill>
                  <a:srgbClr val="404040"/>
                </a:solidFill>
                <a:latin typeface="Calibri"/>
                <a:cs typeface="Calibri"/>
              </a:rPr>
              <a:t>entre </a:t>
            </a:r>
            <a:r>
              <a:rPr sz="1400" spc="-5" dirty="0">
                <a:solidFill>
                  <a:srgbClr val="404040"/>
                </a:solidFill>
                <a:latin typeface="Calibri"/>
                <a:cs typeface="Calibri"/>
              </a:rPr>
              <a:t>les deux </a:t>
            </a:r>
            <a:r>
              <a:rPr sz="1400" spc="-10" dirty="0">
                <a:solidFill>
                  <a:srgbClr val="404040"/>
                </a:solidFill>
                <a:latin typeface="Calibri"/>
                <a:cs typeface="Calibri"/>
              </a:rPr>
              <a:t>est </a:t>
            </a:r>
            <a:r>
              <a:rPr sz="1400" spc="-5" dirty="0">
                <a:solidFill>
                  <a:srgbClr val="404040"/>
                </a:solidFill>
                <a:latin typeface="Calibri"/>
                <a:cs typeface="Calibri"/>
              </a:rPr>
              <a:t>que assertTimeoutPreemptively </a:t>
            </a:r>
            <a:r>
              <a:rPr sz="1400" spc="-15" dirty="0">
                <a:solidFill>
                  <a:srgbClr val="404040"/>
                </a:solidFill>
                <a:latin typeface="Calibri"/>
                <a:cs typeface="Calibri"/>
              </a:rPr>
              <a:t>interrompt  </a:t>
            </a:r>
            <a:r>
              <a:rPr sz="1400" spc="-10" dirty="0">
                <a:solidFill>
                  <a:srgbClr val="404040"/>
                </a:solidFill>
                <a:latin typeface="Calibri"/>
                <a:cs typeface="Calibri"/>
              </a:rPr>
              <a:t>l'exécution </a:t>
            </a:r>
            <a:r>
              <a:rPr sz="1400" spc="-5" dirty="0">
                <a:solidFill>
                  <a:srgbClr val="404040"/>
                </a:solidFill>
                <a:latin typeface="Calibri"/>
                <a:cs typeface="Calibri"/>
              </a:rPr>
              <a:t>des </a:t>
            </a:r>
            <a:r>
              <a:rPr sz="1400" spc="-10" dirty="0">
                <a:solidFill>
                  <a:srgbClr val="404040"/>
                </a:solidFill>
                <a:latin typeface="Calibri"/>
                <a:cs typeface="Calibri"/>
              </a:rPr>
              <a:t>traitements </a:t>
            </a:r>
            <a:r>
              <a:rPr sz="1400" spc="-5" dirty="0">
                <a:solidFill>
                  <a:srgbClr val="404040"/>
                </a:solidFill>
                <a:latin typeface="Calibri"/>
                <a:cs typeface="Calibri"/>
              </a:rPr>
              <a:t>si le délai </a:t>
            </a:r>
            <a:r>
              <a:rPr sz="1400" spc="-10" dirty="0">
                <a:solidFill>
                  <a:srgbClr val="404040"/>
                </a:solidFill>
                <a:latin typeface="Calibri"/>
                <a:cs typeface="Calibri"/>
              </a:rPr>
              <a:t>est</a:t>
            </a:r>
            <a:r>
              <a:rPr sz="1400" spc="40" dirty="0">
                <a:solidFill>
                  <a:srgbClr val="404040"/>
                </a:solidFill>
                <a:latin typeface="Calibri"/>
                <a:cs typeface="Calibri"/>
              </a:rPr>
              <a:t> </a:t>
            </a:r>
            <a:r>
              <a:rPr sz="1400" spc="-5" dirty="0">
                <a:solidFill>
                  <a:srgbClr val="404040"/>
                </a:solidFill>
                <a:latin typeface="Calibri"/>
                <a:cs typeface="Calibri"/>
              </a:rPr>
              <a:t>dépassé.</a:t>
            </a:r>
            <a:endParaRPr sz="1400" dirty="0">
              <a:latin typeface="Calibri"/>
              <a:cs typeface="Calibri"/>
            </a:endParaRPr>
          </a:p>
          <a:p>
            <a:pPr marL="12700" marR="196850">
              <a:lnSpc>
                <a:spcPct val="70000"/>
              </a:lnSpc>
              <a:spcBef>
                <a:spcPts val="1390"/>
              </a:spcBef>
            </a:pPr>
            <a:r>
              <a:rPr sz="1400" spc="-5" dirty="0">
                <a:solidFill>
                  <a:srgbClr val="404040"/>
                </a:solidFill>
                <a:latin typeface="Calibri"/>
                <a:cs typeface="Calibri"/>
              </a:rPr>
              <a:t>La méthode assertTimeout() </a:t>
            </a:r>
            <a:r>
              <a:rPr sz="1400" spc="-10" dirty="0">
                <a:solidFill>
                  <a:srgbClr val="404040"/>
                </a:solidFill>
                <a:latin typeface="Calibri"/>
                <a:cs typeface="Calibri"/>
              </a:rPr>
              <a:t>possède plusieurs </a:t>
            </a:r>
            <a:r>
              <a:rPr sz="1400" spc="-15" dirty="0">
                <a:solidFill>
                  <a:srgbClr val="404040"/>
                </a:solidFill>
                <a:latin typeface="Calibri"/>
                <a:cs typeface="Calibri"/>
              </a:rPr>
              <a:t>surcharges </a:t>
            </a:r>
            <a:r>
              <a:rPr sz="1400" spc="-5" dirty="0">
                <a:solidFill>
                  <a:srgbClr val="404040"/>
                </a:solidFill>
                <a:latin typeface="Calibri"/>
                <a:cs typeface="Calibri"/>
              </a:rPr>
              <a:t>qui </a:t>
            </a:r>
            <a:r>
              <a:rPr sz="1400" spc="-10" dirty="0">
                <a:solidFill>
                  <a:srgbClr val="404040"/>
                </a:solidFill>
                <a:latin typeface="Calibri"/>
                <a:cs typeface="Calibri"/>
              </a:rPr>
              <a:t>permettent  </a:t>
            </a:r>
            <a:r>
              <a:rPr sz="1400" spc="-5" dirty="0">
                <a:solidFill>
                  <a:srgbClr val="404040"/>
                </a:solidFill>
                <a:latin typeface="Calibri"/>
                <a:cs typeface="Calibri"/>
              </a:rPr>
              <a:t>de </a:t>
            </a:r>
            <a:r>
              <a:rPr sz="1400" spc="-10" dirty="0">
                <a:solidFill>
                  <a:srgbClr val="404040"/>
                </a:solidFill>
                <a:latin typeface="Calibri"/>
                <a:cs typeface="Calibri"/>
              </a:rPr>
              <a:t>préciser </a:t>
            </a:r>
            <a:r>
              <a:rPr sz="1400" spc="-5" dirty="0">
                <a:solidFill>
                  <a:srgbClr val="404040"/>
                </a:solidFill>
                <a:latin typeface="Calibri"/>
                <a:cs typeface="Calibri"/>
              </a:rPr>
              <a:t>la </a:t>
            </a:r>
            <a:r>
              <a:rPr sz="1400" spc="-10" dirty="0">
                <a:solidFill>
                  <a:srgbClr val="404040"/>
                </a:solidFill>
                <a:latin typeface="Calibri"/>
                <a:cs typeface="Calibri"/>
              </a:rPr>
              <a:t>durée maximale </a:t>
            </a:r>
            <a:r>
              <a:rPr sz="1400" spc="-15" dirty="0">
                <a:solidFill>
                  <a:srgbClr val="404040"/>
                </a:solidFill>
                <a:latin typeface="Calibri"/>
                <a:cs typeface="Calibri"/>
              </a:rPr>
              <a:t>d'exécution </a:t>
            </a:r>
            <a:r>
              <a:rPr sz="1400" spc="-10" dirty="0">
                <a:solidFill>
                  <a:srgbClr val="404040"/>
                </a:solidFill>
                <a:latin typeface="Calibri"/>
                <a:cs typeface="Calibri"/>
              </a:rPr>
              <a:t>(timeout), </a:t>
            </a:r>
            <a:r>
              <a:rPr sz="1400" spc="-5" dirty="0">
                <a:solidFill>
                  <a:srgbClr val="404040"/>
                </a:solidFill>
                <a:latin typeface="Calibri"/>
                <a:cs typeface="Calibri"/>
              </a:rPr>
              <a:t>les </a:t>
            </a:r>
            <a:r>
              <a:rPr sz="1400" spc="-10" dirty="0">
                <a:solidFill>
                  <a:srgbClr val="404040"/>
                </a:solidFill>
                <a:latin typeface="Calibri"/>
                <a:cs typeface="Calibri"/>
              </a:rPr>
              <a:t>traitements </a:t>
            </a:r>
            <a:r>
              <a:rPr sz="1400" spc="-5" dirty="0">
                <a:solidFill>
                  <a:srgbClr val="404040"/>
                </a:solidFill>
                <a:latin typeface="Calibri"/>
                <a:cs typeface="Calibri"/>
              </a:rPr>
              <a:t>à  </a:t>
            </a:r>
            <a:r>
              <a:rPr sz="1400" spc="-15" dirty="0">
                <a:solidFill>
                  <a:srgbClr val="404040"/>
                </a:solidFill>
                <a:latin typeface="Calibri"/>
                <a:cs typeface="Calibri"/>
              </a:rPr>
              <a:t>exécuter </a:t>
            </a:r>
            <a:r>
              <a:rPr sz="1400" spc="-10" dirty="0">
                <a:solidFill>
                  <a:srgbClr val="404040"/>
                </a:solidFill>
                <a:latin typeface="Calibri"/>
                <a:cs typeface="Calibri"/>
              </a:rPr>
              <a:t>sous </a:t>
            </a:r>
            <a:r>
              <a:rPr sz="1400" spc="-5" dirty="0">
                <a:solidFill>
                  <a:srgbClr val="404040"/>
                </a:solidFill>
                <a:latin typeface="Calibri"/>
                <a:cs typeface="Calibri"/>
              </a:rPr>
              <a:t>la </a:t>
            </a:r>
            <a:r>
              <a:rPr sz="1400" spc="-15" dirty="0">
                <a:solidFill>
                  <a:srgbClr val="404040"/>
                </a:solidFill>
                <a:latin typeface="Calibri"/>
                <a:cs typeface="Calibri"/>
              </a:rPr>
              <a:t>forme </a:t>
            </a:r>
            <a:r>
              <a:rPr sz="1400" spc="-10" dirty="0">
                <a:solidFill>
                  <a:srgbClr val="404040"/>
                </a:solidFill>
                <a:latin typeface="Calibri"/>
                <a:cs typeface="Calibri"/>
              </a:rPr>
              <a:t>d'un </a:t>
            </a:r>
            <a:r>
              <a:rPr sz="1400" spc="-15" dirty="0">
                <a:solidFill>
                  <a:srgbClr val="404040"/>
                </a:solidFill>
                <a:latin typeface="Calibri"/>
                <a:cs typeface="Calibri"/>
              </a:rPr>
              <a:t>Executable </a:t>
            </a:r>
            <a:r>
              <a:rPr sz="1400" spc="-5" dirty="0">
                <a:solidFill>
                  <a:srgbClr val="404040"/>
                </a:solidFill>
                <a:latin typeface="Calibri"/>
                <a:cs typeface="Calibri"/>
              </a:rPr>
              <a:t>ou </a:t>
            </a:r>
            <a:r>
              <a:rPr sz="1400" spc="-10" dirty="0">
                <a:solidFill>
                  <a:srgbClr val="404040"/>
                </a:solidFill>
                <a:latin typeface="Calibri"/>
                <a:cs typeface="Calibri"/>
              </a:rPr>
              <a:t>d'un ThrowingSupplier et  éventuellement </a:t>
            </a:r>
            <a:r>
              <a:rPr sz="1400" spc="-5" dirty="0">
                <a:solidFill>
                  <a:srgbClr val="404040"/>
                </a:solidFill>
                <a:latin typeface="Calibri"/>
                <a:cs typeface="Calibri"/>
              </a:rPr>
              <a:t>un message </a:t>
            </a:r>
            <a:r>
              <a:rPr sz="1400" spc="-10" dirty="0">
                <a:solidFill>
                  <a:srgbClr val="404040"/>
                </a:solidFill>
                <a:latin typeface="Calibri"/>
                <a:cs typeface="Calibri"/>
              </a:rPr>
              <a:t>sous </a:t>
            </a:r>
            <a:r>
              <a:rPr sz="1400" spc="-5" dirty="0">
                <a:solidFill>
                  <a:srgbClr val="404040"/>
                </a:solidFill>
                <a:latin typeface="Calibri"/>
                <a:cs typeface="Calibri"/>
              </a:rPr>
              <a:t>la </a:t>
            </a:r>
            <a:r>
              <a:rPr sz="1400" spc="-15" dirty="0">
                <a:solidFill>
                  <a:srgbClr val="404040"/>
                </a:solidFill>
                <a:latin typeface="Calibri"/>
                <a:cs typeface="Calibri"/>
              </a:rPr>
              <a:t>forme </a:t>
            </a:r>
            <a:r>
              <a:rPr sz="1400" spc="-10" dirty="0">
                <a:solidFill>
                  <a:srgbClr val="404040"/>
                </a:solidFill>
                <a:latin typeface="Calibri"/>
                <a:cs typeface="Calibri"/>
              </a:rPr>
              <a:t>d'une </a:t>
            </a:r>
            <a:r>
              <a:rPr sz="1400" spc="-5" dirty="0">
                <a:solidFill>
                  <a:srgbClr val="404040"/>
                </a:solidFill>
                <a:latin typeface="Calibri"/>
                <a:cs typeface="Calibri"/>
              </a:rPr>
              <a:t>chaîne de </a:t>
            </a:r>
            <a:r>
              <a:rPr sz="1400" spc="-15" dirty="0">
                <a:solidFill>
                  <a:srgbClr val="404040"/>
                </a:solidFill>
                <a:latin typeface="Calibri"/>
                <a:cs typeface="Calibri"/>
              </a:rPr>
              <a:t>caractères </a:t>
            </a:r>
            <a:r>
              <a:rPr sz="1400" spc="-10" dirty="0">
                <a:solidFill>
                  <a:srgbClr val="404040"/>
                </a:solidFill>
                <a:latin typeface="Calibri"/>
                <a:cs typeface="Calibri"/>
              </a:rPr>
              <a:t>ou  </a:t>
            </a:r>
            <a:r>
              <a:rPr sz="1400" spc="-5" dirty="0">
                <a:solidFill>
                  <a:srgbClr val="404040"/>
                </a:solidFill>
                <a:latin typeface="Calibri"/>
                <a:cs typeface="Calibri"/>
              </a:rPr>
              <a:t>d'un Supplier&lt;String&gt;</a:t>
            </a:r>
            <a:r>
              <a:rPr sz="1400" spc="55"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marL="304800" indent="-183515">
              <a:lnSpc>
                <a:spcPts val="2035"/>
              </a:lnSpc>
              <a:spcBef>
                <a:spcPts val="1370"/>
              </a:spcBef>
              <a:buClr>
                <a:srgbClr val="D24717"/>
              </a:buClr>
              <a:buSzPct val="94117"/>
              <a:buFont typeface="Wingdings"/>
              <a:buChar char=""/>
              <a:tabLst>
                <a:tab pos="305435" algn="l"/>
              </a:tabLst>
            </a:pPr>
            <a:r>
              <a:rPr sz="1400" spc="-5" dirty="0">
                <a:solidFill>
                  <a:srgbClr val="404040"/>
                </a:solidFill>
                <a:latin typeface="Calibri"/>
                <a:cs typeface="Calibri"/>
              </a:rPr>
              <a:t>public </a:t>
            </a:r>
            <a:r>
              <a:rPr sz="1400" spc="-10" dirty="0">
                <a:solidFill>
                  <a:srgbClr val="404040"/>
                </a:solidFill>
                <a:latin typeface="Calibri"/>
                <a:cs typeface="Calibri"/>
              </a:rPr>
              <a:t>static </a:t>
            </a:r>
            <a:r>
              <a:rPr sz="1400" spc="-5" dirty="0">
                <a:solidFill>
                  <a:srgbClr val="404040"/>
                </a:solidFill>
                <a:latin typeface="Calibri"/>
                <a:cs typeface="Calibri"/>
              </a:rPr>
              <a:t>void assertTimeout(Duration </a:t>
            </a:r>
            <a:r>
              <a:rPr sz="1400" dirty="0">
                <a:solidFill>
                  <a:srgbClr val="404040"/>
                </a:solidFill>
                <a:latin typeface="Calibri"/>
                <a:cs typeface="Calibri"/>
              </a:rPr>
              <a:t>timeout, </a:t>
            </a:r>
            <a:r>
              <a:rPr sz="1400" spc="-10" dirty="0">
                <a:solidFill>
                  <a:srgbClr val="404040"/>
                </a:solidFill>
                <a:latin typeface="Calibri"/>
                <a:cs typeface="Calibri"/>
              </a:rPr>
              <a:t>Executable</a:t>
            </a:r>
            <a:r>
              <a:rPr sz="1400" spc="-90" dirty="0">
                <a:solidFill>
                  <a:srgbClr val="404040"/>
                </a:solidFill>
                <a:latin typeface="Calibri"/>
                <a:cs typeface="Calibri"/>
              </a:rPr>
              <a:t> </a:t>
            </a:r>
            <a:r>
              <a:rPr sz="1400" spc="-10" dirty="0">
                <a:solidFill>
                  <a:srgbClr val="404040"/>
                </a:solidFill>
                <a:latin typeface="Calibri"/>
                <a:cs typeface="Calibri"/>
              </a:rPr>
              <a:t>executable)</a:t>
            </a:r>
            <a:endParaRPr sz="1400" dirty="0">
              <a:latin typeface="Calibri"/>
              <a:cs typeface="Calibri"/>
            </a:endParaRPr>
          </a:p>
          <a:p>
            <a:pPr marL="304800" marR="90805" indent="-182880">
              <a:lnSpc>
                <a:spcPct val="70000"/>
              </a:lnSpc>
              <a:spcBef>
                <a:spcPts val="605"/>
              </a:spcBef>
              <a:buClr>
                <a:srgbClr val="D24717"/>
              </a:buClr>
              <a:buSzPct val="94117"/>
              <a:buFont typeface="Wingdings"/>
              <a:buChar char=""/>
              <a:tabLst>
                <a:tab pos="305435" algn="l"/>
              </a:tabLst>
            </a:pPr>
            <a:r>
              <a:rPr sz="1400" spc="-5" dirty="0">
                <a:solidFill>
                  <a:srgbClr val="404040"/>
                </a:solidFill>
                <a:latin typeface="Calibri"/>
                <a:cs typeface="Calibri"/>
              </a:rPr>
              <a:t>public </a:t>
            </a:r>
            <a:r>
              <a:rPr sz="1400" spc="-10" dirty="0">
                <a:solidFill>
                  <a:srgbClr val="404040"/>
                </a:solidFill>
                <a:latin typeface="Calibri"/>
                <a:cs typeface="Calibri"/>
              </a:rPr>
              <a:t>static </a:t>
            </a:r>
            <a:r>
              <a:rPr sz="1400" spc="-5" dirty="0">
                <a:solidFill>
                  <a:srgbClr val="404040"/>
                </a:solidFill>
                <a:latin typeface="Calibri"/>
                <a:cs typeface="Calibri"/>
              </a:rPr>
              <a:t>void assertTimeout(Duration </a:t>
            </a:r>
            <a:r>
              <a:rPr sz="1400" dirty="0">
                <a:solidFill>
                  <a:srgbClr val="404040"/>
                </a:solidFill>
                <a:latin typeface="Calibri"/>
                <a:cs typeface="Calibri"/>
              </a:rPr>
              <a:t>timeout, </a:t>
            </a:r>
            <a:r>
              <a:rPr sz="1400" spc="-10" dirty="0">
                <a:solidFill>
                  <a:srgbClr val="404040"/>
                </a:solidFill>
                <a:latin typeface="Calibri"/>
                <a:cs typeface="Calibri"/>
              </a:rPr>
              <a:t>Executable executable, </a:t>
            </a:r>
            <a:r>
              <a:rPr sz="1400" dirty="0">
                <a:solidFill>
                  <a:srgbClr val="404040"/>
                </a:solidFill>
                <a:latin typeface="Calibri"/>
                <a:cs typeface="Calibri"/>
              </a:rPr>
              <a:t>String  message)</a:t>
            </a:r>
            <a:endParaRPr sz="1400" dirty="0">
              <a:latin typeface="Calibri"/>
              <a:cs typeface="Calibri"/>
            </a:endParaRPr>
          </a:p>
          <a:p>
            <a:pPr marL="304800" marR="649605" indent="-182880">
              <a:lnSpc>
                <a:spcPct val="70000"/>
              </a:lnSpc>
              <a:spcBef>
                <a:spcPts val="600"/>
              </a:spcBef>
              <a:buClr>
                <a:srgbClr val="D24717"/>
              </a:buClr>
              <a:buSzPct val="94117"/>
              <a:buFont typeface="Wingdings"/>
              <a:buChar char=""/>
              <a:tabLst>
                <a:tab pos="305435" algn="l"/>
              </a:tabLst>
            </a:pPr>
            <a:r>
              <a:rPr sz="1400" spc="-5" dirty="0">
                <a:solidFill>
                  <a:srgbClr val="404040"/>
                </a:solidFill>
                <a:latin typeface="Calibri"/>
                <a:cs typeface="Calibri"/>
              </a:rPr>
              <a:t>public </a:t>
            </a:r>
            <a:r>
              <a:rPr sz="1400" spc="-10" dirty="0">
                <a:solidFill>
                  <a:srgbClr val="404040"/>
                </a:solidFill>
                <a:latin typeface="Calibri"/>
                <a:cs typeface="Calibri"/>
              </a:rPr>
              <a:t>static </a:t>
            </a:r>
            <a:r>
              <a:rPr sz="1400" spc="-5" dirty="0">
                <a:solidFill>
                  <a:srgbClr val="404040"/>
                </a:solidFill>
                <a:latin typeface="Calibri"/>
                <a:cs typeface="Calibri"/>
              </a:rPr>
              <a:t>void assertTimeout(Duration </a:t>
            </a:r>
            <a:r>
              <a:rPr sz="1400" dirty="0">
                <a:solidFill>
                  <a:srgbClr val="404040"/>
                </a:solidFill>
                <a:latin typeface="Calibri"/>
                <a:cs typeface="Calibri"/>
              </a:rPr>
              <a:t>timeout, </a:t>
            </a:r>
            <a:r>
              <a:rPr sz="1400" spc="-10" dirty="0">
                <a:solidFill>
                  <a:srgbClr val="404040"/>
                </a:solidFill>
                <a:latin typeface="Calibri"/>
                <a:cs typeface="Calibri"/>
              </a:rPr>
              <a:t>Executable executable,  </a:t>
            </a:r>
            <a:r>
              <a:rPr sz="1400" spc="-5" dirty="0">
                <a:solidFill>
                  <a:srgbClr val="404040"/>
                </a:solidFill>
                <a:latin typeface="Calibri"/>
                <a:cs typeface="Calibri"/>
              </a:rPr>
              <a:t>Supplier&lt;String&gt;</a:t>
            </a:r>
            <a:r>
              <a:rPr sz="1400" spc="-35" dirty="0">
                <a:solidFill>
                  <a:srgbClr val="404040"/>
                </a:solidFill>
                <a:latin typeface="Calibri"/>
                <a:cs typeface="Calibri"/>
              </a:rPr>
              <a:t> </a:t>
            </a:r>
            <a:r>
              <a:rPr sz="1400" spc="-5" dirty="0">
                <a:solidFill>
                  <a:srgbClr val="404040"/>
                </a:solidFill>
                <a:latin typeface="Calibri"/>
                <a:cs typeface="Calibri"/>
              </a:rPr>
              <a:t>messageSupplier)</a:t>
            </a:r>
            <a:endParaRPr sz="1400" dirty="0">
              <a:latin typeface="Calibri"/>
              <a:cs typeface="Calibri"/>
            </a:endParaRPr>
          </a:p>
          <a:p>
            <a:pPr marL="304800" indent="-183515">
              <a:lnSpc>
                <a:spcPts val="1725"/>
              </a:lnSpc>
              <a:buClr>
                <a:srgbClr val="D24717"/>
              </a:buClr>
              <a:buSzPct val="94117"/>
              <a:buFont typeface="Wingdings"/>
              <a:buChar char=""/>
              <a:tabLst>
                <a:tab pos="305435" algn="l"/>
              </a:tabLst>
            </a:pPr>
            <a:r>
              <a:rPr sz="1400" spc="-5" dirty="0">
                <a:solidFill>
                  <a:srgbClr val="404040"/>
                </a:solidFill>
                <a:latin typeface="Calibri"/>
                <a:cs typeface="Calibri"/>
              </a:rPr>
              <a:t>public </a:t>
            </a:r>
            <a:r>
              <a:rPr sz="1400" spc="-10" dirty="0">
                <a:solidFill>
                  <a:srgbClr val="404040"/>
                </a:solidFill>
                <a:latin typeface="Calibri"/>
                <a:cs typeface="Calibri"/>
              </a:rPr>
              <a:t>static </a:t>
            </a:r>
            <a:r>
              <a:rPr sz="1400" spc="-5" dirty="0">
                <a:solidFill>
                  <a:srgbClr val="404040"/>
                </a:solidFill>
                <a:latin typeface="Calibri"/>
                <a:cs typeface="Calibri"/>
              </a:rPr>
              <a:t>void assertTimeout(Duration </a:t>
            </a:r>
            <a:r>
              <a:rPr sz="1400" dirty="0">
                <a:solidFill>
                  <a:srgbClr val="404040"/>
                </a:solidFill>
                <a:latin typeface="Calibri"/>
                <a:cs typeface="Calibri"/>
              </a:rPr>
              <a:t>timeout, </a:t>
            </a:r>
            <a:r>
              <a:rPr sz="1400" spc="-5" dirty="0">
                <a:solidFill>
                  <a:srgbClr val="404040"/>
                </a:solidFill>
                <a:latin typeface="Calibri"/>
                <a:cs typeface="Calibri"/>
              </a:rPr>
              <a:t>ThrowingSupplier&lt;T&gt; </a:t>
            </a:r>
            <a:r>
              <a:rPr sz="1400" spc="-25" dirty="0">
                <a:solidFill>
                  <a:srgbClr val="404040"/>
                </a:solidFill>
                <a:latin typeface="Calibri"/>
                <a:cs typeface="Calibri"/>
              </a:rPr>
              <a:t>supplier,</a:t>
            </a:r>
            <a:endParaRPr sz="1400" dirty="0">
              <a:latin typeface="Calibri"/>
              <a:cs typeface="Calibri"/>
            </a:endParaRPr>
          </a:p>
          <a:p>
            <a:pPr marL="304800">
              <a:lnSpc>
                <a:spcPts val="1730"/>
              </a:lnSpc>
            </a:pPr>
            <a:r>
              <a:rPr sz="1400" dirty="0">
                <a:solidFill>
                  <a:srgbClr val="404040"/>
                </a:solidFill>
                <a:latin typeface="Calibri"/>
                <a:cs typeface="Calibri"/>
              </a:rPr>
              <a:t>String</a:t>
            </a:r>
            <a:r>
              <a:rPr sz="1400" spc="-15" dirty="0">
                <a:solidFill>
                  <a:srgbClr val="404040"/>
                </a:solidFill>
                <a:latin typeface="Calibri"/>
                <a:cs typeface="Calibri"/>
              </a:rPr>
              <a:t> </a:t>
            </a:r>
            <a:r>
              <a:rPr sz="1400" spc="-5" dirty="0">
                <a:solidFill>
                  <a:srgbClr val="404040"/>
                </a:solidFill>
                <a:latin typeface="Calibri"/>
                <a:cs typeface="Calibri"/>
              </a:rPr>
              <a:t>message)</a:t>
            </a:r>
            <a:endParaRPr sz="1400" dirty="0">
              <a:latin typeface="Calibri"/>
              <a:cs typeface="Calibri"/>
            </a:endParaRPr>
          </a:p>
          <a:p>
            <a:pPr marL="304800" marR="5080" indent="-182880">
              <a:lnSpc>
                <a:spcPct val="70000"/>
              </a:lnSpc>
              <a:spcBef>
                <a:spcPts val="605"/>
              </a:spcBef>
              <a:buClr>
                <a:srgbClr val="D24717"/>
              </a:buClr>
              <a:buSzPct val="94117"/>
              <a:buFont typeface="Wingdings"/>
              <a:buChar char=""/>
              <a:tabLst>
                <a:tab pos="305435" algn="l"/>
              </a:tabLst>
            </a:pPr>
            <a:r>
              <a:rPr sz="1400" spc="-5" dirty="0">
                <a:solidFill>
                  <a:srgbClr val="404040"/>
                </a:solidFill>
                <a:latin typeface="Calibri"/>
                <a:cs typeface="Calibri"/>
              </a:rPr>
              <a:t>public </a:t>
            </a:r>
            <a:r>
              <a:rPr sz="1400" spc="-10" dirty="0">
                <a:solidFill>
                  <a:srgbClr val="404040"/>
                </a:solidFill>
                <a:latin typeface="Calibri"/>
                <a:cs typeface="Calibri"/>
              </a:rPr>
              <a:t>static </a:t>
            </a:r>
            <a:r>
              <a:rPr sz="1400" spc="-5" dirty="0">
                <a:solidFill>
                  <a:srgbClr val="404040"/>
                </a:solidFill>
                <a:latin typeface="Calibri"/>
                <a:cs typeface="Calibri"/>
              </a:rPr>
              <a:t>void assertTimeout(Duration </a:t>
            </a:r>
            <a:r>
              <a:rPr sz="1400" dirty="0">
                <a:solidFill>
                  <a:srgbClr val="404040"/>
                </a:solidFill>
                <a:latin typeface="Calibri"/>
                <a:cs typeface="Calibri"/>
              </a:rPr>
              <a:t>timeout, </a:t>
            </a:r>
            <a:r>
              <a:rPr sz="1400" spc="-5" dirty="0">
                <a:solidFill>
                  <a:srgbClr val="404040"/>
                </a:solidFill>
                <a:latin typeface="Calibri"/>
                <a:cs typeface="Calibri"/>
              </a:rPr>
              <a:t>ThrowingSupplier&lt;T&gt; </a:t>
            </a:r>
            <a:r>
              <a:rPr sz="1400" spc="-25" dirty="0">
                <a:solidFill>
                  <a:srgbClr val="404040"/>
                </a:solidFill>
                <a:latin typeface="Calibri"/>
                <a:cs typeface="Calibri"/>
              </a:rPr>
              <a:t>supplier,  </a:t>
            </a:r>
            <a:r>
              <a:rPr sz="1400" spc="-5" dirty="0">
                <a:solidFill>
                  <a:srgbClr val="404040"/>
                </a:solidFill>
                <a:latin typeface="Calibri"/>
                <a:cs typeface="Calibri"/>
              </a:rPr>
              <a:t>Supplier&lt;String&gt;</a:t>
            </a:r>
            <a:r>
              <a:rPr sz="1400" spc="-30" dirty="0">
                <a:solidFill>
                  <a:srgbClr val="404040"/>
                </a:solidFill>
                <a:latin typeface="Calibri"/>
                <a:cs typeface="Calibri"/>
              </a:rPr>
              <a:t> </a:t>
            </a:r>
            <a:r>
              <a:rPr sz="1400" spc="-5" dirty="0">
                <a:solidFill>
                  <a:srgbClr val="404040"/>
                </a:solidFill>
                <a:latin typeface="Calibri"/>
                <a:cs typeface="Calibri"/>
              </a:rPr>
              <a:t>messageSupplier)</a:t>
            </a:r>
            <a:endParaRPr sz="14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41415805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42392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a:t>
            </a:r>
            <a:r>
              <a:rPr spc="-325" dirty="0">
                <a:solidFill>
                  <a:schemeClr val="tx1"/>
                </a:solidFill>
              </a:rPr>
              <a:t> </a:t>
            </a:r>
            <a:r>
              <a:rPr spc="-40" dirty="0">
                <a:solidFill>
                  <a:schemeClr val="tx1"/>
                </a:solidFill>
              </a:rPr>
              <a:t>Délai</a:t>
            </a:r>
          </a:p>
        </p:txBody>
      </p:sp>
      <p:sp>
        <p:nvSpPr>
          <p:cNvPr id="5" name="object 5"/>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76149" y="1520476"/>
            <a:ext cx="7013575" cy="223651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@Test</a:t>
            </a:r>
            <a:endParaRPr sz="1200">
              <a:latin typeface="Courier New"/>
              <a:cs typeface="Courier New"/>
            </a:endParaRPr>
          </a:p>
          <a:p>
            <a:pPr marL="370205" marR="1478280" indent="-358140">
              <a:lnSpc>
                <a:spcPct val="100000"/>
              </a:lnSpc>
            </a:pPr>
            <a:r>
              <a:rPr sz="1200" dirty="0">
                <a:latin typeface="Courier New"/>
                <a:cs typeface="Courier New"/>
              </a:rPr>
              <a:t>void verifierTimeout() {  Assertions.assertTimeout(Duration.ofMillis(200), </a:t>
            </a:r>
            <a:r>
              <a:rPr sz="1200" spc="-5" dirty="0">
                <a:latin typeface="Courier New"/>
                <a:cs typeface="Courier New"/>
              </a:rPr>
              <a:t>() -&gt;</a:t>
            </a:r>
            <a:r>
              <a:rPr sz="1200" spc="35" dirty="0">
                <a:latin typeface="Courier New"/>
                <a:cs typeface="Courier New"/>
              </a:rPr>
              <a:t> </a:t>
            </a:r>
            <a:r>
              <a:rPr sz="1200" dirty="0">
                <a:latin typeface="Courier New"/>
                <a:cs typeface="Courier New"/>
              </a:rPr>
              <a:t>{</a:t>
            </a:r>
            <a:endParaRPr sz="1200">
              <a:latin typeface="Courier New"/>
              <a:cs typeface="Courier New"/>
            </a:endParaRPr>
          </a:p>
          <a:p>
            <a:pPr marL="727075">
              <a:lnSpc>
                <a:spcPct val="100000"/>
              </a:lnSpc>
            </a:pPr>
            <a:r>
              <a:rPr sz="1200" spc="-5" dirty="0">
                <a:latin typeface="Courier New"/>
                <a:cs typeface="Courier New"/>
              </a:rPr>
              <a:t>return</a:t>
            </a:r>
            <a:r>
              <a:rPr sz="1200" spc="5" dirty="0">
                <a:latin typeface="Courier New"/>
                <a:cs typeface="Courier New"/>
              </a:rPr>
              <a:t> </a:t>
            </a:r>
            <a:r>
              <a:rPr sz="1200" dirty="0">
                <a:latin typeface="Courier New"/>
                <a:cs typeface="Courier New"/>
              </a:rPr>
              <a:t>"";</a:t>
            </a:r>
            <a:endParaRPr sz="1200">
              <a:latin typeface="Courier New"/>
              <a:cs typeface="Courier New"/>
            </a:endParaRPr>
          </a:p>
          <a:p>
            <a:pPr marL="727075">
              <a:lnSpc>
                <a:spcPct val="100000"/>
              </a:lnSpc>
            </a:pPr>
            <a:r>
              <a:rPr sz="1200" spc="-5" dirty="0">
                <a:latin typeface="Courier New"/>
                <a:cs typeface="Courier New"/>
              </a:rPr>
              <a:t>});</a:t>
            </a:r>
            <a:endParaRPr sz="1200">
              <a:latin typeface="Courier New"/>
              <a:cs typeface="Courier New"/>
            </a:endParaRPr>
          </a:p>
          <a:p>
            <a:pPr marL="370205">
              <a:lnSpc>
                <a:spcPct val="100000"/>
              </a:lnSpc>
            </a:pPr>
            <a:r>
              <a:rPr sz="1200" dirty="0">
                <a:latin typeface="Courier New"/>
                <a:cs typeface="Courier New"/>
              </a:rPr>
              <a:t>Assertions.assertTimeout(Duration.ofSeconds(1),</a:t>
            </a:r>
            <a:r>
              <a:rPr sz="1200" spc="25" dirty="0">
                <a:latin typeface="Courier New"/>
                <a:cs typeface="Courier New"/>
              </a:rPr>
              <a:t> </a:t>
            </a:r>
            <a:r>
              <a:rPr sz="1200" dirty="0">
                <a:latin typeface="Courier New"/>
                <a:cs typeface="Courier New"/>
              </a:rPr>
              <a:t>DimensionTest::traiter);</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a:p>
            <a:pPr>
              <a:lnSpc>
                <a:spcPct val="100000"/>
              </a:lnSpc>
              <a:spcBef>
                <a:spcPts val="5"/>
              </a:spcBef>
            </a:pPr>
            <a:endParaRPr sz="1250">
              <a:latin typeface="Times New Roman"/>
              <a:cs typeface="Times New Roman"/>
            </a:endParaRPr>
          </a:p>
          <a:p>
            <a:pPr marL="370205" marR="1376045" indent="-358140">
              <a:lnSpc>
                <a:spcPct val="100000"/>
              </a:lnSpc>
            </a:pPr>
            <a:r>
              <a:rPr sz="1200" dirty="0">
                <a:latin typeface="Courier New"/>
                <a:cs typeface="Courier New"/>
              </a:rPr>
              <a:t>private static String traiter() </a:t>
            </a:r>
            <a:r>
              <a:rPr sz="1200" spc="-5" dirty="0">
                <a:latin typeface="Courier New"/>
                <a:cs typeface="Courier New"/>
              </a:rPr>
              <a:t>throws </a:t>
            </a:r>
            <a:r>
              <a:rPr sz="1200" dirty="0">
                <a:latin typeface="Courier New"/>
                <a:cs typeface="Courier New"/>
              </a:rPr>
              <a:t>InterruptedException {  Thread.sleep(2000);</a:t>
            </a:r>
            <a:endParaRPr sz="1200">
              <a:latin typeface="Courier New"/>
              <a:cs typeface="Courier New"/>
            </a:endParaRPr>
          </a:p>
          <a:p>
            <a:pPr marL="370205">
              <a:lnSpc>
                <a:spcPct val="100000"/>
              </a:lnSpc>
            </a:pPr>
            <a:r>
              <a:rPr sz="1200" spc="-5" dirty="0">
                <a:latin typeface="Courier New"/>
                <a:cs typeface="Courier New"/>
              </a:rPr>
              <a:t>return</a:t>
            </a:r>
            <a:r>
              <a:rPr sz="1200" spc="5" dirty="0">
                <a:latin typeface="Courier New"/>
                <a:cs typeface="Courier New"/>
              </a:rPr>
              <a:t> </a:t>
            </a:r>
            <a:r>
              <a:rPr sz="1200" dirty="0">
                <a:latin typeface="Courier New"/>
                <a:cs typeface="Courier New"/>
              </a:rPr>
              <a:t>"";</a:t>
            </a:r>
            <a:endParaRPr sz="1200">
              <a:latin typeface="Courier New"/>
              <a:cs typeface="Courier New"/>
            </a:endParaRPr>
          </a:p>
          <a:p>
            <a:pPr marL="12700">
              <a:lnSpc>
                <a:spcPct val="100000"/>
              </a:lnSpc>
            </a:pPr>
            <a:r>
              <a:rPr sz="1200" dirty="0">
                <a:latin typeface="Courier New"/>
                <a:cs typeface="Courier New"/>
              </a:rPr>
              <a:t>}</a:t>
            </a:r>
            <a:endParaRPr sz="1200">
              <a:latin typeface="Courier New"/>
              <a:cs typeface="Courier New"/>
            </a:endParaRPr>
          </a:p>
        </p:txBody>
      </p:sp>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7" name="object 7"/>
          <p:cNvSpPr txBox="1"/>
          <p:nvPr/>
        </p:nvSpPr>
        <p:spPr>
          <a:xfrm>
            <a:off x="4256532" y="3656457"/>
            <a:ext cx="4372610" cy="783548"/>
          </a:xfrm>
          <a:prstGeom prst="rect">
            <a:avLst/>
          </a:prstGeom>
          <a:solidFill>
            <a:srgbClr val="92D050"/>
          </a:solidFill>
          <a:ln w="9144">
            <a:solidFill>
              <a:srgbClr val="000000"/>
            </a:solidFill>
          </a:ln>
        </p:spPr>
        <p:txBody>
          <a:bodyPr vert="horz" wrap="square" lIns="0" tIns="36830" rIns="0" bIns="0" rtlCol="0">
            <a:spAutoFit/>
          </a:bodyPr>
          <a:lstStyle/>
          <a:p>
            <a:pPr marL="92710">
              <a:lnSpc>
                <a:spcPct val="100000"/>
              </a:lnSpc>
              <a:spcBef>
                <a:spcPts val="290"/>
              </a:spcBef>
            </a:pPr>
            <a:r>
              <a:rPr sz="1200" spc="-10" dirty="0">
                <a:latin typeface="Calibri"/>
                <a:cs typeface="Calibri"/>
              </a:rPr>
              <a:t>Résultat</a:t>
            </a:r>
            <a:r>
              <a:rPr sz="1200" spc="-20" dirty="0">
                <a:latin typeface="Calibri"/>
                <a:cs typeface="Calibri"/>
              </a:rPr>
              <a:t> </a:t>
            </a:r>
            <a:r>
              <a:rPr sz="1200" dirty="0">
                <a:latin typeface="Calibri"/>
                <a:cs typeface="Calibri"/>
              </a:rPr>
              <a:t>:</a:t>
            </a:r>
            <a:endParaRPr sz="1200">
              <a:latin typeface="Calibri"/>
              <a:cs typeface="Calibri"/>
            </a:endParaRPr>
          </a:p>
          <a:p>
            <a:pPr>
              <a:lnSpc>
                <a:spcPct val="100000"/>
              </a:lnSpc>
              <a:spcBef>
                <a:spcPts val="5"/>
              </a:spcBef>
            </a:pPr>
            <a:endParaRPr sz="1250">
              <a:latin typeface="Times New Roman"/>
              <a:cs typeface="Times New Roman"/>
            </a:endParaRPr>
          </a:p>
          <a:p>
            <a:pPr marL="92710">
              <a:lnSpc>
                <a:spcPct val="100000"/>
              </a:lnSpc>
            </a:pPr>
            <a:r>
              <a:rPr sz="1200" spc="-5" dirty="0">
                <a:latin typeface="Calibri"/>
                <a:cs typeface="Calibri"/>
              </a:rPr>
              <a:t>org.opentest4j.AssertionFailedError:</a:t>
            </a:r>
            <a:endParaRPr sz="1200">
              <a:latin typeface="Calibri"/>
              <a:cs typeface="Calibri"/>
            </a:endParaRPr>
          </a:p>
          <a:p>
            <a:pPr marL="92710">
              <a:lnSpc>
                <a:spcPct val="100000"/>
              </a:lnSpc>
            </a:pPr>
            <a:r>
              <a:rPr sz="1200" spc="-10" dirty="0">
                <a:latin typeface="Calibri"/>
                <a:cs typeface="Calibri"/>
              </a:rPr>
              <a:t>execution exceeded </a:t>
            </a:r>
            <a:r>
              <a:rPr sz="1200" dirty="0">
                <a:latin typeface="Calibri"/>
                <a:cs typeface="Calibri"/>
              </a:rPr>
              <a:t>timeout </a:t>
            </a:r>
            <a:r>
              <a:rPr sz="1200" spc="-5" dirty="0">
                <a:latin typeface="Calibri"/>
                <a:cs typeface="Calibri"/>
              </a:rPr>
              <a:t>of </a:t>
            </a:r>
            <a:r>
              <a:rPr sz="1200" dirty="0">
                <a:latin typeface="Calibri"/>
                <a:cs typeface="Calibri"/>
              </a:rPr>
              <a:t>1000 ms by 1001</a:t>
            </a:r>
            <a:r>
              <a:rPr sz="1200" spc="25" dirty="0">
                <a:latin typeface="Calibri"/>
                <a:cs typeface="Calibri"/>
              </a:rPr>
              <a:t> </a:t>
            </a:r>
            <a:r>
              <a:rPr sz="1200" dirty="0">
                <a:latin typeface="Calibri"/>
                <a:cs typeface="Calibri"/>
              </a:rPr>
              <a:t>ms</a:t>
            </a:r>
            <a:endParaRPr sz="1200">
              <a:latin typeface="Calibri"/>
              <a:cs typeface="Calibri"/>
            </a:endParaRPr>
          </a:p>
        </p:txBody>
      </p:sp>
    </p:spTree>
    <p:extLst>
      <p:ext uri="{BB962C8B-B14F-4D97-AF65-F5344CB8AC3E}">
        <p14:creationId xmlns:p14="http://schemas.microsoft.com/office/powerpoint/2010/main" val="11099575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74992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50" dirty="0">
                <a:solidFill>
                  <a:schemeClr val="tx1"/>
                </a:solidFill>
              </a:rPr>
              <a:t>Ignorer </a:t>
            </a:r>
            <a:r>
              <a:rPr spc="-25" dirty="0">
                <a:solidFill>
                  <a:schemeClr val="tx1"/>
                </a:solidFill>
              </a:rPr>
              <a:t>un</a:t>
            </a:r>
            <a:r>
              <a:rPr spc="-495" dirty="0">
                <a:solidFill>
                  <a:schemeClr val="tx1"/>
                </a:solidFill>
              </a:rPr>
              <a:t> </a:t>
            </a:r>
            <a:r>
              <a:rPr spc="-65" dirty="0">
                <a:solidFill>
                  <a:schemeClr val="tx1"/>
                </a:solidFill>
              </a:rPr>
              <a:t>test</a:t>
            </a:r>
          </a:p>
        </p:txBody>
      </p:sp>
      <p:sp>
        <p:nvSpPr>
          <p:cNvPr id="5" name="object 5"/>
          <p:cNvSpPr txBox="1"/>
          <p:nvPr/>
        </p:nvSpPr>
        <p:spPr>
          <a:xfrm>
            <a:off x="902005" y="1373982"/>
            <a:ext cx="7369809" cy="2966838"/>
          </a:xfrm>
          <a:prstGeom prst="rect">
            <a:avLst/>
          </a:prstGeom>
        </p:spPr>
        <p:txBody>
          <a:bodyPr vert="horz" wrap="square" lIns="0" tIns="47625" rIns="0" bIns="0" rtlCol="0">
            <a:spAutoFit/>
          </a:bodyPr>
          <a:lstStyle/>
          <a:p>
            <a:pPr marL="12700" marR="554990">
              <a:lnSpc>
                <a:spcPts val="2160"/>
              </a:lnSpc>
              <a:spcBef>
                <a:spcPts val="375"/>
              </a:spcBef>
            </a:pPr>
            <a:r>
              <a:rPr spc="-15" dirty="0">
                <a:solidFill>
                  <a:srgbClr val="404040"/>
                </a:solidFill>
                <a:latin typeface="Calibri"/>
                <a:cs typeface="Calibri"/>
              </a:rPr>
              <a:t>Parfois, </a:t>
            </a:r>
            <a:r>
              <a:rPr dirty="0">
                <a:solidFill>
                  <a:srgbClr val="404040"/>
                </a:solidFill>
                <a:latin typeface="Calibri"/>
                <a:cs typeface="Calibri"/>
              </a:rPr>
              <a:t>il peut </a:t>
            </a:r>
            <a:r>
              <a:rPr spc="-10" dirty="0">
                <a:solidFill>
                  <a:srgbClr val="404040"/>
                </a:solidFill>
                <a:latin typeface="Calibri"/>
                <a:cs typeface="Calibri"/>
              </a:rPr>
              <a:t>être </a:t>
            </a:r>
            <a:r>
              <a:rPr spc="-5" dirty="0">
                <a:solidFill>
                  <a:srgbClr val="404040"/>
                </a:solidFill>
                <a:latin typeface="Calibri"/>
                <a:cs typeface="Calibri"/>
              </a:rPr>
              <a:t>nécessaire </a:t>
            </a:r>
            <a:r>
              <a:rPr dirty="0">
                <a:solidFill>
                  <a:srgbClr val="404040"/>
                </a:solidFill>
                <a:latin typeface="Calibri"/>
                <a:cs typeface="Calibri"/>
              </a:rPr>
              <a:t>d’ignorer </a:t>
            </a:r>
            <a:r>
              <a:rPr spc="-5" dirty="0">
                <a:solidFill>
                  <a:srgbClr val="404040"/>
                </a:solidFill>
                <a:latin typeface="Calibri"/>
                <a:cs typeface="Calibri"/>
              </a:rPr>
              <a:t>un </a:t>
            </a:r>
            <a:r>
              <a:rPr spc="-15" dirty="0">
                <a:solidFill>
                  <a:srgbClr val="404040"/>
                </a:solidFill>
                <a:latin typeface="Calibri"/>
                <a:cs typeface="Calibri"/>
              </a:rPr>
              <a:t>test </a:t>
            </a:r>
            <a:r>
              <a:rPr dirty="0">
                <a:solidFill>
                  <a:srgbClr val="404040"/>
                </a:solidFill>
                <a:latin typeface="Calibri"/>
                <a:cs typeface="Calibri"/>
              </a:rPr>
              <a:t>: </a:t>
            </a:r>
            <a:r>
              <a:rPr spc="-5" dirty="0">
                <a:solidFill>
                  <a:srgbClr val="404040"/>
                </a:solidFill>
                <a:latin typeface="Calibri"/>
                <a:cs typeface="Calibri"/>
              </a:rPr>
              <a:t>par </a:t>
            </a:r>
            <a:r>
              <a:rPr spc="-15" dirty="0">
                <a:solidFill>
                  <a:srgbClr val="404040"/>
                </a:solidFill>
                <a:latin typeface="Calibri"/>
                <a:cs typeface="Calibri"/>
              </a:rPr>
              <a:t>exemple </a:t>
            </a:r>
            <a:r>
              <a:rPr spc="-5" dirty="0">
                <a:solidFill>
                  <a:srgbClr val="404040"/>
                </a:solidFill>
                <a:latin typeface="Calibri"/>
                <a:cs typeface="Calibri"/>
              </a:rPr>
              <a:t>si </a:t>
            </a:r>
            <a:r>
              <a:rPr dirty="0">
                <a:solidFill>
                  <a:srgbClr val="404040"/>
                </a:solidFill>
                <a:latin typeface="Calibri"/>
                <a:cs typeface="Calibri"/>
              </a:rPr>
              <a:t>le  </a:t>
            </a:r>
            <a:r>
              <a:rPr spc="-10" dirty="0">
                <a:solidFill>
                  <a:srgbClr val="404040"/>
                </a:solidFill>
                <a:latin typeface="Calibri"/>
                <a:cs typeface="Calibri"/>
              </a:rPr>
              <a:t>développement </a:t>
            </a:r>
            <a:r>
              <a:rPr dirty="0">
                <a:solidFill>
                  <a:srgbClr val="404040"/>
                </a:solidFill>
                <a:latin typeface="Calibri"/>
                <a:cs typeface="Calibri"/>
              </a:rPr>
              <a:t>de ce </a:t>
            </a:r>
            <a:r>
              <a:rPr spc="-5" dirty="0">
                <a:solidFill>
                  <a:srgbClr val="404040"/>
                </a:solidFill>
                <a:latin typeface="Calibri"/>
                <a:cs typeface="Calibri"/>
              </a:rPr>
              <a:t>qui doit </a:t>
            </a:r>
            <a:r>
              <a:rPr spc="-10" dirty="0">
                <a:solidFill>
                  <a:srgbClr val="404040"/>
                </a:solidFill>
                <a:latin typeface="Calibri"/>
                <a:cs typeface="Calibri"/>
              </a:rPr>
              <a:t>être </a:t>
            </a:r>
            <a:r>
              <a:rPr spc="-15" dirty="0">
                <a:solidFill>
                  <a:srgbClr val="404040"/>
                </a:solidFill>
                <a:latin typeface="Calibri"/>
                <a:cs typeface="Calibri"/>
              </a:rPr>
              <a:t>testé </a:t>
            </a:r>
            <a:r>
              <a:rPr spc="-35" dirty="0">
                <a:solidFill>
                  <a:srgbClr val="404040"/>
                </a:solidFill>
                <a:latin typeface="Calibri"/>
                <a:cs typeface="Calibri"/>
              </a:rPr>
              <a:t>n’est </a:t>
            </a:r>
            <a:r>
              <a:rPr spc="-5" dirty="0">
                <a:solidFill>
                  <a:srgbClr val="404040"/>
                </a:solidFill>
                <a:latin typeface="Calibri"/>
                <a:cs typeface="Calibri"/>
              </a:rPr>
              <a:t>pas</a:t>
            </a:r>
            <a:r>
              <a:rPr spc="100" dirty="0">
                <a:solidFill>
                  <a:srgbClr val="404040"/>
                </a:solidFill>
                <a:latin typeface="Calibri"/>
                <a:cs typeface="Calibri"/>
              </a:rPr>
              <a:t> </a:t>
            </a:r>
            <a:r>
              <a:rPr spc="-5" dirty="0">
                <a:solidFill>
                  <a:srgbClr val="404040"/>
                </a:solidFill>
                <a:latin typeface="Calibri"/>
                <a:cs typeface="Calibri"/>
              </a:rPr>
              <a:t>terminé</a:t>
            </a:r>
            <a:endParaRPr dirty="0">
              <a:latin typeface="Calibri"/>
              <a:cs typeface="Calibri"/>
            </a:endParaRPr>
          </a:p>
          <a:p>
            <a:pPr marL="12700" marR="260350">
              <a:lnSpc>
                <a:spcPts val="2160"/>
              </a:lnSpc>
              <a:spcBef>
                <a:spcPts val="1405"/>
              </a:spcBef>
            </a:pPr>
            <a:r>
              <a:rPr spc="-5" dirty="0">
                <a:solidFill>
                  <a:srgbClr val="404040"/>
                </a:solidFill>
                <a:latin typeface="Calibri"/>
                <a:cs typeface="Calibri"/>
              </a:rPr>
              <a:t>L'annotation </a:t>
            </a:r>
            <a:r>
              <a:rPr spc="-10" dirty="0">
                <a:solidFill>
                  <a:srgbClr val="404040"/>
                </a:solidFill>
                <a:latin typeface="Calibri"/>
                <a:cs typeface="Calibri"/>
              </a:rPr>
              <a:t>@org.junit.jupiter.api.Disabled </a:t>
            </a:r>
            <a:r>
              <a:rPr spc="-5" dirty="0">
                <a:solidFill>
                  <a:srgbClr val="404040"/>
                </a:solidFill>
                <a:latin typeface="Calibri"/>
                <a:cs typeface="Calibri"/>
              </a:rPr>
              <a:t>permet de </a:t>
            </a:r>
            <a:r>
              <a:rPr spc="-10" dirty="0">
                <a:solidFill>
                  <a:srgbClr val="404040"/>
                </a:solidFill>
                <a:latin typeface="Calibri"/>
                <a:cs typeface="Calibri"/>
              </a:rPr>
              <a:t>désactiver </a:t>
            </a:r>
            <a:r>
              <a:rPr spc="-5" dirty="0">
                <a:solidFill>
                  <a:srgbClr val="404040"/>
                </a:solidFill>
                <a:latin typeface="Calibri"/>
                <a:cs typeface="Calibri"/>
              </a:rPr>
              <a:t>un  </a:t>
            </a:r>
            <a:r>
              <a:rPr spc="-10" dirty="0">
                <a:solidFill>
                  <a:srgbClr val="404040"/>
                </a:solidFill>
                <a:latin typeface="Calibri"/>
                <a:cs typeface="Calibri"/>
              </a:rPr>
              <a:t>test.</a:t>
            </a:r>
            <a:endParaRPr dirty="0">
              <a:latin typeface="Calibri"/>
              <a:cs typeface="Calibri"/>
            </a:endParaRPr>
          </a:p>
          <a:p>
            <a:pPr marL="12700">
              <a:lnSpc>
                <a:spcPts val="2280"/>
              </a:lnSpc>
              <a:spcBef>
                <a:spcPts val="1120"/>
              </a:spcBef>
            </a:pPr>
            <a:r>
              <a:rPr dirty="0">
                <a:solidFill>
                  <a:srgbClr val="404040"/>
                </a:solidFill>
                <a:latin typeface="Calibri"/>
                <a:cs typeface="Calibri"/>
              </a:rPr>
              <a:t>Il </a:t>
            </a:r>
            <a:r>
              <a:rPr spc="-10" dirty="0">
                <a:solidFill>
                  <a:srgbClr val="404040"/>
                </a:solidFill>
                <a:latin typeface="Calibri"/>
                <a:cs typeface="Calibri"/>
              </a:rPr>
              <a:t>est </a:t>
            </a:r>
            <a:r>
              <a:rPr spc="-5" dirty="0">
                <a:solidFill>
                  <a:srgbClr val="404040"/>
                </a:solidFill>
                <a:latin typeface="Calibri"/>
                <a:cs typeface="Calibri"/>
              </a:rPr>
              <a:t>possible de </a:t>
            </a:r>
            <a:r>
              <a:rPr spc="-10" dirty="0">
                <a:solidFill>
                  <a:srgbClr val="404040"/>
                </a:solidFill>
                <a:latin typeface="Calibri"/>
                <a:cs typeface="Calibri"/>
              </a:rPr>
              <a:t>fournir </a:t>
            </a:r>
            <a:r>
              <a:rPr dirty="0">
                <a:solidFill>
                  <a:srgbClr val="404040"/>
                </a:solidFill>
                <a:latin typeface="Calibri"/>
                <a:cs typeface="Calibri"/>
              </a:rPr>
              <a:t>une </a:t>
            </a:r>
            <a:r>
              <a:rPr spc="-5" dirty="0">
                <a:solidFill>
                  <a:srgbClr val="404040"/>
                </a:solidFill>
                <a:latin typeface="Calibri"/>
                <a:cs typeface="Calibri"/>
              </a:rPr>
              <a:t>description optionnelle </a:t>
            </a:r>
            <a:r>
              <a:rPr dirty="0">
                <a:solidFill>
                  <a:srgbClr val="404040"/>
                </a:solidFill>
                <a:latin typeface="Calibri"/>
                <a:cs typeface="Calibri"/>
              </a:rPr>
              <a:t>de la </a:t>
            </a:r>
            <a:r>
              <a:rPr spc="-10" dirty="0">
                <a:solidFill>
                  <a:srgbClr val="404040"/>
                </a:solidFill>
                <a:latin typeface="Calibri"/>
                <a:cs typeface="Calibri"/>
              </a:rPr>
              <a:t>raison </a:t>
            </a:r>
            <a:r>
              <a:rPr spc="-5" dirty="0">
                <a:solidFill>
                  <a:srgbClr val="404040"/>
                </a:solidFill>
                <a:latin typeface="Calibri"/>
                <a:cs typeface="Calibri"/>
              </a:rPr>
              <a:t>de</a:t>
            </a:r>
            <a:r>
              <a:rPr spc="30" dirty="0">
                <a:solidFill>
                  <a:srgbClr val="404040"/>
                </a:solidFill>
                <a:latin typeface="Calibri"/>
                <a:cs typeface="Calibri"/>
              </a:rPr>
              <a:t> </a:t>
            </a:r>
            <a:r>
              <a:rPr dirty="0">
                <a:solidFill>
                  <a:srgbClr val="404040"/>
                </a:solidFill>
                <a:latin typeface="Calibri"/>
                <a:cs typeface="Calibri"/>
              </a:rPr>
              <a:t>la</a:t>
            </a:r>
            <a:endParaRPr dirty="0">
              <a:latin typeface="Calibri"/>
              <a:cs typeface="Calibri"/>
            </a:endParaRPr>
          </a:p>
          <a:p>
            <a:pPr marL="12700">
              <a:lnSpc>
                <a:spcPts val="2280"/>
              </a:lnSpc>
            </a:pPr>
            <a:r>
              <a:rPr spc="-5" dirty="0">
                <a:solidFill>
                  <a:srgbClr val="404040"/>
                </a:solidFill>
                <a:latin typeface="Calibri"/>
                <a:cs typeface="Calibri"/>
              </a:rPr>
              <a:t>désactivation</a:t>
            </a:r>
            <a:endParaRPr dirty="0">
              <a:latin typeface="Calibri"/>
              <a:cs typeface="Calibri"/>
            </a:endParaRPr>
          </a:p>
          <a:p>
            <a:pPr marL="12700" marR="5080" algn="just">
              <a:lnSpc>
                <a:spcPts val="2160"/>
              </a:lnSpc>
              <a:spcBef>
                <a:spcPts val="1440"/>
              </a:spcBef>
            </a:pPr>
            <a:r>
              <a:rPr spc="-5" dirty="0">
                <a:solidFill>
                  <a:srgbClr val="404040"/>
                </a:solidFill>
                <a:latin typeface="Calibri"/>
                <a:cs typeface="Calibri"/>
              </a:rPr>
              <a:t>L'annotation @Disabled peut </a:t>
            </a:r>
            <a:r>
              <a:rPr spc="-10" dirty="0">
                <a:solidFill>
                  <a:srgbClr val="404040"/>
                </a:solidFill>
                <a:latin typeface="Calibri"/>
                <a:cs typeface="Calibri"/>
              </a:rPr>
              <a:t>être </a:t>
            </a:r>
            <a:r>
              <a:rPr spc="-5" dirty="0">
                <a:solidFill>
                  <a:srgbClr val="404040"/>
                </a:solidFill>
                <a:latin typeface="Calibri"/>
                <a:cs typeface="Calibri"/>
              </a:rPr>
              <a:t>utilisée sur </a:t>
            </a:r>
            <a:r>
              <a:rPr dirty="0">
                <a:solidFill>
                  <a:srgbClr val="404040"/>
                </a:solidFill>
                <a:latin typeface="Calibri"/>
                <a:cs typeface="Calibri"/>
              </a:rPr>
              <a:t>une méthode </a:t>
            </a:r>
            <a:r>
              <a:rPr spc="-5" dirty="0">
                <a:solidFill>
                  <a:srgbClr val="404040"/>
                </a:solidFill>
                <a:latin typeface="Calibri"/>
                <a:cs typeface="Calibri"/>
              </a:rPr>
              <a:t>ou sur </a:t>
            </a:r>
            <a:r>
              <a:rPr dirty="0">
                <a:solidFill>
                  <a:srgbClr val="404040"/>
                </a:solidFill>
                <a:latin typeface="Calibri"/>
                <a:cs typeface="Calibri"/>
              </a:rPr>
              <a:t>une  classe. </a:t>
            </a:r>
            <a:r>
              <a:rPr spc="-5" dirty="0">
                <a:solidFill>
                  <a:srgbClr val="404040"/>
                </a:solidFill>
                <a:latin typeface="Calibri"/>
                <a:cs typeface="Calibri"/>
              </a:rPr>
              <a:t>L'utilisation sur </a:t>
            </a:r>
            <a:r>
              <a:rPr dirty="0">
                <a:solidFill>
                  <a:srgbClr val="404040"/>
                </a:solidFill>
                <a:latin typeface="Calibri"/>
                <a:cs typeface="Calibri"/>
              </a:rPr>
              <a:t>une méthode </a:t>
            </a:r>
            <a:r>
              <a:rPr spc="-10" dirty="0">
                <a:solidFill>
                  <a:srgbClr val="404040"/>
                </a:solidFill>
                <a:latin typeface="Calibri"/>
                <a:cs typeface="Calibri"/>
              </a:rPr>
              <a:t>désactive </a:t>
            </a:r>
            <a:r>
              <a:rPr spc="-5" dirty="0">
                <a:solidFill>
                  <a:srgbClr val="404040"/>
                </a:solidFill>
                <a:latin typeface="Calibri"/>
                <a:cs typeface="Calibri"/>
              </a:rPr>
              <a:t>uniquement </a:t>
            </a:r>
            <a:r>
              <a:rPr dirty="0">
                <a:solidFill>
                  <a:srgbClr val="404040"/>
                </a:solidFill>
                <a:latin typeface="Calibri"/>
                <a:cs typeface="Calibri"/>
              </a:rPr>
              <a:t>la méthode  concernée.</a:t>
            </a:r>
            <a:endParaRPr dirty="0">
              <a:latin typeface="Calibri"/>
              <a:cs typeface="Calibri"/>
            </a:endParaRPr>
          </a:p>
          <a:p>
            <a:pPr marL="12700" algn="just">
              <a:lnSpc>
                <a:spcPct val="100000"/>
              </a:lnSpc>
              <a:spcBef>
                <a:spcPts val="1130"/>
              </a:spcBef>
            </a:pPr>
            <a:r>
              <a:rPr spc="-5" dirty="0">
                <a:solidFill>
                  <a:srgbClr val="404040"/>
                </a:solidFill>
                <a:latin typeface="Calibri"/>
                <a:cs typeface="Calibri"/>
              </a:rPr>
              <a:t>Elle peut </a:t>
            </a:r>
            <a:r>
              <a:rPr spc="-10" dirty="0">
                <a:solidFill>
                  <a:srgbClr val="404040"/>
                </a:solidFill>
                <a:latin typeface="Calibri"/>
                <a:cs typeface="Calibri"/>
              </a:rPr>
              <a:t>être </a:t>
            </a:r>
            <a:r>
              <a:rPr dirty="0">
                <a:solidFill>
                  <a:srgbClr val="404040"/>
                </a:solidFill>
                <a:latin typeface="Calibri"/>
                <a:cs typeface="Calibri"/>
              </a:rPr>
              <a:t>accompagnée </a:t>
            </a:r>
            <a:r>
              <a:rPr spc="-15" dirty="0">
                <a:solidFill>
                  <a:srgbClr val="404040"/>
                </a:solidFill>
                <a:latin typeface="Calibri"/>
                <a:cs typeface="Calibri"/>
              </a:rPr>
              <a:t>d’un </a:t>
            </a:r>
            <a:r>
              <a:rPr spc="-5" dirty="0">
                <a:solidFill>
                  <a:srgbClr val="404040"/>
                </a:solidFill>
                <a:latin typeface="Calibri"/>
                <a:cs typeface="Calibri"/>
              </a:rPr>
              <a:t>message</a:t>
            </a:r>
            <a:r>
              <a:rPr spc="-20" dirty="0">
                <a:solidFill>
                  <a:srgbClr val="404040"/>
                </a:solidFill>
                <a:latin typeface="Calibri"/>
                <a:cs typeface="Calibri"/>
              </a:rPr>
              <a:t> d’explication</a:t>
            </a:r>
            <a:endParaRPr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3093962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51446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 </a:t>
            </a:r>
            <a:r>
              <a:rPr spc="-50" dirty="0">
                <a:solidFill>
                  <a:schemeClr val="tx1"/>
                </a:solidFill>
              </a:rPr>
              <a:t>suites </a:t>
            </a:r>
            <a:r>
              <a:rPr spc="-25" dirty="0">
                <a:solidFill>
                  <a:schemeClr val="tx1"/>
                </a:solidFill>
              </a:rPr>
              <a:t>de</a:t>
            </a:r>
            <a:r>
              <a:rPr spc="-525" dirty="0">
                <a:solidFill>
                  <a:schemeClr val="tx1"/>
                </a:solidFill>
              </a:rPr>
              <a:t> </a:t>
            </a:r>
            <a:r>
              <a:rPr spc="-65" dirty="0">
                <a:solidFill>
                  <a:schemeClr val="tx1"/>
                </a:solidFill>
              </a:rPr>
              <a:t>tests</a:t>
            </a:r>
          </a:p>
        </p:txBody>
      </p:sp>
      <p:sp>
        <p:nvSpPr>
          <p:cNvPr id="5" name="object 5"/>
          <p:cNvSpPr txBox="1"/>
          <p:nvPr/>
        </p:nvSpPr>
        <p:spPr>
          <a:xfrm>
            <a:off x="810259" y="1373981"/>
            <a:ext cx="7447280" cy="2830903"/>
          </a:xfrm>
          <a:prstGeom prst="rect">
            <a:avLst/>
          </a:prstGeom>
        </p:spPr>
        <p:txBody>
          <a:bodyPr vert="horz" wrap="square" lIns="0" tIns="47625" rIns="0" bIns="0" rtlCol="0">
            <a:spAutoFit/>
          </a:bodyPr>
          <a:lstStyle/>
          <a:p>
            <a:pPr marL="104139" marR="4318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JUnit </a:t>
            </a:r>
            <a:r>
              <a:rPr sz="2000" dirty="0">
                <a:solidFill>
                  <a:srgbClr val="404040"/>
                </a:solidFill>
                <a:latin typeface="Calibri"/>
                <a:cs typeface="Calibri"/>
              </a:rPr>
              <a:t>5 </a:t>
            </a:r>
            <a:r>
              <a:rPr sz="2000" spc="-5" dirty="0">
                <a:solidFill>
                  <a:srgbClr val="404040"/>
                </a:solidFill>
                <a:latin typeface="Calibri"/>
                <a:cs typeface="Calibri"/>
              </a:rPr>
              <a:t>permet </a:t>
            </a:r>
            <a:r>
              <a:rPr sz="2000" dirty="0">
                <a:solidFill>
                  <a:srgbClr val="404040"/>
                </a:solidFill>
                <a:latin typeface="Calibri"/>
                <a:cs typeface="Calibri"/>
              </a:rPr>
              <a:t>la </a:t>
            </a:r>
            <a:r>
              <a:rPr sz="2000" spc="-10" dirty="0">
                <a:solidFill>
                  <a:srgbClr val="404040"/>
                </a:solidFill>
                <a:latin typeface="Calibri"/>
                <a:cs typeface="Calibri"/>
              </a:rPr>
              <a:t>création </a:t>
            </a:r>
            <a:r>
              <a:rPr sz="2000" dirty="0">
                <a:solidFill>
                  <a:srgbClr val="404040"/>
                </a:solidFill>
                <a:latin typeface="Calibri"/>
                <a:cs typeface="Calibri"/>
              </a:rPr>
              <a:t>de </a:t>
            </a:r>
            <a:r>
              <a:rPr sz="2000" spc="-10" dirty="0">
                <a:solidFill>
                  <a:srgbClr val="404040"/>
                </a:solidFill>
                <a:latin typeface="Calibri"/>
                <a:cs typeface="Calibri"/>
              </a:rPr>
              <a:t>suites </a:t>
            </a:r>
            <a:r>
              <a:rPr sz="2000" spc="-5" dirty="0">
                <a:solidFill>
                  <a:srgbClr val="404040"/>
                </a:solidFill>
                <a:latin typeface="Calibri"/>
                <a:cs typeface="Calibri"/>
              </a:rPr>
              <a:t>de </a:t>
            </a:r>
            <a:r>
              <a:rPr sz="2000" spc="-10" dirty="0">
                <a:solidFill>
                  <a:srgbClr val="404040"/>
                </a:solidFill>
                <a:latin typeface="Calibri"/>
                <a:cs typeface="Calibri"/>
              </a:rPr>
              <a:t>tests (tests suite) </a:t>
            </a:r>
            <a:r>
              <a:rPr sz="2000" dirty="0">
                <a:solidFill>
                  <a:srgbClr val="404040"/>
                </a:solidFill>
                <a:latin typeface="Calibri"/>
                <a:cs typeface="Calibri"/>
              </a:rPr>
              <a:t>qui </a:t>
            </a:r>
            <a:r>
              <a:rPr sz="2000" spc="-10" dirty="0">
                <a:solidFill>
                  <a:srgbClr val="404040"/>
                </a:solidFill>
                <a:latin typeface="Calibri"/>
                <a:cs typeface="Calibri"/>
              </a:rPr>
              <a:t>sont </a:t>
            </a:r>
            <a:r>
              <a:rPr sz="2000" dirty="0">
                <a:solidFill>
                  <a:srgbClr val="404040"/>
                </a:solidFill>
                <a:latin typeface="Calibri"/>
                <a:cs typeface="Calibri"/>
              </a:rPr>
              <a:t>une  </a:t>
            </a:r>
            <a:r>
              <a:rPr sz="2000" spc="-10" dirty="0">
                <a:solidFill>
                  <a:srgbClr val="404040"/>
                </a:solidFill>
                <a:latin typeface="Calibri"/>
                <a:cs typeface="Calibri"/>
              </a:rPr>
              <a:t>agrégation </a:t>
            </a:r>
            <a:r>
              <a:rPr sz="2000" spc="-5" dirty="0">
                <a:solidFill>
                  <a:srgbClr val="404040"/>
                </a:solidFill>
                <a:latin typeface="Calibri"/>
                <a:cs typeface="Calibri"/>
              </a:rPr>
              <a:t>de multiples </a:t>
            </a:r>
            <a:r>
              <a:rPr sz="2000" dirty="0">
                <a:solidFill>
                  <a:srgbClr val="404040"/>
                </a:solidFill>
                <a:latin typeface="Calibri"/>
                <a:cs typeface="Calibri"/>
              </a:rPr>
              <a:t>classes </a:t>
            </a:r>
            <a:r>
              <a:rPr sz="2000" spc="-5" dirty="0">
                <a:solidFill>
                  <a:srgbClr val="404040"/>
                </a:solidFill>
                <a:latin typeface="Calibri"/>
                <a:cs typeface="Calibri"/>
              </a:rPr>
              <a:t>de </a:t>
            </a:r>
            <a:r>
              <a:rPr sz="2000" spc="-10" dirty="0">
                <a:solidFill>
                  <a:srgbClr val="404040"/>
                </a:solidFill>
                <a:latin typeface="Calibri"/>
                <a:cs typeface="Calibri"/>
              </a:rPr>
              <a:t>tests </a:t>
            </a:r>
            <a:r>
              <a:rPr sz="2000" dirty="0">
                <a:solidFill>
                  <a:srgbClr val="404040"/>
                </a:solidFill>
                <a:latin typeface="Calibri"/>
                <a:cs typeface="Calibri"/>
              </a:rPr>
              <a:t>qui </a:t>
            </a:r>
            <a:r>
              <a:rPr sz="2000" spc="-10" dirty="0">
                <a:solidFill>
                  <a:srgbClr val="404040"/>
                </a:solidFill>
                <a:latin typeface="Calibri"/>
                <a:cs typeface="Calibri"/>
              </a:rPr>
              <a:t>pourront être </a:t>
            </a:r>
            <a:r>
              <a:rPr sz="2000" spc="-15" dirty="0">
                <a:solidFill>
                  <a:srgbClr val="404040"/>
                </a:solidFill>
                <a:latin typeface="Calibri"/>
                <a:cs typeface="Calibri"/>
              </a:rPr>
              <a:t>exécutées  </a:t>
            </a:r>
            <a:r>
              <a:rPr sz="2000" spc="-5" dirty="0">
                <a:solidFill>
                  <a:srgbClr val="404040"/>
                </a:solidFill>
                <a:latin typeface="Calibri"/>
                <a:cs typeface="Calibri"/>
              </a:rPr>
              <a:t>ensembles.</a:t>
            </a:r>
            <a:endParaRPr sz="2000">
              <a:latin typeface="Calibri"/>
              <a:cs typeface="Calibri"/>
            </a:endParaRPr>
          </a:p>
          <a:p>
            <a:pPr marL="104139" marR="653415" indent="-92075">
              <a:lnSpc>
                <a:spcPts val="2160"/>
              </a:lnSpc>
              <a:spcBef>
                <a:spcPts val="1405"/>
              </a:spcBef>
              <a:buClr>
                <a:srgbClr val="D24717"/>
              </a:buClr>
              <a:buFont typeface="Wingdings"/>
              <a:buChar char=""/>
              <a:tabLst>
                <a:tab pos="271145" algn="l"/>
              </a:tabLst>
            </a:pPr>
            <a:r>
              <a:rPr sz="2000" dirty="0">
                <a:solidFill>
                  <a:srgbClr val="404040"/>
                </a:solidFill>
                <a:latin typeface="Calibri"/>
                <a:cs typeface="Calibri"/>
              </a:rPr>
              <a:t>Une </a:t>
            </a:r>
            <a:r>
              <a:rPr sz="2000" spc="-10" dirty="0">
                <a:solidFill>
                  <a:srgbClr val="404040"/>
                </a:solidFill>
                <a:latin typeface="Calibri"/>
                <a:cs typeface="Calibri"/>
              </a:rPr>
              <a:t>suite </a:t>
            </a:r>
            <a:r>
              <a:rPr sz="2000" spc="-5" dirty="0">
                <a:solidFill>
                  <a:srgbClr val="404040"/>
                </a:solidFill>
                <a:latin typeface="Calibri"/>
                <a:cs typeface="Calibri"/>
              </a:rPr>
              <a:t>de </a:t>
            </a:r>
            <a:r>
              <a:rPr sz="2000" spc="-10" dirty="0">
                <a:solidFill>
                  <a:srgbClr val="404040"/>
                </a:solidFill>
                <a:latin typeface="Calibri"/>
                <a:cs typeface="Calibri"/>
              </a:rPr>
              <a:t>tests </a:t>
            </a:r>
            <a:r>
              <a:rPr sz="2000" spc="-5" dirty="0">
                <a:solidFill>
                  <a:srgbClr val="404040"/>
                </a:solidFill>
                <a:latin typeface="Calibri"/>
                <a:cs typeface="Calibri"/>
              </a:rPr>
              <a:t>peut </a:t>
            </a:r>
            <a:r>
              <a:rPr sz="2000" spc="-10" dirty="0">
                <a:solidFill>
                  <a:srgbClr val="404040"/>
                </a:solidFill>
                <a:latin typeface="Calibri"/>
                <a:cs typeface="Calibri"/>
              </a:rPr>
              <a:t>être </a:t>
            </a:r>
            <a:r>
              <a:rPr sz="2000" spc="-5" dirty="0">
                <a:solidFill>
                  <a:srgbClr val="404040"/>
                </a:solidFill>
                <a:latin typeface="Calibri"/>
                <a:cs typeface="Calibri"/>
              </a:rPr>
              <a:t>composée de classes </a:t>
            </a:r>
            <a:r>
              <a:rPr sz="2000" spc="-15" dirty="0">
                <a:solidFill>
                  <a:srgbClr val="404040"/>
                </a:solidFill>
                <a:latin typeface="Calibri"/>
                <a:cs typeface="Calibri"/>
              </a:rPr>
              <a:t>provenant </a:t>
            </a:r>
            <a:r>
              <a:rPr sz="2000" dirty="0">
                <a:solidFill>
                  <a:srgbClr val="404040"/>
                </a:solidFill>
                <a:latin typeface="Calibri"/>
                <a:cs typeface="Calibri"/>
              </a:rPr>
              <a:t>de  </a:t>
            </a:r>
            <a:r>
              <a:rPr sz="2000" spc="-15" dirty="0">
                <a:solidFill>
                  <a:srgbClr val="404040"/>
                </a:solidFill>
                <a:latin typeface="Calibri"/>
                <a:cs typeface="Calibri"/>
              </a:rPr>
              <a:t>différents</a:t>
            </a:r>
            <a:r>
              <a:rPr sz="2000" spc="5" dirty="0">
                <a:solidFill>
                  <a:srgbClr val="404040"/>
                </a:solidFill>
                <a:latin typeface="Calibri"/>
                <a:cs typeface="Calibri"/>
              </a:rPr>
              <a:t> </a:t>
            </a:r>
            <a:r>
              <a:rPr sz="2000" spc="-5" dirty="0">
                <a:solidFill>
                  <a:srgbClr val="404040"/>
                </a:solidFill>
                <a:latin typeface="Calibri"/>
                <a:cs typeface="Calibri"/>
              </a:rPr>
              <a:t>packages.</a:t>
            </a:r>
            <a:endParaRPr sz="2000">
              <a:latin typeface="Calibri"/>
              <a:cs typeface="Calibri"/>
            </a:endParaRPr>
          </a:p>
          <a:p>
            <a:pPr marL="270510" indent="-258445">
              <a:lnSpc>
                <a:spcPct val="100000"/>
              </a:lnSpc>
              <a:spcBef>
                <a:spcPts val="1120"/>
              </a:spcBef>
              <a:buClr>
                <a:srgbClr val="D24717"/>
              </a:buClr>
              <a:buFont typeface="Wingdings"/>
              <a:buChar char=""/>
              <a:tabLst>
                <a:tab pos="271145" algn="l"/>
              </a:tabLst>
            </a:pPr>
            <a:r>
              <a:rPr sz="2000" spc="-15" dirty="0">
                <a:solidFill>
                  <a:srgbClr val="404040"/>
                </a:solidFill>
                <a:latin typeface="Calibri"/>
                <a:cs typeface="Calibri"/>
              </a:rPr>
              <a:t>Attention </a:t>
            </a:r>
            <a:r>
              <a:rPr sz="2000" dirty="0">
                <a:solidFill>
                  <a:srgbClr val="404040"/>
                </a:solidFill>
                <a:latin typeface="Calibri"/>
                <a:cs typeface="Calibri"/>
              </a:rPr>
              <a:t>dans ce cas, les </a:t>
            </a:r>
            <a:r>
              <a:rPr sz="2000" spc="-5" dirty="0">
                <a:solidFill>
                  <a:srgbClr val="404040"/>
                </a:solidFill>
                <a:latin typeface="Calibri"/>
                <a:cs typeface="Calibri"/>
              </a:rPr>
              <a:t>règles </a:t>
            </a:r>
            <a:r>
              <a:rPr sz="2000" dirty="0">
                <a:solidFill>
                  <a:srgbClr val="404040"/>
                </a:solidFill>
                <a:latin typeface="Calibri"/>
                <a:cs typeface="Calibri"/>
              </a:rPr>
              <a:t>de </a:t>
            </a:r>
            <a:r>
              <a:rPr sz="2000" spc="-5" dirty="0">
                <a:solidFill>
                  <a:srgbClr val="404040"/>
                </a:solidFill>
                <a:latin typeface="Calibri"/>
                <a:cs typeface="Calibri"/>
              </a:rPr>
              <a:t>visibilité </a:t>
            </a:r>
            <a:r>
              <a:rPr sz="2000" spc="-10" dirty="0">
                <a:solidFill>
                  <a:srgbClr val="404040"/>
                </a:solidFill>
                <a:latin typeface="Calibri"/>
                <a:cs typeface="Calibri"/>
              </a:rPr>
              <a:t>doivent être</a:t>
            </a:r>
            <a:r>
              <a:rPr sz="2000" spc="65" dirty="0">
                <a:solidFill>
                  <a:srgbClr val="404040"/>
                </a:solidFill>
                <a:latin typeface="Calibri"/>
                <a:cs typeface="Calibri"/>
              </a:rPr>
              <a:t> </a:t>
            </a:r>
            <a:r>
              <a:rPr sz="2000" spc="-10" dirty="0">
                <a:solidFill>
                  <a:srgbClr val="404040"/>
                </a:solidFill>
                <a:latin typeface="Calibri"/>
                <a:cs typeface="Calibri"/>
              </a:rPr>
              <a:t>respectées.</a:t>
            </a:r>
            <a:endParaRPr sz="2000">
              <a:latin typeface="Calibri"/>
              <a:cs typeface="Calibri"/>
            </a:endParaRPr>
          </a:p>
          <a:p>
            <a:pPr marL="104139" marR="5080" indent="-92075">
              <a:lnSpc>
                <a:spcPts val="2160"/>
              </a:lnSpc>
              <a:spcBef>
                <a:spcPts val="1440"/>
              </a:spcBef>
              <a:buClr>
                <a:srgbClr val="D24717"/>
              </a:buClr>
              <a:buFont typeface="Wingdings"/>
              <a:buChar char=""/>
              <a:tabLst>
                <a:tab pos="271145" algn="l"/>
              </a:tabLst>
            </a:pPr>
            <a:r>
              <a:rPr sz="2000" dirty="0">
                <a:solidFill>
                  <a:srgbClr val="404040"/>
                </a:solidFill>
                <a:latin typeface="Calibri"/>
                <a:cs typeface="Calibri"/>
              </a:rPr>
              <a:t>Dans </a:t>
            </a:r>
            <a:r>
              <a:rPr sz="2000" spc="-5" dirty="0">
                <a:solidFill>
                  <a:srgbClr val="404040"/>
                </a:solidFill>
                <a:latin typeface="Calibri"/>
                <a:cs typeface="Calibri"/>
              </a:rPr>
              <a:t>d'autres packages, seuls les </a:t>
            </a:r>
            <a:r>
              <a:rPr sz="2000" spc="-10" dirty="0">
                <a:solidFill>
                  <a:srgbClr val="404040"/>
                </a:solidFill>
                <a:latin typeface="Calibri"/>
                <a:cs typeface="Calibri"/>
              </a:rPr>
              <a:t>tests </a:t>
            </a:r>
            <a:r>
              <a:rPr sz="2000" spc="-5" dirty="0">
                <a:solidFill>
                  <a:srgbClr val="404040"/>
                </a:solidFill>
                <a:latin typeface="Calibri"/>
                <a:cs typeface="Calibri"/>
              </a:rPr>
              <a:t>de </a:t>
            </a:r>
            <a:r>
              <a:rPr sz="2000" dirty="0">
                <a:solidFill>
                  <a:srgbClr val="404040"/>
                </a:solidFill>
                <a:latin typeface="Calibri"/>
                <a:cs typeface="Calibri"/>
              </a:rPr>
              <a:t>classes </a:t>
            </a:r>
            <a:r>
              <a:rPr sz="2000" spc="-10" dirty="0">
                <a:solidFill>
                  <a:srgbClr val="404040"/>
                </a:solidFill>
                <a:latin typeface="Calibri"/>
                <a:cs typeface="Calibri"/>
              </a:rPr>
              <a:t>et </a:t>
            </a:r>
            <a:r>
              <a:rPr sz="2000" dirty="0">
                <a:solidFill>
                  <a:srgbClr val="404040"/>
                </a:solidFill>
                <a:latin typeface="Calibri"/>
                <a:cs typeface="Calibri"/>
              </a:rPr>
              <a:t>méthodes </a:t>
            </a:r>
            <a:r>
              <a:rPr sz="2000" spc="-5" dirty="0">
                <a:solidFill>
                  <a:srgbClr val="404040"/>
                </a:solidFill>
                <a:latin typeface="Calibri"/>
                <a:cs typeface="Calibri"/>
              </a:rPr>
              <a:t>de </a:t>
            </a:r>
            <a:r>
              <a:rPr sz="2000" spc="-15" dirty="0">
                <a:solidFill>
                  <a:srgbClr val="404040"/>
                </a:solidFill>
                <a:latin typeface="Calibri"/>
                <a:cs typeface="Calibri"/>
              </a:rPr>
              <a:t>test  </a:t>
            </a:r>
            <a:r>
              <a:rPr sz="2000" spc="-5" dirty="0">
                <a:solidFill>
                  <a:srgbClr val="404040"/>
                </a:solidFill>
                <a:latin typeface="Calibri"/>
                <a:cs typeface="Calibri"/>
              </a:rPr>
              <a:t>publiques </a:t>
            </a:r>
            <a:r>
              <a:rPr sz="2000" spc="-15" dirty="0">
                <a:solidFill>
                  <a:srgbClr val="404040"/>
                </a:solidFill>
                <a:latin typeface="Calibri"/>
                <a:cs typeface="Calibri"/>
              </a:rPr>
              <a:t>seront</a:t>
            </a:r>
            <a:r>
              <a:rPr sz="2000" spc="-5" dirty="0">
                <a:solidFill>
                  <a:srgbClr val="404040"/>
                </a:solidFill>
                <a:latin typeface="Calibri"/>
                <a:cs typeface="Calibri"/>
              </a:rPr>
              <a:t> </a:t>
            </a:r>
            <a:r>
              <a:rPr sz="2000" spc="-15" dirty="0">
                <a:solidFill>
                  <a:srgbClr val="404040"/>
                </a:solidFill>
                <a:latin typeface="Calibri"/>
                <a:cs typeface="Calibri"/>
              </a:rPr>
              <a:t>exécutés.</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01514346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5" y="681286"/>
            <a:ext cx="6514465" cy="751488"/>
          </a:xfrm>
          <a:prstGeom prst="rect">
            <a:avLst/>
          </a:prstGeom>
        </p:spPr>
        <p:txBody>
          <a:bodyPr vert="horz" wrap="square" lIns="0" tIns="12700" rIns="0" bIns="0" rtlCol="0">
            <a:spAutoFit/>
          </a:bodyPr>
          <a:lstStyle/>
          <a:p>
            <a:pPr marL="12700">
              <a:lnSpc>
                <a:spcPct val="100000"/>
              </a:lnSpc>
              <a:spcBef>
                <a:spcPts val="100"/>
              </a:spcBef>
            </a:pPr>
            <a:r>
              <a:rPr sz="4800" b="0" spc="-45" dirty="0">
                <a:solidFill>
                  <a:srgbClr val="404040"/>
                </a:solidFill>
                <a:latin typeface="Calibri Light"/>
                <a:cs typeface="Calibri Light"/>
              </a:rPr>
              <a:t>JUnit </a:t>
            </a:r>
            <a:r>
              <a:rPr sz="4800" b="0" dirty="0">
                <a:solidFill>
                  <a:srgbClr val="404040"/>
                </a:solidFill>
                <a:latin typeface="Calibri Light"/>
                <a:cs typeface="Calibri Light"/>
              </a:rPr>
              <a:t>5 – </a:t>
            </a:r>
            <a:r>
              <a:rPr sz="4800" b="0" spc="-30" dirty="0">
                <a:solidFill>
                  <a:srgbClr val="404040"/>
                </a:solidFill>
                <a:latin typeface="Calibri Light"/>
                <a:cs typeface="Calibri Light"/>
              </a:rPr>
              <a:t>Les </a:t>
            </a:r>
            <a:r>
              <a:rPr sz="4800" b="0" spc="-50" dirty="0">
                <a:solidFill>
                  <a:srgbClr val="404040"/>
                </a:solidFill>
                <a:latin typeface="Calibri Light"/>
                <a:cs typeface="Calibri Light"/>
              </a:rPr>
              <a:t>suites </a:t>
            </a:r>
            <a:r>
              <a:rPr sz="4800" b="0" spc="-25" dirty="0">
                <a:solidFill>
                  <a:srgbClr val="404040"/>
                </a:solidFill>
                <a:latin typeface="Calibri Light"/>
                <a:cs typeface="Calibri Light"/>
              </a:rPr>
              <a:t>de</a:t>
            </a:r>
            <a:r>
              <a:rPr sz="4800" b="0" spc="-525" dirty="0">
                <a:solidFill>
                  <a:srgbClr val="404040"/>
                </a:solidFill>
                <a:latin typeface="Calibri Light"/>
                <a:cs typeface="Calibri Light"/>
              </a:rPr>
              <a:t> </a:t>
            </a:r>
            <a:r>
              <a:rPr sz="4800" b="0" spc="-65" dirty="0">
                <a:solidFill>
                  <a:srgbClr val="404040"/>
                </a:solidFill>
                <a:latin typeface="Calibri Light"/>
                <a:cs typeface="Calibri Light"/>
              </a:rPr>
              <a:t>tests</a:t>
            </a:r>
            <a:endParaRPr sz="4800">
              <a:latin typeface="Calibri Light"/>
              <a:cs typeface="Calibri Light"/>
            </a:endParaRPr>
          </a:p>
        </p:txBody>
      </p:sp>
      <p:sp>
        <p:nvSpPr>
          <p:cNvPr id="3" name="object 3"/>
          <p:cNvSpPr txBox="1"/>
          <p:nvPr/>
        </p:nvSpPr>
        <p:spPr>
          <a:xfrm>
            <a:off x="902004" y="1373982"/>
            <a:ext cx="7030084" cy="612347"/>
          </a:xfrm>
          <a:prstGeom prst="rect">
            <a:avLst/>
          </a:prstGeom>
        </p:spPr>
        <p:txBody>
          <a:bodyPr vert="horz" wrap="square" lIns="0" tIns="47625" rIns="0" bIns="0" rtlCol="0">
            <a:spAutoFit/>
          </a:bodyPr>
          <a:lstStyle/>
          <a:p>
            <a:pPr marL="12700" marR="5080">
              <a:lnSpc>
                <a:spcPts val="2160"/>
              </a:lnSpc>
              <a:spcBef>
                <a:spcPts val="375"/>
              </a:spcBef>
            </a:pPr>
            <a:r>
              <a:rPr sz="2000" spc="-5" dirty="0">
                <a:solidFill>
                  <a:srgbClr val="404040"/>
                </a:solidFill>
                <a:latin typeface="Calibri"/>
                <a:cs typeface="Calibri"/>
              </a:rPr>
              <a:t>JUnit </a:t>
            </a:r>
            <a:r>
              <a:rPr sz="2000" dirty="0">
                <a:solidFill>
                  <a:srgbClr val="404040"/>
                </a:solidFill>
                <a:latin typeface="Calibri"/>
                <a:cs typeface="Calibri"/>
              </a:rPr>
              <a:t>5 </a:t>
            </a:r>
            <a:r>
              <a:rPr sz="2000" spc="-10" dirty="0">
                <a:solidFill>
                  <a:srgbClr val="404040"/>
                </a:solidFill>
                <a:latin typeface="Calibri"/>
                <a:cs typeface="Calibri"/>
              </a:rPr>
              <a:t>propose plusieurs </a:t>
            </a:r>
            <a:r>
              <a:rPr sz="2000" spc="-5" dirty="0">
                <a:solidFill>
                  <a:srgbClr val="404040"/>
                </a:solidFill>
                <a:latin typeface="Calibri"/>
                <a:cs typeface="Calibri"/>
              </a:rPr>
              <a:t>annotations pour définir et configurer </a:t>
            </a:r>
            <a:r>
              <a:rPr sz="2000" dirty="0">
                <a:solidFill>
                  <a:srgbClr val="404040"/>
                </a:solidFill>
                <a:latin typeface="Calibri"/>
                <a:cs typeface="Calibri"/>
              </a:rPr>
              <a:t>une  </a:t>
            </a:r>
            <a:r>
              <a:rPr sz="2000" spc="-10" dirty="0">
                <a:solidFill>
                  <a:srgbClr val="404040"/>
                </a:solidFill>
                <a:latin typeface="Calibri"/>
                <a:cs typeface="Calibri"/>
              </a:rPr>
              <a:t>suite </a:t>
            </a:r>
            <a:r>
              <a:rPr sz="2000" spc="-5" dirty="0">
                <a:solidFill>
                  <a:srgbClr val="404040"/>
                </a:solidFill>
                <a:latin typeface="Calibri"/>
                <a:cs typeface="Calibri"/>
              </a:rPr>
              <a:t>de </a:t>
            </a:r>
            <a:r>
              <a:rPr sz="2000" spc="-10" dirty="0">
                <a:solidFill>
                  <a:srgbClr val="404040"/>
                </a:solidFill>
                <a:latin typeface="Calibri"/>
                <a:cs typeface="Calibri"/>
              </a:rPr>
              <a:t>tests</a:t>
            </a:r>
            <a:r>
              <a:rPr sz="2000" spc="3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4" name="object 4"/>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5011" y="1876135"/>
            <a:ext cx="9083973" cy="202233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4455830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81000" y="514350"/>
            <a:ext cx="7708596" cy="627736"/>
          </a:xfrm>
          <a:prstGeom prst="rect">
            <a:avLst/>
          </a:prstGeom>
        </p:spPr>
        <p:txBody>
          <a:bodyPr vert="horz" wrap="square" lIns="0" tIns="12065" rIns="0" bIns="0" rtlCol="0">
            <a:spAutoFit/>
          </a:bodyPr>
          <a:lstStyle/>
          <a:p>
            <a:pPr marL="12700">
              <a:lnSpc>
                <a:spcPct val="100000"/>
              </a:lnSpc>
              <a:spcBef>
                <a:spcPts val="95"/>
              </a:spcBef>
            </a:pPr>
            <a:r>
              <a:rPr sz="4000" spc="-45" dirty="0">
                <a:solidFill>
                  <a:schemeClr val="tx1"/>
                </a:solidFill>
              </a:rPr>
              <a:t>JUnit </a:t>
            </a:r>
            <a:r>
              <a:rPr sz="4000" spc="-5" dirty="0">
                <a:solidFill>
                  <a:schemeClr val="tx1"/>
                </a:solidFill>
              </a:rPr>
              <a:t>5 – </a:t>
            </a:r>
            <a:r>
              <a:rPr sz="4000" spc="-45" dirty="0">
                <a:solidFill>
                  <a:schemeClr val="tx1"/>
                </a:solidFill>
              </a:rPr>
              <a:t>Bibliothèques</a:t>
            </a:r>
            <a:r>
              <a:rPr sz="4000" spc="-440" dirty="0">
                <a:solidFill>
                  <a:schemeClr val="tx1"/>
                </a:solidFill>
              </a:rPr>
              <a:t> </a:t>
            </a:r>
            <a:r>
              <a:rPr sz="4000" spc="-55" dirty="0">
                <a:solidFill>
                  <a:schemeClr val="tx1"/>
                </a:solidFill>
              </a:rPr>
              <a:t>tiers</a:t>
            </a:r>
            <a:endParaRPr sz="4000" dirty="0">
              <a:solidFill>
                <a:schemeClr val="tx1"/>
              </a:solidFill>
            </a:endParaRPr>
          </a:p>
        </p:txBody>
      </p:sp>
      <p:sp>
        <p:nvSpPr>
          <p:cNvPr id="5" name="object 5"/>
          <p:cNvSpPr txBox="1"/>
          <p:nvPr/>
        </p:nvSpPr>
        <p:spPr>
          <a:xfrm>
            <a:off x="473710" y="1428750"/>
            <a:ext cx="7458709" cy="3057888"/>
          </a:xfrm>
          <a:prstGeom prst="rect">
            <a:avLst/>
          </a:prstGeom>
        </p:spPr>
        <p:txBody>
          <a:bodyPr vert="horz" wrap="square" lIns="0" tIns="74295" rIns="0" bIns="0" rtlCol="0">
            <a:spAutoFit/>
          </a:bodyPr>
          <a:lstStyle/>
          <a:p>
            <a:pPr marL="12700" marR="15240">
              <a:lnSpc>
                <a:spcPct val="80000"/>
              </a:lnSpc>
              <a:spcBef>
                <a:spcPts val="585"/>
              </a:spcBef>
            </a:pPr>
            <a:r>
              <a:rPr sz="1600" spc="-5" dirty="0">
                <a:solidFill>
                  <a:srgbClr val="404040"/>
                </a:solidFill>
                <a:latin typeface="Calibri"/>
                <a:cs typeface="Calibri"/>
              </a:rPr>
              <a:t>JUnit Jupiter </a:t>
            </a:r>
            <a:r>
              <a:rPr sz="1600" spc="-10" dirty="0">
                <a:solidFill>
                  <a:srgbClr val="404040"/>
                </a:solidFill>
                <a:latin typeface="Calibri"/>
                <a:cs typeface="Calibri"/>
              </a:rPr>
              <a:t>propose </a:t>
            </a:r>
            <a:r>
              <a:rPr sz="1600" spc="-5" dirty="0">
                <a:solidFill>
                  <a:srgbClr val="404040"/>
                </a:solidFill>
                <a:latin typeface="Calibri"/>
                <a:cs typeface="Calibri"/>
              </a:rPr>
              <a:t>un ensemble d'assertions </a:t>
            </a:r>
            <a:r>
              <a:rPr sz="1600" dirty="0">
                <a:solidFill>
                  <a:srgbClr val="404040"/>
                </a:solidFill>
                <a:latin typeface="Calibri"/>
                <a:cs typeface="Calibri"/>
              </a:rPr>
              <a:t>qui </a:t>
            </a:r>
            <a:r>
              <a:rPr sz="1600" spc="-10" dirty="0">
                <a:solidFill>
                  <a:srgbClr val="404040"/>
                </a:solidFill>
                <a:latin typeface="Calibri"/>
                <a:cs typeface="Calibri"/>
              </a:rPr>
              <a:t>peuvent suffire </a:t>
            </a:r>
            <a:r>
              <a:rPr sz="1600" dirty="0">
                <a:solidFill>
                  <a:srgbClr val="404040"/>
                </a:solidFill>
                <a:latin typeface="Calibri"/>
                <a:cs typeface="Calibri"/>
              </a:rPr>
              <a:t>pour  </a:t>
            </a:r>
            <a:r>
              <a:rPr sz="1600" spc="-5" dirty="0">
                <a:solidFill>
                  <a:srgbClr val="404040"/>
                </a:solidFill>
                <a:latin typeface="Calibri"/>
                <a:cs typeface="Calibri"/>
              </a:rPr>
              <a:t>des </a:t>
            </a:r>
            <a:r>
              <a:rPr sz="1600" spc="-10" dirty="0">
                <a:solidFill>
                  <a:srgbClr val="404040"/>
                </a:solidFill>
                <a:latin typeface="Calibri"/>
                <a:cs typeface="Calibri"/>
              </a:rPr>
              <a:t>tests </a:t>
            </a:r>
            <a:r>
              <a:rPr sz="1600" spc="-5" dirty="0">
                <a:solidFill>
                  <a:srgbClr val="404040"/>
                </a:solidFill>
                <a:latin typeface="Calibri"/>
                <a:cs typeface="Calibri"/>
              </a:rPr>
              <a:t>simples mais </a:t>
            </a:r>
            <a:r>
              <a:rPr sz="1600" dirty="0">
                <a:solidFill>
                  <a:srgbClr val="404040"/>
                </a:solidFill>
                <a:latin typeface="Calibri"/>
                <a:cs typeface="Calibri"/>
              </a:rPr>
              <a:t>il </a:t>
            </a:r>
            <a:r>
              <a:rPr sz="1600" spc="-10" dirty="0">
                <a:solidFill>
                  <a:srgbClr val="404040"/>
                </a:solidFill>
                <a:latin typeface="Calibri"/>
                <a:cs typeface="Calibri"/>
              </a:rPr>
              <a:t>est </a:t>
            </a:r>
            <a:r>
              <a:rPr sz="1600" dirty="0">
                <a:solidFill>
                  <a:srgbClr val="404040"/>
                </a:solidFill>
                <a:latin typeface="Calibri"/>
                <a:cs typeface="Calibri"/>
              </a:rPr>
              <a:t>aussi </a:t>
            </a:r>
            <a:r>
              <a:rPr sz="1600" spc="-5" dirty="0">
                <a:solidFill>
                  <a:srgbClr val="404040"/>
                </a:solidFill>
                <a:latin typeface="Calibri"/>
                <a:cs typeface="Calibri"/>
              </a:rPr>
              <a:t>possible d'utiliser d'autres  bibliothèques d'assertions </a:t>
            </a:r>
            <a:r>
              <a:rPr sz="1600" spc="-10" dirty="0">
                <a:solidFill>
                  <a:srgbClr val="404040"/>
                </a:solidFill>
                <a:latin typeface="Calibri"/>
                <a:cs typeface="Calibri"/>
              </a:rPr>
              <a:t>telles </a:t>
            </a:r>
            <a:r>
              <a:rPr sz="1600" dirty="0">
                <a:solidFill>
                  <a:srgbClr val="404040"/>
                </a:solidFill>
                <a:latin typeface="Calibri"/>
                <a:cs typeface="Calibri"/>
              </a:rPr>
              <a:t>que</a:t>
            </a:r>
            <a:r>
              <a:rPr sz="1600" spc="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304800" indent="-183515">
              <a:lnSpc>
                <a:spcPts val="2135"/>
              </a:lnSpc>
              <a:buClr>
                <a:srgbClr val="D24717"/>
              </a:buClr>
              <a:buSzPct val="94444"/>
              <a:buFont typeface="Wingdings"/>
              <a:buChar char=""/>
              <a:tabLst>
                <a:tab pos="305435" algn="l"/>
              </a:tabLst>
            </a:pPr>
            <a:r>
              <a:rPr sz="1400" spc="-5" dirty="0">
                <a:solidFill>
                  <a:srgbClr val="404040"/>
                </a:solidFill>
                <a:latin typeface="Calibri"/>
                <a:cs typeface="Calibri"/>
              </a:rPr>
              <a:t>AssertJ</a:t>
            </a:r>
            <a:endParaRPr sz="1400" dirty="0">
              <a:latin typeface="Calibri"/>
              <a:cs typeface="Calibri"/>
            </a:endParaRPr>
          </a:p>
          <a:p>
            <a:pPr marL="304800" indent="-183515">
              <a:lnSpc>
                <a:spcPct val="100000"/>
              </a:lnSpc>
              <a:spcBef>
                <a:spcPts val="165"/>
              </a:spcBef>
              <a:buClr>
                <a:srgbClr val="D24717"/>
              </a:buClr>
              <a:buSzPct val="94444"/>
              <a:buFont typeface="Wingdings"/>
              <a:buChar char=""/>
              <a:tabLst>
                <a:tab pos="305435" algn="l"/>
              </a:tabLst>
            </a:pPr>
            <a:r>
              <a:rPr sz="1400" spc="-10" dirty="0">
                <a:solidFill>
                  <a:srgbClr val="404040"/>
                </a:solidFill>
                <a:latin typeface="Calibri"/>
                <a:cs typeface="Calibri"/>
              </a:rPr>
              <a:t>Hamcrest</a:t>
            </a:r>
            <a:endParaRPr sz="1400" dirty="0">
              <a:latin typeface="Calibri"/>
              <a:cs typeface="Calibri"/>
            </a:endParaRPr>
          </a:p>
          <a:p>
            <a:pPr marL="304800" indent="-183515">
              <a:lnSpc>
                <a:spcPct val="100000"/>
              </a:lnSpc>
              <a:spcBef>
                <a:spcPts val="170"/>
              </a:spcBef>
              <a:buClr>
                <a:srgbClr val="D24717"/>
              </a:buClr>
              <a:buSzPct val="94444"/>
              <a:buFont typeface="Wingdings"/>
              <a:buChar char=""/>
              <a:tabLst>
                <a:tab pos="305435" algn="l"/>
              </a:tabLst>
            </a:pPr>
            <a:r>
              <a:rPr sz="1400" spc="-25" dirty="0">
                <a:solidFill>
                  <a:srgbClr val="404040"/>
                </a:solidFill>
                <a:latin typeface="Calibri"/>
                <a:cs typeface="Calibri"/>
              </a:rPr>
              <a:t>Truth</a:t>
            </a:r>
            <a:endParaRPr sz="1400" dirty="0">
              <a:latin typeface="Calibri"/>
              <a:cs typeface="Calibri"/>
            </a:endParaRPr>
          </a:p>
          <a:p>
            <a:pPr marL="12700" marR="5080">
              <a:lnSpc>
                <a:spcPct val="80000"/>
              </a:lnSpc>
              <a:spcBef>
                <a:spcPts val="1600"/>
              </a:spcBef>
            </a:pPr>
            <a:r>
              <a:rPr sz="1600" spc="-5" dirty="0">
                <a:solidFill>
                  <a:srgbClr val="404040"/>
                </a:solidFill>
                <a:latin typeface="Calibri"/>
                <a:cs typeface="Calibri"/>
              </a:rPr>
              <a:t>Ces bibliothèques </a:t>
            </a:r>
            <a:r>
              <a:rPr sz="1600" spc="-10" dirty="0">
                <a:solidFill>
                  <a:srgbClr val="404040"/>
                </a:solidFill>
                <a:latin typeface="Calibri"/>
                <a:cs typeface="Calibri"/>
              </a:rPr>
              <a:t>sont </a:t>
            </a:r>
            <a:r>
              <a:rPr sz="1600" spc="-5" dirty="0">
                <a:solidFill>
                  <a:srgbClr val="404040"/>
                </a:solidFill>
                <a:latin typeface="Calibri"/>
                <a:cs typeface="Calibri"/>
              </a:rPr>
              <a:t>compatibles </a:t>
            </a:r>
            <a:r>
              <a:rPr sz="1600" spc="-15" dirty="0">
                <a:solidFill>
                  <a:srgbClr val="404040"/>
                </a:solidFill>
                <a:latin typeface="Calibri"/>
                <a:cs typeface="Calibri"/>
              </a:rPr>
              <a:t>avec </a:t>
            </a:r>
            <a:r>
              <a:rPr sz="1600" spc="-5" dirty="0">
                <a:solidFill>
                  <a:srgbClr val="404040"/>
                </a:solidFill>
                <a:latin typeface="Calibri"/>
                <a:cs typeface="Calibri"/>
              </a:rPr>
              <a:t>JUnit </a:t>
            </a:r>
            <a:r>
              <a:rPr sz="1600" dirty="0">
                <a:solidFill>
                  <a:srgbClr val="404040"/>
                </a:solidFill>
                <a:latin typeface="Calibri"/>
                <a:cs typeface="Calibri"/>
              </a:rPr>
              <a:t>5. </a:t>
            </a:r>
            <a:r>
              <a:rPr sz="1600" spc="-10" dirty="0">
                <a:solidFill>
                  <a:srgbClr val="404040"/>
                </a:solidFill>
                <a:latin typeface="Calibri"/>
                <a:cs typeface="Calibri"/>
              </a:rPr>
              <a:t>C'est d'autant </a:t>
            </a:r>
            <a:r>
              <a:rPr sz="1600" spc="-5" dirty="0">
                <a:solidFill>
                  <a:srgbClr val="404040"/>
                </a:solidFill>
                <a:latin typeface="Calibri"/>
                <a:cs typeface="Calibri"/>
              </a:rPr>
              <a:t>plus  nécessaire </a:t>
            </a:r>
            <a:r>
              <a:rPr sz="1600" dirty="0">
                <a:solidFill>
                  <a:srgbClr val="404040"/>
                </a:solidFill>
                <a:latin typeface="Calibri"/>
                <a:cs typeface="Calibri"/>
              </a:rPr>
              <a:t>que </a:t>
            </a:r>
            <a:r>
              <a:rPr sz="1600" spc="-5" dirty="0">
                <a:solidFill>
                  <a:srgbClr val="404040"/>
                </a:solidFill>
                <a:latin typeface="Calibri"/>
                <a:cs typeface="Calibri"/>
              </a:rPr>
              <a:t>JUnit </a:t>
            </a:r>
            <a:r>
              <a:rPr sz="1600" dirty="0">
                <a:solidFill>
                  <a:srgbClr val="404040"/>
                </a:solidFill>
                <a:latin typeface="Calibri"/>
                <a:cs typeface="Calibri"/>
              </a:rPr>
              <a:t>5 a </a:t>
            </a:r>
            <a:r>
              <a:rPr sz="1600" spc="-10" dirty="0">
                <a:solidFill>
                  <a:srgbClr val="404040"/>
                </a:solidFill>
                <a:latin typeface="Calibri"/>
                <a:cs typeface="Calibri"/>
              </a:rPr>
              <a:t>fait </a:t>
            </a:r>
            <a:r>
              <a:rPr sz="1600" dirty="0">
                <a:solidFill>
                  <a:srgbClr val="404040"/>
                </a:solidFill>
                <a:latin typeface="Calibri"/>
                <a:cs typeface="Calibri"/>
              </a:rPr>
              <a:t>le </a:t>
            </a:r>
            <a:r>
              <a:rPr sz="1600" spc="-5" dirty="0">
                <a:solidFill>
                  <a:srgbClr val="404040"/>
                </a:solidFill>
                <a:latin typeface="Calibri"/>
                <a:cs typeface="Calibri"/>
              </a:rPr>
              <a:t>choix de ne </a:t>
            </a:r>
            <a:r>
              <a:rPr sz="1600" dirty="0">
                <a:solidFill>
                  <a:srgbClr val="404040"/>
                </a:solidFill>
                <a:latin typeface="Calibri"/>
                <a:cs typeface="Calibri"/>
              </a:rPr>
              <a:t>pas </a:t>
            </a:r>
            <a:r>
              <a:rPr sz="1600" spc="-10" dirty="0">
                <a:solidFill>
                  <a:srgbClr val="404040"/>
                </a:solidFill>
                <a:latin typeface="Calibri"/>
                <a:cs typeface="Calibri"/>
              </a:rPr>
              <a:t>fournir d'implémentation  </a:t>
            </a:r>
            <a:r>
              <a:rPr sz="1600" spc="-5" dirty="0">
                <a:solidFill>
                  <a:srgbClr val="404040"/>
                </a:solidFill>
                <a:latin typeface="Calibri"/>
                <a:cs typeface="Calibri"/>
              </a:rPr>
              <a:t>de l'assertion assertThat() </a:t>
            </a:r>
            <a:r>
              <a:rPr sz="1600" dirty="0">
                <a:solidFill>
                  <a:srgbClr val="404040"/>
                </a:solidFill>
                <a:latin typeface="Calibri"/>
                <a:cs typeface="Calibri"/>
              </a:rPr>
              <a:t>qui </a:t>
            </a:r>
            <a:r>
              <a:rPr sz="1600" spc="-10" dirty="0">
                <a:solidFill>
                  <a:srgbClr val="404040"/>
                </a:solidFill>
                <a:latin typeface="Calibri"/>
                <a:cs typeface="Calibri"/>
              </a:rPr>
              <a:t>attendait </a:t>
            </a:r>
            <a:r>
              <a:rPr sz="1600" dirty="0">
                <a:solidFill>
                  <a:srgbClr val="404040"/>
                </a:solidFill>
                <a:latin typeface="Calibri"/>
                <a:cs typeface="Calibri"/>
              </a:rPr>
              <a:t>en </a:t>
            </a:r>
            <a:r>
              <a:rPr sz="1600" spc="-10" dirty="0">
                <a:solidFill>
                  <a:srgbClr val="404040"/>
                </a:solidFill>
                <a:latin typeface="Calibri"/>
                <a:cs typeface="Calibri"/>
              </a:rPr>
              <a:t>paramètre </a:t>
            </a:r>
            <a:r>
              <a:rPr sz="1600" spc="-5" dirty="0">
                <a:solidFill>
                  <a:srgbClr val="404040"/>
                </a:solidFill>
                <a:latin typeface="Calibri"/>
                <a:cs typeface="Calibri"/>
              </a:rPr>
              <a:t>un objet de </a:t>
            </a:r>
            <a:r>
              <a:rPr sz="1600" dirty="0">
                <a:solidFill>
                  <a:srgbClr val="404040"/>
                </a:solidFill>
                <a:latin typeface="Calibri"/>
                <a:cs typeface="Calibri"/>
              </a:rPr>
              <a:t>type  </a:t>
            </a:r>
            <a:r>
              <a:rPr sz="1600" spc="-5" dirty="0">
                <a:solidFill>
                  <a:srgbClr val="404040"/>
                </a:solidFill>
                <a:latin typeface="Calibri"/>
                <a:cs typeface="Calibri"/>
              </a:rPr>
              <a:t>Matcher de </a:t>
            </a:r>
            <a:r>
              <a:rPr sz="1600" dirty="0">
                <a:solidFill>
                  <a:srgbClr val="404040"/>
                </a:solidFill>
                <a:latin typeface="Calibri"/>
                <a:cs typeface="Calibri"/>
              </a:rPr>
              <a:t>la </a:t>
            </a:r>
            <a:r>
              <a:rPr sz="1600" spc="-5" dirty="0">
                <a:solidFill>
                  <a:srgbClr val="404040"/>
                </a:solidFill>
                <a:latin typeface="Calibri"/>
                <a:cs typeface="Calibri"/>
              </a:rPr>
              <a:t>bibliothèque </a:t>
            </a:r>
            <a:r>
              <a:rPr sz="1600" spc="-10" dirty="0">
                <a:solidFill>
                  <a:srgbClr val="404040"/>
                </a:solidFill>
                <a:latin typeface="Calibri"/>
                <a:cs typeface="Calibri"/>
              </a:rPr>
              <a:t>Hamcrest. </a:t>
            </a:r>
            <a:r>
              <a:rPr sz="1600" dirty="0">
                <a:solidFill>
                  <a:srgbClr val="404040"/>
                </a:solidFill>
                <a:latin typeface="Calibri"/>
                <a:cs typeface="Calibri"/>
              </a:rPr>
              <a:t>JUnit 5 </a:t>
            </a:r>
            <a:r>
              <a:rPr sz="1600" spc="-15" dirty="0">
                <a:solidFill>
                  <a:srgbClr val="404040"/>
                </a:solidFill>
                <a:latin typeface="Calibri"/>
                <a:cs typeface="Calibri"/>
              </a:rPr>
              <a:t>préfère </a:t>
            </a:r>
            <a:r>
              <a:rPr sz="1600" dirty="0">
                <a:solidFill>
                  <a:srgbClr val="404040"/>
                </a:solidFill>
                <a:latin typeface="Calibri"/>
                <a:cs typeface="Calibri"/>
              </a:rPr>
              <a:t>laisser les  </a:t>
            </a:r>
            <a:r>
              <a:rPr sz="1600" spc="-10" dirty="0">
                <a:solidFill>
                  <a:srgbClr val="404040"/>
                </a:solidFill>
                <a:latin typeface="Calibri"/>
                <a:cs typeface="Calibri"/>
              </a:rPr>
              <a:t>développeurs </a:t>
            </a:r>
            <a:r>
              <a:rPr sz="1600" spc="-5" dirty="0">
                <a:solidFill>
                  <a:srgbClr val="404040"/>
                </a:solidFill>
                <a:latin typeface="Calibri"/>
                <a:cs typeface="Calibri"/>
              </a:rPr>
              <a:t>utiliser </a:t>
            </a:r>
            <a:r>
              <a:rPr sz="1600" dirty="0">
                <a:solidFill>
                  <a:srgbClr val="404040"/>
                </a:solidFill>
                <a:latin typeface="Calibri"/>
                <a:cs typeface="Calibri"/>
              </a:rPr>
              <a:t>ces </a:t>
            </a:r>
            <a:r>
              <a:rPr sz="1600" spc="-5" dirty="0">
                <a:solidFill>
                  <a:srgbClr val="404040"/>
                </a:solidFill>
                <a:latin typeface="Calibri"/>
                <a:cs typeface="Calibri"/>
              </a:rPr>
              <a:t>bibliothèques</a:t>
            </a:r>
            <a:r>
              <a:rPr sz="1600" spc="20" dirty="0">
                <a:solidFill>
                  <a:srgbClr val="404040"/>
                </a:solidFill>
                <a:latin typeface="Calibri"/>
                <a:cs typeface="Calibri"/>
              </a:rPr>
              <a:t> </a:t>
            </a:r>
            <a:r>
              <a:rPr sz="1600" spc="-5" dirty="0">
                <a:solidFill>
                  <a:srgbClr val="404040"/>
                </a:solidFill>
                <a:latin typeface="Calibri"/>
                <a:cs typeface="Calibri"/>
              </a:rPr>
              <a:t>tierces.</a:t>
            </a:r>
            <a:endParaRPr sz="1600" dirty="0">
              <a:latin typeface="Calibri"/>
              <a:cs typeface="Calibri"/>
            </a:endParaRPr>
          </a:p>
          <a:p>
            <a:pPr marL="12700" marR="411480">
              <a:lnSpc>
                <a:spcPct val="80000"/>
              </a:lnSpc>
              <a:spcBef>
                <a:spcPts val="1390"/>
              </a:spcBef>
            </a:pPr>
            <a:r>
              <a:rPr sz="1600" spc="-10" dirty="0">
                <a:solidFill>
                  <a:srgbClr val="404040"/>
                </a:solidFill>
                <a:latin typeface="Calibri"/>
                <a:cs typeface="Calibri"/>
              </a:rPr>
              <a:t>Remarque </a:t>
            </a:r>
            <a:r>
              <a:rPr sz="1600" dirty="0">
                <a:solidFill>
                  <a:srgbClr val="404040"/>
                </a:solidFill>
                <a:latin typeface="Calibri"/>
                <a:cs typeface="Calibri"/>
              </a:rPr>
              <a:t>: </a:t>
            </a:r>
            <a:r>
              <a:rPr sz="1600" spc="-10" dirty="0">
                <a:solidFill>
                  <a:srgbClr val="404040"/>
                </a:solidFill>
                <a:latin typeface="Calibri"/>
                <a:cs typeface="Calibri"/>
              </a:rPr>
              <a:t>contrairement </a:t>
            </a:r>
            <a:r>
              <a:rPr sz="1600" dirty="0">
                <a:solidFill>
                  <a:srgbClr val="404040"/>
                </a:solidFill>
                <a:latin typeface="Calibri"/>
                <a:cs typeface="Calibri"/>
              </a:rPr>
              <a:t>à JUnit 4, la </a:t>
            </a:r>
            <a:r>
              <a:rPr sz="1600" spc="-5" dirty="0">
                <a:solidFill>
                  <a:srgbClr val="404040"/>
                </a:solidFill>
                <a:latin typeface="Calibri"/>
                <a:cs typeface="Calibri"/>
              </a:rPr>
              <a:t>bibliothèque </a:t>
            </a:r>
            <a:r>
              <a:rPr sz="1600" spc="-10" dirty="0">
                <a:solidFill>
                  <a:srgbClr val="404040"/>
                </a:solidFill>
                <a:latin typeface="Calibri"/>
                <a:cs typeface="Calibri"/>
              </a:rPr>
              <a:t>Hamcrest n'est  </a:t>
            </a:r>
            <a:r>
              <a:rPr sz="1600" dirty="0">
                <a:solidFill>
                  <a:srgbClr val="404040"/>
                </a:solidFill>
                <a:latin typeface="Calibri"/>
                <a:cs typeface="Calibri"/>
              </a:rPr>
              <a:t>donc </a:t>
            </a:r>
            <a:r>
              <a:rPr sz="1600" spc="-5" dirty="0">
                <a:solidFill>
                  <a:srgbClr val="404040"/>
                </a:solidFill>
                <a:latin typeface="Calibri"/>
                <a:cs typeface="Calibri"/>
              </a:rPr>
              <a:t>plus </a:t>
            </a:r>
            <a:r>
              <a:rPr sz="1600" spc="-10" dirty="0">
                <a:solidFill>
                  <a:srgbClr val="404040"/>
                </a:solidFill>
                <a:latin typeface="Calibri"/>
                <a:cs typeface="Calibri"/>
              </a:rPr>
              <a:t>fournie </a:t>
            </a:r>
            <a:r>
              <a:rPr sz="1600" dirty="0">
                <a:solidFill>
                  <a:srgbClr val="404040"/>
                </a:solidFill>
                <a:latin typeface="Calibri"/>
                <a:cs typeface="Calibri"/>
              </a:rPr>
              <a:t>en </a:t>
            </a:r>
            <a:r>
              <a:rPr sz="1600" spc="-10" dirty="0">
                <a:solidFill>
                  <a:srgbClr val="404040"/>
                </a:solidFill>
                <a:latin typeface="Calibri"/>
                <a:cs typeface="Calibri"/>
              </a:rPr>
              <a:t>standard </a:t>
            </a:r>
            <a:r>
              <a:rPr sz="1600" spc="-20" dirty="0">
                <a:solidFill>
                  <a:srgbClr val="404040"/>
                </a:solidFill>
                <a:latin typeface="Calibri"/>
                <a:cs typeface="Calibri"/>
              </a:rPr>
              <a:t>avec </a:t>
            </a:r>
            <a:r>
              <a:rPr sz="1600" spc="-5" dirty="0">
                <a:solidFill>
                  <a:srgbClr val="404040"/>
                </a:solidFill>
                <a:latin typeface="Calibri"/>
                <a:cs typeface="Calibri"/>
              </a:rPr>
              <a:t>JUnit </a:t>
            </a:r>
            <a:r>
              <a:rPr sz="1600" dirty="0">
                <a:solidFill>
                  <a:srgbClr val="404040"/>
                </a:solidFill>
                <a:latin typeface="Calibri"/>
                <a:cs typeface="Calibri"/>
              </a:rPr>
              <a:t>5. </a:t>
            </a:r>
            <a:r>
              <a:rPr sz="1600" spc="-5" dirty="0">
                <a:solidFill>
                  <a:srgbClr val="404040"/>
                </a:solidFill>
                <a:latin typeface="Calibri"/>
                <a:cs typeface="Calibri"/>
              </a:rPr>
              <a:t>Elle peut </a:t>
            </a:r>
            <a:r>
              <a:rPr sz="1600" dirty="0">
                <a:solidFill>
                  <a:srgbClr val="404040"/>
                </a:solidFill>
                <a:latin typeface="Calibri"/>
                <a:cs typeface="Calibri"/>
              </a:rPr>
              <a:t>cependant </a:t>
            </a:r>
            <a:r>
              <a:rPr sz="1600" spc="-10" dirty="0">
                <a:solidFill>
                  <a:srgbClr val="404040"/>
                </a:solidFill>
                <a:latin typeface="Calibri"/>
                <a:cs typeface="Calibri"/>
              </a:rPr>
              <a:t>être  </a:t>
            </a:r>
            <a:r>
              <a:rPr sz="1600" spc="-5" dirty="0">
                <a:solidFill>
                  <a:srgbClr val="404040"/>
                </a:solidFill>
                <a:latin typeface="Calibri"/>
                <a:cs typeface="Calibri"/>
              </a:rPr>
              <a:t>utilisée </a:t>
            </a:r>
            <a:r>
              <a:rPr sz="1600" spc="-20" dirty="0">
                <a:solidFill>
                  <a:srgbClr val="404040"/>
                </a:solidFill>
                <a:latin typeface="Calibri"/>
                <a:cs typeface="Calibri"/>
              </a:rPr>
              <a:t>avec </a:t>
            </a:r>
            <a:r>
              <a:rPr sz="1600" spc="-5" dirty="0">
                <a:solidFill>
                  <a:srgbClr val="404040"/>
                </a:solidFill>
                <a:latin typeface="Calibri"/>
                <a:cs typeface="Calibri"/>
              </a:rPr>
              <a:t>JUnit </a:t>
            </a:r>
            <a:r>
              <a:rPr sz="1600" dirty="0">
                <a:solidFill>
                  <a:srgbClr val="404040"/>
                </a:solidFill>
                <a:latin typeface="Calibri"/>
                <a:cs typeface="Calibri"/>
              </a:rPr>
              <a:t>5 </a:t>
            </a:r>
            <a:r>
              <a:rPr sz="1600" spc="-5" dirty="0">
                <a:solidFill>
                  <a:srgbClr val="404040"/>
                </a:solidFill>
                <a:latin typeface="Calibri"/>
                <a:cs typeface="Calibri"/>
              </a:rPr>
              <a:t>si elle </a:t>
            </a:r>
            <a:r>
              <a:rPr sz="1600" spc="-10" dirty="0">
                <a:solidFill>
                  <a:srgbClr val="404040"/>
                </a:solidFill>
                <a:latin typeface="Calibri"/>
                <a:cs typeface="Calibri"/>
              </a:rPr>
              <a:t>est </a:t>
            </a:r>
            <a:r>
              <a:rPr sz="1600" spc="-5" dirty="0">
                <a:solidFill>
                  <a:srgbClr val="404040"/>
                </a:solidFill>
                <a:latin typeface="Calibri"/>
                <a:cs typeface="Calibri"/>
              </a:rPr>
              <a:t>ajoutée </a:t>
            </a:r>
            <a:r>
              <a:rPr sz="1600" dirty="0">
                <a:solidFill>
                  <a:srgbClr val="404040"/>
                </a:solidFill>
                <a:latin typeface="Calibri"/>
                <a:cs typeface="Calibri"/>
              </a:rPr>
              <a:t>au</a:t>
            </a:r>
            <a:r>
              <a:rPr sz="1600" spc="100" dirty="0">
                <a:solidFill>
                  <a:srgbClr val="404040"/>
                </a:solidFill>
                <a:latin typeface="Calibri"/>
                <a:cs typeface="Calibri"/>
              </a:rPr>
              <a:t> </a:t>
            </a:r>
            <a:r>
              <a:rPr sz="1600" spc="-5" dirty="0">
                <a:solidFill>
                  <a:srgbClr val="404040"/>
                </a:solidFill>
                <a:latin typeface="Calibri"/>
                <a:cs typeface="Calibri"/>
              </a:rPr>
              <a:t>classpath.</a:t>
            </a:r>
            <a:endParaRPr sz="16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40032413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85800" y="59731"/>
            <a:ext cx="6861809" cy="1243289"/>
          </a:xfrm>
          <a:prstGeom prst="rect">
            <a:avLst/>
          </a:prstGeom>
        </p:spPr>
        <p:txBody>
          <a:bodyPr vert="horz" wrap="square" lIns="0" tIns="12065" rIns="0" bIns="0" rtlCol="0">
            <a:spAutoFit/>
          </a:bodyPr>
          <a:lstStyle/>
          <a:p>
            <a:pPr marL="12700">
              <a:lnSpc>
                <a:spcPct val="100000"/>
              </a:lnSpc>
              <a:spcBef>
                <a:spcPts val="95"/>
              </a:spcBef>
            </a:pPr>
            <a:r>
              <a:rPr sz="4000" spc="-45" dirty="0">
                <a:solidFill>
                  <a:schemeClr val="tx1"/>
                </a:solidFill>
              </a:rPr>
              <a:t>JUnit </a:t>
            </a:r>
            <a:r>
              <a:rPr sz="4000" spc="-5" dirty="0">
                <a:solidFill>
                  <a:schemeClr val="tx1"/>
                </a:solidFill>
              </a:rPr>
              <a:t>5 – </a:t>
            </a:r>
            <a:r>
              <a:rPr sz="4000" spc="-25" dirty="0">
                <a:solidFill>
                  <a:schemeClr val="tx1"/>
                </a:solidFill>
              </a:rPr>
              <a:t>La </a:t>
            </a:r>
            <a:r>
              <a:rPr sz="4000" spc="-45" dirty="0">
                <a:solidFill>
                  <a:schemeClr val="tx1"/>
                </a:solidFill>
              </a:rPr>
              <a:t>bibliothèque</a:t>
            </a:r>
            <a:r>
              <a:rPr sz="4000" spc="-565" dirty="0">
                <a:solidFill>
                  <a:schemeClr val="tx1"/>
                </a:solidFill>
              </a:rPr>
              <a:t> </a:t>
            </a:r>
            <a:r>
              <a:rPr sz="4000" spc="-60" dirty="0">
                <a:solidFill>
                  <a:schemeClr val="tx1"/>
                </a:solidFill>
              </a:rPr>
              <a:t>hamcrest</a:t>
            </a:r>
            <a:endParaRPr sz="4000" dirty="0">
              <a:solidFill>
                <a:schemeClr val="tx1"/>
              </a:solidFill>
            </a:endParaRPr>
          </a:p>
        </p:txBody>
      </p:sp>
      <p:sp>
        <p:nvSpPr>
          <p:cNvPr id="5" name="object 5"/>
          <p:cNvSpPr txBox="1"/>
          <p:nvPr/>
        </p:nvSpPr>
        <p:spPr>
          <a:xfrm>
            <a:off x="902005" y="1363694"/>
            <a:ext cx="7204709" cy="3354123"/>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404040"/>
                </a:solidFill>
                <a:latin typeface="Calibri"/>
                <a:cs typeface="Calibri"/>
              </a:rPr>
              <a:t>Il </a:t>
            </a:r>
            <a:r>
              <a:rPr sz="1000" spc="-15" dirty="0">
                <a:solidFill>
                  <a:srgbClr val="404040"/>
                </a:solidFill>
                <a:latin typeface="Calibri"/>
                <a:cs typeface="Calibri"/>
              </a:rPr>
              <a:t>existe </a:t>
            </a:r>
            <a:r>
              <a:rPr sz="1000" spc="-5" dirty="0">
                <a:solidFill>
                  <a:srgbClr val="404040"/>
                </a:solidFill>
                <a:latin typeface="Calibri"/>
                <a:cs typeface="Calibri"/>
              </a:rPr>
              <a:t>dans JUnit une assertion du</a:t>
            </a:r>
            <a:r>
              <a:rPr sz="1000" spc="180" dirty="0">
                <a:solidFill>
                  <a:srgbClr val="404040"/>
                </a:solidFill>
                <a:latin typeface="Calibri"/>
                <a:cs typeface="Calibri"/>
              </a:rPr>
              <a:t> </a:t>
            </a:r>
            <a:r>
              <a:rPr sz="1000" spc="-5" dirty="0">
                <a:solidFill>
                  <a:srgbClr val="404040"/>
                </a:solidFill>
                <a:latin typeface="Calibri"/>
                <a:cs typeface="Calibri"/>
              </a:rPr>
              <a:t>type</a:t>
            </a:r>
            <a:endParaRPr sz="1000" dirty="0">
              <a:latin typeface="Calibri"/>
              <a:cs typeface="Calibri"/>
            </a:endParaRPr>
          </a:p>
          <a:p>
            <a:pPr marL="12700">
              <a:lnSpc>
                <a:spcPct val="100000"/>
              </a:lnSpc>
              <a:spcBef>
                <a:spcPts val="990"/>
              </a:spcBef>
            </a:pPr>
            <a:r>
              <a:rPr sz="800" spc="-5" dirty="0">
                <a:solidFill>
                  <a:srgbClr val="404040"/>
                </a:solidFill>
                <a:latin typeface="Courier New"/>
                <a:cs typeface="Courier New"/>
              </a:rPr>
              <a:t>assertThat(T </a:t>
            </a:r>
            <a:r>
              <a:rPr sz="800" dirty="0">
                <a:solidFill>
                  <a:srgbClr val="404040"/>
                </a:solidFill>
                <a:latin typeface="Courier New"/>
                <a:cs typeface="Courier New"/>
              </a:rPr>
              <a:t>actual, </a:t>
            </a:r>
            <a:r>
              <a:rPr sz="800" spc="-5" dirty="0">
                <a:solidFill>
                  <a:srgbClr val="404040"/>
                </a:solidFill>
                <a:latin typeface="Courier New"/>
                <a:cs typeface="Courier New"/>
              </a:rPr>
              <a:t>org.hamcrest.Matcher</a:t>
            </a:r>
            <a:r>
              <a:rPr sz="800" spc="10" dirty="0">
                <a:solidFill>
                  <a:srgbClr val="404040"/>
                </a:solidFill>
                <a:latin typeface="Courier New"/>
                <a:cs typeface="Courier New"/>
              </a:rPr>
              <a:t> </a:t>
            </a:r>
            <a:r>
              <a:rPr sz="800" spc="-5" dirty="0">
                <a:solidFill>
                  <a:srgbClr val="404040"/>
                </a:solidFill>
                <a:latin typeface="Courier New"/>
                <a:cs typeface="Courier New"/>
              </a:rPr>
              <a:t>matcher)</a:t>
            </a:r>
            <a:endParaRPr sz="800" dirty="0">
              <a:latin typeface="Courier New"/>
              <a:cs typeface="Courier New"/>
            </a:endParaRPr>
          </a:p>
          <a:p>
            <a:pPr marL="12700">
              <a:lnSpc>
                <a:spcPts val="1325"/>
              </a:lnSpc>
              <a:spcBef>
                <a:spcPts val="955"/>
              </a:spcBef>
            </a:pPr>
            <a:r>
              <a:rPr sz="1000" spc="-10" dirty="0">
                <a:solidFill>
                  <a:srgbClr val="404040"/>
                </a:solidFill>
                <a:latin typeface="Calibri"/>
                <a:cs typeface="Calibri"/>
              </a:rPr>
              <a:t>La</a:t>
            </a:r>
            <a:r>
              <a:rPr sz="1000" spc="25" dirty="0">
                <a:solidFill>
                  <a:srgbClr val="404040"/>
                </a:solidFill>
                <a:latin typeface="Calibri"/>
                <a:cs typeface="Calibri"/>
              </a:rPr>
              <a:t> </a:t>
            </a:r>
            <a:r>
              <a:rPr sz="1000" spc="-5" dirty="0">
                <a:solidFill>
                  <a:srgbClr val="404040"/>
                </a:solidFill>
                <a:latin typeface="Calibri"/>
                <a:cs typeface="Calibri"/>
              </a:rPr>
              <a:t>bibliothèque</a:t>
            </a:r>
            <a:r>
              <a:rPr sz="1000" spc="40" dirty="0">
                <a:solidFill>
                  <a:srgbClr val="404040"/>
                </a:solidFill>
                <a:latin typeface="Calibri"/>
                <a:cs typeface="Calibri"/>
              </a:rPr>
              <a:t> </a:t>
            </a:r>
            <a:r>
              <a:rPr sz="1000" spc="-5" dirty="0">
                <a:solidFill>
                  <a:srgbClr val="404040"/>
                </a:solidFill>
                <a:latin typeface="Calibri"/>
                <a:cs typeface="Calibri"/>
              </a:rPr>
              <a:t>harmcrest</a:t>
            </a:r>
            <a:r>
              <a:rPr sz="1000" spc="25" dirty="0">
                <a:solidFill>
                  <a:srgbClr val="404040"/>
                </a:solidFill>
                <a:latin typeface="Calibri"/>
                <a:cs typeface="Calibri"/>
              </a:rPr>
              <a:t> </a:t>
            </a:r>
            <a:r>
              <a:rPr sz="1000" spc="-10" dirty="0">
                <a:solidFill>
                  <a:srgbClr val="404040"/>
                </a:solidFill>
                <a:latin typeface="Calibri"/>
                <a:cs typeface="Calibri"/>
              </a:rPr>
              <a:t>propose</a:t>
            </a:r>
            <a:r>
              <a:rPr sz="1000" spc="45" dirty="0">
                <a:solidFill>
                  <a:srgbClr val="404040"/>
                </a:solidFill>
                <a:latin typeface="Calibri"/>
                <a:cs typeface="Calibri"/>
              </a:rPr>
              <a:t> </a:t>
            </a:r>
            <a:r>
              <a:rPr sz="1000" spc="-10" dirty="0">
                <a:solidFill>
                  <a:srgbClr val="404040"/>
                </a:solidFill>
                <a:latin typeface="Calibri"/>
                <a:cs typeface="Calibri"/>
              </a:rPr>
              <a:t>plusieurs</a:t>
            </a:r>
            <a:r>
              <a:rPr sz="1000" spc="35" dirty="0">
                <a:solidFill>
                  <a:srgbClr val="404040"/>
                </a:solidFill>
                <a:latin typeface="Calibri"/>
                <a:cs typeface="Calibri"/>
              </a:rPr>
              <a:t> </a:t>
            </a:r>
            <a:r>
              <a:rPr sz="1000" spc="-5" dirty="0">
                <a:solidFill>
                  <a:srgbClr val="404040"/>
                </a:solidFill>
                <a:latin typeface="Calibri"/>
                <a:cs typeface="Calibri"/>
              </a:rPr>
              <a:t>objets</a:t>
            </a:r>
            <a:r>
              <a:rPr sz="1000" spc="30" dirty="0">
                <a:solidFill>
                  <a:srgbClr val="404040"/>
                </a:solidFill>
                <a:latin typeface="Calibri"/>
                <a:cs typeface="Calibri"/>
              </a:rPr>
              <a:t> </a:t>
            </a:r>
            <a:r>
              <a:rPr sz="1000" spc="-5" dirty="0">
                <a:solidFill>
                  <a:srgbClr val="404040"/>
                </a:solidFill>
                <a:latin typeface="Calibri"/>
                <a:cs typeface="Calibri"/>
              </a:rPr>
              <a:t>de</a:t>
            </a:r>
            <a:r>
              <a:rPr sz="1000" spc="30" dirty="0">
                <a:solidFill>
                  <a:srgbClr val="404040"/>
                </a:solidFill>
                <a:latin typeface="Calibri"/>
                <a:cs typeface="Calibri"/>
              </a:rPr>
              <a:t> </a:t>
            </a:r>
            <a:r>
              <a:rPr sz="1000" spc="-5" dirty="0">
                <a:solidFill>
                  <a:srgbClr val="404040"/>
                </a:solidFill>
                <a:latin typeface="Calibri"/>
                <a:cs typeface="Calibri"/>
              </a:rPr>
              <a:t>correspondances</a:t>
            </a:r>
            <a:r>
              <a:rPr sz="1000" spc="40" dirty="0">
                <a:solidFill>
                  <a:srgbClr val="404040"/>
                </a:solidFill>
                <a:latin typeface="Calibri"/>
                <a:cs typeface="Calibri"/>
              </a:rPr>
              <a:t> </a:t>
            </a:r>
            <a:r>
              <a:rPr sz="1000" spc="-5" dirty="0">
                <a:solidFill>
                  <a:srgbClr val="404040"/>
                </a:solidFill>
                <a:latin typeface="Calibri"/>
                <a:cs typeface="Calibri"/>
              </a:rPr>
              <a:t>(ou</a:t>
            </a:r>
            <a:r>
              <a:rPr sz="1000" spc="15" dirty="0">
                <a:solidFill>
                  <a:srgbClr val="404040"/>
                </a:solidFill>
                <a:latin typeface="Calibri"/>
                <a:cs typeface="Calibri"/>
              </a:rPr>
              <a:t> </a:t>
            </a:r>
            <a:r>
              <a:rPr sz="1000" spc="-10" dirty="0">
                <a:solidFill>
                  <a:srgbClr val="404040"/>
                </a:solidFill>
                <a:latin typeface="Calibri"/>
                <a:cs typeface="Calibri"/>
              </a:rPr>
              <a:t>matchers)</a:t>
            </a:r>
            <a:r>
              <a:rPr sz="1000" spc="40" dirty="0">
                <a:solidFill>
                  <a:srgbClr val="404040"/>
                </a:solidFill>
                <a:latin typeface="Calibri"/>
                <a:cs typeface="Calibri"/>
              </a:rPr>
              <a:t> </a:t>
            </a:r>
            <a:r>
              <a:rPr sz="1000" spc="-5" dirty="0">
                <a:solidFill>
                  <a:srgbClr val="404040"/>
                </a:solidFill>
                <a:latin typeface="Calibri"/>
                <a:cs typeface="Calibri"/>
              </a:rPr>
              <a:t>utilisables</a:t>
            </a:r>
            <a:r>
              <a:rPr sz="1000" spc="55" dirty="0">
                <a:solidFill>
                  <a:srgbClr val="404040"/>
                </a:solidFill>
                <a:latin typeface="Calibri"/>
                <a:cs typeface="Calibri"/>
              </a:rPr>
              <a:t> </a:t>
            </a:r>
            <a:r>
              <a:rPr sz="1000" spc="-5" dirty="0">
                <a:solidFill>
                  <a:srgbClr val="404040"/>
                </a:solidFill>
                <a:latin typeface="Calibri"/>
                <a:cs typeface="Calibri"/>
              </a:rPr>
              <a:t>depuis</a:t>
            </a:r>
            <a:r>
              <a:rPr sz="1000" spc="30" dirty="0">
                <a:solidFill>
                  <a:srgbClr val="404040"/>
                </a:solidFill>
                <a:latin typeface="Calibri"/>
                <a:cs typeface="Calibri"/>
              </a:rPr>
              <a:t> </a:t>
            </a:r>
            <a:r>
              <a:rPr sz="1000" spc="-5" dirty="0">
                <a:solidFill>
                  <a:srgbClr val="404040"/>
                </a:solidFill>
                <a:latin typeface="Calibri"/>
                <a:cs typeface="Calibri"/>
              </a:rPr>
              <a:t>la</a:t>
            </a:r>
            <a:endParaRPr sz="1000" dirty="0">
              <a:latin typeface="Calibri"/>
              <a:cs typeface="Calibri"/>
            </a:endParaRPr>
          </a:p>
          <a:p>
            <a:pPr marL="12700">
              <a:lnSpc>
                <a:spcPts val="1325"/>
              </a:lnSpc>
            </a:pPr>
            <a:r>
              <a:rPr sz="1000" spc="-10" dirty="0">
                <a:solidFill>
                  <a:srgbClr val="404040"/>
                </a:solidFill>
                <a:latin typeface="Calibri"/>
                <a:cs typeface="Calibri"/>
              </a:rPr>
              <a:t>version</a:t>
            </a:r>
            <a:r>
              <a:rPr sz="1000" spc="15" dirty="0">
                <a:solidFill>
                  <a:srgbClr val="404040"/>
                </a:solidFill>
                <a:latin typeface="Calibri"/>
                <a:cs typeface="Calibri"/>
              </a:rPr>
              <a:t> </a:t>
            </a:r>
            <a:r>
              <a:rPr sz="1000" spc="-5" dirty="0">
                <a:solidFill>
                  <a:srgbClr val="404040"/>
                </a:solidFill>
                <a:latin typeface="Calibri"/>
                <a:cs typeface="Calibri"/>
              </a:rPr>
              <a:t>4.4</a:t>
            </a:r>
            <a:endParaRPr sz="1000" dirty="0">
              <a:latin typeface="Calibri"/>
              <a:cs typeface="Calibri"/>
            </a:endParaRPr>
          </a:p>
          <a:p>
            <a:pPr marL="304800" indent="-183515">
              <a:lnSpc>
                <a:spcPct val="100000"/>
              </a:lnSpc>
              <a:spcBef>
                <a:spcPts val="140"/>
              </a:spcBef>
              <a:buClr>
                <a:srgbClr val="D24717"/>
              </a:buClr>
              <a:buChar char="◦"/>
              <a:tabLst>
                <a:tab pos="304800" algn="l"/>
                <a:tab pos="305435" algn="l"/>
              </a:tabLst>
            </a:pPr>
            <a:r>
              <a:rPr sz="800" dirty="0">
                <a:solidFill>
                  <a:srgbClr val="404040"/>
                </a:solidFill>
                <a:latin typeface="Calibri"/>
                <a:cs typeface="Calibri"/>
              </a:rPr>
              <a:t>allOf(Iterable&gt;)</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allOf(Matcher...)</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any(Class)</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anyOf(Iterable&gt;)</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anyOf(Matcher...)</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anything()</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anything(String)</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describedAs(String, </a:t>
            </a:r>
            <a:r>
              <a:rPr sz="800" dirty="0">
                <a:solidFill>
                  <a:srgbClr val="404040"/>
                </a:solidFill>
                <a:latin typeface="Calibri"/>
                <a:cs typeface="Calibri"/>
              </a:rPr>
              <a:t>Matcher,</a:t>
            </a:r>
            <a:r>
              <a:rPr sz="800" spc="-65" dirty="0">
                <a:solidFill>
                  <a:srgbClr val="404040"/>
                </a:solidFill>
                <a:latin typeface="Calibri"/>
                <a:cs typeface="Calibri"/>
              </a:rPr>
              <a:t> </a:t>
            </a:r>
            <a:r>
              <a:rPr sz="800" spc="-5" dirty="0">
                <a:solidFill>
                  <a:srgbClr val="404040"/>
                </a:solidFill>
                <a:latin typeface="Calibri"/>
                <a:cs typeface="Calibri"/>
              </a:rPr>
              <a:t>Object...)</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equalTo(T)</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instanceOf(Class)</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is(Class)</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is(Matcher)</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is(T)</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not(Matcher)</a:t>
            </a:r>
            <a:endParaRPr sz="800" dirty="0">
              <a:latin typeface="Calibri"/>
              <a:cs typeface="Calibri"/>
            </a:endParaRPr>
          </a:p>
          <a:p>
            <a:pPr marL="304800" indent="-183515">
              <a:lnSpc>
                <a:spcPct val="100000"/>
              </a:lnSpc>
              <a:buClr>
                <a:srgbClr val="D24717"/>
              </a:buClr>
              <a:buChar char="◦"/>
              <a:tabLst>
                <a:tab pos="304800" algn="l"/>
                <a:tab pos="305435" algn="l"/>
              </a:tabLst>
            </a:pPr>
            <a:r>
              <a:rPr sz="800" dirty="0">
                <a:solidFill>
                  <a:srgbClr val="404040"/>
                </a:solidFill>
                <a:latin typeface="Calibri"/>
                <a:cs typeface="Calibri"/>
              </a:rPr>
              <a:t>not(T)</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notNullValue()</a:t>
            </a:r>
            <a:endParaRPr sz="800" dirty="0">
              <a:latin typeface="Calibri"/>
              <a:cs typeface="Calibri"/>
            </a:endParaRPr>
          </a:p>
          <a:p>
            <a:pPr marL="304800" indent="-183515">
              <a:lnSpc>
                <a:spcPct val="100000"/>
              </a:lnSpc>
              <a:spcBef>
                <a:spcPts val="5"/>
              </a:spcBef>
              <a:buClr>
                <a:srgbClr val="D24717"/>
              </a:buClr>
              <a:buChar char="◦"/>
              <a:tabLst>
                <a:tab pos="304800" algn="l"/>
                <a:tab pos="305435" algn="l"/>
              </a:tabLst>
            </a:pPr>
            <a:r>
              <a:rPr sz="800" spc="-5" dirty="0">
                <a:solidFill>
                  <a:srgbClr val="404040"/>
                </a:solidFill>
                <a:latin typeface="Calibri"/>
                <a:cs typeface="Calibri"/>
              </a:rPr>
              <a:t>notNullValue(Class)</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nullValue()</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nullValue(Class)</a:t>
            </a:r>
            <a:endParaRPr sz="800" dirty="0">
              <a:latin typeface="Calibri"/>
              <a:cs typeface="Calibri"/>
            </a:endParaRPr>
          </a:p>
          <a:p>
            <a:pPr marL="304800" indent="-183515">
              <a:lnSpc>
                <a:spcPct val="100000"/>
              </a:lnSpc>
              <a:buClr>
                <a:srgbClr val="D24717"/>
              </a:buClr>
              <a:buChar char="◦"/>
              <a:tabLst>
                <a:tab pos="304800" algn="l"/>
                <a:tab pos="305435" algn="l"/>
              </a:tabLst>
            </a:pPr>
            <a:r>
              <a:rPr sz="800" spc="-5" dirty="0">
                <a:solidFill>
                  <a:srgbClr val="404040"/>
                </a:solidFill>
                <a:latin typeface="Calibri"/>
                <a:cs typeface="Calibri"/>
              </a:rPr>
              <a:t>sameInstance(T)</a:t>
            </a:r>
            <a:endParaRPr sz="8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7600618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381000" y="971550"/>
            <a:ext cx="8268334" cy="3711914"/>
          </a:xfrm>
          <a:prstGeom prst="rect">
            <a:avLst/>
          </a:prstGeom>
        </p:spPr>
        <p:txBody>
          <a:bodyPr vert="horz" wrap="square" lIns="0" tIns="46355" rIns="0" bIns="0" rtlCol="0">
            <a:spAutoFit/>
          </a:bodyPr>
          <a:lstStyle/>
          <a:p>
            <a:pPr marL="497840" marR="394970" indent="45720">
              <a:lnSpc>
                <a:spcPts val="2170"/>
              </a:lnSpc>
              <a:spcBef>
                <a:spcPts val="365"/>
              </a:spcBef>
            </a:pPr>
            <a:r>
              <a:rPr sz="1800" spc="-5" dirty="0">
                <a:solidFill>
                  <a:srgbClr val="404040"/>
                </a:solidFill>
                <a:latin typeface="Courier New"/>
                <a:cs typeface="Courier New"/>
              </a:rPr>
              <a:t>IsSame</a:t>
            </a:r>
            <a:r>
              <a:rPr sz="1800" spc="-600" dirty="0">
                <a:solidFill>
                  <a:srgbClr val="404040"/>
                </a:solidFill>
                <a:latin typeface="Courier New"/>
                <a:cs typeface="Courier New"/>
              </a:rPr>
              <a:t> </a:t>
            </a:r>
            <a:r>
              <a:rPr sz="2000" spc="-10" dirty="0">
                <a:solidFill>
                  <a:srgbClr val="404040"/>
                </a:solidFill>
                <a:latin typeface="Calibri"/>
                <a:cs typeface="Calibri"/>
              </a:rPr>
              <a:t>vérifie </a:t>
            </a:r>
            <a:r>
              <a:rPr sz="2000" dirty="0">
                <a:solidFill>
                  <a:srgbClr val="404040"/>
                </a:solidFill>
                <a:latin typeface="Calibri"/>
                <a:cs typeface="Calibri"/>
              </a:rPr>
              <a:t>que </a:t>
            </a:r>
            <a:r>
              <a:rPr sz="2000" spc="-5" dirty="0">
                <a:solidFill>
                  <a:srgbClr val="404040"/>
                </a:solidFill>
                <a:latin typeface="Calibri"/>
                <a:cs typeface="Calibri"/>
              </a:rPr>
              <a:t>l’instance passé </a:t>
            </a:r>
            <a:r>
              <a:rPr sz="2000" dirty="0">
                <a:solidFill>
                  <a:srgbClr val="404040"/>
                </a:solidFill>
                <a:latin typeface="Calibri"/>
                <a:cs typeface="Calibri"/>
              </a:rPr>
              <a:t>en </a:t>
            </a:r>
            <a:r>
              <a:rPr sz="2000" spc="-5" dirty="0">
                <a:solidFill>
                  <a:srgbClr val="404040"/>
                </a:solidFill>
                <a:latin typeface="Calibri"/>
                <a:cs typeface="Calibri"/>
              </a:rPr>
              <a:t>premier </a:t>
            </a:r>
            <a:r>
              <a:rPr sz="2000" spc="-10" dirty="0">
                <a:solidFill>
                  <a:srgbClr val="404040"/>
                </a:solidFill>
                <a:latin typeface="Calibri"/>
                <a:cs typeface="Calibri"/>
              </a:rPr>
              <a:t>paramètre est </a:t>
            </a:r>
            <a:r>
              <a:rPr sz="2000" dirty="0">
                <a:solidFill>
                  <a:srgbClr val="404040"/>
                </a:solidFill>
                <a:latin typeface="Calibri"/>
                <a:cs typeface="Calibri"/>
              </a:rPr>
              <a:t>la même  que </a:t>
            </a:r>
            <a:r>
              <a:rPr sz="2000" spc="-5" dirty="0">
                <a:solidFill>
                  <a:srgbClr val="404040"/>
                </a:solidFill>
                <a:latin typeface="Calibri"/>
                <a:cs typeface="Calibri"/>
              </a:rPr>
              <a:t>celle passée </a:t>
            </a:r>
            <a:r>
              <a:rPr sz="2000" dirty="0">
                <a:solidFill>
                  <a:srgbClr val="404040"/>
                </a:solidFill>
                <a:latin typeface="Calibri"/>
                <a:cs typeface="Calibri"/>
              </a:rPr>
              <a:t>au</a:t>
            </a:r>
            <a:r>
              <a:rPr sz="2000" spc="20" dirty="0">
                <a:solidFill>
                  <a:srgbClr val="404040"/>
                </a:solidFill>
                <a:latin typeface="Calibri"/>
                <a:cs typeface="Calibri"/>
              </a:rPr>
              <a:t> </a:t>
            </a:r>
            <a:r>
              <a:rPr sz="2000" spc="-10" dirty="0">
                <a:solidFill>
                  <a:srgbClr val="404040"/>
                </a:solidFill>
                <a:latin typeface="Calibri"/>
                <a:cs typeface="Calibri"/>
              </a:rPr>
              <a:t>matcher</a:t>
            </a:r>
            <a:endParaRPr sz="2000" dirty="0">
              <a:latin typeface="Calibri"/>
              <a:cs typeface="Calibri"/>
            </a:endParaRPr>
          </a:p>
          <a:p>
            <a:pPr>
              <a:lnSpc>
                <a:spcPct val="100000"/>
              </a:lnSpc>
              <a:spcBef>
                <a:spcPts val="30"/>
              </a:spcBef>
            </a:pPr>
            <a:endParaRPr sz="1600" dirty="0">
              <a:latin typeface="Times New Roman"/>
              <a:cs typeface="Times New Roman"/>
            </a:endParaRPr>
          </a:p>
          <a:p>
            <a:pPr marL="484505">
              <a:lnSpc>
                <a:spcPct val="100000"/>
              </a:lnSpc>
            </a:pPr>
            <a:r>
              <a:rPr sz="1600" spc="-5" dirty="0">
                <a:latin typeface="Courier New"/>
                <a:cs typeface="Courier New"/>
              </a:rPr>
              <a:t>@Test</a:t>
            </a:r>
            <a:endParaRPr sz="1600" dirty="0">
              <a:latin typeface="Courier New"/>
              <a:cs typeface="Courier New"/>
            </a:endParaRPr>
          </a:p>
          <a:p>
            <a:pPr marL="484505">
              <a:lnSpc>
                <a:spcPct val="100000"/>
              </a:lnSpc>
            </a:pPr>
            <a:r>
              <a:rPr sz="1600" spc="-5" dirty="0">
                <a:latin typeface="Courier New"/>
                <a:cs typeface="Courier New"/>
              </a:rPr>
              <a:t>public void isSame()</a:t>
            </a:r>
            <a:r>
              <a:rPr sz="1600" spc="30" dirty="0">
                <a:latin typeface="Courier New"/>
                <a:cs typeface="Courier New"/>
              </a:rPr>
              <a:t> </a:t>
            </a:r>
            <a:r>
              <a:rPr sz="1600" spc="-5" dirty="0">
                <a:latin typeface="Courier New"/>
                <a:cs typeface="Courier New"/>
              </a:rPr>
              <a:t>{</a:t>
            </a:r>
            <a:endParaRPr sz="1600" dirty="0">
              <a:latin typeface="Courier New"/>
              <a:cs typeface="Courier New"/>
            </a:endParaRPr>
          </a:p>
          <a:p>
            <a:pPr marL="1398905">
              <a:lnSpc>
                <a:spcPct val="100000"/>
              </a:lnSpc>
            </a:pPr>
            <a:r>
              <a:rPr sz="1600" spc="-5" dirty="0">
                <a:latin typeface="Courier New"/>
                <a:cs typeface="Courier New"/>
              </a:rPr>
              <a:t>assertThat("coucou",</a:t>
            </a:r>
            <a:r>
              <a:rPr sz="1600" spc="15" dirty="0">
                <a:latin typeface="Courier New"/>
                <a:cs typeface="Courier New"/>
              </a:rPr>
              <a:t> </a:t>
            </a:r>
            <a:r>
              <a:rPr sz="1600" spc="-5" dirty="0">
                <a:latin typeface="Courier New"/>
                <a:cs typeface="Courier New"/>
              </a:rPr>
              <a:t>IsSame.sameInstance("coucou"));</a:t>
            </a:r>
            <a:endParaRPr sz="1600" dirty="0">
              <a:latin typeface="Courier New"/>
              <a:cs typeface="Courier New"/>
            </a:endParaRPr>
          </a:p>
          <a:p>
            <a:pPr marL="484505">
              <a:lnSpc>
                <a:spcPct val="100000"/>
              </a:lnSpc>
            </a:pPr>
            <a:r>
              <a:rPr sz="1600" spc="-5" dirty="0">
                <a:latin typeface="Courier New"/>
                <a:cs typeface="Courier New"/>
              </a:rPr>
              <a:t>}</a:t>
            </a:r>
            <a:endParaRPr sz="1600" dirty="0">
              <a:latin typeface="Courier New"/>
              <a:cs typeface="Courier New"/>
            </a:endParaRPr>
          </a:p>
          <a:p>
            <a:pPr>
              <a:lnSpc>
                <a:spcPct val="100000"/>
              </a:lnSpc>
              <a:spcBef>
                <a:spcPts val="15"/>
              </a:spcBef>
            </a:pPr>
            <a:endParaRPr sz="1950" dirty="0">
              <a:latin typeface="Times New Roman"/>
              <a:cs typeface="Times New Roman"/>
            </a:endParaRPr>
          </a:p>
          <a:p>
            <a:pPr marL="543560">
              <a:lnSpc>
                <a:spcPct val="100000"/>
              </a:lnSpc>
            </a:pPr>
            <a:r>
              <a:rPr sz="1800" spc="-5" dirty="0">
                <a:solidFill>
                  <a:srgbClr val="404040"/>
                </a:solidFill>
                <a:latin typeface="Courier New"/>
                <a:cs typeface="Courier New"/>
              </a:rPr>
              <a:t>IsEqual</a:t>
            </a:r>
            <a:r>
              <a:rPr sz="1800" spc="-610" dirty="0">
                <a:solidFill>
                  <a:srgbClr val="404040"/>
                </a:solidFill>
                <a:latin typeface="Courier New"/>
                <a:cs typeface="Courier New"/>
              </a:rPr>
              <a:t> </a:t>
            </a:r>
            <a:r>
              <a:rPr sz="2000" spc="-15" dirty="0">
                <a:solidFill>
                  <a:srgbClr val="404040"/>
                </a:solidFill>
                <a:latin typeface="Calibri"/>
                <a:cs typeface="Calibri"/>
              </a:rPr>
              <a:t>teste </a:t>
            </a:r>
            <a:r>
              <a:rPr sz="2000" spc="-25" dirty="0">
                <a:solidFill>
                  <a:srgbClr val="404040"/>
                </a:solidFill>
                <a:latin typeface="Calibri"/>
                <a:cs typeface="Calibri"/>
              </a:rPr>
              <a:t>l’égalité </a:t>
            </a:r>
            <a:r>
              <a:rPr sz="2000" spc="-10" dirty="0">
                <a:solidFill>
                  <a:srgbClr val="404040"/>
                </a:solidFill>
                <a:latin typeface="Calibri"/>
                <a:cs typeface="Calibri"/>
              </a:rPr>
              <a:t>entre </a:t>
            </a:r>
            <a:r>
              <a:rPr sz="2000" spc="-5" dirty="0">
                <a:solidFill>
                  <a:srgbClr val="404040"/>
                </a:solidFill>
                <a:latin typeface="Calibri"/>
                <a:cs typeface="Calibri"/>
              </a:rPr>
              <a:t>deux objets</a:t>
            </a:r>
            <a:endParaRPr sz="2000" dirty="0">
              <a:latin typeface="Calibri"/>
              <a:cs typeface="Calibri"/>
            </a:endParaRPr>
          </a:p>
          <a:p>
            <a:pPr>
              <a:lnSpc>
                <a:spcPct val="100000"/>
              </a:lnSpc>
              <a:spcBef>
                <a:spcPts val="40"/>
              </a:spcBef>
            </a:pPr>
            <a:endParaRPr sz="1800" dirty="0">
              <a:latin typeface="Times New Roman"/>
              <a:cs typeface="Times New Roman"/>
            </a:endParaRPr>
          </a:p>
          <a:p>
            <a:pPr marL="12700">
              <a:lnSpc>
                <a:spcPct val="100000"/>
              </a:lnSpc>
              <a:spcBef>
                <a:spcPts val="5"/>
              </a:spcBef>
            </a:pPr>
            <a:r>
              <a:rPr sz="1600" spc="-5" dirty="0">
                <a:latin typeface="Courier New"/>
                <a:cs typeface="Courier New"/>
              </a:rPr>
              <a:t>@Test</a:t>
            </a:r>
            <a:endParaRPr sz="1600" dirty="0">
              <a:latin typeface="Courier New"/>
              <a:cs typeface="Courier New"/>
            </a:endParaRPr>
          </a:p>
          <a:p>
            <a:pPr marL="12700">
              <a:lnSpc>
                <a:spcPct val="100000"/>
              </a:lnSpc>
            </a:pPr>
            <a:r>
              <a:rPr sz="1600" spc="-5" dirty="0">
                <a:latin typeface="Courier New"/>
                <a:cs typeface="Courier New"/>
              </a:rPr>
              <a:t>public void isEqual()</a:t>
            </a:r>
            <a:r>
              <a:rPr sz="1600" spc="35" dirty="0">
                <a:latin typeface="Courier New"/>
                <a:cs typeface="Courier New"/>
              </a:rPr>
              <a:t> </a:t>
            </a:r>
            <a:r>
              <a:rPr sz="1600" spc="-5" dirty="0">
                <a:latin typeface="Courier New"/>
                <a:cs typeface="Courier New"/>
              </a:rPr>
              <a:t>{</a:t>
            </a:r>
            <a:endParaRPr sz="1600" dirty="0">
              <a:latin typeface="Courier New"/>
              <a:cs typeface="Courier New"/>
            </a:endParaRPr>
          </a:p>
          <a:p>
            <a:pPr marL="927100">
              <a:lnSpc>
                <a:spcPct val="100000"/>
              </a:lnSpc>
            </a:pPr>
            <a:r>
              <a:rPr sz="1600" spc="-5" dirty="0">
                <a:latin typeface="Courier New"/>
                <a:cs typeface="Courier New"/>
              </a:rPr>
              <a:t>assertThat(new String("coucou"),</a:t>
            </a:r>
            <a:r>
              <a:rPr sz="1600" spc="85" dirty="0">
                <a:latin typeface="Courier New"/>
                <a:cs typeface="Courier New"/>
              </a:rPr>
              <a:t> </a:t>
            </a:r>
            <a:r>
              <a:rPr sz="1600" spc="-5" dirty="0">
                <a:latin typeface="Courier New"/>
                <a:cs typeface="Courier New"/>
              </a:rPr>
              <a:t>IsEqual.equalTo("coucou"));</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350</a:t>
            </a:r>
            <a:endParaRPr sz="1050">
              <a:latin typeface="Calibri"/>
              <a:cs typeface="Calibri"/>
            </a:endParaRPr>
          </a:p>
        </p:txBody>
      </p:sp>
      <p:sp>
        <p:nvSpPr>
          <p:cNvPr id="9"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224175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533400" y="565979"/>
            <a:ext cx="7467600" cy="3955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9177440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333248" y="1372838"/>
            <a:ext cx="8394065" cy="3232295"/>
          </a:xfrm>
          <a:prstGeom prst="rect">
            <a:avLst/>
          </a:prstGeom>
        </p:spPr>
        <p:txBody>
          <a:bodyPr vert="horz" wrap="square" lIns="0" tIns="46355" rIns="0" bIns="0" rtlCol="0">
            <a:spAutoFit/>
          </a:bodyPr>
          <a:lstStyle/>
          <a:p>
            <a:pPr marL="581025" marR="845819" indent="45720">
              <a:lnSpc>
                <a:spcPts val="2170"/>
              </a:lnSpc>
              <a:spcBef>
                <a:spcPts val="365"/>
              </a:spcBef>
            </a:pPr>
            <a:r>
              <a:rPr sz="1800" spc="-10" dirty="0">
                <a:solidFill>
                  <a:srgbClr val="404040"/>
                </a:solidFill>
                <a:latin typeface="Courier New"/>
                <a:cs typeface="Courier New"/>
              </a:rPr>
              <a:t>IsInstanceOf</a:t>
            </a:r>
            <a:r>
              <a:rPr sz="1800" spc="-650" dirty="0">
                <a:solidFill>
                  <a:srgbClr val="404040"/>
                </a:solidFill>
                <a:latin typeface="Courier New"/>
                <a:cs typeface="Courier New"/>
              </a:rPr>
              <a:t> </a:t>
            </a:r>
            <a:r>
              <a:rPr sz="2000" spc="-5" dirty="0">
                <a:solidFill>
                  <a:srgbClr val="404040"/>
                </a:solidFill>
                <a:latin typeface="Calibri"/>
                <a:cs typeface="Calibri"/>
              </a:rPr>
              <a:t>permet de </a:t>
            </a:r>
            <a:r>
              <a:rPr sz="2000" spc="-10" dirty="0">
                <a:solidFill>
                  <a:srgbClr val="404040"/>
                </a:solidFill>
                <a:latin typeface="Calibri"/>
                <a:cs typeface="Calibri"/>
              </a:rPr>
              <a:t>vérifier </a:t>
            </a:r>
            <a:r>
              <a:rPr sz="2000" dirty="0">
                <a:solidFill>
                  <a:srgbClr val="404040"/>
                </a:solidFill>
                <a:latin typeface="Calibri"/>
                <a:cs typeface="Calibri"/>
              </a:rPr>
              <a:t>qu’il </a:t>
            </a:r>
            <a:r>
              <a:rPr sz="2000" spc="-5" dirty="0">
                <a:solidFill>
                  <a:srgbClr val="404040"/>
                </a:solidFill>
                <a:latin typeface="Calibri"/>
                <a:cs typeface="Calibri"/>
              </a:rPr>
              <a:t>objet </a:t>
            </a:r>
            <a:r>
              <a:rPr sz="2000" spc="-10" dirty="0">
                <a:solidFill>
                  <a:srgbClr val="404040"/>
                </a:solidFill>
                <a:latin typeface="Calibri"/>
                <a:cs typeface="Calibri"/>
              </a:rPr>
              <a:t>est </a:t>
            </a:r>
            <a:r>
              <a:rPr sz="2000" spc="-5" dirty="0">
                <a:solidFill>
                  <a:srgbClr val="404040"/>
                </a:solidFill>
                <a:latin typeface="Calibri"/>
                <a:cs typeface="Calibri"/>
              </a:rPr>
              <a:t>bien </a:t>
            </a:r>
            <a:r>
              <a:rPr sz="2000" dirty="0">
                <a:solidFill>
                  <a:srgbClr val="404040"/>
                </a:solidFill>
                <a:latin typeface="Calibri"/>
                <a:cs typeface="Calibri"/>
              </a:rPr>
              <a:t>une </a:t>
            </a:r>
            <a:r>
              <a:rPr sz="2000" spc="-5" dirty="0">
                <a:solidFill>
                  <a:srgbClr val="404040"/>
                </a:solidFill>
                <a:latin typeface="Calibri"/>
                <a:cs typeface="Calibri"/>
              </a:rPr>
              <a:t>instance  </a:t>
            </a:r>
            <a:r>
              <a:rPr sz="2000" spc="-15" dirty="0">
                <a:solidFill>
                  <a:srgbClr val="404040"/>
                </a:solidFill>
                <a:latin typeface="Calibri"/>
                <a:cs typeface="Calibri"/>
              </a:rPr>
              <a:t>d’un </a:t>
            </a:r>
            <a:r>
              <a:rPr sz="2000" dirty="0">
                <a:solidFill>
                  <a:srgbClr val="404040"/>
                </a:solidFill>
                <a:latin typeface="Calibri"/>
                <a:cs typeface="Calibri"/>
              </a:rPr>
              <a:t>type</a:t>
            </a:r>
            <a:r>
              <a:rPr sz="2000" spc="-15" dirty="0">
                <a:solidFill>
                  <a:srgbClr val="404040"/>
                </a:solidFill>
                <a:latin typeface="Calibri"/>
                <a:cs typeface="Calibri"/>
              </a:rPr>
              <a:t> </a:t>
            </a:r>
            <a:r>
              <a:rPr sz="2000" spc="-5" dirty="0">
                <a:solidFill>
                  <a:srgbClr val="404040"/>
                </a:solidFill>
                <a:latin typeface="Calibri"/>
                <a:cs typeface="Calibri"/>
              </a:rPr>
              <a:t>particulier</a:t>
            </a:r>
            <a:endParaRPr sz="2000">
              <a:latin typeface="Calibri"/>
              <a:cs typeface="Calibri"/>
            </a:endParaRPr>
          </a:p>
          <a:p>
            <a:pPr>
              <a:lnSpc>
                <a:spcPct val="100000"/>
              </a:lnSpc>
              <a:spcBef>
                <a:spcPts val="50"/>
              </a:spcBef>
            </a:pPr>
            <a:endParaRPr sz="2500">
              <a:latin typeface="Times New Roman"/>
              <a:cs typeface="Times New Roman"/>
            </a:endParaRPr>
          </a:p>
          <a:p>
            <a:pPr marL="12700">
              <a:lnSpc>
                <a:spcPct val="100000"/>
              </a:lnSpc>
              <a:spcBef>
                <a:spcPts val="5"/>
              </a:spcBef>
            </a:pPr>
            <a:r>
              <a:rPr sz="1600" spc="-5" dirty="0">
                <a:latin typeface="Courier New"/>
                <a:cs typeface="Courier New"/>
              </a:rPr>
              <a:t>@Test</a:t>
            </a:r>
            <a:endParaRPr sz="1600">
              <a:latin typeface="Courier New"/>
              <a:cs typeface="Courier New"/>
            </a:endParaRPr>
          </a:p>
          <a:p>
            <a:pPr marL="134620">
              <a:lnSpc>
                <a:spcPct val="100000"/>
              </a:lnSpc>
            </a:pPr>
            <a:r>
              <a:rPr sz="1600" spc="-5" dirty="0">
                <a:latin typeface="Courier New"/>
                <a:cs typeface="Courier New"/>
              </a:rPr>
              <a:t>public void IsInstanceOf1()</a:t>
            </a:r>
            <a:r>
              <a:rPr sz="1600" spc="30"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assertThat("coucou",</a:t>
            </a:r>
            <a:r>
              <a:rPr sz="1600" spc="40" dirty="0">
                <a:latin typeface="Courier New"/>
                <a:cs typeface="Courier New"/>
              </a:rPr>
              <a:t> </a:t>
            </a:r>
            <a:r>
              <a:rPr sz="1600" spc="-5" dirty="0">
                <a:latin typeface="Courier New"/>
                <a:cs typeface="Courier New"/>
              </a:rPr>
              <a:t>IsInstanceOf.instanceOf(Object.class));</a:t>
            </a:r>
            <a:endParaRPr sz="1600">
              <a:latin typeface="Courier New"/>
              <a:cs typeface="Courier New"/>
            </a:endParaRPr>
          </a:p>
          <a:p>
            <a:pPr marL="134620">
              <a:lnSpc>
                <a:spcPct val="100000"/>
              </a:lnSpc>
            </a:pPr>
            <a:r>
              <a:rPr sz="1600" spc="-5" dirty="0">
                <a:latin typeface="Courier New"/>
                <a:cs typeface="Courier New"/>
              </a:rPr>
              <a:t>}</a:t>
            </a:r>
            <a:endParaRPr sz="1600">
              <a:latin typeface="Courier New"/>
              <a:cs typeface="Courier New"/>
            </a:endParaRPr>
          </a:p>
          <a:p>
            <a:pPr>
              <a:lnSpc>
                <a:spcPct val="100000"/>
              </a:lnSpc>
              <a:spcBef>
                <a:spcPts val="20"/>
              </a:spcBef>
            </a:pPr>
            <a:endParaRPr sz="1650">
              <a:latin typeface="Times New Roman"/>
              <a:cs typeface="Times New Roman"/>
            </a:endParaRPr>
          </a:p>
          <a:p>
            <a:pPr marL="134620">
              <a:lnSpc>
                <a:spcPct val="100000"/>
              </a:lnSpc>
              <a:spcBef>
                <a:spcPts val="5"/>
              </a:spcBef>
            </a:pPr>
            <a:r>
              <a:rPr sz="1600" spc="-5" dirty="0">
                <a:latin typeface="Courier New"/>
                <a:cs typeface="Courier New"/>
              </a:rPr>
              <a:t>@Test</a:t>
            </a:r>
            <a:endParaRPr sz="1600">
              <a:latin typeface="Courier New"/>
              <a:cs typeface="Courier New"/>
            </a:endParaRPr>
          </a:p>
          <a:p>
            <a:pPr marL="134620">
              <a:lnSpc>
                <a:spcPct val="100000"/>
              </a:lnSpc>
            </a:pPr>
            <a:r>
              <a:rPr sz="1600" spc="-5" dirty="0">
                <a:latin typeface="Courier New"/>
                <a:cs typeface="Courier New"/>
              </a:rPr>
              <a:t>public void IsInstanceOf2()</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assertThat("coucou",</a:t>
            </a:r>
            <a:r>
              <a:rPr sz="1600" spc="80" dirty="0">
                <a:latin typeface="Courier New"/>
                <a:cs typeface="Courier New"/>
              </a:rPr>
              <a:t> </a:t>
            </a:r>
            <a:r>
              <a:rPr sz="1600" spc="-5" dirty="0">
                <a:latin typeface="Courier New"/>
                <a:cs typeface="Courier New"/>
              </a:rPr>
              <a:t>IsInstanceOf.instanceOf(Integer.class));</a:t>
            </a:r>
            <a:endParaRPr sz="1600">
              <a:latin typeface="Courier New"/>
              <a:cs typeface="Courier New"/>
            </a:endParaRPr>
          </a:p>
          <a:p>
            <a:pPr marL="134620">
              <a:lnSpc>
                <a:spcPct val="100000"/>
              </a:lnSpc>
            </a:pPr>
            <a:r>
              <a:rPr sz="1600" spc="-5" dirty="0">
                <a:latin typeface="Courier New"/>
                <a:cs typeface="Courier New"/>
              </a:rPr>
              <a:t>}</a:t>
            </a:r>
            <a:endParaRPr sz="160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17622007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902004" y="1261643"/>
            <a:ext cx="7474584" cy="3345788"/>
          </a:xfrm>
          <a:prstGeom prst="rect">
            <a:avLst/>
          </a:prstGeom>
        </p:spPr>
        <p:txBody>
          <a:bodyPr vert="horz" wrap="square" lIns="0" tIns="161290" rIns="0" bIns="0" rtlCol="0">
            <a:spAutoFit/>
          </a:bodyPr>
          <a:lstStyle/>
          <a:p>
            <a:pPr marL="57785">
              <a:lnSpc>
                <a:spcPct val="100000"/>
              </a:lnSpc>
              <a:spcBef>
                <a:spcPts val="1270"/>
              </a:spcBef>
            </a:pPr>
            <a:r>
              <a:rPr sz="1200" spc="-5" dirty="0">
                <a:solidFill>
                  <a:srgbClr val="404040"/>
                </a:solidFill>
                <a:latin typeface="Courier New"/>
                <a:cs typeface="Courier New"/>
              </a:rPr>
              <a:t>IsNull</a:t>
            </a:r>
            <a:r>
              <a:rPr sz="1200" spc="-550" dirty="0">
                <a:solidFill>
                  <a:srgbClr val="404040"/>
                </a:solidFill>
                <a:latin typeface="Courier New"/>
                <a:cs typeface="Courier New"/>
              </a:rPr>
              <a:t> </a:t>
            </a:r>
            <a:r>
              <a:rPr sz="1400" spc="-5" dirty="0">
                <a:solidFill>
                  <a:srgbClr val="404040"/>
                </a:solidFill>
                <a:latin typeface="Calibri"/>
                <a:cs typeface="Calibri"/>
              </a:rPr>
              <a:t>permet </a:t>
            </a:r>
            <a:r>
              <a:rPr sz="1400" spc="-25" dirty="0">
                <a:solidFill>
                  <a:srgbClr val="404040"/>
                </a:solidFill>
                <a:latin typeface="Calibri"/>
                <a:cs typeface="Calibri"/>
              </a:rPr>
              <a:t>d’effecuter </a:t>
            </a:r>
            <a:r>
              <a:rPr sz="1400" spc="-5" dirty="0">
                <a:solidFill>
                  <a:srgbClr val="404040"/>
                </a:solidFill>
                <a:latin typeface="Calibri"/>
                <a:cs typeface="Calibri"/>
              </a:rPr>
              <a:t>des </a:t>
            </a:r>
            <a:r>
              <a:rPr sz="1400" spc="-10" dirty="0">
                <a:solidFill>
                  <a:srgbClr val="404040"/>
                </a:solidFill>
                <a:latin typeface="Calibri"/>
                <a:cs typeface="Calibri"/>
              </a:rPr>
              <a:t>vérifications </a:t>
            </a:r>
            <a:r>
              <a:rPr sz="1400" spc="-5" dirty="0">
                <a:solidFill>
                  <a:srgbClr val="404040"/>
                </a:solidFill>
                <a:latin typeface="Calibri"/>
                <a:cs typeface="Calibri"/>
              </a:rPr>
              <a:t>de nullité ou de non-nullité</a:t>
            </a:r>
            <a:endParaRPr sz="1400" dirty="0">
              <a:latin typeface="Calibri"/>
              <a:cs typeface="Calibri"/>
            </a:endParaRPr>
          </a:p>
          <a:p>
            <a:pPr marL="12700">
              <a:lnSpc>
                <a:spcPct val="100000"/>
              </a:lnSpc>
              <a:spcBef>
                <a:spcPts val="1175"/>
              </a:spcBef>
            </a:pPr>
            <a:r>
              <a:rPr sz="1400" spc="-5" dirty="0">
                <a:solidFill>
                  <a:srgbClr val="404040"/>
                </a:solidFill>
                <a:latin typeface="Calibri"/>
                <a:cs typeface="Calibri"/>
              </a:rPr>
              <a:t>Elle </a:t>
            </a:r>
            <a:r>
              <a:rPr sz="1400" spc="-10" dirty="0">
                <a:solidFill>
                  <a:srgbClr val="404040"/>
                </a:solidFill>
                <a:latin typeface="Calibri"/>
                <a:cs typeface="Calibri"/>
              </a:rPr>
              <a:t>propose </a:t>
            </a:r>
            <a:r>
              <a:rPr sz="1400" spc="-5" dirty="0">
                <a:solidFill>
                  <a:srgbClr val="404040"/>
                </a:solidFill>
                <a:latin typeface="Calibri"/>
                <a:cs typeface="Calibri"/>
              </a:rPr>
              <a:t>deux</a:t>
            </a:r>
            <a:r>
              <a:rPr sz="1400" spc="-25" dirty="0">
                <a:solidFill>
                  <a:srgbClr val="404040"/>
                </a:solidFill>
                <a:latin typeface="Calibri"/>
                <a:cs typeface="Calibri"/>
              </a:rPr>
              <a:t> </a:t>
            </a:r>
            <a:r>
              <a:rPr sz="1400" spc="-5" dirty="0">
                <a:solidFill>
                  <a:srgbClr val="404040"/>
                </a:solidFill>
                <a:latin typeface="Calibri"/>
                <a:cs typeface="Calibri"/>
              </a:rPr>
              <a:t>méthodes</a:t>
            </a:r>
            <a:endParaRPr sz="1400" dirty="0">
              <a:latin typeface="Calibri"/>
              <a:cs typeface="Calibri"/>
            </a:endParaRPr>
          </a:p>
          <a:p>
            <a:pPr marL="304800" indent="-183515">
              <a:lnSpc>
                <a:spcPct val="100000"/>
              </a:lnSpc>
              <a:spcBef>
                <a:spcPts val="190"/>
              </a:spcBef>
              <a:buClr>
                <a:srgbClr val="D24717"/>
              </a:buClr>
              <a:buChar char="◦"/>
              <a:tabLst>
                <a:tab pos="305435" algn="l"/>
              </a:tabLst>
            </a:pPr>
            <a:r>
              <a:rPr sz="1200" spc="-15" dirty="0">
                <a:solidFill>
                  <a:srgbClr val="404040"/>
                </a:solidFill>
                <a:latin typeface="Calibri"/>
                <a:cs typeface="Calibri"/>
              </a:rPr>
              <a:t>nullValue()</a:t>
            </a:r>
            <a:endParaRPr sz="1200" dirty="0">
              <a:latin typeface="Calibri"/>
              <a:cs typeface="Calibri"/>
            </a:endParaRPr>
          </a:p>
          <a:p>
            <a:pPr marL="304800" indent="-183515">
              <a:lnSpc>
                <a:spcPct val="100000"/>
              </a:lnSpc>
              <a:spcBef>
                <a:spcPts val="385"/>
              </a:spcBef>
              <a:buClr>
                <a:srgbClr val="D24717"/>
              </a:buClr>
              <a:buChar char="◦"/>
              <a:tabLst>
                <a:tab pos="305435" algn="l"/>
              </a:tabLst>
            </a:pPr>
            <a:r>
              <a:rPr sz="1200" spc="-15" dirty="0">
                <a:solidFill>
                  <a:srgbClr val="404040"/>
                </a:solidFill>
                <a:latin typeface="Calibri"/>
                <a:cs typeface="Calibri"/>
              </a:rPr>
              <a:t>notNullValue()</a:t>
            </a:r>
            <a:endParaRPr sz="1200" dirty="0">
              <a:latin typeface="Calibri"/>
              <a:cs typeface="Calibri"/>
            </a:endParaRPr>
          </a:p>
          <a:p>
            <a:pPr marL="887730">
              <a:lnSpc>
                <a:spcPct val="100000"/>
              </a:lnSpc>
              <a:spcBef>
                <a:spcPts val="1280"/>
              </a:spcBef>
            </a:pPr>
            <a:r>
              <a:rPr sz="1100" spc="-5" dirty="0">
                <a:latin typeface="Courier New"/>
                <a:cs typeface="Courier New"/>
              </a:rPr>
              <a:t>@Test</a:t>
            </a:r>
            <a:endParaRPr sz="1100" dirty="0">
              <a:latin typeface="Courier New"/>
              <a:cs typeface="Courier New"/>
            </a:endParaRPr>
          </a:p>
          <a:p>
            <a:pPr marL="887730">
              <a:lnSpc>
                <a:spcPct val="100000"/>
              </a:lnSpc>
            </a:pPr>
            <a:r>
              <a:rPr sz="1100" spc="-5" dirty="0">
                <a:latin typeface="Courier New"/>
                <a:cs typeface="Courier New"/>
              </a:rPr>
              <a:t>public void IsNull1()</a:t>
            </a:r>
            <a:r>
              <a:rPr sz="1100" spc="20" dirty="0">
                <a:latin typeface="Courier New"/>
                <a:cs typeface="Courier New"/>
              </a:rPr>
              <a:t> </a:t>
            </a:r>
            <a:r>
              <a:rPr sz="1100" spc="-5" dirty="0">
                <a:latin typeface="Courier New"/>
                <a:cs typeface="Courier New"/>
              </a:rPr>
              <a:t>{</a:t>
            </a:r>
            <a:endParaRPr sz="1100" dirty="0">
              <a:latin typeface="Courier New"/>
              <a:cs typeface="Courier New"/>
            </a:endParaRPr>
          </a:p>
          <a:p>
            <a:pPr marL="1680845">
              <a:lnSpc>
                <a:spcPct val="100000"/>
              </a:lnSpc>
              <a:spcBef>
                <a:spcPts val="5"/>
              </a:spcBef>
            </a:pPr>
            <a:r>
              <a:rPr sz="1100" spc="-5" dirty="0">
                <a:latin typeface="Courier New"/>
                <a:cs typeface="Courier New"/>
              </a:rPr>
              <a:t>String s =</a:t>
            </a:r>
            <a:r>
              <a:rPr sz="1100" spc="10" dirty="0">
                <a:latin typeface="Courier New"/>
                <a:cs typeface="Courier New"/>
              </a:rPr>
              <a:t> </a:t>
            </a:r>
            <a:r>
              <a:rPr sz="1100" spc="-5" dirty="0">
                <a:latin typeface="Courier New"/>
                <a:cs typeface="Courier New"/>
              </a:rPr>
              <a:t>"coucou";</a:t>
            </a:r>
            <a:endParaRPr sz="1100" dirty="0">
              <a:latin typeface="Courier New"/>
              <a:cs typeface="Courier New"/>
            </a:endParaRPr>
          </a:p>
          <a:p>
            <a:pPr marL="1680845">
              <a:lnSpc>
                <a:spcPct val="100000"/>
              </a:lnSpc>
            </a:pPr>
            <a:r>
              <a:rPr sz="1100" spc="-5" dirty="0">
                <a:latin typeface="Courier New"/>
                <a:cs typeface="Courier New"/>
              </a:rPr>
              <a:t>assertThat(s,</a:t>
            </a:r>
            <a:r>
              <a:rPr sz="1100" dirty="0">
                <a:latin typeface="Courier New"/>
                <a:cs typeface="Courier New"/>
              </a:rPr>
              <a:t> </a:t>
            </a:r>
            <a:r>
              <a:rPr sz="1100" spc="-5" dirty="0">
                <a:latin typeface="Courier New"/>
                <a:cs typeface="Courier New"/>
              </a:rPr>
              <a:t>IsNull.nullValue());</a:t>
            </a:r>
            <a:endParaRPr sz="1100" dirty="0">
              <a:latin typeface="Courier New"/>
              <a:cs typeface="Courier New"/>
            </a:endParaRPr>
          </a:p>
          <a:p>
            <a:pPr marL="887730">
              <a:lnSpc>
                <a:spcPct val="100000"/>
              </a:lnSpc>
            </a:pPr>
            <a:r>
              <a:rPr sz="1100" spc="-5" dirty="0">
                <a:latin typeface="Courier New"/>
                <a:cs typeface="Courier New"/>
              </a:rPr>
              <a:t>}</a:t>
            </a:r>
            <a:endParaRPr sz="1100" dirty="0">
              <a:latin typeface="Courier New"/>
              <a:cs typeface="Courier New"/>
            </a:endParaRPr>
          </a:p>
          <a:p>
            <a:pPr>
              <a:lnSpc>
                <a:spcPct val="100000"/>
              </a:lnSpc>
              <a:spcBef>
                <a:spcPts val="20"/>
              </a:spcBef>
            </a:pPr>
            <a:endParaRPr sz="1200" dirty="0">
              <a:latin typeface="Times New Roman"/>
              <a:cs typeface="Times New Roman"/>
            </a:endParaRPr>
          </a:p>
          <a:p>
            <a:pPr marL="887730">
              <a:lnSpc>
                <a:spcPct val="100000"/>
              </a:lnSpc>
            </a:pPr>
            <a:r>
              <a:rPr sz="1100" spc="-5" dirty="0">
                <a:latin typeface="Courier New"/>
                <a:cs typeface="Courier New"/>
              </a:rPr>
              <a:t>@Test</a:t>
            </a:r>
            <a:endParaRPr sz="1100" dirty="0">
              <a:latin typeface="Courier New"/>
              <a:cs typeface="Courier New"/>
            </a:endParaRPr>
          </a:p>
          <a:p>
            <a:pPr marL="887730">
              <a:lnSpc>
                <a:spcPct val="100000"/>
              </a:lnSpc>
            </a:pPr>
            <a:r>
              <a:rPr sz="1100" spc="-5" dirty="0">
                <a:latin typeface="Courier New"/>
                <a:cs typeface="Courier New"/>
              </a:rPr>
              <a:t>public void IsNull2()</a:t>
            </a:r>
            <a:r>
              <a:rPr sz="1100" spc="20" dirty="0">
                <a:latin typeface="Courier New"/>
                <a:cs typeface="Courier New"/>
              </a:rPr>
              <a:t> </a:t>
            </a:r>
            <a:r>
              <a:rPr sz="1100" spc="-5" dirty="0">
                <a:latin typeface="Courier New"/>
                <a:cs typeface="Courier New"/>
              </a:rPr>
              <a:t>{</a:t>
            </a:r>
            <a:endParaRPr sz="1100" dirty="0">
              <a:latin typeface="Courier New"/>
              <a:cs typeface="Courier New"/>
            </a:endParaRPr>
          </a:p>
          <a:p>
            <a:pPr marL="1680845">
              <a:lnSpc>
                <a:spcPct val="100000"/>
              </a:lnSpc>
              <a:spcBef>
                <a:spcPts val="5"/>
              </a:spcBef>
            </a:pPr>
            <a:r>
              <a:rPr sz="1100" spc="-5" dirty="0">
                <a:latin typeface="Courier New"/>
                <a:cs typeface="Courier New"/>
              </a:rPr>
              <a:t>String s =</a:t>
            </a:r>
            <a:r>
              <a:rPr sz="1100" spc="20" dirty="0">
                <a:latin typeface="Courier New"/>
                <a:cs typeface="Courier New"/>
              </a:rPr>
              <a:t> </a:t>
            </a:r>
            <a:r>
              <a:rPr sz="1100" spc="-5" dirty="0">
                <a:latin typeface="Courier New"/>
                <a:cs typeface="Courier New"/>
              </a:rPr>
              <a:t>null;</a:t>
            </a:r>
            <a:endParaRPr sz="1100" dirty="0">
              <a:latin typeface="Courier New"/>
              <a:cs typeface="Courier New"/>
            </a:endParaRPr>
          </a:p>
          <a:p>
            <a:pPr marL="1680845">
              <a:lnSpc>
                <a:spcPct val="100000"/>
              </a:lnSpc>
            </a:pPr>
            <a:r>
              <a:rPr sz="1100" spc="-5" dirty="0">
                <a:latin typeface="Courier New"/>
                <a:cs typeface="Courier New"/>
              </a:rPr>
              <a:t>assertThat(s,</a:t>
            </a:r>
            <a:r>
              <a:rPr sz="1100" dirty="0">
                <a:latin typeface="Courier New"/>
                <a:cs typeface="Courier New"/>
              </a:rPr>
              <a:t> </a:t>
            </a:r>
            <a:r>
              <a:rPr sz="1100" spc="-5" dirty="0">
                <a:latin typeface="Courier New"/>
                <a:cs typeface="Courier New"/>
              </a:rPr>
              <a:t>IsNull.notNullValue());</a:t>
            </a:r>
            <a:endParaRPr sz="1100" dirty="0">
              <a:latin typeface="Courier New"/>
              <a:cs typeface="Courier New"/>
            </a:endParaRPr>
          </a:p>
          <a:p>
            <a:pPr marL="887730">
              <a:lnSpc>
                <a:spcPct val="100000"/>
              </a:lnSpc>
            </a:pPr>
            <a:r>
              <a:rPr sz="1100" spc="-5" dirty="0">
                <a:latin typeface="Courier New"/>
                <a:cs typeface="Courier New"/>
              </a:rPr>
              <a:t>}</a:t>
            </a:r>
            <a:endParaRPr sz="1100" dirty="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10271566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766369" y="1348026"/>
            <a:ext cx="7217409" cy="3525324"/>
          </a:xfrm>
          <a:prstGeom prst="rect">
            <a:avLst/>
          </a:prstGeom>
        </p:spPr>
        <p:txBody>
          <a:bodyPr vert="horz" wrap="square" lIns="0" tIns="44450" rIns="0" bIns="0" rtlCol="0">
            <a:spAutoFit/>
          </a:bodyPr>
          <a:lstStyle/>
          <a:p>
            <a:pPr marL="208915">
              <a:lnSpc>
                <a:spcPct val="100000"/>
              </a:lnSpc>
              <a:spcBef>
                <a:spcPts val="350"/>
              </a:spcBef>
            </a:pPr>
            <a:r>
              <a:rPr sz="1400" spc="-5" dirty="0">
                <a:solidFill>
                  <a:srgbClr val="404040"/>
                </a:solidFill>
                <a:latin typeface="Courier New"/>
                <a:cs typeface="Courier New"/>
              </a:rPr>
              <a:t>Is</a:t>
            </a:r>
            <a:r>
              <a:rPr sz="1400" spc="-765" dirty="0">
                <a:solidFill>
                  <a:srgbClr val="404040"/>
                </a:solidFill>
                <a:latin typeface="Courier New"/>
                <a:cs typeface="Courier New"/>
              </a:rPr>
              <a:t> </a:t>
            </a:r>
            <a:r>
              <a:rPr sz="1400" spc="-5" dirty="0">
                <a:solidFill>
                  <a:srgbClr val="404040"/>
                </a:solidFill>
                <a:latin typeface="Calibri"/>
                <a:cs typeface="Calibri"/>
              </a:rPr>
              <a:t>permet</a:t>
            </a:r>
            <a:endParaRPr sz="1400" dirty="0">
              <a:latin typeface="Calibri"/>
              <a:cs typeface="Calibri"/>
            </a:endParaRPr>
          </a:p>
          <a:p>
            <a:pPr marL="440690" indent="-183515">
              <a:lnSpc>
                <a:spcPct val="100000"/>
              </a:lnSpc>
              <a:spcBef>
                <a:spcPts val="225"/>
              </a:spcBef>
              <a:buClr>
                <a:srgbClr val="D24717"/>
              </a:buClr>
              <a:buChar char="◦"/>
              <a:tabLst>
                <a:tab pos="441325" algn="l"/>
              </a:tabLst>
            </a:pPr>
            <a:r>
              <a:rPr sz="1200" spc="-20" dirty="0">
                <a:solidFill>
                  <a:srgbClr val="404040"/>
                </a:solidFill>
                <a:latin typeface="Calibri"/>
                <a:cs typeface="Calibri"/>
              </a:rPr>
              <a:t>d’apporter </a:t>
            </a:r>
            <a:r>
              <a:rPr sz="1200" spc="-5" dirty="0">
                <a:solidFill>
                  <a:srgbClr val="404040"/>
                </a:solidFill>
                <a:latin typeface="Calibri"/>
                <a:cs typeface="Calibri"/>
              </a:rPr>
              <a:t>plus de </a:t>
            </a:r>
            <a:r>
              <a:rPr sz="1200" spc="-10" dirty="0">
                <a:solidFill>
                  <a:srgbClr val="404040"/>
                </a:solidFill>
                <a:latin typeface="Calibri"/>
                <a:cs typeface="Calibri"/>
              </a:rPr>
              <a:t>lisibilité </a:t>
            </a:r>
            <a:r>
              <a:rPr sz="1200" dirty="0">
                <a:solidFill>
                  <a:srgbClr val="404040"/>
                </a:solidFill>
                <a:latin typeface="Calibri"/>
                <a:cs typeface="Calibri"/>
              </a:rPr>
              <a:t>aux </a:t>
            </a:r>
            <a:r>
              <a:rPr sz="1200" spc="-10" dirty="0">
                <a:solidFill>
                  <a:srgbClr val="404040"/>
                </a:solidFill>
                <a:latin typeface="Calibri"/>
                <a:cs typeface="Calibri"/>
              </a:rPr>
              <a:t>tests </a:t>
            </a:r>
            <a:r>
              <a:rPr sz="1200" dirty="0">
                <a:solidFill>
                  <a:srgbClr val="404040"/>
                </a:solidFill>
                <a:latin typeface="Calibri"/>
                <a:cs typeface="Calibri"/>
              </a:rPr>
              <a:t>( </a:t>
            </a:r>
            <a:r>
              <a:rPr sz="1200" spc="-10" dirty="0">
                <a:solidFill>
                  <a:srgbClr val="404040"/>
                </a:solidFill>
                <a:latin typeface="Calibri"/>
                <a:cs typeface="Calibri"/>
              </a:rPr>
              <a:t>Is.is(Matcher)</a:t>
            </a:r>
            <a:r>
              <a:rPr sz="1200" spc="114"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marL="440690" indent="-183515">
              <a:lnSpc>
                <a:spcPct val="100000"/>
              </a:lnSpc>
              <a:spcBef>
                <a:spcPts val="385"/>
              </a:spcBef>
              <a:buClr>
                <a:srgbClr val="D24717"/>
              </a:buClr>
              <a:buChar char="◦"/>
              <a:tabLst>
                <a:tab pos="441325" algn="l"/>
              </a:tabLst>
            </a:pPr>
            <a:r>
              <a:rPr sz="1200" spc="-5" dirty="0">
                <a:solidFill>
                  <a:srgbClr val="404040"/>
                </a:solidFill>
                <a:latin typeface="Calibri"/>
                <a:cs typeface="Calibri"/>
              </a:rPr>
              <a:t>de </a:t>
            </a:r>
            <a:r>
              <a:rPr sz="1200" spc="-15" dirty="0">
                <a:solidFill>
                  <a:srgbClr val="404040"/>
                </a:solidFill>
                <a:latin typeface="Calibri"/>
                <a:cs typeface="Calibri"/>
              </a:rPr>
              <a:t>tester </a:t>
            </a:r>
            <a:r>
              <a:rPr sz="1200" spc="-25" dirty="0">
                <a:solidFill>
                  <a:srgbClr val="404040"/>
                </a:solidFill>
                <a:latin typeface="Calibri"/>
                <a:cs typeface="Calibri"/>
              </a:rPr>
              <a:t>l’égalité </a:t>
            </a:r>
            <a:r>
              <a:rPr sz="1200" dirty="0">
                <a:solidFill>
                  <a:srgbClr val="404040"/>
                </a:solidFill>
                <a:latin typeface="Calibri"/>
                <a:cs typeface="Calibri"/>
              </a:rPr>
              <a:t>( </a:t>
            </a:r>
            <a:r>
              <a:rPr sz="1200" spc="-5" dirty="0">
                <a:solidFill>
                  <a:srgbClr val="404040"/>
                </a:solidFill>
                <a:latin typeface="Calibri"/>
                <a:cs typeface="Calibri"/>
              </a:rPr>
              <a:t>Is.is(Object) </a:t>
            </a:r>
            <a:r>
              <a:rPr sz="1200" dirty="0">
                <a:solidFill>
                  <a:srgbClr val="404040"/>
                </a:solidFill>
                <a:latin typeface="Calibri"/>
                <a:cs typeface="Calibri"/>
              </a:rPr>
              <a:t>) – </a:t>
            </a:r>
            <a:r>
              <a:rPr sz="1200" spc="-15" dirty="0">
                <a:solidFill>
                  <a:srgbClr val="404040"/>
                </a:solidFill>
                <a:latin typeface="Calibri"/>
                <a:cs typeface="Calibri"/>
              </a:rPr>
              <a:t>raccourci </a:t>
            </a:r>
            <a:r>
              <a:rPr sz="1200" spc="-5" dirty="0">
                <a:solidFill>
                  <a:srgbClr val="404040"/>
                </a:solidFill>
                <a:latin typeface="Calibri"/>
                <a:cs typeface="Calibri"/>
              </a:rPr>
              <a:t>de</a:t>
            </a:r>
            <a:r>
              <a:rPr sz="1200" spc="190" dirty="0">
                <a:solidFill>
                  <a:srgbClr val="404040"/>
                </a:solidFill>
                <a:latin typeface="Calibri"/>
                <a:cs typeface="Calibri"/>
              </a:rPr>
              <a:t> </a:t>
            </a:r>
            <a:r>
              <a:rPr sz="1200" spc="-20" dirty="0">
                <a:solidFill>
                  <a:srgbClr val="404040"/>
                </a:solidFill>
                <a:latin typeface="Calibri"/>
                <a:cs typeface="Calibri"/>
              </a:rPr>
              <a:t>is(equalTo(x))</a:t>
            </a:r>
            <a:endParaRPr sz="1200" dirty="0">
              <a:latin typeface="Calibri"/>
              <a:cs typeface="Calibri"/>
            </a:endParaRPr>
          </a:p>
          <a:p>
            <a:pPr marL="440690" marR="1525270" indent="-182880">
              <a:lnSpc>
                <a:spcPts val="1939"/>
              </a:lnSpc>
              <a:spcBef>
                <a:spcPts val="635"/>
              </a:spcBef>
              <a:buClr>
                <a:srgbClr val="D24717"/>
              </a:buClr>
              <a:buChar char="◦"/>
              <a:tabLst>
                <a:tab pos="441325" algn="l"/>
              </a:tabLst>
            </a:pPr>
            <a:r>
              <a:rPr sz="1200" spc="-5" dirty="0">
                <a:solidFill>
                  <a:srgbClr val="404040"/>
                </a:solidFill>
                <a:latin typeface="Calibri"/>
                <a:cs typeface="Calibri"/>
              </a:rPr>
              <a:t>de </a:t>
            </a:r>
            <a:r>
              <a:rPr sz="1100" spc="-15" dirty="0">
                <a:solidFill>
                  <a:srgbClr val="404040"/>
                </a:solidFill>
                <a:latin typeface="Calibri"/>
                <a:cs typeface="Calibri"/>
              </a:rPr>
              <a:t>tester</a:t>
            </a:r>
            <a:r>
              <a:rPr sz="1200" spc="-15" dirty="0">
                <a:solidFill>
                  <a:srgbClr val="404040"/>
                </a:solidFill>
                <a:latin typeface="Calibri"/>
                <a:cs typeface="Calibri"/>
              </a:rPr>
              <a:t> </a:t>
            </a:r>
            <a:r>
              <a:rPr sz="1200" dirty="0">
                <a:solidFill>
                  <a:srgbClr val="404040"/>
                </a:solidFill>
                <a:latin typeface="Calibri"/>
                <a:cs typeface="Calibri"/>
              </a:rPr>
              <a:t>le type </a:t>
            </a:r>
            <a:r>
              <a:rPr sz="1200" spc="-10" dirty="0">
                <a:solidFill>
                  <a:srgbClr val="404040"/>
                </a:solidFill>
                <a:latin typeface="Calibri"/>
                <a:cs typeface="Calibri"/>
              </a:rPr>
              <a:t>d’instance </a:t>
            </a:r>
            <a:r>
              <a:rPr sz="1200" dirty="0">
                <a:solidFill>
                  <a:srgbClr val="404040"/>
                </a:solidFill>
                <a:latin typeface="Calibri"/>
                <a:cs typeface="Calibri"/>
              </a:rPr>
              <a:t>( </a:t>
            </a:r>
            <a:r>
              <a:rPr sz="1200" spc="-5" dirty="0">
                <a:solidFill>
                  <a:srgbClr val="404040"/>
                </a:solidFill>
                <a:latin typeface="Calibri"/>
                <a:cs typeface="Calibri"/>
              </a:rPr>
              <a:t>Is.isA(Class) </a:t>
            </a:r>
            <a:r>
              <a:rPr sz="1200" dirty="0">
                <a:solidFill>
                  <a:srgbClr val="404040"/>
                </a:solidFill>
                <a:latin typeface="Calibri"/>
                <a:cs typeface="Calibri"/>
              </a:rPr>
              <a:t>) – </a:t>
            </a:r>
            <a:r>
              <a:rPr sz="1200" spc="-15" dirty="0">
                <a:solidFill>
                  <a:srgbClr val="404040"/>
                </a:solidFill>
                <a:latin typeface="Calibri"/>
                <a:cs typeface="Calibri"/>
              </a:rPr>
              <a:t>raccourci </a:t>
            </a:r>
            <a:r>
              <a:rPr sz="1200" spc="-5" dirty="0">
                <a:solidFill>
                  <a:srgbClr val="404040"/>
                </a:solidFill>
                <a:latin typeface="Calibri"/>
                <a:cs typeface="Calibri"/>
              </a:rPr>
              <a:t>de  is(instanceOf(SomeClass.class))</a:t>
            </a:r>
            <a:endParaRPr sz="1200" dirty="0">
              <a:latin typeface="Calibri"/>
              <a:cs typeface="Calibri"/>
            </a:endParaRPr>
          </a:p>
          <a:p>
            <a:pPr marL="12700">
              <a:lnSpc>
                <a:spcPct val="100000"/>
              </a:lnSpc>
              <a:spcBef>
                <a:spcPts val="470"/>
              </a:spcBef>
            </a:pPr>
            <a:r>
              <a:rPr sz="1050" spc="-5" dirty="0">
                <a:latin typeface="Courier New"/>
                <a:cs typeface="Courier New"/>
              </a:rPr>
              <a:t>@Test</a:t>
            </a:r>
            <a:endParaRPr sz="1050" dirty="0">
              <a:latin typeface="Courier New"/>
              <a:cs typeface="Courier New"/>
            </a:endParaRPr>
          </a:p>
          <a:p>
            <a:pPr marL="12700">
              <a:lnSpc>
                <a:spcPct val="100000"/>
              </a:lnSpc>
            </a:pPr>
            <a:r>
              <a:rPr sz="1050" spc="-5" dirty="0">
                <a:latin typeface="Courier New"/>
                <a:cs typeface="Courier New"/>
              </a:rPr>
              <a:t>public void testIs()</a:t>
            </a:r>
            <a:r>
              <a:rPr sz="1050" spc="-45" dirty="0">
                <a:latin typeface="Courier New"/>
                <a:cs typeface="Courier New"/>
              </a:rPr>
              <a:t> </a:t>
            </a:r>
            <a:r>
              <a:rPr sz="1050" dirty="0">
                <a:latin typeface="Courier New"/>
                <a:cs typeface="Courier New"/>
              </a:rPr>
              <a:t>{</a:t>
            </a:r>
          </a:p>
          <a:p>
            <a:pPr marL="926465">
              <a:lnSpc>
                <a:spcPct val="100000"/>
              </a:lnSpc>
            </a:pPr>
            <a:r>
              <a:rPr sz="1050" spc="-5" dirty="0">
                <a:latin typeface="Courier New"/>
                <a:cs typeface="Courier New"/>
              </a:rPr>
              <a:t>assertThat("coucou",</a:t>
            </a:r>
            <a:r>
              <a:rPr sz="1050" spc="40" dirty="0">
                <a:latin typeface="Courier New"/>
                <a:cs typeface="Courier New"/>
              </a:rPr>
              <a:t> </a:t>
            </a:r>
            <a:r>
              <a:rPr sz="1050" spc="-10" dirty="0">
                <a:latin typeface="Courier New"/>
                <a:cs typeface="Courier New"/>
              </a:rPr>
              <a:t>Is.is(IsSame.sameInstance("coucou")));</a:t>
            </a:r>
            <a:endParaRPr sz="1050" dirty="0">
              <a:latin typeface="Courier New"/>
              <a:cs typeface="Courier New"/>
            </a:endParaRPr>
          </a:p>
          <a:p>
            <a:pPr marL="12700">
              <a:lnSpc>
                <a:spcPct val="100000"/>
              </a:lnSpc>
            </a:pPr>
            <a:r>
              <a:rPr sz="1050" dirty="0">
                <a:latin typeface="Courier New"/>
                <a:cs typeface="Courier New"/>
              </a:rPr>
              <a:t>}</a:t>
            </a:r>
          </a:p>
          <a:p>
            <a:pPr marL="147955">
              <a:lnSpc>
                <a:spcPct val="100000"/>
              </a:lnSpc>
              <a:spcBef>
                <a:spcPts val="229"/>
              </a:spcBef>
            </a:pPr>
            <a:r>
              <a:rPr sz="1400" spc="-5" dirty="0">
                <a:solidFill>
                  <a:srgbClr val="404040"/>
                </a:solidFill>
                <a:latin typeface="Calibri"/>
                <a:cs typeface="Calibri"/>
              </a:rPr>
              <a:t>On </a:t>
            </a:r>
            <a:r>
              <a:rPr sz="1400" spc="-15" dirty="0">
                <a:solidFill>
                  <a:srgbClr val="404040"/>
                </a:solidFill>
                <a:latin typeface="Calibri"/>
                <a:cs typeface="Calibri"/>
              </a:rPr>
              <a:t>verra </a:t>
            </a:r>
            <a:r>
              <a:rPr sz="1400" spc="-5" dirty="0">
                <a:solidFill>
                  <a:srgbClr val="404040"/>
                </a:solidFill>
                <a:latin typeface="Calibri"/>
                <a:cs typeface="Calibri"/>
              </a:rPr>
              <a:t>son </a:t>
            </a:r>
            <a:r>
              <a:rPr sz="1400" spc="-10" dirty="0">
                <a:solidFill>
                  <a:srgbClr val="404040"/>
                </a:solidFill>
                <a:latin typeface="Calibri"/>
                <a:cs typeface="Calibri"/>
              </a:rPr>
              <a:t>utilité </a:t>
            </a:r>
            <a:r>
              <a:rPr sz="1400" spc="-5" dirty="0">
                <a:solidFill>
                  <a:srgbClr val="404040"/>
                </a:solidFill>
                <a:latin typeface="Calibri"/>
                <a:cs typeface="Calibri"/>
              </a:rPr>
              <a:t>de </a:t>
            </a:r>
            <a:r>
              <a:rPr sz="1400" spc="-10" dirty="0">
                <a:solidFill>
                  <a:srgbClr val="404040"/>
                </a:solidFill>
                <a:latin typeface="Calibri"/>
                <a:cs typeface="Calibri"/>
              </a:rPr>
              <a:t>lisibilité </a:t>
            </a:r>
            <a:r>
              <a:rPr sz="1400" dirty="0">
                <a:solidFill>
                  <a:srgbClr val="404040"/>
                </a:solidFill>
                <a:latin typeface="Calibri"/>
                <a:cs typeface="Calibri"/>
              </a:rPr>
              <a:t>en </a:t>
            </a:r>
            <a:r>
              <a:rPr sz="1400" spc="-10" dirty="0">
                <a:solidFill>
                  <a:srgbClr val="404040"/>
                </a:solidFill>
                <a:latin typeface="Calibri"/>
                <a:cs typeface="Calibri"/>
              </a:rPr>
              <a:t>faisant </a:t>
            </a:r>
            <a:r>
              <a:rPr sz="1400" spc="-5" dirty="0">
                <a:solidFill>
                  <a:srgbClr val="404040"/>
                </a:solidFill>
                <a:latin typeface="Calibri"/>
                <a:cs typeface="Calibri"/>
              </a:rPr>
              <a:t>des imports</a:t>
            </a:r>
            <a:r>
              <a:rPr sz="1400" spc="145" dirty="0">
                <a:solidFill>
                  <a:srgbClr val="404040"/>
                </a:solidFill>
                <a:latin typeface="Calibri"/>
                <a:cs typeface="Calibri"/>
              </a:rPr>
              <a:t> </a:t>
            </a:r>
            <a:r>
              <a:rPr sz="1400" spc="-10" dirty="0">
                <a:solidFill>
                  <a:srgbClr val="404040"/>
                </a:solidFill>
                <a:latin typeface="Calibri"/>
                <a:cs typeface="Calibri"/>
              </a:rPr>
              <a:t>statiques</a:t>
            </a:r>
            <a:endParaRPr sz="1400" dirty="0">
              <a:latin typeface="Calibri"/>
              <a:cs typeface="Calibri"/>
            </a:endParaRPr>
          </a:p>
          <a:p>
            <a:pPr marL="12700">
              <a:lnSpc>
                <a:spcPct val="100000"/>
              </a:lnSpc>
              <a:spcBef>
                <a:spcPts val="775"/>
              </a:spcBef>
            </a:pPr>
            <a:r>
              <a:rPr sz="1050" spc="-5" dirty="0">
                <a:latin typeface="Courier New"/>
                <a:cs typeface="Courier New"/>
              </a:rPr>
              <a:t>import static</a:t>
            </a:r>
            <a:r>
              <a:rPr sz="1050" spc="-30" dirty="0">
                <a:latin typeface="Courier New"/>
                <a:cs typeface="Courier New"/>
              </a:rPr>
              <a:t> </a:t>
            </a:r>
            <a:r>
              <a:rPr sz="1050" spc="-5" dirty="0">
                <a:latin typeface="Courier New"/>
                <a:cs typeface="Courier New"/>
              </a:rPr>
              <a:t>org.hamcrest.core.Is.is;</a:t>
            </a:r>
            <a:endParaRPr sz="1050" dirty="0">
              <a:latin typeface="Courier New"/>
              <a:cs typeface="Courier New"/>
            </a:endParaRPr>
          </a:p>
          <a:p>
            <a:pPr marL="12700">
              <a:lnSpc>
                <a:spcPct val="100000"/>
              </a:lnSpc>
            </a:pPr>
            <a:r>
              <a:rPr sz="1050" spc="-5" dirty="0">
                <a:latin typeface="Courier New"/>
                <a:cs typeface="Courier New"/>
              </a:rPr>
              <a:t>import static</a:t>
            </a:r>
            <a:r>
              <a:rPr sz="1050" spc="-35" dirty="0">
                <a:latin typeface="Courier New"/>
                <a:cs typeface="Courier New"/>
              </a:rPr>
              <a:t> </a:t>
            </a:r>
            <a:r>
              <a:rPr sz="1050" spc="-5" dirty="0">
                <a:latin typeface="Courier New"/>
                <a:cs typeface="Courier New"/>
              </a:rPr>
              <a:t>org.hamcrest.core.IsEqual.equalTo</a:t>
            </a:r>
            <a:r>
              <a:rPr sz="1050" i="1" spc="-5" dirty="0">
                <a:latin typeface="Courier New"/>
                <a:cs typeface="Courier New"/>
              </a:rPr>
              <a:t>;</a:t>
            </a:r>
            <a:endParaRPr sz="1050" dirty="0">
              <a:latin typeface="Courier New"/>
              <a:cs typeface="Courier New"/>
            </a:endParaRPr>
          </a:p>
          <a:p>
            <a:pPr>
              <a:lnSpc>
                <a:spcPct val="100000"/>
              </a:lnSpc>
              <a:spcBef>
                <a:spcPts val="15"/>
              </a:spcBef>
            </a:pPr>
            <a:endParaRPr sz="1100" dirty="0">
              <a:latin typeface="Times New Roman"/>
              <a:cs typeface="Times New Roman"/>
            </a:endParaRPr>
          </a:p>
          <a:p>
            <a:pPr marL="12700">
              <a:lnSpc>
                <a:spcPct val="100000"/>
              </a:lnSpc>
            </a:pPr>
            <a:r>
              <a:rPr sz="1050" spc="-5" dirty="0">
                <a:latin typeface="Courier New"/>
                <a:cs typeface="Courier New"/>
              </a:rPr>
              <a:t>@Test</a:t>
            </a:r>
            <a:endParaRPr sz="1050" dirty="0">
              <a:latin typeface="Courier New"/>
              <a:cs typeface="Courier New"/>
            </a:endParaRPr>
          </a:p>
          <a:p>
            <a:pPr marL="926465">
              <a:lnSpc>
                <a:spcPct val="100000"/>
              </a:lnSpc>
            </a:pPr>
            <a:r>
              <a:rPr sz="1050" spc="-5" dirty="0">
                <a:latin typeface="Courier New"/>
                <a:cs typeface="Courier New"/>
              </a:rPr>
              <a:t>public void isEqual2()</a:t>
            </a:r>
            <a:r>
              <a:rPr sz="1050" spc="-25" dirty="0">
                <a:latin typeface="Courier New"/>
                <a:cs typeface="Courier New"/>
              </a:rPr>
              <a:t> </a:t>
            </a:r>
            <a:r>
              <a:rPr sz="1050" dirty="0">
                <a:latin typeface="Courier New"/>
                <a:cs typeface="Courier New"/>
              </a:rPr>
              <a:t>{</a:t>
            </a:r>
          </a:p>
          <a:p>
            <a:pPr marL="926465">
              <a:lnSpc>
                <a:spcPct val="100000"/>
              </a:lnSpc>
            </a:pPr>
            <a:r>
              <a:rPr sz="1050" spc="-10" dirty="0">
                <a:latin typeface="Courier New"/>
                <a:cs typeface="Courier New"/>
              </a:rPr>
              <a:t>assertThat(new </a:t>
            </a:r>
            <a:r>
              <a:rPr sz="1050" spc="-5" dirty="0">
                <a:latin typeface="Courier New"/>
                <a:cs typeface="Courier New"/>
              </a:rPr>
              <a:t>String("coucou"),</a:t>
            </a:r>
            <a:r>
              <a:rPr sz="1050" spc="15" dirty="0">
                <a:latin typeface="Courier New"/>
                <a:cs typeface="Courier New"/>
              </a:rPr>
              <a:t> </a:t>
            </a:r>
            <a:r>
              <a:rPr sz="1050" spc="-10" dirty="0">
                <a:latin typeface="Courier New"/>
                <a:cs typeface="Courier New"/>
              </a:rPr>
              <a:t>is(equalTo("coucou")));</a:t>
            </a:r>
            <a:endParaRPr sz="1050" dirty="0">
              <a:latin typeface="Courier New"/>
              <a:cs typeface="Courier New"/>
            </a:endParaRPr>
          </a:p>
          <a:p>
            <a:pPr marL="12700">
              <a:lnSpc>
                <a:spcPct val="100000"/>
              </a:lnSpc>
            </a:pPr>
            <a:r>
              <a:rPr sz="1050" dirty="0">
                <a:latin typeface="Courier New"/>
                <a:cs typeface="Courier New"/>
              </a:rPr>
              <a:t>}</a:t>
            </a: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23842371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790448" y="1348025"/>
            <a:ext cx="7538084" cy="3153427"/>
          </a:xfrm>
          <a:prstGeom prst="rect">
            <a:avLst/>
          </a:prstGeom>
        </p:spPr>
        <p:txBody>
          <a:bodyPr vert="horz" wrap="square" lIns="0" tIns="44450" rIns="0" bIns="0" rtlCol="0">
            <a:spAutoFit/>
          </a:bodyPr>
          <a:lstStyle/>
          <a:p>
            <a:pPr marL="184785">
              <a:lnSpc>
                <a:spcPct val="100000"/>
              </a:lnSpc>
              <a:spcBef>
                <a:spcPts val="350"/>
              </a:spcBef>
            </a:pPr>
            <a:r>
              <a:rPr sz="2000" spc="-5" dirty="0">
                <a:solidFill>
                  <a:srgbClr val="404040"/>
                </a:solidFill>
                <a:latin typeface="Courier New"/>
                <a:cs typeface="Courier New"/>
              </a:rPr>
              <a:t>IsNot</a:t>
            </a:r>
            <a:r>
              <a:rPr sz="2000" spc="-750" dirty="0">
                <a:solidFill>
                  <a:srgbClr val="404040"/>
                </a:solidFill>
                <a:latin typeface="Courier New"/>
                <a:cs typeface="Courier New"/>
              </a:rPr>
              <a:t> </a:t>
            </a:r>
            <a:r>
              <a:rPr sz="2000" spc="-5" dirty="0">
                <a:solidFill>
                  <a:srgbClr val="404040"/>
                </a:solidFill>
                <a:latin typeface="Calibri"/>
                <a:cs typeface="Calibri"/>
              </a:rPr>
              <a:t>permet de</a:t>
            </a:r>
            <a:endParaRPr sz="2000">
              <a:latin typeface="Calibri"/>
              <a:cs typeface="Calibri"/>
            </a:endParaRPr>
          </a:p>
          <a:p>
            <a:pPr marL="416559" indent="-183515">
              <a:lnSpc>
                <a:spcPct val="100000"/>
              </a:lnSpc>
              <a:spcBef>
                <a:spcPts val="225"/>
              </a:spcBef>
              <a:buClr>
                <a:srgbClr val="D24717"/>
              </a:buClr>
              <a:buChar char="◦"/>
              <a:tabLst>
                <a:tab pos="417195" algn="l"/>
              </a:tabLst>
            </a:pPr>
            <a:r>
              <a:rPr sz="1800" spc="-5" dirty="0">
                <a:solidFill>
                  <a:srgbClr val="404040"/>
                </a:solidFill>
                <a:latin typeface="Calibri"/>
                <a:cs typeface="Calibri"/>
              </a:rPr>
              <a:t>Envelopper un </a:t>
            </a:r>
            <a:r>
              <a:rPr sz="1800" spc="-10" dirty="0">
                <a:solidFill>
                  <a:srgbClr val="404040"/>
                </a:solidFill>
                <a:latin typeface="Calibri"/>
                <a:cs typeface="Calibri"/>
              </a:rPr>
              <a:t>Matcher </a:t>
            </a:r>
            <a:r>
              <a:rPr sz="1800" spc="-5" dirty="0">
                <a:solidFill>
                  <a:srgbClr val="404040"/>
                </a:solidFill>
                <a:latin typeface="Calibri"/>
                <a:cs typeface="Calibri"/>
              </a:rPr>
              <a:t>et </a:t>
            </a:r>
            <a:r>
              <a:rPr sz="1800" spc="-15" dirty="0">
                <a:solidFill>
                  <a:srgbClr val="404040"/>
                </a:solidFill>
                <a:latin typeface="Calibri"/>
                <a:cs typeface="Calibri"/>
              </a:rPr>
              <a:t>faire </a:t>
            </a:r>
            <a:r>
              <a:rPr sz="1800" spc="-5" dirty="0">
                <a:solidFill>
                  <a:srgbClr val="404040"/>
                </a:solidFill>
                <a:latin typeface="Calibri"/>
                <a:cs typeface="Calibri"/>
              </a:rPr>
              <a:t>une </a:t>
            </a:r>
            <a:r>
              <a:rPr sz="1800" spc="-10" dirty="0">
                <a:solidFill>
                  <a:srgbClr val="404040"/>
                </a:solidFill>
                <a:latin typeface="Calibri"/>
                <a:cs typeface="Calibri"/>
              </a:rPr>
              <a:t>négation </a:t>
            </a:r>
            <a:r>
              <a:rPr sz="1800" dirty="0">
                <a:solidFill>
                  <a:srgbClr val="404040"/>
                </a:solidFill>
                <a:latin typeface="Calibri"/>
                <a:cs typeface="Calibri"/>
              </a:rPr>
              <a:t>sur </a:t>
            </a:r>
            <a:r>
              <a:rPr sz="1800" spc="-5" dirty="0">
                <a:solidFill>
                  <a:srgbClr val="404040"/>
                </a:solidFill>
                <a:latin typeface="Calibri"/>
                <a:cs typeface="Calibri"/>
              </a:rPr>
              <a:t>ce</a:t>
            </a:r>
            <a:r>
              <a:rPr sz="1800" spc="95" dirty="0">
                <a:solidFill>
                  <a:srgbClr val="404040"/>
                </a:solidFill>
                <a:latin typeface="Calibri"/>
                <a:cs typeface="Calibri"/>
              </a:rPr>
              <a:t> </a:t>
            </a:r>
            <a:r>
              <a:rPr sz="1800" dirty="0">
                <a:solidFill>
                  <a:srgbClr val="404040"/>
                </a:solidFill>
                <a:latin typeface="Calibri"/>
                <a:cs typeface="Calibri"/>
              </a:rPr>
              <a:t>dernier</a:t>
            </a:r>
            <a:endParaRPr sz="1800">
              <a:latin typeface="Calibri"/>
              <a:cs typeface="Calibri"/>
            </a:endParaRPr>
          </a:p>
          <a:p>
            <a:pPr marL="416559" indent="-183515">
              <a:lnSpc>
                <a:spcPct val="100000"/>
              </a:lnSpc>
              <a:spcBef>
                <a:spcPts val="385"/>
              </a:spcBef>
              <a:buClr>
                <a:srgbClr val="D24717"/>
              </a:buClr>
              <a:buChar char="◦"/>
              <a:tabLst>
                <a:tab pos="417195" algn="l"/>
              </a:tabLst>
            </a:pPr>
            <a:r>
              <a:rPr sz="1800" spc="-15" dirty="0">
                <a:solidFill>
                  <a:srgbClr val="404040"/>
                </a:solidFill>
                <a:latin typeface="Calibri"/>
                <a:cs typeface="Calibri"/>
              </a:rPr>
              <a:t>Vérifier </a:t>
            </a:r>
            <a:r>
              <a:rPr sz="1800" spc="-5" dirty="0">
                <a:solidFill>
                  <a:srgbClr val="404040"/>
                </a:solidFill>
                <a:latin typeface="Calibri"/>
                <a:cs typeface="Calibri"/>
              </a:rPr>
              <a:t>la </a:t>
            </a:r>
            <a:r>
              <a:rPr sz="1800" spc="-10" dirty="0">
                <a:solidFill>
                  <a:srgbClr val="404040"/>
                </a:solidFill>
                <a:latin typeface="Calibri"/>
                <a:cs typeface="Calibri"/>
              </a:rPr>
              <a:t>non-égalité entre </a:t>
            </a:r>
            <a:r>
              <a:rPr sz="1800" spc="-5" dirty="0">
                <a:solidFill>
                  <a:srgbClr val="404040"/>
                </a:solidFill>
                <a:latin typeface="Calibri"/>
                <a:cs typeface="Calibri"/>
              </a:rPr>
              <a:t>deux objets </a:t>
            </a:r>
            <a:r>
              <a:rPr sz="1800" dirty="0">
                <a:solidFill>
                  <a:srgbClr val="404040"/>
                </a:solidFill>
                <a:latin typeface="Calibri"/>
                <a:cs typeface="Calibri"/>
              </a:rPr>
              <a:t>– </a:t>
            </a:r>
            <a:r>
              <a:rPr sz="1800" spc="-15" dirty="0">
                <a:solidFill>
                  <a:srgbClr val="404040"/>
                </a:solidFill>
                <a:latin typeface="Calibri"/>
                <a:cs typeface="Calibri"/>
              </a:rPr>
              <a:t>raccourci </a:t>
            </a:r>
            <a:r>
              <a:rPr sz="1800" spc="-5" dirty="0">
                <a:solidFill>
                  <a:srgbClr val="404040"/>
                </a:solidFill>
                <a:latin typeface="Calibri"/>
                <a:cs typeface="Calibri"/>
              </a:rPr>
              <a:t>de</a:t>
            </a:r>
            <a:r>
              <a:rPr sz="1800" spc="155" dirty="0">
                <a:solidFill>
                  <a:srgbClr val="404040"/>
                </a:solidFill>
                <a:latin typeface="Calibri"/>
                <a:cs typeface="Calibri"/>
              </a:rPr>
              <a:t> </a:t>
            </a:r>
            <a:r>
              <a:rPr sz="1800" spc="-15" dirty="0">
                <a:solidFill>
                  <a:srgbClr val="404040"/>
                </a:solidFill>
                <a:latin typeface="Calibri"/>
                <a:cs typeface="Calibri"/>
              </a:rPr>
              <a:t>not(equalTo(x))</a:t>
            </a:r>
            <a:endParaRPr sz="1800">
              <a:latin typeface="Calibri"/>
              <a:cs typeface="Calibri"/>
            </a:endParaRPr>
          </a:p>
          <a:p>
            <a:pPr>
              <a:lnSpc>
                <a:spcPct val="100000"/>
              </a:lnSpc>
              <a:spcBef>
                <a:spcPts val="5"/>
              </a:spcBef>
            </a:pPr>
            <a:endParaRPr sz="1450">
              <a:latin typeface="Times New Roman"/>
              <a:cs typeface="Times New Roman"/>
            </a:endParaRPr>
          </a:p>
          <a:p>
            <a:pPr marL="12700">
              <a:lnSpc>
                <a:spcPct val="100000"/>
              </a:lnSpc>
            </a:pPr>
            <a:r>
              <a:rPr sz="1400" spc="-5" dirty="0">
                <a:latin typeface="Courier New"/>
                <a:cs typeface="Courier New"/>
              </a:rPr>
              <a:t>@Test</a:t>
            </a:r>
            <a:endParaRPr sz="1400">
              <a:latin typeface="Courier New"/>
              <a:cs typeface="Courier New"/>
            </a:endParaRPr>
          </a:p>
          <a:p>
            <a:pPr marL="12700">
              <a:lnSpc>
                <a:spcPct val="100000"/>
              </a:lnSpc>
            </a:pPr>
            <a:r>
              <a:rPr sz="1400" spc="-5" dirty="0">
                <a:latin typeface="Courier New"/>
                <a:cs typeface="Courier New"/>
              </a:rPr>
              <a:t>public void testIsNot1()</a:t>
            </a:r>
            <a:r>
              <a:rPr sz="1400" spc="-40" dirty="0">
                <a:latin typeface="Courier New"/>
                <a:cs typeface="Courier New"/>
              </a:rPr>
              <a:t> </a:t>
            </a:r>
            <a:r>
              <a:rPr sz="1400" dirty="0">
                <a:latin typeface="Courier New"/>
                <a:cs typeface="Courier New"/>
              </a:rPr>
              <a:t>{</a:t>
            </a:r>
            <a:endParaRPr sz="1400">
              <a:latin typeface="Courier New"/>
              <a:cs typeface="Courier New"/>
            </a:endParaRPr>
          </a:p>
          <a:p>
            <a:pPr marL="927100">
              <a:lnSpc>
                <a:spcPct val="100000"/>
              </a:lnSpc>
            </a:pPr>
            <a:r>
              <a:rPr sz="1400" spc="-5" dirty="0">
                <a:latin typeface="Courier New"/>
                <a:cs typeface="Courier New"/>
              </a:rPr>
              <a:t>assertThat("texte",</a:t>
            </a:r>
            <a:r>
              <a:rPr sz="1400" spc="80" dirty="0">
                <a:latin typeface="Courier New"/>
                <a:cs typeface="Courier New"/>
              </a:rPr>
              <a:t> </a:t>
            </a:r>
            <a:r>
              <a:rPr sz="1400" spc="-10" dirty="0">
                <a:latin typeface="Courier New"/>
                <a:cs typeface="Courier New"/>
              </a:rPr>
              <a:t>IsNot.not(IsSame.sameInstance("coucou")));</a:t>
            </a:r>
            <a:endParaRPr sz="1400">
              <a:latin typeface="Courier New"/>
              <a:cs typeface="Courier New"/>
            </a:endParaRPr>
          </a:p>
          <a:p>
            <a:pPr marL="12700">
              <a:lnSpc>
                <a:spcPct val="100000"/>
              </a:lnSpc>
            </a:pPr>
            <a:r>
              <a:rPr sz="1400" dirty="0">
                <a:latin typeface="Courier New"/>
                <a:cs typeface="Courier New"/>
              </a:rPr>
              <a:t>}</a:t>
            </a:r>
            <a:endParaRPr sz="1400">
              <a:latin typeface="Courier New"/>
              <a:cs typeface="Courier New"/>
            </a:endParaRPr>
          </a:p>
          <a:p>
            <a:pPr>
              <a:lnSpc>
                <a:spcPct val="100000"/>
              </a:lnSpc>
              <a:spcBef>
                <a:spcPts val="15"/>
              </a:spcBef>
            </a:pPr>
            <a:endParaRPr sz="1450">
              <a:latin typeface="Times New Roman"/>
              <a:cs typeface="Times New Roman"/>
            </a:endParaRPr>
          </a:p>
          <a:p>
            <a:pPr marL="12700">
              <a:lnSpc>
                <a:spcPct val="100000"/>
              </a:lnSpc>
            </a:pPr>
            <a:r>
              <a:rPr sz="1400" spc="-5" dirty="0">
                <a:latin typeface="Courier New"/>
                <a:cs typeface="Courier New"/>
              </a:rPr>
              <a:t>@Test</a:t>
            </a:r>
            <a:endParaRPr sz="1400">
              <a:latin typeface="Courier New"/>
              <a:cs typeface="Courier New"/>
            </a:endParaRPr>
          </a:p>
          <a:p>
            <a:pPr marL="12700">
              <a:lnSpc>
                <a:spcPct val="100000"/>
              </a:lnSpc>
            </a:pPr>
            <a:r>
              <a:rPr sz="1400" spc="-5" dirty="0">
                <a:latin typeface="Courier New"/>
                <a:cs typeface="Courier New"/>
              </a:rPr>
              <a:t>public void testIsNot2()</a:t>
            </a:r>
            <a:r>
              <a:rPr sz="1400" spc="-40" dirty="0">
                <a:latin typeface="Courier New"/>
                <a:cs typeface="Courier New"/>
              </a:rPr>
              <a:t> </a:t>
            </a:r>
            <a:r>
              <a:rPr sz="1400" dirty="0">
                <a:latin typeface="Courier New"/>
                <a:cs typeface="Courier New"/>
              </a:rPr>
              <a:t>{</a:t>
            </a:r>
            <a:endParaRPr sz="1400">
              <a:latin typeface="Courier New"/>
              <a:cs typeface="Courier New"/>
            </a:endParaRPr>
          </a:p>
          <a:p>
            <a:pPr marL="927100">
              <a:lnSpc>
                <a:spcPct val="100000"/>
              </a:lnSpc>
            </a:pPr>
            <a:r>
              <a:rPr sz="1400" spc="-5" dirty="0">
                <a:latin typeface="Courier New"/>
                <a:cs typeface="Courier New"/>
              </a:rPr>
              <a:t>assertThat("coucou",</a:t>
            </a:r>
            <a:r>
              <a:rPr sz="1400" spc="-25" dirty="0">
                <a:latin typeface="Courier New"/>
                <a:cs typeface="Courier New"/>
              </a:rPr>
              <a:t> </a:t>
            </a:r>
            <a:r>
              <a:rPr sz="1400" spc="-5" dirty="0">
                <a:latin typeface="Courier New"/>
                <a:cs typeface="Courier New"/>
              </a:rPr>
              <a:t>IsNot.not("coucou"));</a:t>
            </a:r>
            <a:endParaRPr sz="1400">
              <a:latin typeface="Courier New"/>
              <a:cs typeface="Courier New"/>
            </a:endParaRPr>
          </a:p>
          <a:p>
            <a:pPr marL="12700">
              <a:lnSpc>
                <a:spcPct val="100000"/>
              </a:lnSpc>
            </a:pPr>
            <a:r>
              <a:rPr sz="1400" dirty="0">
                <a:latin typeface="Courier New"/>
                <a:cs typeface="Courier New"/>
              </a:rPr>
              <a:t>}</a:t>
            </a:r>
            <a:endParaRPr sz="140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28152079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25" dirty="0"/>
              <a:t>La</a:t>
            </a:r>
            <a:r>
              <a:rPr spc="-395" dirty="0"/>
              <a:t> </a:t>
            </a:r>
            <a:r>
              <a:rPr spc="-50" dirty="0"/>
              <a:t>bibliothèque  </a:t>
            </a:r>
            <a:r>
              <a:rPr spc="-60" dirty="0"/>
              <a:t>hamcrest</a:t>
            </a:r>
          </a:p>
        </p:txBody>
      </p:sp>
      <p:sp>
        <p:nvSpPr>
          <p:cNvPr id="5" name="object 5"/>
          <p:cNvSpPr txBox="1"/>
          <p:nvPr/>
        </p:nvSpPr>
        <p:spPr>
          <a:xfrm>
            <a:off x="902005" y="1371695"/>
            <a:ext cx="7383145" cy="3570208"/>
          </a:xfrm>
          <a:prstGeom prst="rect">
            <a:avLst/>
          </a:prstGeom>
        </p:spPr>
        <p:txBody>
          <a:bodyPr vert="horz" wrap="square" lIns="0" tIns="45720" rIns="0" bIns="0" rtlCol="0">
            <a:spAutoFit/>
          </a:bodyPr>
          <a:lstStyle/>
          <a:p>
            <a:pPr marL="12700" marR="5080" indent="60960">
              <a:lnSpc>
                <a:spcPts val="2180"/>
              </a:lnSpc>
              <a:spcBef>
                <a:spcPts val="360"/>
              </a:spcBef>
            </a:pPr>
            <a:r>
              <a:rPr sz="1400" spc="-5" dirty="0">
                <a:solidFill>
                  <a:srgbClr val="404040"/>
                </a:solidFill>
                <a:latin typeface="Courier New"/>
                <a:cs typeface="Courier New"/>
              </a:rPr>
              <a:t>AllOf</a:t>
            </a:r>
            <a:r>
              <a:rPr sz="1400" spc="-705" dirty="0">
                <a:solidFill>
                  <a:srgbClr val="404040"/>
                </a:solidFill>
                <a:latin typeface="Courier New"/>
                <a:cs typeface="Courier New"/>
              </a:rPr>
              <a:t> </a:t>
            </a:r>
            <a:r>
              <a:rPr sz="1400" spc="-5" dirty="0">
                <a:solidFill>
                  <a:srgbClr val="404040"/>
                </a:solidFill>
                <a:latin typeface="Calibri"/>
                <a:cs typeface="Calibri"/>
              </a:rPr>
              <a:t>permet de créer </a:t>
            </a:r>
            <a:r>
              <a:rPr sz="1400" dirty="0">
                <a:solidFill>
                  <a:srgbClr val="404040"/>
                </a:solidFill>
                <a:latin typeface="Calibri"/>
                <a:cs typeface="Calibri"/>
              </a:rPr>
              <a:t>un </a:t>
            </a:r>
            <a:r>
              <a:rPr sz="1400" spc="-10" dirty="0">
                <a:solidFill>
                  <a:srgbClr val="404040"/>
                </a:solidFill>
                <a:latin typeface="Calibri"/>
                <a:cs typeface="Calibri"/>
              </a:rPr>
              <a:t>Matcher </a:t>
            </a:r>
            <a:r>
              <a:rPr sz="1400" spc="-5" dirty="0">
                <a:solidFill>
                  <a:srgbClr val="404040"/>
                </a:solidFill>
                <a:latin typeface="Calibri"/>
                <a:cs typeface="Calibri"/>
              </a:rPr>
              <a:t>qui </a:t>
            </a:r>
            <a:r>
              <a:rPr sz="1400" spc="-15" dirty="0">
                <a:solidFill>
                  <a:srgbClr val="404040"/>
                </a:solidFill>
                <a:latin typeface="Calibri"/>
                <a:cs typeface="Calibri"/>
              </a:rPr>
              <a:t>va </a:t>
            </a:r>
            <a:r>
              <a:rPr sz="1400" spc="-10" dirty="0">
                <a:solidFill>
                  <a:srgbClr val="404040"/>
                </a:solidFill>
                <a:latin typeface="Calibri"/>
                <a:cs typeface="Calibri"/>
              </a:rPr>
              <a:t>regrouper tous </a:t>
            </a:r>
            <a:r>
              <a:rPr sz="1400" dirty="0">
                <a:solidFill>
                  <a:srgbClr val="404040"/>
                </a:solidFill>
                <a:latin typeface="Calibri"/>
                <a:cs typeface="Calibri"/>
              </a:rPr>
              <a:t>les </a:t>
            </a:r>
            <a:r>
              <a:rPr sz="1400" spc="-5" dirty="0">
                <a:solidFill>
                  <a:srgbClr val="404040"/>
                </a:solidFill>
                <a:latin typeface="Calibri"/>
                <a:cs typeface="Calibri"/>
              </a:rPr>
              <a:t>Matcher  spécifiés</a:t>
            </a:r>
            <a:endParaRPr sz="1400" dirty="0">
              <a:latin typeface="Calibri"/>
              <a:cs typeface="Calibri"/>
            </a:endParaRPr>
          </a:p>
          <a:p>
            <a:pPr marL="661670">
              <a:lnSpc>
                <a:spcPct val="100000"/>
              </a:lnSpc>
              <a:spcBef>
                <a:spcPts val="750"/>
              </a:spcBef>
            </a:pPr>
            <a:r>
              <a:rPr sz="1050" spc="-5" dirty="0">
                <a:latin typeface="Courier New"/>
                <a:cs typeface="Courier New"/>
              </a:rPr>
              <a:t>@Test</a:t>
            </a:r>
            <a:endParaRPr sz="1050" dirty="0">
              <a:latin typeface="Courier New"/>
              <a:cs typeface="Courier New"/>
            </a:endParaRPr>
          </a:p>
          <a:p>
            <a:pPr marL="661670">
              <a:lnSpc>
                <a:spcPct val="100000"/>
              </a:lnSpc>
            </a:pPr>
            <a:r>
              <a:rPr sz="1050" spc="-5" dirty="0">
                <a:latin typeface="Courier New"/>
                <a:cs typeface="Courier New"/>
              </a:rPr>
              <a:t>public void testAllOf()</a:t>
            </a:r>
            <a:r>
              <a:rPr sz="1050" spc="-35" dirty="0">
                <a:latin typeface="Courier New"/>
                <a:cs typeface="Courier New"/>
              </a:rPr>
              <a:t> </a:t>
            </a:r>
            <a:r>
              <a:rPr sz="1050" dirty="0">
                <a:latin typeface="Courier New"/>
                <a:cs typeface="Courier New"/>
              </a:rPr>
              <a:t>{</a:t>
            </a:r>
          </a:p>
          <a:p>
            <a:pPr marL="2384425" marR="946150" indent="-914400">
              <a:lnSpc>
                <a:spcPct val="100000"/>
              </a:lnSpc>
            </a:pPr>
            <a:r>
              <a:rPr sz="1050" spc="-5" dirty="0">
                <a:latin typeface="Courier New"/>
                <a:cs typeface="Courier New"/>
              </a:rPr>
              <a:t>assertThat("coucou", AllOf.allOf(  </a:t>
            </a:r>
            <a:r>
              <a:rPr sz="1050" spc="-10" dirty="0">
                <a:latin typeface="Courier New"/>
                <a:cs typeface="Courier New"/>
              </a:rPr>
              <a:t>IsInstanceOf.instanceOf(String.class),  </a:t>
            </a:r>
            <a:r>
              <a:rPr sz="1050" spc="-5" dirty="0">
                <a:latin typeface="Courier New"/>
                <a:cs typeface="Courier New"/>
              </a:rPr>
              <a:t>IsNot.not(IsEqual.equalTo("texte"))</a:t>
            </a:r>
            <a:endParaRPr sz="1050" dirty="0">
              <a:latin typeface="Courier New"/>
              <a:cs typeface="Courier New"/>
            </a:endParaRPr>
          </a:p>
          <a:p>
            <a:pPr marL="1407160">
              <a:lnSpc>
                <a:spcPct val="100000"/>
              </a:lnSpc>
            </a:pPr>
            <a:r>
              <a:rPr sz="1050" spc="-5" dirty="0">
                <a:latin typeface="Courier New"/>
                <a:cs typeface="Courier New"/>
              </a:rPr>
              <a:t>));</a:t>
            </a:r>
            <a:endParaRPr sz="1050" dirty="0">
              <a:latin typeface="Courier New"/>
              <a:cs typeface="Courier New"/>
            </a:endParaRPr>
          </a:p>
          <a:p>
            <a:pPr marL="661670">
              <a:lnSpc>
                <a:spcPct val="100000"/>
              </a:lnSpc>
            </a:pPr>
            <a:r>
              <a:rPr sz="1050" dirty="0">
                <a:latin typeface="Courier New"/>
                <a:cs typeface="Courier New"/>
              </a:rPr>
              <a:t>}</a:t>
            </a:r>
          </a:p>
          <a:p>
            <a:pPr marL="73025">
              <a:lnSpc>
                <a:spcPts val="2290"/>
              </a:lnSpc>
              <a:spcBef>
                <a:spcPts val="1395"/>
              </a:spcBef>
            </a:pPr>
            <a:r>
              <a:rPr sz="1400" spc="-5" dirty="0">
                <a:solidFill>
                  <a:srgbClr val="404040"/>
                </a:solidFill>
                <a:latin typeface="Courier New"/>
                <a:cs typeface="Courier New"/>
              </a:rPr>
              <a:t>AnyOf</a:t>
            </a:r>
            <a:r>
              <a:rPr sz="1400" spc="-695" dirty="0">
                <a:solidFill>
                  <a:srgbClr val="404040"/>
                </a:solidFill>
                <a:latin typeface="Courier New"/>
                <a:cs typeface="Courier New"/>
              </a:rPr>
              <a:t> </a:t>
            </a:r>
            <a:r>
              <a:rPr sz="1400" spc="-5" dirty="0">
                <a:solidFill>
                  <a:srgbClr val="404040"/>
                </a:solidFill>
                <a:latin typeface="Calibri"/>
                <a:cs typeface="Calibri"/>
              </a:rPr>
              <a:t>permet de créer </a:t>
            </a:r>
            <a:r>
              <a:rPr sz="1400" dirty="0">
                <a:solidFill>
                  <a:srgbClr val="404040"/>
                </a:solidFill>
                <a:latin typeface="Calibri"/>
                <a:cs typeface="Calibri"/>
              </a:rPr>
              <a:t>un </a:t>
            </a:r>
            <a:r>
              <a:rPr sz="1400" spc="-10" dirty="0">
                <a:solidFill>
                  <a:srgbClr val="404040"/>
                </a:solidFill>
                <a:latin typeface="Calibri"/>
                <a:cs typeface="Calibri"/>
              </a:rPr>
              <a:t>Matcher </a:t>
            </a:r>
            <a:r>
              <a:rPr sz="1400" spc="-5" dirty="0">
                <a:solidFill>
                  <a:srgbClr val="404040"/>
                </a:solidFill>
                <a:latin typeface="Calibri"/>
                <a:cs typeface="Calibri"/>
              </a:rPr>
              <a:t>qui </a:t>
            </a:r>
            <a:r>
              <a:rPr sz="1400" spc="-10" dirty="0">
                <a:solidFill>
                  <a:srgbClr val="404040"/>
                </a:solidFill>
                <a:latin typeface="Calibri"/>
                <a:cs typeface="Calibri"/>
              </a:rPr>
              <a:t>vérifiera </a:t>
            </a:r>
            <a:r>
              <a:rPr sz="1400" spc="-30" dirty="0">
                <a:solidFill>
                  <a:srgbClr val="404040"/>
                </a:solidFill>
                <a:latin typeface="Calibri"/>
                <a:cs typeface="Calibri"/>
              </a:rPr>
              <a:t>qu’au </a:t>
            </a:r>
            <a:r>
              <a:rPr sz="1400" spc="-5" dirty="0">
                <a:solidFill>
                  <a:srgbClr val="404040"/>
                </a:solidFill>
                <a:latin typeface="Calibri"/>
                <a:cs typeface="Calibri"/>
              </a:rPr>
              <a:t>moins </a:t>
            </a:r>
            <a:r>
              <a:rPr sz="1400" dirty="0">
                <a:solidFill>
                  <a:srgbClr val="404040"/>
                </a:solidFill>
                <a:latin typeface="Calibri"/>
                <a:cs typeface="Calibri"/>
              </a:rPr>
              <a:t>un </a:t>
            </a:r>
            <a:r>
              <a:rPr sz="1400" spc="-5" dirty="0">
                <a:solidFill>
                  <a:srgbClr val="404040"/>
                </a:solidFill>
                <a:latin typeface="Calibri"/>
                <a:cs typeface="Calibri"/>
              </a:rPr>
              <a:t>des</a:t>
            </a:r>
            <a:endParaRPr sz="1400" dirty="0">
              <a:latin typeface="Calibri"/>
              <a:cs typeface="Calibri"/>
            </a:endParaRPr>
          </a:p>
          <a:p>
            <a:pPr marL="12700">
              <a:lnSpc>
                <a:spcPts val="2290"/>
              </a:lnSpc>
            </a:pPr>
            <a:r>
              <a:rPr sz="1400" spc="-10" dirty="0">
                <a:solidFill>
                  <a:srgbClr val="404040"/>
                </a:solidFill>
                <a:latin typeface="Calibri"/>
                <a:cs typeface="Calibri"/>
              </a:rPr>
              <a:t>Matchers </a:t>
            </a:r>
            <a:r>
              <a:rPr sz="1400" dirty="0">
                <a:solidFill>
                  <a:srgbClr val="404040"/>
                </a:solidFill>
                <a:latin typeface="Calibri"/>
                <a:cs typeface="Calibri"/>
              </a:rPr>
              <a:t>qui le </a:t>
            </a:r>
            <a:r>
              <a:rPr sz="1400" spc="-5" dirty="0">
                <a:solidFill>
                  <a:srgbClr val="404040"/>
                </a:solidFill>
                <a:latin typeface="Calibri"/>
                <a:cs typeface="Calibri"/>
              </a:rPr>
              <a:t>constitue </a:t>
            </a:r>
            <a:r>
              <a:rPr sz="1400" spc="-10" dirty="0">
                <a:solidFill>
                  <a:srgbClr val="404040"/>
                </a:solidFill>
                <a:latin typeface="Calibri"/>
                <a:cs typeface="Calibri"/>
              </a:rPr>
              <a:t>est</a:t>
            </a:r>
            <a:r>
              <a:rPr sz="1400" spc="10" dirty="0">
                <a:solidFill>
                  <a:srgbClr val="404040"/>
                </a:solidFill>
                <a:latin typeface="Calibri"/>
                <a:cs typeface="Calibri"/>
              </a:rPr>
              <a:t> </a:t>
            </a:r>
            <a:r>
              <a:rPr sz="1400" spc="-10" dirty="0">
                <a:solidFill>
                  <a:srgbClr val="404040"/>
                </a:solidFill>
                <a:latin typeface="Calibri"/>
                <a:cs typeface="Calibri"/>
              </a:rPr>
              <a:t>valide</a:t>
            </a:r>
            <a:endParaRPr sz="1400" dirty="0">
              <a:latin typeface="Calibri"/>
              <a:cs typeface="Calibri"/>
            </a:endParaRPr>
          </a:p>
          <a:p>
            <a:pPr marL="554990">
              <a:lnSpc>
                <a:spcPct val="100000"/>
              </a:lnSpc>
            </a:pPr>
            <a:r>
              <a:rPr sz="1050" spc="-5" dirty="0">
                <a:latin typeface="Courier New"/>
                <a:cs typeface="Courier New"/>
              </a:rPr>
              <a:t>@Test</a:t>
            </a:r>
            <a:endParaRPr sz="1050" dirty="0">
              <a:latin typeface="Courier New"/>
              <a:cs typeface="Courier New"/>
            </a:endParaRPr>
          </a:p>
          <a:p>
            <a:pPr marL="554990">
              <a:lnSpc>
                <a:spcPct val="100000"/>
              </a:lnSpc>
              <a:spcBef>
                <a:spcPts val="5"/>
              </a:spcBef>
            </a:pPr>
            <a:r>
              <a:rPr sz="1050" spc="-5" dirty="0">
                <a:latin typeface="Courier New"/>
                <a:cs typeface="Courier New"/>
              </a:rPr>
              <a:t>public void testAnyOf()</a:t>
            </a:r>
            <a:r>
              <a:rPr sz="1050" spc="-30" dirty="0">
                <a:latin typeface="Courier New"/>
                <a:cs typeface="Courier New"/>
              </a:rPr>
              <a:t> </a:t>
            </a:r>
            <a:r>
              <a:rPr sz="1050" dirty="0">
                <a:latin typeface="Courier New"/>
                <a:cs typeface="Courier New"/>
              </a:rPr>
              <a:t>{</a:t>
            </a:r>
          </a:p>
          <a:p>
            <a:pPr marL="2384425" marR="946150" indent="-914400">
              <a:lnSpc>
                <a:spcPct val="100000"/>
              </a:lnSpc>
            </a:pPr>
            <a:r>
              <a:rPr sz="1050" spc="-5" dirty="0">
                <a:latin typeface="Courier New"/>
                <a:cs typeface="Courier New"/>
              </a:rPr>
              <a:t>assertThat("coucou", AnyOf.anyOf(  IsInst</a:t>
            </a:r>
            <a:r>
              <a:rPr sz="1050" spc="-15" dirty="0">
                <a:latin typeface="Courier New"/>
                <a:cs typeface="Courier New"/>
              </a:rPr>
              <a:t>a</a:t>
            </a:r>
            <a:r>
              <a:rPr sz="1050" spc="-5" dirty="0">
                <a:latin typeface="Courier New"/>
                <a:cs typeface="Courier New"/>
              </a:rPr>
              <a:t>nce</a:t>
            </a:r>
            <a:r>
              <a:rPr sz="1050" spc="-20" dirty="0">
                <a:latin typeface="Courier New"/>
                <a:cs typeface="Courier New"/>
              </a:rPr>
              <a:t>O</a:t>
            </a:r>
            <a:r>
              <a:rPr sz="1050" spc="-5" dirty="0">
                <a:latin typeface="Courier New"/>
                <a:cs typeface="Courier New"/>
              </a:rPr>
              <a:t>f.</a:t>
            </a:r>
            <a:r>
              <a:rPr sz="1050" spc="-15" dirty="0">
                <a:latin typeface="Courier New"/>
                <a:cs typeface="Courier New"/>
              </a:rPr>
              <a:t>i</a:t>
            </a:r>
            <a:r>
              <a:rPr sz="1050" spc="-5" dirty="0">
                <a:latin typeface="Courier New"/>
                <a:cs typeface="Courier New"/>
              </a:rPr>
              <a:t>nstanc</a:t>
            </a:r>
            <a:r>
              <a:rPr sz="1050" spc="-15" dirty="0">
                <a:latin typeface="Courier New"/>
                <a:cs typeface="Courier New"/>
              </a:rPr>
              <a:t>e</a:t>
            </a:r>
            <a:r>
              <a:rPr sz="1050" spc="-5" dirty="0">
                <a:latin typeface="Courier New"/>
                <a:cs typeface="Courier New"/>
              </a:rPr>
              <a:t>O</a:t>
            </a:r>
            <a:r>
              <a:rPr sz="1050" spc="-10" dirty="0">
                <a:latin typeface="Courier New"/>
                <a:cs typeface="Courier New"/>
              </a:rPr>
              <a:t>f</a:t>
            </a:r>
            <a:r>
              <a:rPr sz="1050" spc="-5" dirty="0">
                <a:latin typeface="Courier New"/>
                <a:cs typeface="Courier New"/>
              </a:rPr>
              <a:t>(</a:t>
            </a:r>
            <a:r>
              <a:rPr sz="1050" spc="-15" dirty="0">
                <a:latin typeface="Courier New"/>
                <a:cs typeface="Courier New"/>
              </a:rPr>
              <a:t>S</a:t>
            </a:r>
            <a:r>
              <a:rPr sz="1050" spc="-5" dirty="0">
                <a:latin typeface="Courier New"/>
                <a:cs typeface="Courier New"/>
              </a:rPr>
              <a:t>tr</a:t>
            </a:r>
            <a:r>
              <a:rPr sz="1050" spc="-15" dirty="0">
                <a:latin typeface="Courier New"/>
                <a:cs typeface="Courier New"/>
              </a:rPr>
              <a:t>i</a:t>
            </a:r>
            <a:r>
              <a:rPr sz="1050" spc="-5" dirty="0">
                <a:latin typeface="Courier New"/>
                <a:cs typeface="Courier New"/>
              </a:rPr>
              <a:t>ng.cla</a:t>
            </a:r>
            <a:r>
              <a:rPr sz="1050" spc="-15" dirty="0">
                <a:latin typeface="Courier New"/>
                <a:cs typeface="Courier New"/>
              </a:rPr>
              <a:t>s</a:t>
            </a:r>
            <a:r>
              <a:rPr sz="1050" spc="-10" dirty="0">
                <a:latin typeface="Courier New"/>
                <a:cs typeface="Courier New"/>
              </a:rPr>
              <a:t>s</a:t>
            </a:r>
            <a:r>
              <a:rPr sz="1050" spc="-5" dirty="0">
                <a:latin typeface="Courier New"/>
                <a:cs typeface="Courier New"/>
              </a:rPr>
              <a:t>),  </a:t>
            </a:r>
            <a:r>
              <a:rPr sz="1050" spc="-10" dirty="0">
                <a:latin typeface="Courier New"/>
                <a:cs typeface="Courier New"/>
              </a:rPr>
              <a:t>IsEqual.equalTo("texte")</a:t>
            </a:r>
            <a:endParaRPr sz="1050" dirty="0">
              <a:latin typeface="Courier New"/>
              <a:cs typeface="Courier New"/>
            </a:endParaRPr>
          </a:p>
          <a:p>
            <a:pPr marL="1513840">
              <a:lnSpc>
                <a:spcPct val="100000"/>
              </a:lnSpc>
            </a:pPr>
            <a:r>
              <a:rPr sz="1050" spc="-10" dirty="0">
                <a:latin typeface="Courier New"/>
                <a:cs typeface="Courier New"/>
              </a:rPr>
              <a:t>));</a:t>
            </a:r>
            <a:endParaRPr sz="1050" dirty="0">
              <a:latin typeface="Courier New"/>
              <a:cs typeface="Courier New"/>
            </a:endParaRPr>
          </a:p>
          <a:p>
            <a:pPr marL="554990">
              <a:lnSpc>
                <a:spcPct val="100000"/>
              </a:lnSpc>
            </a:pPr>
            <a:r>
              <a:rPr sz="1050" dirty="0">
                <a:latin typeface="Courier New"/>
                <a:cs typeface="Courier New"/>
              </a:rPr>
              <a:t>}</a:t>
            </a: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17147758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34390" y="1252056"/>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141720" cy="568166"/>
          </a:xfrm>
          <a:prstGeom prst="rect">
            <a:avLst/>
          </a:prstGeom>
        </p:spPr>
        <p:txBody>
          <a:bodyPr vert="horz" wrap="square" lIns="0" tIns="12700" rIns="0" bIns="0" rtlCol="0">
            <a:spAutoFit/>
          </a:bodyPr>
          <a:lstStyle/>
          <a:p>
            <a:pPr marL="12700">
              <a:lnSpc>
                <a:spcPct val="100000"/>
              </a:lnSpc>
              <a:spcBef>
                <a:spcPts val="100"/>
              </a:spcBef>
            </a:pPr>
            <a:r>
              <a:rPr spc="-45" dirty="0"/>
              <a:t>JUnit </a:t>
            </a:r>
            <a:r>
              <a:rPr dirty="0"/>
              <a:t>5 – </a:t>
            </a:r>
            <a:r>
              <a:rPr spc="-30" dirty="0"/>
              <a:t>Les</a:t>
            </a:r>
            <a:r>
              <a:rPr spc="-420" dirty="0"/>
              <a:t> </a:t>
            </a:r>
            <a:r>
              <a:rPr spc="-50" dirty="0"/>
              <a:t>assumptions</a:t>
            </a:r>
          </a:p>
        </p:txBody>
      </p:sp>
      <p:sp>
        <p:nvSpPr>
          <p:cNvPr id="5" name="object 5"/>
          <p:cNvSpPr txBox="1"/>
          <p:nvPr/>
        </p:nvSpPr>
        <p:spPr>
          <a:xfrm>
            <a:off x="463165" y="1074035"/>
            <a:ext cx="7449820" cy="3665619"/>
          </a:xfrm>
          <a:prstGeom prst="rect">
            <a:avLst/>
          </a:prstGeom>
        </p:spPr>
        <p:txBody>
          <a:bodyPr vert="horz" wrap="square" lIns="0" tIns="129540" rIns="0" bIns="0" rtlCol="0">
            <a:spAutoFit/>
          </a:bodyPr>
          <a:lstStyle/>
          <a:p>
            <a:pPr marL="12700">
              <a:lnSpc>
                <a:spcPct val="100000"/>
              </a:lnSpc>
              <a:spcBef>
                <a:spcPts val="1020"/>
              </a:spcBef>
            </a:pPr>
            <a:r>
              <a:rPr sz="1400" spc="-10" dirty="0">
                <a:solidFill>
                  <a:srgbClr val="404040"/>
                </a:solidFill>
                <a:latin typeface="Calibri"/>
                <a:cs typeface="Calibri"/>
              </a:rPr>
              <a:t>Présentes </a:t>
            </a:r>
            <a:r>
              <a:rPr sz="1400" dirty="0">
                <a:solidFill>
                  <a:srgbClr val="404040"/>
                </a:solidFill>
                <a:latin typeface="Calibri"/>
                <a:cs typeface="Calibri"/>
              </a:rPr>
              <a:t>depuis la </a:t>
            </a:r>
            <a:r>
              <a:rPr sz="1400" spc="-15" dirty="0">
                <a:solidFill>
                  <a:srgbClr val="404040"/>
                </a:solidFill>
                <a:latin typeface="Calibri"/>
                <a:cs typeface="Calibri"/>
              </a:rPr>
              <a:t>version </a:t>
            </a:r>
            <a:r>
              <a:rPr sz="1400" dirty="0">
                <a:solidFill>
                  <a:srgbClr val="404040"/>
                </a:solidFill>
                <a:latin typeface="Calibri"/>
                <a:cs typeface="Calibri"/>
              </a:rPr>
              <a:t>4.4 </a:t>
            </a:r>
            <a:r>
              <a:rPr sz="1400" spc="-5" dirty="0">
                <a:solidFill>
                  <a:srgbClr val="404040"/>
                </a:solidFill>
                <a:latin typeface="Calibri"/>
                <a:cs typeface="Calibri"/>
              </a:rPr>
              <a:t>de</a:t>
            </a:r>
            <a:r>
              <a:rPr sz="1400" spc="45" dirty="0">
                <a:solidFill>
                  <a:srgbClr val="404040"/>
                </a:solidFill>
                <a:latin typeface="Calibri"/>
                <a:cs typeface="Calibri"/>
              </a:rPr>
              <a:t> </a:t>
            </a:r>
            <a:r>
              <a:rPr sz="1400" spc="-5" dirty="0">
                <a:solidFill>
                  <a:srgbClr val="404040"/>
                </a:solidFill>
                <a:latin typeface="Calibri"/>
                <a:cs typeface="Calibri"/>
              </a:rPr>
              <a:t>JUnit</a:t>
            </a:r>
            <a:endParaRPr sz="1400" dirty="0">
              <a:latin typeface="Calibri"/>
              <a:cs typeface="Calibri"/>
            </a:endParaRPr>
          </a:p>
          <a:p>
            <a:pPr marL="12700">
              <a:lnSpc>
                <a:spcPct val="100000"/>
              </a:lnSpc>
              <a:spcBef>
                <a:spcPts val="919"/>
              </a:spcBef>
            </a:pPr>
            <a:r>
              <a:rPr sz="1400" spc="-5" dirty="0">
                <a:solidFill>
                  <a:srgbClr val="404040"/>
                </a:solidFill>
                <a:latin typeface="Calibri"/>
                <a:cs typeface="Calibri"/>
              </a:rPr>
              <a:t>Elles </a:t>
            </a:r>
            <a:r>
              <a:rPr sz="1400" spc="-10" dirty="0">
                <a:solidFill>
                  <a:srgbClr val="404040"/>
                </a:solidFill>
                <a:latin typeface="Calibri"/>
                <a:cs typeface="Calibri"/>
              </a:rPr>
              <a:t>permettent </a:t>
            </a:r>
            <a:r>
              <a:rPr sz="1400" dirty="0">
                <a:solidFill>
                  <a:srgbClr val="404040"/>
                </a:solidFill>
                <a:latin typeface="Calibri"/>
                <a:cs typeface="Calibri"/>
              </a:rPr>
              <a:t>de </a:t>
            </a:r>
            <a:r>
              <a:rPr sz="1400" spc="-5" dirty="0">
                <a:solidFill>
                  <a:srgbClr val="404040"/>
                </a:solidFill>
                <a:latin typeface="Calibri"/>
                <a:cs typeface="Calibri"/>
              </a:rPr>
              <a:t>vérifier </a:t>
            </a:r>
            <a:r>
              <a:rPr sz="1400" spc="-10" dirty="0">
                <a:solidFill>
                  <a:srgbClr val="404040"/>
                </a:solidFill>
                <a:latin typeface="Calibri"/>
                <a:cs typeface="Calibri"/>
              </a:rPr>
              <a:t>qu’une </a:t>
            </a:r>
            <a:r>
              <a:rPr sz="1400" spc="-5" dirty="0">
                <a:solidFill>
                  <a:srgbClr val="404040"/>
                </a:solidFill>
                <a:latin typeface="Calibri"/>
                <a:cs typeface="Calibri"/>
              </a:rPr>
              <a:t>condition </a:t>
            </a:r>
            <a:r>
              <a:rPr sz="1400" spc="-10" dirty="0">
                <a:solidFill>
                  <a:srgbClr val="404040"/>
                </a:solidFill>
                <a:latin typeface="Calibri"/>
                <a:cs typeface="Calibri"/>
              </a:rPr>
              <a:t>est</a:t>
            </a:r>
            <a:r>
              <a:rPr sz="1400" spc="10" dirty="0">
                <a:solidFill>
                  <a:srgbClr val="404040"/>
                </a:solidFill>
                <a:latin typeface="Calibri"/>
                <a:cs typeface="Calibri"/>
              </a:rPr>
              <a:t> </a:t>
            </a:r>
            <a:r>
              <a:rPr sz="1400" spc="-10" dirty="0">
                <a:solidFill>
                  <a:srgbClr val="404040"/>
                </a:solidFill>
                <a:latin typeface="Calibri"/>
                <a:cs typeface="Calibri"/>
              </a:rPr>
              <a:t>remplie</a:t>
            </a:r>
            <a:endParaRPr sz="1400" dirty="0">
              <a:latin typeface="Calibri"/>
              <a:cs typeface="Calibri"/>
            </a:endParaRPr>
          </a:p>
          <a:p>
            <a:pPr marL="12700">
              <a:lnSpc>
                <a:spcPts val="2160"/>
              </a:lnSpc>
              <a:spcBef>
                <a:spcPts val="915"/>
              </a:spcBef>
            </a:pPr>
            <a:r>
              <a:rPr sz="1400" spc="-5" dirty="0">
                <a:solidFill>
                  <a:srgbClr val="404040"/>
                </a:solidFill>
                <a:latin typeface="Calibri"/>
                <a:cs typeface="Calibri"/>
              </a:rPr>
              <a:t>Si </a:t>
            </a:r>
            <a:r>
              <a:rPr sz="1400" dirty="0">
                <a:solidFill>
                  <a:srgbClr val="404040"/>
                </a:solidFill>
                <a:latin typeface="Calibri"/>
                <a:cs typeface="Calibri"/>
              </a:rPr>
              <a:t>la </a:t>
            </a:r>
            <a:r>
              <a:rPr sz="1400" spc="-5" dirty="0">
                <a:solidFill>
                  <a:srgbClr val="404040"/>
                </a:solidFill>
                <a:latin typeface="Calibri"/>
                <a:cs typeface="Calibri"/>
              </a:rPr>
              <a:t>condition </a:t>
            </a:r>
            <a:r>
              <a:rPr sz="1400" spc="-35" dirty="0">
                <a:solidFill>
                  <a:srgbClr val="404040"/>
                </a:solidFill>
                <a:latin typeface="Calibri"/>
                <a:cs typeface="Calibri"/>
              </a:rPr>
              <a:t>n’est </a:t>
            </a:r>
            <a:r>
              <a:rPr sz="1400" dirty="0">
                <a:solidFill>
                  <a:srgbClr val="404040"/>
                </a:solidFill>
                <a:latin typeface="Calibri"/>
                <a:cs typeface="Calibri"/>
              </a:rPr>
              <a:t>pas </a:t>
            </a:r>
            <a:r>
              <a:rPr sz="1400" spc="-10" dirty="0">
                <a:solidFill>
                  <a:srgbClr val="404040"/>
                </a:solidFill>
                <a:latin typeface="Calibri"/>
                <a:cs typeface="Calibri"/>
              </a:rPr>
              <a:t>remplie, </a:t>
            </a:r>
            <a:r>
              <a:rPr sz="1400" dirty="0">
                <a:solidFill>
                  <a:srgbClr val="404040"/>
                </a:solidFill>
                <a:latin typeface="Calibri"/>
                <a:cs typeface="Calibri"/>
              </a:rPr>
              <a:t>le </a:t>
            </a:r>
            <a:r>
              <a:rPr sz="1400" spc="-15" dirty="0">
                <a:solidFill>
                  <a:srgbClr val="404040"/>
                </a:solidFill>
                <a:latin typeface="Calibri"/>
                <a:cs typeface="Calibri"/>
              </a:rPr>
              <a:t>test </a:t>
            </a:r>
            <a:r>
              <a:rPr sz="1400" spc="-30" dirty="0">
                <a:solidFill>
                  <a:srgbClr val="404040"/>
                </a:solidFill>
                <a:latin typeface="Calibri"/>
                <a:cs typeface="Calibri"/>
              </a:rPr>
              <a:t>s’arrête </a:t>
            </a:r>
            <a:r>
              <a:rPr sz="1400" spc="-5" dirty="0">
                <a:solidFill>
                  <a:srgbClr val="404040"/>
                </a:solidFill>
                <a:latin typeface="Calibri"/>
                <a:cs typeface="Calibri"/>
              </a:rPr>
              <a:t>mais </a:t>
            </a:r>
            <a:r>
              <a:rPr sz="1400" dirty="0">
                <a:solidFill>
                  <a:srgbClr val="404040"/>
                </a:solidFill>
                <a:latin typeface="Calibri"/>
                <a:cs typeface="Calibri"/>
              </a:rPr>
              <a:t>ce </a:t>
            </a:r>
            <a:r>
              <a:rPr sz="1400" spc="-5" dirty="0">
                <a:solidFill>
                  <a:srgbClr val="404040"/>
                </a:solidFill>
                <a:latin typeface="Calibri"/>
                <a:cs typeface="Calibri"/>
              </a:rPr>
              <a:t>dernier</a:t>
            </a:r>
            <a:r>
              <a:rPr sz="1400" spc="195" dirty="0">
                <a:solidFill>
                  <a:srgbClr val="404040"/>
                </a:solidFill>
                <a:latin typeface="Calibri"/>
                <a:cs typeface="Calibri"/>
              </a:rPr>
              <a:t> </a:t>
            </a:r>
            <a:r>
              <a:rPr sz="1400" spc="-35" dirty="0">
                <a:solidFill>
                  <a:srgbClr val="404040"/>
                </a:solidFill>
                <a:latin typeface="Calibri"/>
                <a:cs typeface="Calibri"/>
              </a:rPr>
              <a:t>n’est</a:t>
            </a:r>
            <a:endParaRPr sz="1400" dirty="0">
              <a:latin typeface="Calibri"/>
              <a:cs typeface="Calibri"/>
            </a:endParaRPr>
          </a:p>
          <a:p>
            <a:pPr marL="12700">
              <a:lnSpc>
                <a:spcPts val="2160"/>
              </a:lnSpc>
            </a:pPr>
            <a:r>
              <a:rPr sz="1400" spc="-5" dirty="0">
                <a:solidFill>
                  <a:srgbClr val="404040"/>
                </a:solidFill>
                <a:latin typeface="Calibri"/>
                <a:cs typeface="Calibri"/>
              </a:rPr>
              <a:t>pas mis </a:t>
            </a:r>
            <a:r>
              <a:rPr sz="1400" dirty="0">
                <a:solidFill>
                  <a:srgbClr val="404040"/>
                </a:solidFill>
                <a:latin typeface="Calibri"/>
                <a:cs typeface="Calibri"/>
              </a:rPr>
              <a:t>en</a:t>
            </a:r>
            <a:r>
              <a:rPr sz="1400" spc="5" dirty="0">
                <a:solidFill>
                  <a:srgbClr val="404040"/>
                </a:solidFill>
                <a:latin typeface="Calibri"/>
                <a:cs typeface="Calibri"/>
              </a:rPr>
              <a:t> </a:t>
            </a:r>
            <a:r>
              <a:rPr sz="1400" spc="-5" dirty="0">
                <a:solidFill>
                  <a:srgbClr val="404040"/>
                </a:solidFill>
                <a:latin typeface="Calibri"/>
                <a:cs typeface="Calibri"/>
              </a:rPr>
              <a:t>erreur</a:t>
            </a:r>
            <a:endParaRPr sz="1400" dirty="0">
              <a:latin typeface="Calibri"/>
              <a:cs typeface="Calibri"/>
            </a:endParaRPr>
          </a:p>
          <a:p>
            <a:pPr marL="12700">
              <a:lnSpc>
                <a:spcPts val="2385"/>
              </a:lnSpc>
              <a:spcBef>
                <a:spcPts val="925"/>
              </a:spcBef>
            </a:pPr>
            <a:r>
              <a:rPr sz="1400" spc="-5" dirty="0">
                <a:solidFill>
                  <a:srgbClr val="404040"/>
                </a:solidFill>
                <a:latin typeface="Calibri"/>
                <a:cs typeface="Calibri"/>
              </a:rPr>
              <a:t>Les assumptions </a:t>
            </a:r>
            <a:r>
              <a:rPr sz="1400" spc="-10" dirty="0">
                <a:solidFill>
                  <a:srgbClr val="404040"/>
                </a:solidFill>
                <a:latin typeface="Calibri"/>
                <a:cs typeface="Calibri"/>
              </a:rPr>
              <a:t>suivantes sont</a:t>
            </a:r>
            <a:r>
              <a:rPr sz="1400" spc="30" dirty="0">
                <a:solidFill>
                  <a:srgbClr val="404040"/>
                </a:solidFill>
                <a:latin typeface="Calibri"/>
                <a:cs typeface="Calibri"/>
              </a:rPr>
              <a:t> </a:t>
            </a:r>
            <a:r>
              <a:rPr sz="1400" spc="-5" dirty="0">
                <a:solidFill>
                  <a:srgbClr val="404040"/>
                </a:solidFill>
                <a:latin typeface="Calibri"/>
                <a:cs typeface="Calibri"/>
              </a:rPr>
              <a:t>disponibles</a:t>
            </a:r>
            <a:endParaRPr sz="1400" dirty="0">
              <a:latin typeface="Calibri"/>
              <a:cs typeface="Calibri"/>
            </a:endParaRPr>
          </a:p>
          <a:p>
            <a:pPr marL="304800" indent="-183515">
              <a:lnSpc>
                <a:spcPts val="1930"/>
              </a:lnSpc>
              <a:buClr>
                <a:srgbClr val="D24717"/>
              </a:buClr>
              <a:buFont typeface="Calibri"/>
              <a:buChar char="◦"/>
              <a:tabLst>
                <a:tab pos="305435" algn="l"/>
              </a:tabLst>
            </a:pPr>
            <a:r>
              <a:rPr sz="1100" spc="-5" dirty="0">
                <a:solidFill>
                  <a:srgbClr val="404040"/>
                </a:solidFill>
                <a:latin typeface="Courier New"/>
                <a:cs typeface="Courier New"/>
              </a:rPr>
              <a:t>assumeNotNull(java.lang.Object...)</a:t>
            </a:r>
            <a:r>
              <a:rPr sz="1100" spc="-395" dirty="0">
                <a:solidFill>
                  <a:srgbClr val="404040"/>
                </a:solidFill>
                <a:latin typeface="Courier New"/>
                <a:cs typeface="Courier New"/>
              </a:rPr>
              <a:t> </a:t>
            </a:r>
            <a:r>
              <a:rPr sz="1200" dirty="0">
                <a:solidFill>
                  <a:srgbClr val="404040"/>
                </a:solidFill>
                <a:latin typeface="Calibri"/>
                <a:cs typeface="Calibri"/>
              </a:rPr>
              <a:t>: </a:t>
            </a:r>
            <a:r>
              <a:rPr sz="1200" spc="-10" dirty="0">
                <a:solidFill>
                  <a:srgbClr val="404040"/>
                </a:solidFill>
                <a:latin typeface="Calibri"/>
                <a:cs typeface="Calibri"/>
              </a:rPr>
              <a:t>Permet </a:t>
            </a:r>
            <a:r>
              <a:rPr sz="1200" spc="-25" dirty="0">
                <a:solidFill>
                  <a:srgbClr val="404040"/>
                </a:solidFill>
                <a:latin typeface="Calibri"/>
                <a:cs typeface="Calibri"/>
              </a:rPr>
              <a:t>d’arrêter </a:t>
            </a:r>
            <a:r>
              <a:rPr sz="1200" spc="-5" dirty="0">
                <a:solidFill>
                  <a:srgbClr val="404040"/>
                </a:solidFill>
                <a:latin typeface="Calibri"/>
                <a:cs typeface="Calibri"/>
              </a:rPr>
              <a:t>un </a:t>
            </a:r>
            <a:r>
              <a:rPr sz="1200" spc="-15" dirty="0">
                <a:solidFill>
                  <a:srgbClr val="404040"/>
                </a:solidFill>
                <a:latin typeface="Calibri"/>
                <a:cs typeface="Calibri"/>
              </a:rPr>
              <a:t>test </a:t>
            </a:r>
            <a:r>
              <a:rPr sz="1200" spc="-5" dirty="0">
                <a:solidFill>
                  <a:srgbClr val="404040"/>
                </a:solidFill>
                <a:latin typeface="Calibri"/>
                <a:cs typeface="Calibri"/>
              </a:rPr>
              <a:t>si un</a:t>
            </a:r>
            <a:endParaRPr sz="1200" dirty="0">
              <a:latin typeface="Calibri"/>
              <a:cs typeface="Calibri"/>
            </a:endParaRPr>
          </a:p>
          <a:p>
            <a:pPr marL="304800">
              <a:lnSpc>
                <a:spcPts val="1945"/>
              </a:lnSpc>
            </a:pPr>
            <a:r>
              <a:rPr sz="1200" spc="-5" dirty="0">
                <a:solidFill>
                  <a:srgbClr val="404040"/>
                </a:solidFill>
                <a:latin typeface="Calibri"/>
                <a:cs typeface="Calibri"/>
              </a:rPr>
              <a:t>des objets </a:t>
            </a:r>
            <a:r>
              <a:rPr sz="1200" dirty="0">
                <a:solidFill>
                  <a:srgbClr val="404040"/>
                </a:solidFill>
                <a:latin typeface="Calibri"/>
                <a:cs typeface="Calibri"/>
              </a:rPr>
              <a:t>en </a:t>
            </a:r>
            <a:r>
              <a:rPr sz="1200" spc="-10" dirty="0">
                <a:solidFill>
                  <a:srgbClr val="404040"/>
                </a:solidFill>
                <a:latin typeface="Calibri"/>
                <a:cs typeface="Calibri"/>
              </a:rPr>
              <a:t>paramètre est</a:t>
            </a:r>
            <a:r>
              <a:rPr sz="1200" spc="45" dirty="0">
                <a:solidFill>
                  <a:srgbClr val="404040"/>
                </a:solidFill>
                <a:latin typeface="Calibri"/>
                <a:cs typeface="Calibri"/>
              </a:rPr>
              <a:t> </a:t>
            </a:r>
            <a:r>
              <a:rPr sz="1100" spc="-5" dirty="0">
                <a:solidFill>
                  <a:srgbClr val="404040"/>
                </a:solidFill>
                <a:latin typeface="Courier New"/>
                <a:cs typeface="Courier New"/>
              </a:rPr>
              <a:t>null</a:t>
            </a:r>
            <a:endParaRPr sz="1100" dirty="0">
              <a:latin typeface="Courier New"/>
              <a:cs typeface="Courier New"/>
            </a:endParaRPr>
          </a:p>
          <a:p>
            <a:pPr marL="304800" marR="25400" indent="-182880">
              <a:lnSpc>
                <a:spcPct val="80000"/>
              </a:lnSpc>
              <a:spcBef>
                <a:spcPts val="600"/>
              </a:spcBef>
              <a:buClr>
                <a:srgbClr val="D24717"/>
              </a:buClr>
              <a:buFont typeface="Calibri"/>
              <a:buChar char="◦"/>
              <a:tabLst>
                <a:tab pos="305435" algn="l"/>
              </a:tabLst>
            </a:pPr>
            <a:r>
              <a:rPr sz="1100" spc="-5" dirty="0">
                <a:solidFill>
                  <a:srgbClr val="404040"/>
                </a:solidFill>
                <a:latin typeface="Courier New"/>
                <a:cs typeface="Courier New"/>
              </a:rPr>
              <a:t>assumingThat(T, org.hamcrest.Matcher)</a:t>
            </a:r>
            <a:r>
              <a:rPr sz="1100" spc="-385" dirty="0">
                <a:solidFill>
                  <a:srgbClr val="404040"/>
                </a:solidFill>
                <a:latin typeface="Courier New"/>
                <a:cs typeface="Courier New"/>
              </a:rPr>
              <a:t> </a:t>
            </a:r>
            <a:r>
              <a:rPr sz="1200" dirty="0">
                <a:solidFill>
                  <a:srgbClr val="404040"/>
                </a:solidFill>
                <a:latin typeface="Calibri"/>
                <a:cs typeface="Calibri"/>
              </a:rPr>
              <a:t>: </a:t>
            </a:r>
            <a:r>
              <a:rPr sz="1200" spc="-10" dirty="0">
                <a:solidFill>
                  <a:srgbClr val="404040"/>
                </a:solidFill>
                <a:latin typeface="Calibri"/>
                <a:cs typeface="Calibri"/>
              </a:rPr>
              <a:t>Permet </a:t>
            </a:r>
            <a:r>
              <a:rPr sz="1200" spc="-25" dirty="0">
                <a:solidFill>
                  <a:srgbClr val="404040"/>
                </a:solidFill>
                <a:latin typeface="Calibri"/>
                <a:cs typeface="Calibri"/>
              </a:rPr>
              <a:t>d’arrêter </a:t>
            </a:r>
            <a:r>
              <a:rPr sz="1200" spc="-5" dirty="0">
                <a:solidFill>
                  <a:srgbClr val="404040"/>
                </a:solidFill>
                <a:latin typeface="Calibri"/>
                <a:cs typeface="Calibri"/>
              </a:rPr>
              <a:t>un </a:t>
            </a:r>
            <a:r>
              <a:rPr sz="1200" spc="-15" dirty="0">
                <a:solidFill>
                  <a:srgbClr val="404040"/>
                </a:solidFill>
                <a:latin typeface="Calibri"/>
                <a:cs typeface="Calibri"/>
              </a:rPr>
              <a:t>test </a:t>
            </a:r>
            <a:r>
              <a:rPr sz="1200" spc="-5" dirty="0">
                <a:solidFill>
                  <a:srgbClr val="404040"/>
                </a:solidFill>
                <a:latin typeface="Calibri"/>
                <a:cs typeface="Calibri"/>
              </a:rPr>
              <a:t>si  une </a:t>
            </a:r>
            <a:r>
              <a:rPr sz="1200" spc="-10" dirty="0">
                <a:solidFill>
                  <a:srgbClr val="404040"/>
                </a:solidFill>
                <a:latin typeface="Calibri"/>
                <a:cs typeface="Calibri"/>
              </a:rPr>
              <a:t>condition </a:t>
            </a:r>
            <a:r>
              <a:rPr sz="1200" spc="-35" dirty="0">
                <a:solidFill>
                  <a:srgbClr val="404040"/>
                </a:solidFill>
                <a:latin typeface="Calibri"/>
                <a:cs typeface="Calibri"/>
              </a:rPr>
              <a:t>n’est </a:t>
            </a:r>
            <a:r>
              <a:rPr sz="1200" spc="-5" dirty="0">
                <a:solidFill>
                  <a:srgbClr val="404040"/>
                </a:solidFill>
                <a:latin typeface="Calibri"/>
                <a:cs typeface="Calibri"/>
              </a:rPr>
              <a:t>pas remplie </a:t>
            </a:r>
            <a:r>
              <a:rPr sz="1200" spc="-10" dirty="0">
                <a:solidFill>
                  <a:srgbClr val="404040"/>
                </a:solidFill>
                <a:latin typeface="Calibri"/>
                <a:cs typeface="Calibri"/>
              </a:rPr>
              <a:t>(voir </a:t>
            </a:r>
            <a:r>
              <a:rPr sz="1200" spc="-5" dirty="0">
                <a:solidFill>
                  <a:srgbClr val="404040"/>
                </a:solidFill>
                <a:latin typeface="Calibri"/>
                <a:cs typeface="Calibri"/>
              </a:rPr>
              <a:t>les</a:t>
            </a:r>
            <a:r>
              <a:rPr sz="1200" spc="140" dirty="0">
                <a:solidFill>
                  <a:srgbClr val="404040"/>
                </a:solidFill>
                <a:latin typeface="Calibri"/>
                <a:cs typeface="Calibri"/>
              </a:rPr>
              <a:t> </a:t>
            </a:r>
            <a:r>
              <a:rPr sz="1200" spc="-10" dirty="0">
                <a:solidFill>
                  <a:srgbClr val="404040"/>
                </a:solidFill>
                <a:latin typeface="Calibri"/>
                <a:cs typeface="Calibri"/>
              </a:rPr>
              <a:t>Matcher)</a:t>
            </a:r>
            <a:endParaRPr sz="1200" dirty="0">
              <a:latin typeface="Calibri"/>
              <a:cs typeface="Calibri"/>
            </a:endParaRPr>
          </a:p>
          <a:p>
            <a:pPr marL="304800" indent="-183515">
              <a:lnSpc>
                <a:spcPts val="1945"/>
              </a:lnSpc>
              <a:spcBef>
                <a:spcPts val="170"/>
              </a:spcBef>
              <a:buClr>
                <a:srgbClr val="D24717"/>
              </a:buClr>
              <a:buFont typeface="Calibri"/>
              <a:buChar char="◦"/>
              <a:tabLst>
                <a:tab pos="305435" algn="l"/>
              </a:tabLst>
            </a:pPr>
            <a:r>
              <a:rPr sz="1100" spc="-5" dirty="0">
                <a:solidFill>
                  <a:srgbClr val="404040"/>
                </a:solidFill>
                <a:latin typeface="Courier New"/>
                <a:cs typeface="Courier New"/>
              </a:rPr>
              <a:t>assumeTrue(boolean) / assumeFalse(boolean)</a:t>
            </a:r>
            <a:r>
              <a:rPr sz="1100" spc="-350" dirty="0">
                <a:solidFill>
                  <a:srgbClr val="404040"/>
                </a:solidFill>
                <a:latin typeface="Courier New"/>
                <a:cs typeface="Courier New"/>
              </a:rPr>
              <a:t> </a:t>
            </a:r>
            <a:r>
              <a:rPr sz="1200" dirty="0">
                <a:solidFill>
                  <a:srgbClr val="404040"/>
                </a:solidFill>
                <a:latin typeface="Calibri"/>
                <a:cs typeface="Calibri"/>
              </a:rPr>
              <a:t>: </a:t>
            </a:r>
            <a:r>
              <a:rPr sz="1200" spc="-10" dirty="0">
                <a:solidFill>
                  <a:srgbClr val="404040"/>
                </a:solidFill>
                <a:latin typeface="Calibri"/>
                <a:cs typeface="Calibri"/>
              </a:rPr>
              <a:t>Permet </a:t>
            </a:r>
            <a:r>
              <a:rPr sz="1200" spc="-25" dirty="0">
                <a:solidFill>
                  <a:srgbClr val="404040"/>
                </a:solidFill>
                <a:latin typeface="Calibri"/>
                <a:cs typeface="Calibri"/>
              </a:rPr>
              <a:t>d’arrêter </a:t>
            </a:r>
            <a:r>
              <a:rPr sz="1200" spc="-5" dirty="0">
                <a:solidFill>
                  <a:srgbClr val="404040"/>
                </a:solidFill>
                <a:latin typeface="Calibri"/>
                <a:cs typeface="Calibri"/>
              </a:rPr>
              <a:t>un</a:t>
            </a:r>
            <a:endParaRPr sz="1200" dirty="0">
              <a:latin typeface="Calibri"/>
              <a:cs typeface="Calibri"/>
            </a:endParaRPr>
          </a:p>
          <a:p>
            <a:pPr marL="304800">
              <a:lnSpc>
                <a:spcPts val="1945"/>
              </a:lnSpc>
            </a:pPr>
            <a:r>
              <a:rPr sz="1200" spc="-15" dirty="0">
                <a:solidFill>
                  <a:srgbClr val="404040"/>
                </a:solidFill>
                <a:latin typeface="Calibri"/>
                <a:cs typeface="Calibri"/>
              </a:rPr>
              <a:t>test </a:t>
            </a:r>
            <a:r>
              <a:rPr sz="1200" spc="-5" dirty="0">
                <a:solidFill>
                  <a:srgbClr val="404040"/>
                </a:solidFill>
                <a:latin typeface="Calibri"/>
                <a:cs typeface="Calibri"/>
              </a:rPr>
              <a:t>si le </a:t>
            </a:r>
            <a:r>
              <a:rPr sz="1200" spc="-10" dirty="0">
                <a:solidFill>
                  <a:srgbClr val="404040"/>
                </a:solidFill>
                <a:latin typeface="Calibri"/>
                <a:cs typeface="Calibri"/>
              </a:rPr>
              <a:t>paramètre est </a:t>
            </a:r>
            <a:r>
              <a:rPr sz="1200" spc="-5" dirty="0">
                <a:solidFill>
                  <a:srgbClr val="404040"/>
                </a:solidFill>
                <a:latin typeface="Calibri"/>
                <a:cs typeface="Calibri"/>
              </a:rPr>
              <a:t>respectivement </a:t>
            </a:r>
            <a:r>
              <a:rPr sz="1200" spc="-10" dirty="0">
                <a:solidFill>
                  <a:srgbClr val="404040"/>
                </a:solidFill>
                <a:latin typeface="Calibri"/>
                <a:cs typeface="Calibri"/>
              </a:rPr>
              <a:t>faux </a:t>
            </a:r>
            <a:r>
              <a:rPr sz="1200" spc="-5" dirty="0">
                <a:solidFill>
                  <a:srgbClr val="404040"/>
                </a:solidFill>
                <a:latin typeface="Calibri"/>
                <a:cs typeface="Calibri"/>
              </a:rPr>
              <a:t>et</a:t>
            </a:r>
            <a:r>
              <a:rPr sz="1200" spc="65" dirty="0">
                <a:solidFill>
                  <a:srgbClr val="404040"/>
                </a:solidFill>
                <a:latin typeface="Calibri"/>
                <a:cs typeface="Calibri"/>
              </a:rPr>
              <a:t> </a:t>
            </a:r>
            <a:r>
              <a:rPr sz="1200" spc="-10" dirty="0">
                <a:solidFill>
                  <a:srgbClr val="404040"/>
                </a:solidFill>
                <a:latin typeface="Calibri"/>
                <a:cs typeface="Calibri"/>
              </a:rPr>
              <a:t>vrai</a:t>
            </a:r>
            <a:endParaRPr sz="1200" dirty="0">
              <a:latin typeface="Calibri"/>
              <a:cs typeface="Calibri"/>
            </a:endParaRPr>
          </a:p>
          <a:p>
            <a:pPr marL="304800" indent="-183515">
              <a:lnSpc>
                <a:spcPts val="1945"/>
              </a:lnSpc>
              <a:spcBef>
                <a:spcPts val="165"/>
              </a:spcBef>
              <a:buClr>
                <a:srgbClr val="D24717"/>
              </a:buClr>
              <a:buFont typeface="Calibri"/>
              <a:buChar char="◦"/>
              <a:tabLst>
                <a:tab pos="305435" algn="l"/>
              </a:tabLst>
            </a:pPr>
            <a:r>
              <a:rPr sz="1100" dirty="0">
                <a:solidFill>
                  <a:srgbClr val="404040"/>
                </a:solidFill>
                <a:latin typeface="Courier New"/>
                <a:cs typeface="Courier New"/>
              </a:rPr>
              <a:t>assumeNoException(java.lang.Throwable)</a:t>
            </a:r>
            <a:r>
              <a:rPr sz="1100" spc="-470" dirty="0">
                <a:solidFill>
                  <a:srgbClr val="404040"/>
                </a:solidFill>
                <a:latin typeface="Courier New"/>
                <a:cs typeface="Courier New"/>
              </a:rPr>
              <a:t> </a:t>
            </a:r>
            <a:r>
              <a:rPr sz="1200" dirty="0">
                <a:solidFill>
                  <a:srgbClr val="404040"/>
                </a:solidFill>
                <a:latin typeface="Calibri"/>
                <a:cs typeface="Calibri"/>
              </a:rPr>
              <a:t>: </a:t>
            </a:r>
            <a:r>
              <a:rPr sz="1200" spc="-10" dirty="0">
                <a:solidFill>
                  <a:srgbClr val="404040"/>
                </a:solidFill>
                <a:latin typeface="Calibri"/>
                <a:cs typeface="Calibri"/>
              </a:rPr>
              <a:t>Permet </a:t>
            </a:r>
            <a:r>
              <a:rPr sz="1200" spc="-25" dirty="0">
                <a:solidFill>
                  <a:srgbClr val="404040"/>
                </a:solidFill>
                <a:latin typeface="Calibri"/>
                <a:cs typeface="Calibri"/>
              </a:rPr>
              <a:t>d’arrêter </a:t>
            </a:r>
            <a:r>
              <a:rPr sz="1200" spc="-5" dirty="0">
                <a:solidFill>
                  <a:srgbClr val="404040"/>
                </a:solidFill>
                <a:latin typeface="Calibri"/>
                <a:cs typeface="Calibri"/>
              </a:rPr>
              <a:t>un </a:t>
            </a:r>
            <a:r>
              <a:rPr sz="1200" spc="-15" dirty="0">
                <a:solidFill>
                  <a:srgbClr val="404040"/>
                </a:solidFill>
                <a:latin typeface="Calibri"/>
                <a:cs typeface="Calibri"/>
              </a:rPr>
              <a:t>test</a:t>
            </a:r>
            <a:endParaRPr sz="1200" dirty="0">
              <a:latin typeface="Calibri"/>
              <a:cs typeface="Calibri"/>
            </a:endParaRPr>
          </a:p>
          <a:p>
            <a:pPr marL="304800">
              <a:lnSpc>
                <a:spcPts val="1945"/>
              </a:lnSpc>
            </a:pPr>
            <a:r>
              <a:rPr sz="1200" spc="-5" dirty="0">
                <a:solidFill>
                  <a:srgbClr val="404040"/>
                </a:solidFill>
                <a:latin typeface="Calibri"/>
                <a:cs typeface="Calibri"/>
              </a:rPr>
              <a:t>si le </a:t>
            </a:r>
            <a:r>
              <a:rPr sz="1200" spc="-10" dirty="0">
                <a:solidFill>
                  <a:srgbClr val="404040"/>
                </a:solidFill>
                <a:latin typeface="Calibri"/>
                <a:cs typeface="Calibri"/>
              </a:rPr>
              <a:t>paramètre </a:t>
            </a:r>
            <a:r>
              <a:rPr sz="1200" spc="-35" dirty="0">
                <a:solidFill>
                  <a:srgbClr val="404040"/>
                </a:solidFill>
                <a:latin typeface="Calibri"/>
                <a:cs typeface="Calibri"/>
              </a:rPr>
              <a:t>n’est </a:t>
            </a:r>
            <a:r>
              <a:rPr sz="1200" spc="-5" dirty="0">
                <a:solidFill>
                  <a:srgbClr val="404040"/>
                </a:solidFill>
                <a:latin typeface="Calibri"/>
                <a:cs typeface="Calibri"/>
              </a:rPr>
              <a:t>pas</a:t>
            </a:r>
            <a:r>
              <a:rPr sz="1200" spc="85" dirty="0">
                <a:solidFill>
                  <a:srgbClr val="404040"/>
                </a:solidFill>
                <a:latin typeface="Calibri"/>
                <a:cs typeface="Calibri"/>
              </a:rPr>
              <a:t> </a:t>
            </a:r>
            <a:r>
              <a:rPr sz="1100" spc="-5" dirty="0">
                <a:solidFill>
                  <a:srgbClr val="404040"/>
                </a:solidFill>
                <a:latin typeface="Courier New"/>
                <a:cs typeface="Courier New"/>
              </a:rPr>
              <a:t>null</a:t>
            </a:r>
            <a:endParaRPr sz="1100" dirty="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8" name="object 4"/>
          <p:cNvSpPr txBox="1">
            <a:spLocks/>
          </p:cNvSpPr>
          <p:nvPr/>
        </p:nvSpPr>
        <p:spPr>
          <a:xfrm>
            <a:off x="685800" y="59731"/>
            <a:ext cx="6861809" cy="627736"/>
          </a:xfrm>
          <a:prstGeom prst="rect">
            <a:avLst/>
          </a:prstGeom>
        </p:spPr>
        <p:txBody>
          <a:bodyPr vert="horz" wrap="square" lIns="0" tIns="12065" rIns="0" bIns="0" rtlCol="0">
            <a:spAutoFit/>
          </a:bodyPr>
          <a:lstStyle>
            <a:lvl1pPr>
              <a:defRPr sz="3600" b="1" i="0">
                <a:solidFill>
                  <a:schemeClr val="bg1"/>
                </a:solidFill>
                <a:latin typeface="Trebuchet MS"/>
                <a:ea typeface="+mj-ea"/>
                <a:cs typeface="Trebuchet MS"/>
              </a:defRPr>
            </a:lvl1pPr>
          </a:lstStyle>
          <a:p>
            <a:pPr marL="12700">
              <a:spcBef>
                <a:spcPts val="95"/>
              </a:spcBef>
            </a:pPr>
            <a:r>
              <a:rPr lang="fr-FR" sz="4000" kern="0" spc="-60" dirty="0" err="1">
                <a:solidFill>
                  <a:schemeClr val="tx1"/>
                </a:solidFill>
              </a:rPr>
              <a:t>Hamcrest</a:t>
            </a:r>
            <a:endParaRPr lang="fr-FR" sz="4000" kern="0" dirty="0">
              <a:solidFill>
                <a:schemeClr val="tx1"/>
              </a:solidFill>
            </a:endParaRPr>
          </a:p>
        </p:txBody>
      </p:sp>
    </p:spTree>
    <p:extLst>
      <p:ext uri="{BB962C8B-B14F-4D97-AF65-F5344CB8AC3E}">
        <p14:creationId xmlns:p14="http://schemas.microsoft.com/office/powerpoint/2010/main" val="34110730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14172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420" dirty="0">
                <a:solidFill>
                  <a:schemeClr val="tx1"/>
                </a:solidFill>
              </a:rPr>
              <a:t> </a:t>
            </a:r>
            <a:r>
              <a:rPr spc="-50" dirty="0">
                <a:solidFill>
                  <a:schemeClr val="tx1"/>
                </a:solidFill>
              </a:rPr>
              <a:t>assumptions</a:t>
            </a:r>
          </a:p>
        </p:txBody>
      </p:sp>
      <p:sp>
        <p:nvSpPr>
          <p:cNvPr id="5" name="object 5"/>
          <p:cNvSpPr txBox="1"/>
          <p:nvPr/>
        </p:nvSpPr>
        <p:spPr>
          <a:xfrm>
            <a:off x="512775" y="1373981"/>
            <a:ext cx="7764780" cy="3475952"/>
          </a:xfrm>
          <a:prstGeom prst="rect">
            <a:avLst/>
          </a:prstGeom>
        </p:spPr>
        <p:txBody>
          <a:bodyPr vert="horz" wrap="square" lIns="0" tIns="13335" rIns="0" bIns="0" rtlCol="0">
            <a:spAutoFit/>
          </a:bodyPr>
          <a:lstStyle/>
          <a:p>
            <a:pPr marL="401320">
              <a:lnSpc>
                <a:spcPct val="100000"/>
              </a:lnSpc>
              <a:spcBef>
                <a:spcPts val="105"/>
              </a:spcBef>
            </a:pPr>
            <a:r>
              <a:rPr sz="2000" spc="-10" dirty="0">
                <a:solidFill>
                  <a:srgbClr val="404040"/>
                </a:solidFill>
                <a:latin typeface="Calibri"/>
                <a:cs typeface="Calibri"/>
              </a:rPr>
              <a:t>Exemple</a:t>
            </a:r>
            <a:endParaRPr sz="2000">
              <a:latin typeface="Calibri"/>
              <a:cs typeface="Calibri"/>
            </a:endParaRPr>
          </a:p>
          <a:p>
            <a:pPr>
              <a:lnSpc>
                <a:spcPct val="100000"/>
              </a:lnSpc>
              <a:spcBef>
                <a:spcPts val="20"/>
              </a:spcBef>
            </a:pPr>
            <a:endParaRPr sz="2500">
              <a:latin typeface="Times New Roman"/>
              <a:cs typeface="Times New Roman"/>
            </a:endParaRPr>
          </a:p>
          <a:p>
            <a:pPr marL="12700">
              <a:lnSpc>
                <a:spcPct val="100000"/>
              </a:lnSpc>
            </a:pPr>
            <a:r>
              <a:rPr sz="1800" spc="-10" dirty="0">
                <a:latin typeface="Courier New"/>
                <a:cs typeface="Courier New"/>
              </a:rPr>
              <a:t>@Test</a:t>
            </a:r>
            <a:endParaRPr sz="1800">
              <a:latin typeface="Courier New"/>
              <a:cs typeface="Courier New"/>
            </a:endParaRPr>
          </a:p>
          <a:p>
            <a:pPr marL="12700">
              <a:lnSpc>
                <a:spcPct val="100000"/>
              </a:lnSpc>
            </a:pPr>
            <a:r>
              <a:rPr sz="1800" spc="-10" dirty="0">
                <a:latin typeface="Courier New"/>
                <a:cs typeface="Courier New"/>
              </a:rPr>
              <a:t>public void readFile()</a:t>
            </a:r>
            <a:r>
              <a:rPr sz="1800" spc="-15" dirty="0">
                <a:latin typeface="Courier New"/>
                <a:cs typeface="Courier New"/>
              </a:rPr>
              <a:t> </a:t>
            </a:r>
            <a:r>
              <a:rPr sz="1800" dirty="0">
                <a:latin typeface="Courier New"/>
                <a:cs typeface="Courier New"/>
              </a:rPr>
              <a:t>{</a:t>
            </a:r>
            <a:endParaRPr sz="1800">
              <a:latin typeface="Courier New"/>
              <a:cs typeface="Courier New"/>
            </a:endParaRPr>
          </a:p>
          <a:p>
            <a:pPr marL="927100">
              <a:lnSpc>
                <a:spcPct val="100000"/>
              </a:lnSpc>
            </a:pPr>
            <a:r>
              <a:rPr sz="1800" spc="-5" dirty="0">
                <a:latin typeface="Courier New"/>
                <a:cs typeface="Courier New"/>
              </a:rPr>
              <a:t>try</a:t>
            </a:r>
            <a:r>
              <a:rPr sz="1800" spc="-20" dirty="0">
                <a:latin typeface="Courier New"/>
                <a:cs typeface="Courier New"/>
              </a:rPr>
              <a:t> </a:t>
            </a:r>
            <a:r>
              <a:rPr sz="1800" dirty="0">
                <a:latin typeface="Courier New"/>
                <a:cs typeface="Courier New"/>
              </a:rPr>
              <a:t>{</a:t>
            </a:r>
            <a:endParaRPr sz="1800">
              <a:latin typeface="Courier New"/>
              <a:cs typeface="Courier New"/>
            </a:endParaRPr>
          </a:p>
          <a:p>
            <a:pPr marL="1336675">
              <a:lnSpc>
                <a:spcPct val="100000"/>
              </a:lnSpc>
              <a:spcBef>
                <a:spcPts val="5"/>
              </a:spcBef>
            </a:pPr>
            <a:r>
              <a:rPr sz="1800" spc="-10" dirty="0">
                <a:latin typeface="Courier New"/>
                <a:cs typeface="Courier New"/>
              </a:rPr>
              <a:t>FileReader reader </a:t>
            </a:r>
            <a:r>
              <a:rPr sz="1800" dirty="0">
                <a:latin typeface="Courier New"/>
                <a:cs typeface="Courier New"/>
              </a:rPr>
              <a:t>= </a:t>
            </a:r>
            <a:r>
              <a:rPr sz="1800" spc="-10" dirty="0">
                <a:latin typeface="Courier New"/>
                <a:cs typeface="Courier New"/>
              </a:rPr>
              <a:t>new</a:t>
            </a:r>
            <a:r>
              <a:rPr sz="1800" spc="-60" dirty="0">
                <a:latin typeface="Courier New"/>
                <a:cs typeface="Courier New"/>
              </a:rPr>
              <a:t> </a:t>
            </a:r>
            <a:r>
              <a:rPr sz="1800" spc="-10" dirty="0">
                <a:latin typeface="Courier New"/>
                <a:cs typeface="Courier New"/>
              </a:rPr>
              <a:t>FileReader("test.txt");</a:t>
            </a:r>
            <a:endParaRPr sz="1800">
              <a:latin typeface="Courier New"/>
              <a:cs typeface="Courier New"/>
            </a:endParaRPr>
          </a:p>
          <a:p>
            <a:pPr marL="927100">
              <a:lnSpc>
                <a:spcPct val="100000"/>
              </a:lnSpc>
            </a:pPr>
            <a:r>
              <a:rPr sz="1800" dirty="0">
                <a:latin typeface="Courier New"/>
                <a:cs typeface="Courier New"/>
              </a:rPr>
              <a:t>} </a:t>
            </a:r>
            <a:r>
              <a:rPr sz="1800" spc="-10" dirty="0">
                <a:latin typeface="Courier New"/>
                <a:cs typeface="Courier New"/>
              </a:rPr>
              <a:t>catch (IOException e)</a:t>
            </a:r>
            <a:r>
              <a:rPr sz="1800" spc="-25" dirty="0">
                <a:latin typeface="Courier New"/>
                <a:cs typeface="Courier New"/>
              </a:rPr>
              <a:t> </a:t>
            </a:r>
            <a:r>
              <a:rPr sz="1800" dirty="0">
                <a:latin typeface="Courier New"/>
                <a:cs typeface="Courier New"/>
              </a:rPr>
              <a:t>{</a:t>
            </a:r>
            <a:endParaRPr sz="1800">
              <a:latin typeface="Courier New"/>
              <a:cs typeface="Courier New"/>
            </a:endParaRPr>
          </a:p>
          <a:p>
            <a:pPr marL="1473835" marR="2190115">
              <a:lnSpc>
                <a:spcPct val="100000"/>
              </a:lnSpc>
            </a:pPr>
            <a:r>
              <a:rPr sz="1800" spc="-10" dirty="0">
                <a:latin typeface="Courier New"/>
                <a:cs typeface="Courier New"/>
              </a:rPr>
              <a:t>// arrête </a:t>
            </a:r>
            <a:r>
              <a:rPr sz="1800" spc="-5" dirty="0">
                <a:latin typeface="Courier New"/>
                <a:cs typeface="Courier New"/>
              </a:rPr>
              <a:t>le </a:t>
            </a:r>
            <a:r>
              <a:rPr sz="1800" spc="-10" dirty="0">
                <a:latin typeface="Courier New"/>
                <a:cs typeface="Courier New"/>
              </a:rPr>
              <a:t>test </a:t>
            </a:r>
            <a:r>
              <a:rPr sz="1800" spc="-5" dirty="0">
                <a:latin typeface="Courier New"/>
                <a:cs typeface="Courier New"/>
              </a:rPr>
              <a:t>si</a:t>
            </a:r>
            <a:r>
              <a:rPr sz="1800" spc="-100" dirty="0">
                <a:latin typeface="Courier New"/>
                <a:cs typeface="Courier New"/>
              </a:rPr>
              <a:t> </a:t>
            </a:r>
            <a:r>
              <a:rPr sz="1800" spc="-10" dirty="0">
                <a:latin typeface="Courier New"/>
                <a:cs typeface="Courier New"/>
              </a:rPr>
              <a:t>exception  Assume.assumeNoException(e);</a:t>
            </a:r>
            <a:endParaRPr sz="1800">
              <a:latin typeface="Courier New"/>
              <a:cs typeface="Courier New"/>
            </a:endParaRPr>
          </a:p>
          <a:p>
            <a:pPr marL="927100">
              <a:lnSpc>
                <a:spcPct val="100000"/>
              </a:lnSpc>
            </a:pPr>
            <a:r>
              <a:rPr sz="1800" dirty="0">
                <a:latin typeface="Courier New"/>
                <a:cs typeface="Courier New"/>
              </a:rPr>
              <a:t>}</a:t>
            </a:r>
            <a:endParaRPr sz="1800">
              <a:latin typeface="Courier New"/>
              <a:cs typeface="Courier New"/>
            </a:endParaRPr>
          </a:p>
          <a:p>
            <a:pPr marL="927100">
              <a:lnSpc>
                <a:spcPct val="100000"/>
              </a:lnSpc>
            </a:pPr>
            <a:r>
              <a:rPr sz="1800" spc="-5" dirty="0">
                <a:latin typeface="Courier New"/>
                <a:cs typeface="Courier New"/>
              </a:rPr>
              <a:t>//</a:t>
            </a:r>
            <a:r>
              <a:rPr sz="1800" spc="-25" dirty="0">
                <a:latin typeface="Courier New"/>
                <a:cs typeface="Courier New"/>
              </a:rPr>
              <a:t> </a:t>
            </a:r>
            <a:r>
              <a:rPr sz="1800" spc="-10" dirty="0">
                <a:latin typeface="Courier New"/>
                <a:cs typeface="Courier New"/>
              </a:rPr>
              <a:t>...</a:t>
            </a:r>
            <a:endParaRPr sz="1800">
              <a:latin typeface="Courier New"/>
              <a:cs typeface="Courier New"/>
            </a:endParaRPr>
          </a:p>
          <a:p>
            <a:pPr marL="12700">
              <a:lnSpc>
                <a:spcPct val="100000"/>
              </a:lnSpc>
            </a:pPr>
            <a:r>
              <a:rPr sz="1800" dirty="0">
                <a:latin typeface="Courier New"/>
                <a:cs typeface="Courier New"/>
              </a:rPr>
              <a:t>}</a:t>
            </a:r>
            <a:endParaRPr sz="1800">
              <a:latin typeface="Courier New"/>
              <a:cs typeface="Courier New"/>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1850151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14172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a:t>
            </a:r>
            <a:r>
              <a:rPr spc="-420" dirty="0">
                <a:solidFill>
                  <a:schemeClr val="tx1"/>
                </a:solidFill>
              </a:rPr>
              <a:t> </a:t>
            </a:r>
            <a:r>
              <a:rPr spc="-50" dirty="0">
                <a:solidFill>
                  <a:schemeClr val="tx1"/>
                </a:solidFill>
              </a:rPr>
              <a:t>assumptions</a:t>
            </a:r>
          </a:p>
        </p:txBody>
      </p:sp>
      <p:sp>
        <p:nvSpPr>
          <p:cNvPr id="5" name="object 5"/>
          <p:cNvSpPr txBox="1"/>
          <p:nvPr/>
        </p:nvSpPr>
        <p:spPr>
          <a:xfrm>
            <a:off x="343408" y="915400"/>
            <a:ext cx="8577580" cy="3414396"/>
          </a:xfrm>
          <a:prstGeom prst="rect">
            <a:avLst/>
          </a:prstGeom>
        </p:spPr>
        <p:txBody>
          <a:bodyPr vert="horz" wrap="square" lIns="0" tIns="13335" rIns="0" bIns="0" rtlCol="0">
            <a:spAutoFit/>
          </a:bodyPr>
          <a:lstStyle/>
          <a:p>
            <a:pPr marL="612775">
              <a:lnSpc>
                <a:spcPct val="100000"/>
              </a:lnSpc>
              <a:spcBef>
                <a:spcPts val="105"/>
              </a:spcBef>
            </a:pPr>
            <a:endParaRPr sz="1600" dirty="0">
              <a:latin typeface="Calibri"/>
              <a:cs typeface="Calibri"/>
            </a:endParaRPr>
          </a:p>
          <a:p>
            <a:pPr>
              <a:lnSpc>
                <a:spcPct val="100000"/>
              </a:lnSpc>
              <a:spcBef>
                <a:spcPts val="20"/>
              </a:spcBef>
            </a:pPr>
            <a:endParaRPr sz="1400" dirty="0">
              <a:latin typeface="Times New Roman"/>
              <a:cs typeface="Times New Roman"/>
            </a:endParaRPr>
          </a:p>
          <a:p>
            <a:pPr marL="12700">
              <a:lnSpc>
                <a:spcPct val="100000"/>
              </a:lnSpc>
              <a:spcBef>
                <a:spcPts val="5"/>
              </a:spcBef>
            </a:pPr>
            <a:r>
              <a:rPr sz="1100" spc="-5" dirty="0">
                <a:latin typeface="Courier New"/>
                <a:cs typeface="Courier New"/>
              </a:rPr>
              <a:t>package</a:t>
            </a:r>
            <a:r>
              <a:rPr sz="1100" spc="-20" dirty="0">
                <a:latin typeface="Courier New"/>
                <a:cs typeface="Courier New"/>
              </a:rPr>
              <a:t> </a:t>
            </a:r>
            <a:r>
              <a:rPr sz="1100" spc="-5" dirty="0">
                <a:latin typeface="Courier New"/>
                <a:cs typeface="Courier New"/>
              </a:rPr>
              <a:t>com.dplantrou.dej.junit5;</a:t>
            </a:r>
            <a:endParaRPr sz="1100" dirty="0">
              <a:latin typeface="Courier New"/>
              <a:cs typeface="Courier New"/>
            </a:endParaRPr>
          </a:p>
          <a:p>
            <a:pPr>
              <a:lnSpc>
                <a:spcPct val="100000"/>
              </a:lnSpc>
              <a:spcBef>
                <a:spcPts val="10"/>
              </a:spcBef>
            </a:pPr>
            <a:endParaRPr sz="1200" dirty="0">
              <a:latin typeface="Times New Roman"/>
              <a:cs typeface="Times New Roman"/>
            </a:endParaRPr>
          </a:p>
          <a:p>
            <a:pPr marL="12700" marR="2065655">
              <a:lnSpc>
                <a:spcPct val="100000"/>
              </a:lnSpc>
            </a:pPr>
            <a:r>
              <a:rPr sz="1100" spc="-5" dirty="0">
                <a:latin typeface="Courier New"/>
                <a:cs typeface="Courier New"/>
              </a:rPr>
              <a:t>import static org.junit.jupiter.api.Assertions.assertTrue;  import static</a:t>
            </a:r>
            <a:r>
              <a:rPr sz="1100" spc="-100" dirty="0">
                <a:latin typeface="Courier New"/>
                <a:cs typeface="Courier New"/>
              </a:rPr>
              <a:t> </a:t>
            </a:r>
            <a:r>
              <a:rPr sz="1100" spc="-5" dirty="0">
                <a:latin typeface="Courier New"/>
                <a:cs typeface="Courier New"/>
              </a:rPr>
              <a:t>org.junit.jupiter.api.Assumptions.assumingThat;</a:t>
            </a:r>
            <a:endParaRPr sz="1100" dirty="0">
              <a:latin typeface="Courier New"/>
              <a:cs typeface="Courier New"/>
            </a:endParaRPr>
          </a:p>
          <a:p>
            <a:pPr>
              <a:lnSpc>
                <a:spcPct val="100000"/>
              </a:lnSpc>
              <a:spcBef>
                <a:spcPts val="15"/>
              </a:spcBef>
            </a:pPr>
            <a:endParaRPr sz="1200" dirty="0">
              <a:latin typeface="Times New Roman"/>
              <a:cs typeface="Times New Roman"/>
            </a:endParaRPr>
          </a:p>
          <a:p>
            <a:pPr marL="12700">
              <a:lnSpc>
                <a:spcPct val="100000"/>
              </a:lnSpc>
            </a:pPr>
            <a:r>
              <a:rPr sz="1100" spc="-5" dirty="0">
                <a:latin typeface="Courier New"/>
                <a:cs typeface="Courier New"/>
              </a:rPr>
              <a:t>import</a:t>
            </a:r>
            <a:r>
              <a:rPr sz="1100" spc="-20" dirty="0">
                <a:latin typeface="Courier New"/>
                <a:cs typeface="Courier New"/>
              </a:rPr>
              <a:t> </a:t>
            </a:r>
            <a:r>
              <a:rPr sz="1100" spc="-5" dirty="0">
                <a:latin typeface="Courier New"/>
                <a:cs typeface="Courier New"/>
              </a:rPr>
              <a:t>java.io.File;</a:t>
            </a:r>
            <a:endParaRPr sz="1100" dirty="0">
              <a:latin typeface="Courier New"/>
              <a:cs typeface="Courier New"/>
            </a:endParaRPr>
          </a:p>
          <a:p>
            <a:pPr marL="12700">
              <a:lnSpc>
                <a:spcPct val="100000"/>
              </a:lnSpc>
            </a:pPr>
            <a:r>
              <a:rPr sz="1100" spc="-5" dirty="0">
                <a:latin typeface="Courier New"/>
                <a:cs typeface="Courier New"/>
              </a:rPr>
              <a:t>import</a:t>
            </a:r>
            <a:r>
              <a:rPr sz="1100" spc="-20" dirty="0">
                <a:latin typeface="Courier New"/>
                <a:cs typeface="Courier New"/>
              </a:rPr>
              <a:t> </a:t>
            </a:r>
            <a:r>
              <a:rPr sz="1100" spc="-5" dirty="0">
                <a:latin typeface="Courier New"/>
                <a:cs typeface="Courier New"/>
              </a:rPr>
              <a:t>org.junit.jupiter.api.Test;</a:t>
            </a:r>
            <a:endParaRPr sz="1100" dirty="0">
              <a:latin typeface="Courier New"/>
              <a:cs typeface="Courier New"/>
            </a:endParaRPr>
          </a:p>
          <a:p>
            <a:pPr>
              <a:lnSpc>
                <a:spcPct val="100000"/>
              </a:lnSpc>
              <a:spcBef>
                <a:spcPts val="10"/>
              </a:spcBef>
            </a:pPr>
            <a:endParaRPr sz="1200" dirty="0">
              <a:latin typeface="Times New Roman"/>
              <a:cs typeface="Times New Roman"/>
            </a:endParaRPr>
          </a:p>
          <a:p>
            <a:pPr marL="12700">
              <a:lnSpc>
                <a:spcPct val="100000"/>
              </a:lnSpc>
              <a:spcBef>
                <a:spcPts val="5"/>
              </a:spcBef>
            </a:pPr>
            <a:r>
              <a:rPr sz="1100" spc="-5" dirty="0">
                <a:latin typeface="Courier New"/>
                <a:cs typeface="Courier New"/>
              </a:rPr>
              <a:t>public class MaClasseTest</a:t>
            </a:r>
            <a:r>
              <a:rPr sz="1100" spc="-45" dirty="0">
                <a:latin typeface="Courier New"/>
                <a:cs typeface="Courier New"/>
              </a:rPr>
              <a:t> </a:t>
            </a:r>
            <a:r>
              <a:rPr sz="1100" dirty="0">
                <a:latin typeface="Courier New"/>
                <a:cs typeface="Courier New"/>
              </a:rPr>
              <a:t>{</a:t>
            </a:r>
          </a:p>
          <a:p>
            <a:pPr>
              <a:lnSpc>
                <a:spcPct val="100000"/>
              </a:lnSpc>
              <a:spcBef>
                <a:spcPts val="10"/>
              </a:spcBef>
            </a:pPr>
            <a:endParaRPr sz="1200" dirty="0">
              <a:latin typeface="Times New Roman"/>
              <a:cs typeface="Times New Roman"/>
            </a:endParaRPr>
          </a:p>
          <a:p>
            <a:pPr marL="12700">
              <a:lnSpc>
                <a:spcPct val="100000"/>
              </a:lnSpc>
              <a:spcBef>
                <a:spcPts val="5"/>
              </a:spcBef>
            </a:pPr>
            <a:r>
              <a:rPr sz="1100" spc="-5" dirty="0">
                <a:latin typeface="Courier New"/>
                <a:cs typeface="Courier New"/>
              </a:rPr>
              <a:t>@Test</a:t>
            </a:r>
            <a:endParaRPr sz="1100" dirty="0">
              <a:latin typeface="Courier New"/>
              <a:cs typeface="Courier New"/>
            </a:endParaRPr>
          </a:p>
          <a:p>
            <a:pPr marL="370840" marR="5080" indent="-358140">
              <a:lnSpc>
                <a:spcPct val="100000"/>
              </a:lnSpc>
            </a:pPr>
            <a:r>
              <a:rPr sz="1100" spc="-5" dirty="0">
                <a:latin typeface="Courier New"/>
                <a:cs typeface="Courier New"/>
              </a:rPr>
              <a:t>void </a:t>
            </a:r>
            <a:r>
              <a:rPr sz="1100" spc="-10" dirty="0">
                <a:latin typeface="Courier New"/>
                <a:cs typeface="Courier New"/>
              </a:rPr>
              <a:t>testAvecSupposition() </a:t>
            </a:r>
            <a:r>
              <a:rPr sz="1100" dirty="0">
                <a:latin typeface="Courier New"/>
                <a:cs typeface="Courier New"/>
              </a:rPr>
              <a:t>{  </a:t>
            </a:r>
            <a:r>
              <a:rPr sz="1100" spc="-5" dirty="0">
                <a:latin typeface="Courier New"/>
                <a:cs typeface="Courier New"/>
              </a:rPr>
              <a:t>assumingThat(System.getenv("OS").startsWith("Windows"), () -&gt; </a:t>
            </a:r>
            <a:r>
              <a:rPr sz="1100" dirty="0">
                <a:latin typeface="Courier New"/>
                <a:cs typeface="Courier New"/>
              </a:rPr>
              <a:t>{  </a:t>
            </a:r>
            <a:r>
              <a:rPr sz="1100" spc="-5" dirty="0">
                <a:latin typeface="Courier New"/>
                <a:cs typeface="Courier New"/>
              </a:rPr>
              <a:t>assertTrue(new </a:t>
            </a:r>
            <a:r>
              <a:rPr sz="1100" spc="-10" dirty="0">
                <a:latin typeface="Courier New"/>
                <a:cs typeface="Courier New"/>
              </a:rPr>
              <a:t>File("C:/Windows").exists(), </a:t>
            </a:r>
            <a:r>
              <a:rPr sz="1100" spc="-5" dirty="0">
                <a:latin typeface="Courier New"/>
                <a:cs typeface="Courier New"/>
              </a:rPr>
              <a:t>"Repertoire Windows</a:t>
            </a:r>
            <a:r>
              <a:rPr sz="1100" spc="45" dirty="0">
                <a:latin typeface="Courier New"/>
                <a:cs typeface="Courier New"/>
              </a:rPr>
              <a:t> </a:t>
            </a:r>
            <a:r>
              <a:rPr sz="1100" spc="-5" dirty="0">
                <a:latin typeface="Courier New"/>
                <a:cs typeface="Courier New"/>
              </a:rPr>
              <a:t>inexistant");</a:t>
            </a:r>
            <a:endParaRPr sz="1100" dirty="0">
              <a:latin typeface="Courier New"/>
              <a:cs typeface="Courier New"/>
            </a:endParaRPr>
          </a:p>
          <a:p>
            <a:pPr marL="370840">
              <a:lnSpc>
                <a:spcPct val="100000"/>
              </a:lnSpc>
            </a:pPr>
            <a:r>
              <a:rPr sz="1100" spc="-5" dirty="0">
                <a:latin typeface="Courier New"/>
                <a:cs typeface="Courier New"/>
              </a:rPr>
              <a:t>});</a:t>
            </a:r>
            <a:endParaRPr sz="1100" dirty="0">
              <a:latin typeface="Courier New"/>
              <a:cs typeface="Courier New"/>
            </a:endParaRPr>
          </a:p>
          <a:p>
            <a:pPr marL="370840">
              <a:lnSpc>
                <a:spcPct val="100000"/>
              </a:lnSpc>
            </a:pPr>
            <a:r>
              <a:rPr sz="1100" spc="-5" dirty="0">
                <a:latin typeface="Courier New"/>
                <a:cs typeface="Courier New"/>
              </a:rPr>
              <a:t>assertTrue(true);</a:t>
            </a:r>
            <a:endParaRPr sz="1100" dirty="0">
              <a:latin typeface="Courier New"/>
              <a:cs typeface="Courier New"/>
            </a:endParaRPr>
          </a:p>
          <a:p>
            <a:pPr marL="370840">
              <a:lnSpc>
                <a:spcPct val="100000"/>
              </a:lnSpc>
            </a:pPr>
            <a:r>
              <a:rPr sz="1100" dirty="0">
                <a:latin typeface="Courier New"/>
                <a:cs typeface="Courier New"/>
              </a:rPr>
              <a:t>}</a:t>
            </a:r>
          </a:p>
          <a:p>
            <a:pPr marL="12700">
              <a:lnSpc>
                <a:spcPct val="100000"/>
              </a:lnSpc>
            </a:pPr>
            <a:r>
              <a:rPr sz="1100" dirty="0">
                <a:latin typeface="Courier New"/>
                <a:cs typeface="Courier New"/>
              </a:rPr>
              <a:t>}</a:t>
            </a: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2681517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45" dirty="0"/>
              <a:t>JUnit </a:t>
            </a:r>
            <a:r>
              <a:rPr dirty="0"/>
              <a:t>5 – </a:t>
            </a:r>
            <a:r>
              <a:rPr spc="-55" dirty="0"/>
              <a:t>cycle </a:t>
            </a:r>
            <a:r>
              <a:rPr spc="-25" dirty="0"/>
              <a:t>de </a:t>
            </a:r>
            <a:r>
              <a:rPr spc="-35" dirty="0"/>
              <a:t>vie</a:t>
            </a:r>
            <a:r>
              <a:rPr spc="-535" dirty="0"/>
              <a:t> </a:t>
            </a:r>
            <a:r>
              <a:rPr spc="-35" dirty="0"/>
              <a:t>des  </a:t>
            </a:r>
            <a:r>
              <a:rPr spc="-60" dirty="0"/>
              <a:t>instances </a:t>
            </a:r>
            <a:r>
              <a:rPr spc="-25" dirty="0"/>
              <a:t>de</a:t>
            </a:r>
            <a:r>
              <a:rPr spc="-130" dirty="0"/>
              <a:t> </a:t>
            </a:r>
            <a:r>
              <a:rPr spc="-65" dirty="0"/>
              <a:t>test</a:t>
            </a:r>
          </a:p>
        </p:txBody>
      </p:sp>
      <p:sp>
        <p:nvSpPr>
          <p:cNvPr id="5" name="object 5"/>
          <p:cNvSpPr txBox="1"/>
          <p:nvPr/>
        </p:nvSpPr>
        <p:spPr>
          <a:xfrm>
            <a:off x="902004" y="1373981"/>
            <a:ext cx="7448550" cy="3086679"/>
          </a:xfrm>
          <a:prstGeom prst="rect">
            <a:avLst/>
          </a:prstGeom>
        </p:spPr>
        <p:txBody>
          <a:bodyPr vert="horz" wrap="square" lIns="0" tIns="47625" rIns="0" bIns="0" rtlCol="0">
            <a:spAutoFit/>
          </a:bodyPr>
          <a:lstStyle/>
          <a:p>
            <a:pPr marL="12700" marR="247015">
              <a:lnSpc>
                <a:spcPts val="2160"/>
              </a:lnSpc>
              <a:spcBef>
                <a:spcPts val="375"/>
              </a:spcBef>
            </a:pPr>
            <a:r>
              <a:rPr sz="1400" dirty="0">
                <a:solidFill>
                  <a:srgbClr val="404040"/>
                </a:solidFill>
                <a:latin typeface="Calibri"/>
                <a:cs typeface="Calibri"/>
              </a:rPr>
              <a:t>Dans le </a:t>
            </a:r>
            <a:r>
              <a:rPr sz="1400" spc="-5" dirty="0">
                <a:solidFill>
                  <a:srgbClr val="404040"/>
                </a:solidFill>
                <a:latin typeface="Calibri"/>
                <a:cs typeface="Calibri"/>
              </a:rPr>
              <a:t>cycle de </a:t>
            </a:r>
            <a:r>
              <a:rPr sz="1400" dirty="0">
                <a:solidFill>
                  <a:srgbClr val="404040"/>
                </a:solidFill>
                <a:latin typeface="Calibri"/>
                <a:cs typeface="Calibri"/>
              </a:rPr>
              <a:t>vie des </a:t>
            </a:r>
            <a:r>
              <a:rPr sz="1400" spc="-5" dirty="0">
                <a:solidFill>
                  <a:srgbClr val="404040"/>
                </a:solidFill>
                <a:latin typeface="Calibri"/>
                <a:cs typeface="Calibri"/>
              </a:rPr>
              <a:t>instances de </a:t>
            </a:r>
            <a:r>
              <a:rPr sz="1400" spc="-10" dirty="0">
                <a:solidFill>
                  <a:srgbClr val="404040"/>
                </a:solidFill>
                <a:latin typeface="Calibri"/>
                <a:cs typeface="Calibri"/>
              </a:rPr>
              <a:t>tests, </a:t>
            </a:r>
            <a:r>
              <a:rPr sz="1400" spc="-5" dirty="0">
                <a:solidFill>
                  <a:srgbClr val="404040"/>
                </a:solidFill>
                <a:latin typeface="Calibri"/>
                <a:cs typeface="Calibri"/>
              </a:rPr>
              <a:t>les </a:t>
            </a:r>
            <a:r>
              <a:rPr sz="1400" dirty="0">
                <a:solidFill>
                  <a:srgbClr val="404040"/>
                </a:solidFill>
                <a:latin typeface="Calibri"/>
                <a:cs typeface="Calibri"/>
              </a:rPr>
              <a:t>méthodes </a:t>
            </a:r>
            <a:r>
              <a:rPr sz="1400" spc="-5" dirty="0">
                <a:solidFill>
                  <a:srgbClr val="404040"/>
                </a:solidFill>
                <a:latin typeface="Calibri"/>
                <a:cs typeface="Calibri"/>
              </a:rPr>
              <a:t>de </a:t>
            </a:r>
            <a:r>
              <a:rPr sz="1400" spc="-10" dirty="0">
                <a:solidFill>
                  <a:srgbClr val="404040"/>
                </a:solidFill>
                <a:latin typeface="Calibri"/>
                <a:cs typeface="Calibri"/>
              </a:rPr>
              <a:t>tests sont  </a:t>
            </a:r>
            <a:r>
              <a:rPr sz="1400" spc="-5" dirty="0">
                <a:solidFill>
                  <a:srgbClr val="404040"/>
                </a:solidFill>
                <a:latin typeface="Calibri"/>
                <a:cs typeface="Calibri"/>
              </a:rPr>
              <a:t>des </a:t>
            </a:r>
            <a:r>
              <a:rPr sz="1400" dirty="0">
                <a:solidFill>
                  <a:srgbClr val="404040"/>
                </a:solidFill>
                <a:latin typeface="Calibri"/>
                <a:cs typeface="Calibri"/>
              </a:rPr>
              <a:t>méthodes </a:t>
            </a:r>
            <a:r>
              <a:rPr sz="1400" spc="-5" dirty="0">
                <a:solidFill>
                  <a:srgbClr val="404040"/>
                </a:solidFill>
                <a:latin typeface="Calibri"/>
                <a:cs typeface="Calibri"/>
              </a:rPr>
              <a:t>annotées </a:t>
            </a:r>
            <a:r>
              <a:rPr sz="1400" spc="-15" dirty="0">
                <a:solidFill>
                  <a:srgbClr val="404040"/>
                </a:solidFill>
                <a:latin typeface="Calibri"/>
                <a:cs typeface="Calibri"/>
              </a:rPr>
              <a:t>avec </a:t>
            </a:r>
            <a:r>
              <a:rPr sz="1400" spc="-35" dirty="0">
                <a:solidFill>
                  <a:srgbClr val="404040"/>
                </a:solidFill>
                <a:latin typeface="Calibri"/>
                <a:cs typeface="Calibri"/>
              </a:rPr>
              <a:t>@Test, </a:t>
            </a:r>
            <a:r>
              <a:rPr sz="1400" spc="-25" dirty="0">
                <a:solidFill>
                  <a:srgbClr val="404040"/>
                </a:solidFill>
                <a:latin typeface="Calibri"/>
                <a:cs typeface="Calibri"/>
              </a:rPr>
              <a:t>@ParameterizedTest,  @RepeatedTest, @TestFactory </a:t>
            </a:r>
            <a:r>
              <a:rPr sz="1400" dirty="0">
                <a:solidFill>
                  <a:srgbClr val="404040"/>
                </a:solidFill>
                <a:latin typeface="Calibri"/>
                <a:cs typeface="Calibri"/>
              </a:rPr>
              <a:t>ou</a:t>
            </a:r>
            <a:r>
              <a:rPr sz="1400" spc="55" dirty="0">
                <a:solidFill>
                  <a:srgbClr val="404040"/>
                </a:solidFill>
                <a:latin typeface="Calibri"/>
                <a:cs typeface="Calibri"/>
              </a:rPr>
              <a:t> </a:t>
            </a:r>
            <a:r>
              <a:rPr sz="1400" spc="-35" dirty="0">
                <a:solidFill>
                  <a:srgbClr val="404040"/>
                </a:solidFill>
                <a:latin typeface="Calibri"/>
                <a:cs typeface="Calibri"/>
              </a:rPr>
              <a:t>@TestTemplate.</a:t>
            </a:r>
            <a:endParaRPr sz="1400" dirty="0">
              <a:latin typeface="Calibri"/>
              <a:cs typeface="Calibri"/>
            </a:endParaRPr>
          </a:p>
          <a:p>
            <a:pPr marL="12700" marR="273685">
              <a:lnSpc>
                <a:spcPts val="2160"/>
              </a:lnSpc>
              <a:spcBef>
                <a:spcPts val="1405"/>
              </a:spcBef>
            </a:pPr>
            <a:r>
              <a:rPr sz="1400" spc="-20" dirty="0">
                <a:solidFill>
                  <a:srgbClr val="404040"/>
                </a:solidFill>
                <a:latin typeface="Calibri"/>
                <a:cs typeface="Calibri"/>
              </a:rPr>
              <a:t>Par </a:t>
            </a:r>
            <a:r>
              <a:rPr sz="1400" spc="-10" dirty="0">
                <a:solidFill>
                  <a:srgbClr val="404040"/>
                </a:solidFill>
                <a:latin typeface="Calibri"/>
                <a:cs typeface="Calibri"/>
              </a:rPr>
              <a:t>défaut, </a:t>
            </a:r>
            <a:r>
              <a:rPr sz="1400" spc="-5" dirty="0">
                <a:solidFill>
                  <a:srgbClr val="404040"/>
                </a:solidFill>
                <a:latin typeface="Calibri"/>
                <a:cs typeface="Calibri"/>
              </a:rPr>
              <a:t>JUnit créé </a:t>
            </a:r>
            <a:r>
              <a:rPr sz="1400" dirty="0">
                <a:solidFill>
                  <a:srgbClr val="404040"/>
                </a:solidFill>
                <a:latin typeface="Calibri"/>
                <a:cs typeface="Calibri"/>
              </a:rPr>
              <a:t>une </a:t>
            </a:r>
            <a:r>
              <a:rPr sz="1400" spc="-5" dirty="0">
                <a:solidFill>
                  <a:srgbClr val="404040"/>
                </a:solidFill>
                <a:latin typeface="Calibri"/>
                <a:cs typeface="Calibri"/>
              </a:rPr>
              <a:t>nouvelle instance </a:t>
            </a:r>
            <a:r>
              <a:rPr sz="1400" dirty="0">
                <a:solidFill>
                  <a:srgbClr val="404040"/>
                </a:solidFill>
                <a:latin typeface="Calibri"/>
                <a:cs typeface="Calibri"/>
              </a:rPr>
              <a:t>pour chaque </a:t>
            </a:r>
            <a:r>
              <a:rPr sz="1400" spc="-15" dirty="0">
                <a:solidFill>
                  <a:srgbClr val="404040"/>
                </a:solidFill>
                <a:latin typeface="Calibri"/>
                <a:cs typeface="Calibri"/>
              </a:rPr>
              <a:t>test </a:t>
            </a:r>
            <a:r>
              <a:rPr sz="1400" spc="-20" dirty="0">
                <a:solidFill>
                  <a:srgbClr val="404040"/>
                </a:solidFill>
                <a:latin typeface="Calibri"/>
                <a:cs typeface="Calibri"/>
              </a:rPr>
              <a:t>avant  </a:t>
            </a:r>
            <a:r>
              <a:rPr sz="1400" spc="-15" dirty="0">
                <a:solidFill>
                  <a:srgbClr val="404040"/>
                </a:solidFill>
                <a:latin typeface="Calibri"/>
                <a:cs typeface="Calibri"/>
              </a:rPr>
              <a:t>d'exécuter </a:t>
            </a:r>
            <a:r>
              <a:rPr sz="1400" spc="-5" dirty="0">
                <a:solidFill>
                  <a:srgbClr val="404040"/>
                </a:solidFill>
                <a:latin typeface="Calibri"/>
                <a:cs typeface="Calibri"/>
              </a:rPr>
              <a:t>la </a:t>
            </a:r>
            <a:r>
              <a:rPr sz="1400" dirty="0">
                <a:solidFill>
                  <a:srgbClr val="404040"/>
                </a:solidFill>
                <a:latin typeface="Calibri"/>
                <a:cs typeface="Calibri"/>
              </a:rPr>
              <a:t>méthode concernée. </a:t>
            </a:r>
            <a:r>
              <a:rPr sz="1400" spc="-5" dirty="0">
                <a:solidFill>
                  <a:srgbClr val="404040"/>
                </a:solidFill>
                <a:latin typeface="Calibri"/>
                <a:cs typeface="Calibri"/>
              </a:rPr>
              <a:t>Le </a:t>
            </a:r>
            <a:r>
              <a:rPr sz="1400" dirty="0">
                <a:solidFill>
                  <a:srgbClr val="404040"/>
                </a:solidFill>
                <a:latin typeface="Calibri"/>
                <a:cs typeface="Calibri"/>
              </a:rPr>
              <a:t>but </a:t>
            </a:r>
            <a:r>
              <a:rPr sz="1400" spc="-5" dirty="0">
                <a:solidFill>
                  <a:srgbClr val="404040"/>
                </a:solidFill>
                <a:latin typeface="Calibri"/>
                <a:cs typeface="Calibri"/>
              </a:rPr>
              <a:t>de </a:t>
            </a:r>
            <a:r>
              <a:rPr sz="1400" dirty="0">
                <a:solidFill>
                  <a:srgbClr val="404040"/>
                </a:solidFill>
                <a:latin typeface="Calibri"/>
                <a:cs typeface="Calibri"/>
              </a:rPr>
              <a:t>ce </a:t>
            </a:r>
            <a:r>
              <a:rPr sz="1400" spc="-5" dirty="0">
                <a:solidFill>
                  <a:srgbClr val="404040"/>
                </a:solidFill>
                <a:latin typeface="Calibri"/>
                <a:cs typeface="Calibri"/>
              </a:rPr>
              <a:t>comportement </a:t>
            </a:r>
            <a:r>
              <a:rPr sz="1400" spc="-10" dirty="0">
                <a:solidFill>
                  <a:srgbClr val="404040"/>
                </a:solidFill>
                <a:latin typeface="Calibri"/>
                <a:cs typeface="Calibri"/>
              </a:rPr>
              <a:t>est  </a:t>
            </a:r>
            <a:r>
              <a:rPr sz="1400" spc="-15" dirty="0">
                <a:solidFill>
                  <a:srgbClr val="404040"/>
                </a:solidFill>
                <a:latin typeface="Calibri"/>
                <a:cs typeface="Calibri"/>
              </a:rPr>
              <a:t>d'exécuter </a:t>
            </a:r>
            <a:r>
              <a:rPr sz="1400" spc="-5" dirty="0">
                <a:solidFill>
                  <a:srgbClr val="404040"/>
                </a:solidFill>
                <a:latin typeface="Calibri"/>
                <a:cs typeface="Calibri"/>
              </a:rPr>
              <a:t>le </a:t>
            </a:r>
            <a:r>
              <a:rPr sz="1400" spc="-15" dirty="0">
                <a:solidFill>
                  <a:srgbClr val="404040"/>
                </a:solidFill>
                <a:latin typeface="Calibri"/>
                <a:cs typeface="Calibri"/>
              </a:rPr>
              <a:t>test </a:t>
            </a:r>
            <a:r>
              <a:rPr sz="1400" spc="-5" dirty="0">
                <a:solidFill>
                  <a:srgbClr val="404040"/>
                </a:solidFill>
                <a:latin typeface="Calibri"/>
                <a:cs typeface="Calibri"/>
              </a:rPr>
              <a:t>de manière isolée </a:t>
            </a:r>
            <a:r>
              <a:rPr sz="1400" spc="-10" dirty="0">
                <a:solidFill>
                  <a:srgbClr val="404040"/>
                </a:solidFill>
                <a:latin typeface="Calibri"/>
                <a:cs typeface="Calibri"/>
              </a:rPr>
              <a:t>et </a:t>
            </a:r>
            <a:r>
              <a:rPr sz="1400" dirty="0">
                <a:solidFill>
                  <a:srgbClr val="404040"/>
                </a:solidFill>
                <a:latin typeface="Calibri"/>
                <a:cs typeface="Calibri"/>
              </a:rPr>
              <a:t>ainsi </a:t>
            </a:r>
            <a:r>
              <a:rPr sz="1400" spc="-10" dirty="0">
                <a:solidFill>
                  <a:srgbClr val="404040"/>
                </a:solidFill>
                <a:latin typeface="Calibri"/>
                <a:cs typeface="Calibri"/>
              </a:rPr>
              <a:t>d'éviter </a:t>
            </a:r>
            <a:r>
              <a:rPr sz="1400" spc="-5" dirty="0">
                <a:solidFill>
                  <a:srgbClr val="404040"/>
                </a:solidFill>
                <a:latin typeface="Calibri"/>
                <a:cs typeface="Calibri"/>
              </a:rPr>
              <a:t>les </a:t>
            </a:r>
            <a:r>
              <a:rPr sz="1400" spc="-20" dirty="0">
                <a:solidFill>
                  <a:srgbClr val="404040"/>
                </a:solidFill>
                <a:latin typeface="Calibri"/>
                <a:cs typeface="Calibri"/>
              </a:rPr>
              <a:t>effets </a:t>
            </a:r>
            <a:r>
              <a:rPr sz="1400" spc="-5" dirty="0">
                <a:solidFill>
                  <a:srgbClr val="404040"/>
                </a:solidFill>
                <a:latin typeface="Calibri"/>
                <a:cs typeface="Calibri"/>
              </a:rPr>
              <a:t>de </a:t>
            </a:r>
            <a:r>
              <a:rPr sz="1400" spc="-10" dirty="0">
                <a:solidFill>
                  <a:srgbClr val="404040"/>
                </a:solidFill>
                <a:latin typeface="Calibri"/>
                <a:cs typeface="Calibri"/>
              </a:rPr>
              <a:t>bord  </a:t>
            </a:r>
            <a:r>
              <a:rPr sz="1400" spc="-5" dirty="0">
                <a:solidFill>
                  <a:srgbClr val="404040"/>
                </a:solidFill>
                <a:latin typeface="Calibri"/>
                <a:cs typeface="Calibri"/>
              </a:rPr>
              <a:t>liés </a:t>
            </a:r>
            <a:r>
              <a:rPr sz="1400" dirty="0">
                <a:solidFill>
                  <a:srgbClr val="404040"/>
                </a:solidFill>
                <a:latin typeface="Calibri"/>
                <a:cs typeface="Calibri"/>
              </a:rPr>
              <a:t>à </a:t>
            </a:r>
            <a:r>
              <a:rPr sz="1400" spc="-10" dirty="0">
                <a:solidFill>
                  <a:srgbClr val="404040"/>
                </a:solidFill>
                <a:latin typeface="Calibri"/>
                <a:cs typeface="Calibri"/>
              </a:rPr>
              <a:t>l'exécution </a:t>
            </a:r>
            <a:r>
              <a:rPr sz="1400" spc="-5" dirty="0">
                <a:solidFill>
                  <a:srgbClr val="404040"/>
                </a:solidFill>
                <a:latin typeface="Calibri"/>
                <a:cs typeface="Calibri"/>
              </a:rPr>
              <a:t>des autres</a:t>
            </a:r>
            <a:r>
              <a:rPr sz="1400" spc="15" dirty="0">
                <a:solidFill>
                  <a:srgbClr val="404040"/>
                </a:solidFill>
                <a:latin typeface="Calibri"/>
                <a:cs typeface="Calibri"/>
              </a:rPr>
              <a:t> </a:t>
            </a:r>
            <a:r>
              <a:rPr sz="1400" spc="-10" dirty="0">
                <a:solidFill>
                  <a:srgbClr val="404040"/>
                </a:solidFill>
                <a:latin typeface="Calibri"/>
                <a:cs typeface="Calibri"/>
              </a:rPr>
              <a:t>tests.</a:t>
            </a:r>
            <a:endParaRPr sz="1400" dirty="0">
              <a:latin typeface="Calibri"/>
              <a:cs typeface="Calibri"/>
            </a:endParaRPr>
          </a:p>
          <a:p>
            <a:pPr marL="12700" marR="542925">
              <a:lnSpc>
                <a:spcPts val="2160"/>
              </a:lnSpc>
              <a:spcBef>
                <a:spcPts val="1395"/>
              </a:spcBef>
            </a:pPr>
            <a:r>
              <a:rPr sz="1400" dirty="0">
                <a:solidFill>
                  <a:srgbClr val="404040"/>
                </a:solidFill>
                <a:latin typeface="Calibri"/>
                <a:cs typeface="Calibri"/>
              </a:rPr>
              <a:t>Il </a:t>
            </a:r>
            <a:r>
              <a:rPr sz="1400" spc="-10" dirty="0">
                <a:solidFill>
                  <a:srgbClr val="404040"/>
                </a:solidFill>
                <a:latin typeface="Calibri"/>
                <a:cs typeface="Calibri"/>
              </a:rPr>
              <a:t>est </a:t>
            </a:r>
            <a:r>
              <a:rPr sz="1400" spc="-5" dirty="0">
                <a:solidFill>
                  <a:srgbClr val="404040"/>
                </a:solidFill>
                <a:latin typeface="Calibri"/>
                <a:cs typeface="Calibri"/>
              </a:rPr>
              <a:t>possible de </a:t>
            </a:r>
            <a:r>
              <a:rPr sz="1400" dirty="0">
                <a:solidFill>
                  <a:srgbClr val="404040"/>
                </a:solidFill>
                <a:latin typeface="Calibri"/>
                <a:cs typeface="Calibri"/>
              </a:rPr>
              <a:t>modifier ce </a:t>
            </a:r>
            <a:r>
              <a:rPr sz="1400" spc="-5" dirty="0">
                <a:solidFill>
                  <a:srgbClr val="404040"/>
                </a:solidFill>
                <a:latin typeface="Calibri"/>
                <a:cs typeface="Calibri"/>
              </a:rPr>
              <a:t>comportement </a:t>
            </a:r>
            <a:r>
              <a:rPr sz="1400" dirty="0">
                <a:solidFill>
                  <a:srgbClr val="404040"/>
                </a:solidFill>
                <a:latin typeface="Calibri"/>
                <a:cs typeface="Calibri"/>
              </a:rPr>
              <a:t>par </a:t>
            </a:r>
            <a:r>
              <a:rPr sz="1400" spc="-10" dirty="0">
                <a:solidFill>
                  <a:srgbClr val="404040"/>
                </a:solidFill>
                <a:latin typeface="Calibri"/>
                <a:cs typeface="Calibri"/>
              </a:rPr>
              <a:t>défaut </a:t>
            </a:r>
            <a:r>
              <a:rPr sz="1400" spc="-5" dirty="0">
                <a:solidFill>
                  <a:srgbClr val="404040"/>
                </a:solidFill>
                <a:latin typeface="Calibri"/>
                <a:cs typeface="Calibri"/>
              </a:rPr>
              <a:t>en </a:t>
            </a:r>
            <a:r>
              <a:rPr sz="1400" spc="-10" dirty="0">
                <a:solidFill>
                  <a:srgbClr val="404040"/>
                </a:solidFill>
                <a:latin typeface="Calibri"/>
                <a:cs typeface="Calibri"/>
              </a:rPr>
              <a:t>utilisant  </a:t>
            </a:r>
            <a:r>
              <a:rPr sz="1400" spc="-5" dirty="0">
                <a:solidFill>
                  <a:srgbClr val="404040"/>
                </a:solidFill>
                <a:latin typeface="Calibri"/>
                <a:cs typeface="Calibri"/>
              </a:rPr>
              <a:t>l'annotation</a:t>
            </a:r>
            <a:r>
              <a:rPr sz="1400" spc="-15" dirty="0">
                <a:solidFill>
                  <a:srgbClr val="404040"/>
                </a:solidFill>
                <a:latin typeface="Calibri"/>
                <a:cs typeface="Calibri"/>
              </a:rPr>
              <a:t> </a:t>
            </a:r>
            <a:r>
              <a:rPr sz="1400" spc="-20" dirty="0">
                <a:solidFill>
                  <a:srgbClr val="404040"/>
                </a:solidFill>
                <a:latin typeface="Calibri"/>
                <a:cs typeface="Calibri"/>
              </a:rPr>
              <a:t>@org.junit.jupiter.api.TestInstance.</a:t>
            </a:r>
            <a:endParaRPr sz="1400" dirty="0">
              <a:latin typeface="Calibri"/>
              <a:cs typeface="Calibri"/>
            </a:endParaRPr>
          </a:p>
          <a:p>
            <a:pPr marL="12700">
              <a:lnSpc>
                <a:spcPts val="2280"/>
              </a:lnSpc>
              <a:spcBef>
                <a:spcPts val="1130"/>
              </a:spcBef>
            </a:pPr>
            <a:r>
              <a:rPr sz="1400" spc="-5" dirty="0">
                <a:solidFill>
                  <a:srgbClr val="404040"/>
                </a:solidFill>
                <a:latin typeface="Calibri"/>
                <a:cs typeface="Calibri"/>
              </a:rPr>
              <a:t>Elle ne possède </a:t>
            </a:r>
            <a:r>
              <a:rPr sz="1400" dirty="0">
                <a:solidFill>
                  <a:srgbClr val="404040"/>
                </a:solidFill>
                <a:latin typeface="Calibri"/>
                <a:cs typeface="Calibri"/>
              </a:rPr>
              <a:t>qu'un </a:t>
            </a:r>
            <a:r>
              <a:rPr sz="1400" spc="-5" dirty="0">
                <a:solidFill>
                  <a:srgbClr val="404040"/>
                </a:solidFill>
                <a:latin typeface="Calibri"/>
                <a:cs typeface="Calibri"/>
              </a:rPr>
              <a:t>seul </a:t>
            </a:r>
            <a:r>
              <a:rPr sz="1400" spc="-10" dirty="0">
                <a:solidFill>
                  <a:srgbClr val="404040"/>
                </a:solidFill>
                <a:latin typeface="Calibri"/>
                <a:cs typeface="Calibri"/>
              </a:rPr>
              <a:t>attribut </a:t>
            </a:r>
            <a:r>
              <a:rPr sz="1400" dirty="0">
                <a:solidFill>
                  <a:srgbClr val="404040"/>
                </a:solidFill>
                <a:latin typeface="Calibri"/>
                <a:cs typeface="Calibri"/>
              </a:rPr>
              <a:t>de type </a:t>
            </a:r>
            <a:r>
              <a:rPr sz="1400" spc="-15" dirty="0">
                <a:solidFill>
                  <a:srgbClr val="404040"/>
                </a:solidFill>
                <a:latin typeface="Calibri"/>
                <a:cs typeface="Calibri"/>
              </a:rPr>
              <a:t>TestInstance.Lifecycle </a:t>
            </a:r>
            <a:r>
              <a:rPr sz="1400" dirty="0">
                <a:solidFill>
                  <a:srgbClr val="404040"/>
                </a:solidFill>
                <a:latin typeface="Calibri"/>
                <a:cs typeface="Calibri"/>
              </a:rPr>
              <a:t>qui</a:t>
            </a:r>
            <a:r>
              <a:rPr sz="1400" spc="60" dirty="0">
                <a:solidFill>
                  <a:srgbClr val="404040"/>
                </a:solidFill>
                <a:latin typeface="Calibri"/>
                <a:cs typeface="Calibri"/>
              </a:rPr>
              <a:t> </a:t>
            </a:r>
            <a:r>
              <a:rPr sz="1400" spc="-10" dirty="0">
                <a:solidFill>
                  <a:srgbClr val="404040"/>
                </a:solidFill>
                <a:latin typeface="Calibri"/>
                <a:cs typeface="Calibri"/>
              </a:rPr>
              <a:t>est</a:t>
            </a:r>
            <a:endParaRPr sz="1400" dirty="0">
              <a:latin typeface="Calibri"/>
              <a:cs typeface="Calibri"/>
            </a:endParaRPr>
          </a:p>
          <a:p>
            <a:pPr marL="12700">
              <a:lnSpc>
                <a:spcPts val="2280"/>
              </a:lnSpc>
            </a:pPr>
            <a:r>
              <a:rPr sz="1400" dirty="0">
                <a:solidFill>
                  <a:srgbClr val="404040"/>
                </a:solidFill>
                <a:latin typeface="Calibri"/>
                <a:cs typeface="Calibri"/>
              </a:rPr>
              <a:t>une </a:t>
            </a:r>
            <a:r>
              <a:rPr sz="1400" spc="-5" dirty="0">
                <a:solidFill>
                  <a:srgbClr val="404040"/>
                </a:solidFill>
                <a:latin typeface="Calibri"/>
                <a:cs typeface="Calibri"/>
              </a:rPr>
              <a:t>énumération possédant deux </a:t>
            </a:r>
            <a:r>
              <a:rPr sz="1400" spc="-10" dirty="0">
                <a:solidFill>
                  <a:srgbClr val="404040"/>
                </a:solidFill>
                <a:latin typeface="Calibri"/>
                <a:cs typeface="Calibri"/>
              </a:rPr>
              <a:t>valeurs</a:t>
            </a:r>
            <a:r>
              <a:rPr sz="1400" spc="-25"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8183536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1431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 </a:t>
            </a:r>
            <a:r>
              <a:rPr spc="-65" dirty="0">
                <a:solidFill>
                  <a:schemeClr val="tx1"/>
                </a:solidFill>
              </a:rPr>
              <a:t>tests</a:t>
            </a:r>
            <a:r>
              <a:rPr spc="-455" dirty="0">
                <a:solidFill>
                  <a:schemeClr val="tx1"/>
                </a:solidFill>
              </a:rPr>
              <a:t> </a:t>
            </a:r>
            <a:r>
              <a:rPr spc="-65" dirty="0">
                <a:solidFill>
                  <a:schemeClr val="tx1"/>
                </a:solidFill>
              </a:rPr>
              <a:t>paramétrés</a:t>
            </a:r>
          </a:p>
        </p:txBody>
      </p:sp>
      <p:sp>
        <p:nvSpPr>
          <p:cNvPr id="5" name="object 5"/>
          <p:cNvSpPr txBox="1"/>
          <p:nvPr/>
        </p:nvSpPr>
        <p:spPr>
          <a:xfrm>
            <a:off x="902004" y="1373982"/>
            <a:ext cx="7372350" cy="3010440"/>
          </a:xfrm>
          <a:prstGeom prst="rect">
            <a:avLst/>
          </a:prstGeom>
        </p:spPr>
        <p:txBody>
          <a:bodyPr vert="horz" wrap="square" lIns="0" tIns="47625" rIns="0" bIns="0" rtlCol="0">
            <a:spAutoFit/>
          </a:bodyPr>
          <a:lstStyle/>
          <a:p>
            <a:pPr marL="12700" marR="325120">
              <a:lnSpc>
                <a:spcPts val="2160"/>
              </a:lnSpc>
              <a:spcBef>
                <a:spcPts val="375"/>
              </a:spcBef>
            </a:pPr>
            <a:r>
              <a:rPr sz="2000" spc="-5" dirty="0">
                <a:solidFill>
                  <a:srgbClr val="404040"/>
                </a:solidFill>
                <a:latin typeface="Calibri"/>
                <a:cs typeface="Calibri"/>
              </a:rPr>
              <a:t>Les </a:t>
            </a:r>
            <a:r>
              <a:rPr sz="2000" spc="-10" dirty="0">
                <a:solidFill>
                  <a:srgbClr val="404040"/>
                </a:solidFill>
                <a:latin typeface="Calibri"/>
                <a:cs typeface="Calibri"/>
              </a:rPr>
              <a:t>tests paramétrés permettent </a:t>
            </a:r>
            <a:r>
              <a:rPr sz="2000" spc="-5" dirty="0">
                <a:solidFill>
                  <a:srgbClr val="404040"/>
                </a:solidFill>
                <a:latin typeface="Calibri"/>
                <a:cs typeface="Calibri"/>
              </a:rPr>
              <a:t>de </a:t>
            </a:r>
            <a:r>
              <a:rPr sz="2000" spc="-15" dirty="0">
                <a:solidFill>
                  <a:srgbClr val="404040"/>
                </a:solidFill>
                <a:latin typeface="Calibri"/>
                <a:cs typeface="Calibri"/>
              </a:rPr>
              <a:t>faire </a:t>
            </a:r>
            <a:r>
              <a:rPr sz="2000" spc="-10" dirty="0">
                <a:solidFill>
                  <a:srgbClr val="404040"/>
                </a:solidFill>
                <a:latin typeface="Calibri"/>
                <a:cs typeface="Calibri"/>
              </a:rPr>
              <a:t>plusieurs </a:t>
            </a:r>
            <a:r>
              <a:rPr sz="2000" spc="-15" dirty="0">
                <a:solidFill>
                  <a:srgbClr val="404040"/>
                </a:solidFill>
                <a:latin typeface="Calibri"/>
                <a:cs typeface="Calibri"/>
              </a:rPr>
              <a:t>fois </a:t>
            </a:r>
            <a:r>
              <a:rPr sz="2000" dirty="0">
                <a:solidFill>
                  <a:srgbClr val="404040"/>
                </a:solidFill>
                <a:latin typeface="Calibri"/>
                <a:cs typeface="Calibri"/>
              </a:rPr>
              <a:t>le même </a:t>
            </a:r>
            <a:r>
              <a:rPr sz="2000" spc="-15" dirty="0">
                <a:solidFill>
                  <a:srgbClr val="404040"/>
                </a:solidFill>
                <a:latin typeface="Calibri"/>
                <a:cs typeface="Calibri"/>
              </a:rPr>
              <a:t>test  </a:t>
            </a:r>
            <a:r>
              <a:rPr sz="2000" spc="-20" dirty="0">
                <a:solidFill>
                  <a:srgbClr val="404040"/>
                </a:solidFill>
                <a:latin typeface="Calibri"/>
                <a:cs typeface="Calibri"/>
              </a:rPr>
              <a:t>avec </a:t>
            </a:r>
            <a:r>
              <a:rPr sz="2000" dirty="0">
                <a:solidFill>
                  <a:srgbClr val="404040"/>
                </a:solidFill>
                <a:latin typeface="Calibri"/>
                <a:cs typeface="Calibri"/>
              </a:rPr>
              <a:t>des </a:t>
            </a:r>
            <a:r>
              <a:rPr sz="2000" spc="-15" dirty="0">
                <a:solidFill>
                  <a:srgbClr val="404040"/>
                </a:solidFill>
                <a:latin typeface="Calibri"/>
                <a:cs typeface="Calibri"/>
              </a:rPr>
              <a:t>valeurs</a:t>
            </a:r>
            <a:r>
              <a:rPr sz="2000" spc="25" dirty="0">
                <a:solidFill>
                  <a:srgbClr val="404040"/>
                </a:solidFill>
                <a:latin typeface="Calibri"/>
                <a:cs typeface="Calibri"/>
              </a:rPr>
              <a:t> </a:t>
            </a:r>
            <a:r>
              <a:rPr sz="2000" spc="-15" dirty="0">
                <a:solidFill>
                  <a:srgbClr val="404040"/>
                </a:solidFill>
                <a:latin typeface="Calibri"/>
                <a:cs typeface="Calibri"/>
              </a:rPr>
              <a:t>différentes</a:t>
            </a:r>
            <a:endParaRPr sz="2000">
              <a:latin typeface="Calibri"/>
              <a:cs typeface="Calibri"/>
            </a:endParaRPr>
          </a:p>
          <a:p>
            <a:pPr marL="304800" marR="2847340" indent="-182880">
              <a:lnSpc>
                <a:spcPts val="1939"/>
              </a:lnSpc>
              <a:spcBef>
                <a:spcPts val="415"/>
              </a:spcBef>
              <a:buClr>
                <a:srgbClr val="D24717"/>
              </a:buClr>
              <a:buChar char="◦"/>
              <a:tabLst>
                <a:tab pos="305435" algn="l"/>
              </a:tabLst>
            </a:pPr>
            <a:r>
              <a:rPr sz="1800" spc="-5" dirty="0">
                <a:solidFill>
                  <a:srgbClr val="404040"/>
                </a:solidFill>
                <a:latin typeface="Calibri"/>
                <a:cs typeface="Calibri"/>
              </a:rPr>
              <a:t>La méthode de </a:t>
            </a:r>
            <a:r>
              <a:rPr sz="1800" spc="-15" dirty="0">
                <a:solidFill>
                  <a:srgbClr val="404040"/>
                </a:solidFill>
                <a:latin typeface="Calibri"/>
                <a:cs typeface="Calibri"/>
              </a:rPr>
              <a:t>test </a:t>
            </a:r>
            <a:r>
              <a:rPr sz="1800" spc="-5" dirty="0">
                <a:solidFill>
                  <a:srgbClr val="404040"/>
                </a:solidFill>
                <a:latin typeface="Calibri"/>
                <a:cs typeface="Calibri"/>
              </a:rPr>
              <a:t>doit </a:t>
            </a:r>
            <a:r>
              <a:rPr sz="1800" spc="-15" dirty="0">
                <a:solidFill>
                  <a:srgbClr val="404040"/>
                </a:solidFill>
                <a:latin typeface="Calibri"/>
                <a:cs typeface="Calibri"/>
              </a:rPr>
              <a:t>être </a:t>
            </a:r>
            <a:r>
              <a:rPr sz="1800" spc="-5" dirty="0">
                <a:solidFill>
                  <a:srgbClr val="404040"/>
                </a:solidFill>
                <a:latin typeface="Calibri"/>
                <a:cs typeface="Calibri"/>
              </a:rPr>
              <a:t>annotée </a:t>
            </a:r>
            <a:r>
              <a:rPr sz="1800" spc="-10" dirty="0">
                <a:solidFill>
                  <a:srgbClr val="404040"/>
                </a:solidFill>
                <a:latin typeface="Calibri"/>
                <a:cs typeface="Calibri"/>
              </a:rPr>
              <a:t>avec  </a:t>
            </a:r>
            <a:r>
              <a:rPr sz="1800" spc="-5" dirty="0">
                <a:solidFill>
                  <a:srgbClr val="404040"/>
                </a:solidFill>
                <a:latin typeface="Calibri"/>
                <a:cs typeface="Calibri"/>
              </a:rPr>
              <a:t>@o</a:t>
            </a:r>
            <a:r>
              <a:rPr sz="1800" spc="-30" dirty="0">
                <a:solidFill>
                  <a:srgbClr val="404040"/>
                </a:solidFill>
                <a:latin typeface="Calibri"/>
                <a:cs typeface="Calibri"/>
              </a:rPr>
              <a:t>r</a:t>
            </a:r>
            <a:r>
              <a:rPr sz="1800" dirty="0">
                <a:solidFill>
                  <a:srgbClr val="404040"/>
                </a:solidFill>
                <a:latin typeface="Calibri"/>
                <a:cs typeface="Calibri"/>
              </a:rPr>
              <a:t>g</a:t>
            </a:r>
            <a:r>
              <a:rPr sz="1800" spc="5" dirty="0">
                <a:solidFill>
                  <a:srgbClr val="404040"/>
                </a:solidFill>
                <a:latin typeface="Calibri"/>
                <a:cs typeface="Calibri"/>
              </a:rPr>
              <a:t>.</a:t>
            </a:r>
            <a:r>
              <a:rPr sz="1800" spc="-5" dirty="0">
                <a:solidFill>
                  <a:srgbClr val="404040"/>
                </a:solidFill>
                <a:latin typeface="Calibri"/>
                <a:cs typeface="Calibri"/>
              </a:rPr>
              <a:t>ju</a:t>
            </a:r>
            <a:r>
              <a:rPr sz="1800" dirty="0">
                <a:solidFill>
                  <a:srgbClr val="404040"/>
                </a:solidFill>
                <a:latin typeface="Calibri"/>
                <a:cs typeface="Calibri"/>
              </a:rPr>
              <a:t>n</a:t>
            </a:r>
            <a:r>
              <a:rPr sz="1800" spc="-5" dirty="0">
                <a:solidFill>
                  <a:srgbClr val="404040"/>
                </a:solidFill>
                <a:latin typeface="Calibri"/>
                <a:cs typeface="Calibri"/>
              </a:rPr>
              <a:t>i</a:t>
            </a:r>
            <a:r>
              <a:rPr sz="1800" dirty="0">
                <a:solidFill>
                  <a:srgbClr val="404040"/>
                </a:solidFill>
                <a:latin typeface="Calibri"/>
                <a:cs typeface="Calibri"/>
              </a:rPr>
              <a:t>t.ju</a:t>
            </a:r>
            <a:r>
              <a:rPr sz="1800" spc="5" dirty="0">
                <a:solidFill>
                  <a:srgbClr val="404040"/>
                </a:solidFill>
                <a:latin typeface="Calibri"/>
                <a:cs typeface="Calibri"/>
              </a:rPr>
              <a:t>p</a:t>
            </a:r>
            <a:r>
              <a:rPr sz="1800" spc="-5" dirty="0">
                <a:solidFill>
                  <a:srgbClr val="404040"/>
                </a:solidFill>
                <a:latin typeface="Calibri"/>
                <a:cs typeface="Calibri"/>
              </a:rPr>
              <a:t>i</a:t>
            </a:r>
            <a:r>
              <a:rPr sz="1800" spc="-30" dirty="0">
                <a:solidFill>
                  <a:srgbClr val="404040"/>
                </a:solidFill>
                <a:latin typeface="Calibri"/>
                <a:cs typeface="Calibri"/>
              </a:rPr>
              <a:t>t</a:t>
            </a:r>
            <a:r>
              <a:rPr sz="1800" dirty="0">
                <a:solidFill>
                  <a:srgbClr val="404040"/>
                </a:solidFill>
                <a:latin typeface="Calibri"/>
                <a:cs typeface="Calibri"/>
              </a:rPr>
              <a:t>e</a:t>
            </a:r>
            <a:r>
              <a:rPr sz="1800" spc="-180" dirty="0">
                <a:solidFill>
                  <a:srgbClr val="404040"/>
                </a:solidFill>
                <a:latin typeface="Calibri"/>
                <a:cs typeface="Calibri"/>
              </a:rPr>
              <a:t>r</a:t>
            </a:r>
            <a:r>
              <a:rPr sz="1800" spc="-5" dirty="0">
                <a:solidFill>
                  <a:srgbClr val="404040"/>
                </a:solidFill>
                <a:latin typeface="Calibri"/>
                <a:cs typeface="Calibri"/>
              </a:rPr>
              <a:t>.</a:t>
            </a:r>
            <a:r>
              <a:rPr sz="1800" dirty="0">
                <a:solidFill>
                  <a:srgbClr val="404040"/>
                </a:solidFill>
                <a:latin typeface="Calibri"/>
                <a:cs typeface="Calibri"/>
              </a:rPr>
              <a:t>pa</a:t>
            </a:r>
            <a:r>
              <a:rPr sz="1800" spc="-40" dirty="0">
                <a:solidFill>
                  <a:srgbClr val="404040"/>
                </a:solidFill>
                <a:latin typeface="Calibri"/>
                <a:cs typeface="Calibri"/>
              </a:rPr>
              <a:t>r</a:t>
            </a:r>
            <a:r>
              <a:rPr sz="1800" dirty="0">
                <a:solidFill>
                  <a:srgbClr val="404040"/>
                </a:solidFill>
                <a:latin typeface="Calibri"/>
                <a:cs typeface="Calibri"/>
              </a:rPr>
              <a:t>am</a:t>
            </a:r>
            <a:r>
              <a:rPr sz="1800" spc="5" dirty="0">
                <a:solidFill>
                  <a:srgbClr val="404040"/>
                </a:solidFill>
                <a:latin typeface="Calibri"/>
                <a:cs typeface="Calibri"/>
              </a:rPr>
              <a:t>s</a:t>
            </a:r>
            <a:r>
              <a:rPr sz="1800" spc="-5" dirty="0">
                <a:solidFill>
                  <a:srgbClr val="404040"/>
                </a:solidFill>
                <a:latin typeface="Calibri"/>
                <a:cs typeface="Calibri"/>
              </a:rPr>
              <a:t>.</a:t>
            </a:r>
            <a:r>
              <a:rPr sz="1800" spc="-45" dirty="0">
                <a:solidFill>
                  <a:srgbClr val="404040"/>
                </a:solidFill>
                <a:latin typeface="Calibri"/>
                <a:cs typeface="Calibri"/>
              </a:rPr>
              <a:t>P</a:t>
            </a:r>
            <a:r>
              <a:rPr sz="1800" dirty="0">
                <a:solidFill>
                  <a:srgbClr val="404040"/>
                </a:solidFill>
                <a:latin typeface="Calibri"/>
                <a:cs typeface="Calibri"/>
              </a:rPr>
              <a:t>a</a:t>
            </a:r>
            <a:r>
              <a:rPr sz="1800" spc="-40" dirty="0">
                <a:solidFill>
                  <a:srgbClr val="404040"/>
                </a:solidFill>
                <a:latin typeface="Calibri"/>
                <a:cs typeface="Calibri"/>
              </a:rPr>
              <a:t>r</a:t>
            </a:r>
            <a:r>
              <a:rPr sz="1800" dirty="0">
                <a:solidFill>
                  <a:srgbClr val="404040"/>
                </a:solidFill>
                <a:latin typeface="Calibri"/>
                <a:cs typeface="Calibri"/>
              </a:rPr>
              <a:t>ame</a:t>
            </a:r>
            <a:r>
              <a:rPr sz="1800" spc="-35" dirty="0">
                <a:solidFill>
                  <a:srgbClr val="404040"/>
                </a:solidFill>
                <a:latin typeface="Calibri"/>
                <a:cs typeface="Calibri"/>
              </a:rPr>
              <a:t>t</a:t>
            </a:r>
            <a:r>
              <a:rPr sz="1800" dirty="0">
                <a:solidFill>
                  <a:srgbClr val="404040"/>
                </a:solidFill>
                <a:latin typeface="Calibri"/>
                <a:cs typeface="Calibri"/>
              </a:rPr>
              <a:t>er</a:t>
            </a:r>
            <a:r>
              <a:rPr sz="1800" spc="-10" dirty="0">
                <a:solidFill>
                  <a:srgbClr val="404040"/>
                </a:solidFill>
                <a:latin typeface="Calibri"/>
                <a:cs typeface="Calibri"/>
              </a:rPr>
              <a:t>i</a:t>
            </a:r>
            <a:r>
              <a:rPr sz="1800" spc="-40" dirty="0">
                <a:solidFill>
                  <a:srgbClr val="404040"/>
                </a:solidFill>
                <a:latin typeface="Calibri"/>
                <a:cs typeface="Calibri"/>
              </a:rPr>
              <a:t>z</a:t>
            </a:r>
            <a:r>
              <a:rPr sz="1800" dirty="0">
                <a:solidFill>
                  <a:srgbClr val="404040"/>
                </a:solidFill>
                <a:latin typeface="Calibri"/>
                <a:cs typeface="Calibri"/>
              </a:rPr>
              <a:t>e</a:t>
            </a:r>
            <a:r>
              <a:rPr sz="1800" spc="5" dirty="0">
                <a:solidFill>
                  <a:srgbClr val="404040"/>
                </a:solidFill>
                <a:latin typeface="Calibri"/>
                <a:cs typeface="Calibri"/>
              </a:rPr>
              <a:t>d</a:t>
            </a:r>
            <a:r>
              <a:rPr sz="1800" spc="-160" dirty="0">
                <a:solidFill>
                  <a:srgbClr val="404040"/>
                </a:solidFill>
                <a:latin typeface="Calibri"/>
                <a:cs typeface="Calibri"/>
              </a:rPr>
              <a:t>T</a:t>
            </a:r>
            <a:r>
              <a:rPr sz="1800" dirty="0">
                <a:solidFill>
                  <a:srgbClr val="404040"/>
                </a:solidFill>
                <a:latin typeface="Calibri"/>
                <a:cs typeface="Calibri"/>
              </a:rPr>
              <a:t>e</a:t>
            </a:r>
            <a:r>
              <a:rPr sz="1800" spc="-20" dirty="0">
                <a:solidFill>
                  <a:srgbClr val="404040"/>
                </a:solidFill>
                <a:latin typeface="Calibri"/>
                <a:cs typeface="Calibri"/>
              </a:rPr>
              <a:t>s</a:t>
            </a:r>
            <a:r>
              <a:rPr sz="1800" spc="5" dirty="0">
                <a:solidFill>
                  <a:srgbClr val="404040"/>
                </a:solidFill>
                <a:latin typeface="Calibri"/>
                <a:cs typeface="Calibri"/>
              </a:rPr>
              <a:t>t</a:t>
            </a:r>
            <a:r>
              <a:rPr sz="1800" dirty="0">
                <a:solidFill>
                  <a:srgbClr val="404040"/>
                </a:solidFill>
                <a:latin typeface="Calibri"/>
                <a:cs typeface="Calibri"/>
              </a:rPr>
              <a:t>.</a:t>
            </a:r>
            <a:endParaRPr sz="1800">
              <a:latin typeface="Calibri"/>
              <a:cs typeface="Calibri"/>
            </a:endParaRPr>
          </a:p>
          <a:p>
            <a:pPr marL="304800" marR="647065" indent="-182880">
              <a:lnSpc>
                <a:spcPts val="1939"/>
              </a:lnSpc>
              <a:spcBef>
                <a:spcPts val="610"/>
              </a:spcBef>
              <a:buClr>
                <a:srgbClr val="D24717"/>
              </a:buClr>
              <a:buChar char="◦"/>
              <a:tabLst>
                <a:tab pos="305435" algn="l"/>
              </a:tabLst>
            </a:pPr>
            <a:r>
              <a:rPr sz="1800" dirty="0">
                <a:solidFill>
                  <a:srgbClr val="404040"/>
                </a:solidFill>
                <a:latin typeface="Calibri"/>
                <a:cs typeface="Calibri"/>
              </a:rPr>
              <a:t>Il </a:t>
            </a:r>
            <a:r>
              <a:rPr sz="1800" spc="-10" dirty="0">
                <a:solidFill>
                  <a:srgbClr val="404040"/>
                </a:solidFill>
                <a:latin typeface="Calibri"/>
                <a:cs typeface="Calibri"/>
              </a:rPr>
              <a:t>est </a:t>
            </a:r>
            <a:r>
              <a:rPr sz="1800" dirty="0">
                <a:solidFill>
                  <a:srgbClr val="404040"/>
                </a:solidFill>
                <a:latin typeface="Calibri"/>
                <a:cs typeface="Calibri"/>
              </a:rPr>
              <a:t>aussi </a:t>
            </a:r>
            <a:r>
              <a:rPr sz="1800" spc="-5" dirty="0">
                <a:solidFill>
                  <a:srgbClr val="404040"/>
                </a:solidFill>
                <a:latin typeface="Calibri"/>
                <a:cs typeface="Calibri"/>
              </a:rPr>
              <a:t>nécessaire </a:t>
            </a:r>
            <a:r>
              <a:rPr sz="1800" dirty="0">
                <a:solidFill>
                  <a:srgbClr val="404040"/>
                </a:solidFill>
                <a:latin typeface="Calibri"/>
                <a:cs typeface="Calibri"/>
              </a:rPr>
              <a:t>de </a:t>
            </a:r>
            <a:r>
              <a:rPr sz="1800" spc="-5" dirty="0">
                <a:solidFill>
                  <a:srgbClr val="404040"/>
                </a:solidFill>
                <a:latin typeface="Calibri"/>
                <a:cs typeface="Calibri"/>
              </a:rPr>
              <a:t>déclarer une </a:t>
            </a:r>
            <a:r>
              <a:rPr sz="1800" spc="-10" dirty="0">
                <a:solidFill>
                  <a:srgbClr val="404040"/>
                </a:solidFill>
                <a:latin typeface="Calibri"/>
                <a:cs typeface="Calibri"/>
              </a:rPr>
              <a:t>source </a:t>
            </a:r>
            <a:r>
              <a:rPr sz="1800" dirty="0">
                <a:solidFill>
                  <a:srgbClr val="404040"/>
                </a:solidFill>
                <a:latin typeface="Calibri"/>
                <a:cs typeface="Calibri"/>
              </a:rPr>
              <a:t>de </a:t>
            </a:r>
            <a:r>
              <a:rPr sz="1800" spc="-5" dirty="0">
                <a:solidFill>
                  <a:srgbClr val="404040"/>
                </a:solidFill>
                <a:latin typeface="Calibri"/>
                <a:cs typeface="Calibri"/>
              </a:rPr>
              <a:t>données </a:t>
            </a:r>
            <a:r>
              <a:rPr sz="1800" spc="-10" dirty="0">
                <a:solidFill>
                  <a:srgbClr val="404040"/>
                </a:solidFill>
                <a:latin typeface="Calibri"/>
                <a:cs typeface="Calibri"/>
              </a:rPr>
              <a:t>permettant  d'obtenir </a:t>
            </a:r>
            <a:r>
              <a:rPr sz="1800" spc="-5" dirty="0">
                <a:solidFill>
                  <a:srgbClr val="404040"/>
                </a:solidFill>
                <a:latin typeface="Calibri"/>
                <a:cs typeface="Calibri"/>
              </a:rPr>
              <a:t>les </a:t>
            </a:r>
            <a:r>
              <a:rPr sz="1800" spc="-15" dirty="0">
                <a:solidFill>
                  <a:srgbClr val="404040"/>
                </a:solidFill>
                <a:latin typeface="Calibri"/>
                <a:cs typeface="Calibri"/>
              </a:rPr>
              <a:t>différentes </a:t>
            </a:r>
            <a:r>
              <a:rPr sz="1800" spc="-10" dirty="0">
                <a:solidFill>
                  <a:srgbClr val="404040"/>
                </a:solidFill>
                <a:latin typeface="Calibri"/>
                <a:cs typeface="Calibri"/>
              </a:rPr>
              <a:t>valeurs </a:t>
            </a:r>
            <a:r>
              <a:rPr sz="1800" dirty="0">
                <a:solidFill>
                  <a:srgbClr val="404040"/>
                </a:solidFill>
                <a:latin typeface="Calibri"/>
                <a:cs typeface="Calibri"/>
              </a:rPr>
              <a:t>à </a:t>
            </a:r>
            <a:r>
              <a:rPr sz="1800" spc="-10" dirty="0">
                <a:solidFill>
                  <a:srgbClr val="404040"/>
                </a:solidFill>
                <a:latin typeface="Calibri"/>
                <a:cs typeface="Calibri"/>
              </a:rPr>
              <a:t>l'exécution </a:t>
            </a:r>
            <a:r>
              <a:rPr sz="1800" spc="-5" dirty="0">
                <a:solidFill>
                  <a:srgbClr val="404040"/>
                </a:solidFill>
                <a:latin typeface="Calibri"/>
                <a:cs typeface="Calibri"/>
              </a:rPr>
              <a:t>des</a:t>
            </a:r>
            <a:r>
              <a:rPr sz="1800" spc="110" dirty="0">
                <a:solidFill>
                  <a:srgbClr val="404040"/>
                </a:solidFill>
                <a:latin typeface="Calibri"/>
                <a:cs typeface="Calibri"/>
              </a:rPr>
              <a:t> </a:t>
            </a:r>
            <a:r>
              <a:rPr sz="1800" spc="-10" dirty="0">
                <a:solidFill>
                  <a:srgbClr val="404040"/>
                </a:solidFill>
                <a:latin typeface="Calibri"/>
                <a:cs typeface="Calibri"/>
              </a:rPr>
              <a:t>tests.</a:t>
            </a:r>
            <a:endParaRPr sz="1800">
              <a:latin typeface="Calibri"/>
              <a:cs typeface="Calibri"/>
            </a:endParaRPr>
          </a:p>
          <a:p>
            <a:pPr marL="12700">
              <a:lnSpc>
                <a:spcPts val="2280"/>
              </a:lnSpc>
              <a:spcBef>
                <a:spcPts val="1325"/>
              </a:spcBef>
            </a:pPr>
            <a:r>
              <a:rPr sz="2000" spc="-5" dirty="0">
                <a:solidFill>
                  <a:srgbClr val="404040"/>
                </a:solidFill>
                <a:latin typeface="Calibri"/>
                <a:cs typeface="Calibri"/>
              </a:rPr>
              <a:t>Chaque </a:t>
            </a:r>
            <a:r>
              <a:rPr sz="2000" spc="-10" dirty="0">
                <a:solidFill>
                  <a:srgbClr val="404040"/>
                </a:solidFill>
                <a:latin typeface="Calibri"/>
                <a:cs typeface="Calibri"/>
              </a:rPr>
              <a:t>exécution </a:t>
            </a:r>
            <a:r>
              <a:rPr sz="2000" dirty="0">
                <a:solidFill>
                  <a:srgbClr val="404040"/>
                </a:solidFill>
                <a:latin typeface="Calibri"/>
                <a:cs typeface="Calibri"/>
              </a:rPr>
              <a:t>du </a:t>
            </a:r>
            <a:r>
              <a:rPr sz="2000" spc="-15" dirty="0">
                <a:solidFill>
                  <a:srgbClr val="404040"/>
                </a:solidFill>
                <a:latin typeface="Calibri"/>
                <a:cs typeface="Calibri"/>
              </a:rPr>
              <a:t>test avec </a:t>
            </a:r>
            <a:r>
              <a:rPr sz="2000" spc="-5" dirty="0">
                <a:solidFill>
                  <a:srgbClr val="404040"/>
                </a:solidFill>
                <a:latin typeface="Calibri"/>
                <a:cs typeface="Calibri"/>
              </a:rPr>
              <a:t>les </a:t>
            </a:r>
            <a:r>
              <a:rPr sz="2000" spc="-15" dirty="0">
                <a:solidFill>
                  <a:srgbClr val="404040"/>
                </a:solidFill>
                <a:latin typeface="Calibri"/>
                <a:cs typeface="Calibri"/>
              </a:rPr>
              <a:t>différentes </a:t>
            </a:r>
            <a:r>
              <a:rPr sz="2000" spc="-10" dirty="0">
                <a:solidFill>
                  <a:srgbClr val="404040"/>
                </a:solidFill>
                <a:latin typeface="Calibri"/>
                <a:cs typeface="Calibri"/>
              </a:rPr>
              <a:t>valeurs est </a:t>
            </a:r>
            <a:r>
              <a:rPr sz="2000" dirty="0">
                <a:solidFill>
                  <a:srgbClr val="404040"/>
                </a:solidFill>
                <a:latin typeface="Calibri"/>
                <a:cs typeface="Calibri"/>
              </a:rPr>
              <a:t>signalée</a:t>
            </a:r>
            <a:r>
              <a:rPr sz="2000" spc="110" dirty="0">
                <a:solidFill>
                  <a:srgbClr val="404040"/>
                </a:solidFill>
                <a:latin typeface="Calibri"/>
                <a:cs typeface="Calibri"/>
              </a:rPr>
              <a:t> </a:t>
            </a:r>
            <a:r>
              <a:rPr sz="2000" spc="-5" dirty="0">
                <a:solidFill>
                  <a:srgbClr val="404040"/>
                </a:solidFill>
                <a:latin typeface="Calibri"/>
                <a:cs typeface="Calibri"/>
              </a:rPr>
              <a:t>de</a:t>
            </a:r>
            <a:endParaRPr sz="2000">
              <a:latin typeface="Calibri"/>
              <a:cs typeface="Calibri"/>
            </a:endParaRPr>
          </a:p>
          <a:p>
            <a:pPr marL="12700">
              <a:lnSpc>
                <a:spcPts val="2280"/>
              </a:lnSpc>
            </a:pPr>
            <a:r>
              <a:rPr sz="2000" spc="-5" dirty="0">
                <a:solidFill>
                  <a:srgbClr val="404040"/>
                </a:solidFill>
                <a:latin typeface="Calibri"/>
                <a:cs typeface="Calibri"/>
              </a:rPr>
              <a:t>manière</a:t>
            </a:r>
            <a:r>
              <a:rPr sz="2000" spc="5" dirty="0">
                <a:solidFill>
                  <a:srgbClr val="404040"/>
                </a:solidFill>
                <a:latin typeface="Calibri"/>
                <a:cs typeface="Calibri"/>
              </a:rPr>
              <a:t> </a:t>
            </a:r>
            <a:r>
              <a:rPr sz="2000" spc="-5" dirty="0">
                <a:solidFill>
                  <a:srgbClr val="404040"/>
                </a:solidFill>
                <a:latin typeface="Calibri"/>
                <a:cs typeface="Calibri"/>
              </a:rPr>
              <a:t>séparée.</a:t>
            </a:r>
            <a:endParaRPr sz="2000">
              <a:latin typeface="Calibri"/>
              <a:cs typeface="Calibri"/>
            </a:endParaRPr>
          </a:p>
          <a:p>
            <a:pPr marL="304800" marR="5080" indent="-182880">
              <a:lnSpc>
                <a:spcPts val="1939"/>
              </a:lnSpc>
              <a:spcBef>
                <a:spcPts val="434"/>
              </a:spcBef>
              <a:buClr>
                <a:srgbClr val="D24717"/>
              </a:buClr>
              <a:buChar char="◦"/>
              <a:tabLst>
                <a:tab pos="305435" algn="l"/>
              </a:tabLst>
            </a:pPr>
            <a:r>
              <a:rPr sz="1800" spc="-15" dirty="0">
                <a:solidFill>
                  <a:srgbClr val="404040"/>
                </a:solidFill>
                <a:latin typeface="Calibri"/>
                <a:cs typeface="Calibri"/>
              </a:rPr>
              <a:t>Pour </a:t>
            </a:r>
            <a:r>
              <a:rPr sz="1800" spc="-5" dirty="0">
                <a:solidFill>
                  <a:srgbClr val="404040"/>
                </a:solidFill>
                <a:latin typeface="Calibri"/>
                <a:cs typeface="Calibri"/>
              </a:rPr>
              <a:t>utiliser les </a:t>
            </a:r>
            <a:r>
              <a:rPr sz="1800" spc="-10" dirty="0">
                <a:solidFill>
                  <a:srgbClr val="404040"/>
                </a:solidFill>
                <a:latin typeface="Calibri"/>
                <a:cs typeface="Calibri"/>
              </a:rPr>
              <a:t>tests paramétrés, </a:t>
            </a:r>
            <a:r>
              <a:rPr sz="1800" dirty="0">
                <a:solidFill>
                  <a:srgbClr val="404040"/>
                </a:solidFill>
                <a:latin typeface="Calibri"/>
                <a:cs typeface="Calibri"/>
              </a:rPr>
              <a:t>il </a:t>
            </a:r>
            <a:r>
              <a:rPr sz="1800" spc="-10" dirty="0">
                <a:solidFill>
                  <a:srgbClr val="404040"/>
                </a:solidFill>
                <a:latin typeface="Calibri"/>
                <a:cs typeface="Calibri"/>
              </a:rPr>
              <a:t>faut </a:t>
            </a:r>
            <a:r>
              <a:rPr sz="1800" spc="-5" dirty="0">
                <a:solidFill>
                  <a:srgbClr val="404040"/>
                </a:solidFill>
                <a:latin typeface="Calibri"/>
                <a:cs typeface="Calibri"/>
              </a:rPr>
              <a:t>ajouter </a:t>
            </a:r>
            <a:r>
              <a:rPr sz="1800" dirty="0">
                <a:solidFill>
                  <a:srgbClr val="404040"/>
                </a:solidFill>
                <a:latin typeface="Calibri"/>
                <a:cs typeface="Calibri"/>
              </a:rPr>
              <a:t>la </a:t>
            </a:r>
            <a:r>
              <a:rPr sz="1800" spc="-5" dirty="0">
                <a:solidFill>
                  <a:srgbClr val="404040"/>
                </a:solidFill>
                <a:latin typeface="Calibri"/>
                <a:cs typeface="Calibri"/>
              </a:rPr>
              <a:t>dépendance junit-jupiter-  </a:t>
            </a:r>
            <a:r>
              <a:rPr sz="1800" spc="-10" dirty="0">
                <a:solidFill>
                  <a:srgbClr val="404040"/>
                </a:solidFill>
                <a:latin typeface="Calibri"/>
                <a:cs typeface="Calibri"/>
              </a:rPr>
              <a:t>params.</a:t>
            </a:r>
            <a:endParaRPr sz="18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53353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152400" y="819150"/>
            <a:ext cx="8229600" cy="34440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645007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1431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 </a:t>
            </a:r>
            <a:r>
              <a:rPr spc="-65" dirty="0">
                <a:solidFill>
                  <a:schemeClr val="tx1"/>
                </a:solidFill>
              </a:rPr>
              <a:t>tests</a:t>
            </a:r>
            <a:r>
              <a:rPr spc="-455" dirty="0">
                <a:solidFill>
                  <a:schemeClr val="tx1"/>
                </a:solidFill>
              </a:rPr>
              <a:t> </a:t>
            </a:r>
            <a:r>
              <a:rPr spc="-65" dirty="0">
                <a:solidFill>
                  <a:schemeClr val="tx1"/>
                </a:solidFill>
              </a:rPr>
              <a:t>paramétrés</a:t>
            </a:r>
          </a:p>
        </p:txBody>
      </p:sp>
      <p:sp>
        <p:nvSpPr>
          <p:cNvPr id="5" name="object 5"/>
          <p:cNvSpPr txBox="1"/>
          <p:nvPr/>
        </p:nvSpPr>
        <p:spPr>
          <a:xfrm>
            <a:off x="902005" y="1263927"/>
            <a:ext cx="7251065" cy="1495281"/>
          </a:xfrm>
          <a:prstGeom prst="rect">
            <a:avLst/>
          </a:prstGeom>
        </p:spPr>
        <p:txBody>
          <a:bodyPr vert="horz" wrap="square" lIns="0" tIns="160020" rIns="0" bIns="0" rtlCol="0">
            <a:spAutoFit/>
          </a:bodyPr>
          <a:lstStyle/>
          <a:p>
            <a:pPr marL="12700">
              <a:lnSpc>
                <a:spcPct val="100000"/>
              </a:lnSpc>
              <a:spcBef>
                <a:spcPts val="1260"/>
              </a:spcBef>
            </a:pPr>
            <a:r>
              <a:rPr sz="2000" b="1" dirty="0">
                <a:solidFill>
                  <a:srgbClr val="404040"/>
                </a:solidFill>
                <a:latin typeface="Calibri"/>
                <a:cs typeface="Calibri"/>
              </a:rPr>
              <a:t>Les </a:t>
            </a:r>
            <a:r>
              <a:rPr sz="2000" b="1" spc="-5" dirty="0">
                <a:solidFill>
                  <a:srgbClr val="404040"/>
                </a:solidFill>
                <a:latin typeface="Calibri"/>
                <a:cs typeface="Calibri"/>
              </a:rPr>
              <a:t>sources </a:t>
            </a:r>
            <a:r>
              <a:rPr sz="2000" b="1" dirty="0">
                <a:solidFill>
                  <a:srgbClr val="404040"/>
                </a:solidFill>
                <a:latin typeface="Calibri"/>
                <a:cs typeface="Calibri"/>
              </a:rPr>
              <a:t>des</a:t>
            </a:r>
            <a:r>
              <a:rPr sz="2000" b="1" spc="-15" dirty="0">
                <a:solidFill>
                  <a:srgbClr val="404040"/>
                </a:solidFill>
                <a:latin typeface="Calibri"/>
                <a:cs typeface="Calibri"/>
              </a:rPr>
              <a:t> </a:t>
            </a:r>
            <a:r>
              <a:rPr sz="2000" b="1" spc="-10" dirty="0">
                <a:solidFill>
                  <a:srgbClr val="404040"/>
                </a:solidFill>
                <a:latin typeface="Calibri"/>
                <a:cs typeface="Calibri"/>
              </a:rPr>
              <a:t>arguments</a:t>
            </a:r>
            <a:endParaRPr sz="2000">
              <a:latin typeface="Calibri"/>
              <a:cs typeface="Calibri"/>
            </a:endParaRPr>
          </a:p>
          <a:p>
            <a:pPr marL="12700" marR="5080">
              <a:lnSpc>
                <a:spcPts val="2160"/>
              </a:lnSpc>
              <a:spcBef>
                <a:spcPts val="1435"/>
              </a:spcBef>
            </a:pPr>
            <a:r>
              <a:rPr sz="2000" spc="-5" dirty="0">
                <a:solidFill>
                  <a:srgbClr val="404040"/>
                </a:solidFill>
                <a:latin typeface="Calibri"/>
                <a:cs typeface="Calibri"/>
              </a:rPr>
              <a:t>Les </a:t>
            </a:r>
            <a:r>
              <a:rPr sz="2000" spc="-10" dirty="0">
                <a:solidFill>
                  <a:srgbClr val="404040"/>
                </a:solidFill>
                <a:latin typeface="Calibri"/>
                <a:cs typeface="Calibri"/>
              </a:rPr>
              <a:t>paramètres </a:t>
            </a:r>
            <a:r>
              <a:rPr sz="2000" spc="-5" dirty="0">
                <a:solidFill>
                  <a:srgbClr val="404040"/>
                </a:solidFill>
                <a:latin typeface="Calibri"/>
                <a:cs typeface="Calibri"/>
              </a:rPr>
              <a:t>des </a:t>
            </a:r>
            <a:r>
              <a:rPr sz="2000" spc="-15" dirty="0">
                <a:solidFill>
                  <a:srgbClr val="404040"/>
                </a:solidFill>
                <a:latin typeface="Calibri"/>
                <a:cs typeface="Calibri"/>
              </a:rPr>
              <a:t>tests </a:t>
            </a:r>
            <a:r>
              <a:rPr sz="2000" spc="-10" dirty="0">
                <a:solidFill>
                  <a:srgbClr val="404040"/>
                </a:solidFill>
                <a:latin typeface="Calibri"/>
                <a:cs typeface="Calibri"/>
              </a:rPr>
              <a:t>sont fournis grâce </a:t>
            </a:r>
            <a:r>
              <a:rPr sz="2000" dirty="0">
                <a:solidFill>
                  <a:srgbClr val="404040"/>
                </a:solidFill>
                <a:latin typeface="Calibri"/>
                <a:cs typeface="Calibri"/>
              </a:rPr>
              <a:t>à une </a:t>
            </a:r>
            <a:r>
              <a:rPr sz="2000" spc="-5" dirty="0">
                <a:solidFill>
                  <a:srgbClr val="404040"/>
                </a:solidFill>
                <a:latin typeface="Calibri"/>
                <a:cs typeface="Calibri"/>
              </a:rPr>
              <a:t>source. JUnit Jupiter  </a:t>
            </a:r>
            <a:r>
              <a:rPr sz="2000" spc="-10" dirty="0">
                <a:solidFill>
                  <a:srgbClr val="404040"/>
                </a:solidFill>
                <a:latin typeface="Calibri"/>
                <a:cs typeface="Calibri"/>
              </a:rPr>
              <a:t>propose </a:t>
            </a:r>
            <a:r>
              <a:rPr sz="2000" dirty="0">
                <a:solidFill>
                  <a:srgbClr val="404040"/>
                </a:solidFill>
                <a:latin typeface="Calibri"/>
                <a:cs typeface="Calibri"/>
              </a:rPr>
              <a:t>en </a:t>
            </a:r>
            <a:r>
              <a:rPr sz="2000" spc="-10" dirty="0">
                <a:solidFill>
                  <a:srgbClr val="404040"/>
                </a:solidFill>
                <a:latin typeface="Calibri"/>
                <a:cs typeface="Calibri"/>
              </a:rPr>
              <a:t>standard plusieurs </a:t>
            </a:r>
            <a:r>
              <a:rPr sz="2000" spc="-5" dirty="0">
                <a:solidFill>
                  <a:srgbClr val="404040"/>
                </a:solidFill>
                <a:latin typeface="Calibri"/>
                <a:cs typeface="Calibri"/>
              </a:rPr>
              <a:t>annotations pour </a:t>
            </a:r>
            <a:r>
              <a:rPr sz="2000" spc="-15" dirty="0">
                <a:solidFill>
                  <a:srgbClr val="404040"/>
                </a:solidFill>
                <a:latin typeface="Calibri"/>
                <a:cs typeface="Calibri"/>
              </a:rPr>
              <a:t>différents </a:t>
            </a:r>
            <a:r>
              <a:rPr sz="2000" dirty="0">
                <a:solidFill>
                  <a:srgbClr val="404040"/>
                </a:solidFill>
                <a:latin typeface="Calibri"/>
                <a:cs typeface="Calibri"/>
              </a:rPr>
              <a:t>types </a:t>
            </a:r>
            <a:r>
              <a:rPr sz="2000" spc="-5" dirty="0">
                <a:solidFill>
                  <a:srgbClr val="404040"/>
                </a:solidFill>
                <a:latin typeface="Calibri"/>
                <a:cs typeface="Calibri"/>
              </a:rPr>
              <a:t>de  </a:t>
            </a:r>
            <a:r>
              <a:rPr sz="2000" spc="-10" dirty="0">
                <a:solidFill>
                  <a:srgbClr val="404040"/>
                </a:solidFill>
                <a:latin typeface="Calibri"/>
                <a:cs typeface="Calibri"/>
              </a:rPr>
              <a:t>source </a:t>
            </a:r>
            <a:r>
              <a:rPr sz="2000" dirty="0">
                <a:solidFill>
                  <a:srgbClr val="404040"/>
                </a:solidFill>
                <a:latin typeface="Calibri"/>
                <a:cs typeface="Calibri"/>
              </a:rPr>
              <a:t>dans la </a:t>
            </a:r>
            <a:r>
              <a:rPr sz="2000" spc="-10" dirty="0">
                <a:solidFill>
                  <a:srgbClr val="404040"/>
                </a:solidFill>
                <a:latin typeface="Calibri"/>
                <a:cs typeface="Calibri"/>
              </a:rPr>
              <a:t>package</a:t>
            </a:r>
            <a:r>
              <a:rPr sz="2000" spc="-15" dirty="0">
                <a:solidFill>
                  <a:srgbClr val="404040"/>
                </a:solidFill>
                <a:latin typeface="Calibri"/>
                <a:cs typeface="Calibri"/>
              </a:rPr>
              <a:t> </a:t>
            </a:r>
            <a:r>
              <a:rPr sz="2000" spc="-20" dirty="0">
                <a:solidFill>
                  <a:srgbClr val="404040"/>
                </a:solidFill>
                <a:latin typeface="Calibri"/>
                <a:cs typeface="Calibri"/>
              </a:rPr>
              <a:t>org.junit.jupiter.params.provider.</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40747" y="2540375"/>
            <a:ext cx="8838170" cy="1463846"/>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7747673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1431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 </a:t>
            </a:r>
            <a:r>
              <a:rPr spc="-65" dirty="0">
                <a:solidFill>
                  <a:schemeClr val="tx1"/>
                </a:solidFill>
              </a:rPr>
              <a:t>tests</a:t>
            </a:r>
            <a:r>
              <a:rPr spc="-455" dirty="0">
                <a:solidFill>
                  <a:schemeClr val="tx1"/>
                </a:solidFill>
              </a:rPr>
              <a:t> </a:t>
            </a:r>
            <a:r>
              <a:rPr spc="-65" dirty="0">
                <a:solidFill>
                  <a:schemeClr val="tx1"/>
                </a:solidFill>
              </a:rPr>
              <a:t>paramétrés</a:t>
            </a:r>
          </a:p>
        </p:txBody>
      </p:sp>
      <p:sp>
        <p:nvSpPr>
          <p:cNvPr id="5" name="object 5"/>
          <p:cNvSpPr txBox="1"/>
          <p:nvPr/>
        </p:nvSpPr>
        <p:spPr>
          <a:xfrm>
            <a:off x="902005" y="1263928"/>
            <a:ext cx="7459345" cy="2226250"/>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L'annotation</a:t>
            </a:r>
            <a:r>
              <a:rPr sz="2000" b="1" spc="-45" dirty="0">
                <a:solidFill>
                  <a:srgbClr val="404040"/>
                </a:solidFill>
                <a:latin typeface="Calibri"/>
                <a:cs typeface="Calibri"/>
              </a:rPr>
              <a:t> </a:t>
            </a:r>
            <a:r>
              <a:rPr sz="2000" b="1" spc="-15" dirty="0">
                <a:solidFill>
                  <a:srgbClr val="404040"/>
                </a:solidFill>
                <a:latin typeface="Calibri"/>
                <a:cs typeface="Calibri"/>
              </a:rPr>
              <a:t>@ValueSource</a:t>
            </a:r>
            <a:endParaRPr sz="2000">
              <a:latin typeface="Calibri"/>
              <a:cs typeface="Calibri"/>
            </a:endParaRPr>
          </a:p>
          <a:p>
            <a:pPr marL="12700" marR="5080">
              <a:lnSpc>
                <a:spcPts val="2160"/>
              </a:lnSpc>
              <a:spcBef>
                <a:spcPts val="1435"/>
              </a:spcBef>
            </a:pPr>
            <a:r>
              <a:rPr sz="2000" spc="-5" dirty="0">
                <a:solidFill>
                  <a:srgbClr val="404040"/>
                </a:solidFill>
                <a:latin typeface="Calibri"/>
                <a:cs typeface="Calibri"/>
              </a:rPr>
              <a:t>L'annotation </a:t>
            </a:r>
            <a:r>
              <a:rPr sz="2000" spc="-15" dirty="0">
                <a:solidFill>
                  <a:srgbClr val="404040"/>
                </a:solidFill>
                <a:latin typeface="Calibri"/>
                <a:cs typeface="Calibri"/>
              </a:rPr>
              <a:t>@ValueSource </a:t>
            </a:r>
            <a:r>
              <a:rPr sz="2000" spc="-10" dirty="0">
                <a:solidFill>
                  <a:srgbClr val="404040"/>
                </a:solidFill>
                <a:latin typeface="Calibri"/>
                <a:cs typeface="Calibri"/>
              </a:rPr>
              <a:t>est </a:t>
            </a:r>
            <a:r>
              <a:rPr sz="2000" dirty="0">
                <a:solidFill>
                  <a:srgbClr val="404040"/>
                </a:solidFill>
                <a:latin typeface="Calibri"/>
                <a:cs typeface="Calibri"/>
              </a:rPr>
              <a:t>une </a:t>
            </a:r>
            <a:r>
              <a:rPr sz="2000" spc="-10" dirty="0">
                <a:solidFill>
                  <a:srgbClr val="404040"/>
                </a:solidFill>
                <a:latin typeface="Calibri"/>
                <a:cs typeface="Calibri"/>
              </a:rPr>
              <a:t>source </a:t>
            </a:r>
            <a:r>
              <a:rPr sz="2000" dirty="0">
                <a:solidFill>
                  <a:srgbClr val="404040"/>
                </a:solidFill>
                <a:latin typeface="Calibri"/>
                <a:cs typeface="Calibri"/>
              </a:rPr>
              <a:t>de </a:t>
            </a:r>
            <a:r>
              <a:rPr sz="2000" spc="-5" dirty="0">
                <a:solidFill>
                  <a:srgbClr val="404040"/>
                </a:solidFill>
                <a:latin typeface="Calibri"/>
                <a:cs typeface="Calibri"/>
              </a:rPr>
              <a:t>données simple sous </a:t>
            </a:r>
            <a:r>
              <a:rPr sz="2000" dirty="0">
                <a:solidFill>
                  <a:srgbClr val="404040"/>
                </a:solidFill>
                <a:latin typeface="Calibri"/>
                <a:cs typeface="Calibri"/>
              </a:rPr>
              <a:t>la  </a:t>
            </a:r>
            <a:r>
              <a:rPr sz="2000" spc="-10" dirty="0">
                <a:solidFill>
                  <a:srgbClr val="404040"/>
                </a:solidFill>
                <a:latin typeface="Calibri"/>
                <a:cs typeface="Calibri"/>
              </a:rPr>
              <a:t>forme </a:t>
            </a:r>
            <a:r>
              <a:rPr sz="2000" spc="-5" dirty="0">
                <a:solidFill>
                  <a:srgbClr val="404040"/>
                </a:solidFill>
                <a:latin typeface="Calibri"/>
                <a:cs typeface="Calibri"/>
              </a:rPr>
              <a:t>d'un tableau </a:t>
            </a:r>
            <a:r>
              <a:rPr sz="2000" dirty="0">
                <a:solidFill>
                  <a:srgbClr val="404040"/>
                </a:solidFill>
                <a:latin typeface="Calibri"/>
                <a:cs typeface="Calibri"/>
              </a:rPr>
              <a:t>de chaînes de </a:t>
            </a:r>
            <a:r>
              <a:rPr sz="2000" spc="-10" dirty="0">
                <a:solidFill>
                  <a:srgbClr val="404040"/>
                </a:solidFill>
                <a:latin typeface="Calibri"/>
                <a:cs typeface="Calibri"/>
              </a:rPr>
              <a:t>caractères </a:t>
            </a:r>
            <a:r>
              <a:rPr sz="2000" spc="-5" dirty="0">
                <a:solidFill>
                  <a:srgbClr val="404040"/>
                </a:solidFill>
                <a:latin typeface="Calibri"/>
                <a:cs typeface="Calibri"/>
              </a:rPr>
              <a:t>ou de primitifs </a:t>
            </a:r>
            <a:r>
              <a:rPr sz="2000" dirty="0">
                <a:solidFill>
                  <a:srgbClr val="404040"/>
                </a:solidFill>
                <a:latin typeface="Calibri"/>
                <a:cs typeface="Calibri"/>
              </a:rPr>
              <a:t>(int, long </a:t>
            </a:r>
            <a:r>
              <a:rPr sz="2000" spc="-5" dirty="0">
                <a:solidFill>
                  <a:srgbClr val="404040"/>
                </a:solidFill>
                <a:latin typeface="Calibri"/>
                <a:cs typeface="Calibri"/>
              </a:rPr>
              <a:t>ou  double). </a:t>
            </a:r>
            <a:r>
              <a:rPr sz="2000" dirty="0">
                <a:solidFill>
                  <a:srgbClr val="404040"/>
                </a:solidFill>
                <a:latin typeface="Calibri"/>
                <a:cs typeface="Calibri"/>
              </a:rPr>
              <a:t>Une </a:t>
            </a:r>
            <a:r>
              <a:rPr sz="2000" spc="-5" dirty="0">
                <a:solidFill>
                  <a:srgbClr val="404040"/>
                </a:solidFill>
                <a:latin typeface="Calibri"/>
                <a:cs typeface="Calibri"/>
              </a:rPr>
              <a:t>seule </a:t>
            </a:r>
            <a:r>
              <a:rPr sz="2000" spc="-10" dirty="0">
                <a:solidFill>
                  <a:srgbClr val="404040"/>
                </a:solidFill>
                <a:latin typeface="Calibri"/>
                <a:cs typeface="Calibri"/>
              </a:rPr>
              <a:t>valeur </a:t>
            </a:r>
            <a:r>
              <a:rPr sz="2000" dirty="0">
                <a:solidFill>
                  <a:srgbClr val="404040"/>
                </a:solidFill>
                <a:latin typeface="Calibri"/>
                <a:cs typeface="Calibri"/>
              </a:rPr>
              <a:t>ne </a:t>
            </a:r>
            <a:r>
              <a:rPr sz="2000" spc="-10" dirty="0">
                <a:solidFill>
                  <a:srgbClr val="404040"/>
                </a:solidFill>
                <a:latin typeface="Calibri"/>
                <a:cs typeface="Calibri"/>
              </a:rPr>
              <a:t>pourra être fournie </a:t>
            </a:r>
            <a:r>
              <a:rPr sz="2000" dirty="0">
                <a:solidFill>
                  <a:srgbClr val="404040"/>
                </a:solidFill>
                <a:latin typeface="Calibri"/>
                <a:cs typeface="Calibri"/>
              </a:rPr>
              <a:t>pour chaque</a:t>
            </a:r>
            <a:r>
              <a:rPr sz="2000" spc="-35" dirty="0">
                <a:solidFill>
                  <a:srgbClr val="404040"/>
                </a:solidFill>
                <a:latin typeface="Calibri"/>
                <a:cs typeface="Calibri"/>
              </a:rPr>
              <a:t> </a:t>
            </a:r>
            <a:r>
              <a:rPr sz="2000" spc="-10" dirty="0">
                <a:solidFill>
                  <a:srgbClr val="404040"/>
                </a:solidFill>
                <a:latin typeface="Calibri"/>
                <a:cs typeface="Calibri"/>
              </a:rPr>
              <a:t>test.</a:t>
            </a:r>
            <a:endParaRPr sz="2000">
              <a:latin typeface="Calibri"/>
              <a:cs typeface="Calibri"/>
            </a:endParaRPr>
          </a:p>
          <a:p>
            <a:pPr marL="12700">
              <a:lnSpc>
                <a:spcPts val="2280"/>
              </a:lnSpc>
              <a:spcBef>
                <a:spcPts val="1120"/>
              </a:spcBef>
            </a:pPr>
            <a:r>
              <a:rPr sz="2000" spc="-5" dirty="0">
                <a:solidFill>
                  <a:srgbClr val="404040"/>
                </a:solidFill>
                <a:latin typeface="Calibri"/>
                <a:cs typeface="Calibri"/>
              </a:rPr>
              <a:t>L'annotation </a:t>
            </a:r>
            <a:r>
              <a:rPr sz="2000" spc="-10" dirty="0">
                <a:solidFill>
                  <a:srgbClr val="404040"/>
                </a:solidFill>
                <a:latin typeface="Calibri"/>
                <a:cs typeface="Calibri"/>
              </a:rPr>
              <a:t>@ValueSource </a:t>
            </a:r>
            <a:r>
              <a:rPr sz="2000" spc="-5" dirty="0">
                <a:solidFill>
                  <a:srgbClr val="404040"/>
                </a:solidFill>
                <a:latin typeface="Calibri"/>
                <a:cs typeface="Calibri"/>
              </a:rPr>
              <a:t>possède </a:t>
            </a:r>
            <a:r>
              <a:rPr sz="2000" spc="-10" dirty="0">
                <a:solidFill>
                  <a:srgbClr val="404040"/>
                </a:solidFill>
                <a:latin typeface="Calibri"/>
                <a:cs typeface="Calibri"/>
              </a:rPr>
              <a:t>plusieurs attributs </a:t>
            </a:r>
            <a:r>
              <a:rPr sz="2000" dirty="0">
                <a:solidFill>
                  <a:srgbClr val="404040"/>
                </a:solidFill>
                <a:latin typeface="Calibri"/>
                <a:cs typeface="Calibri"/>
              </a:rPr>
              <a:t>pour</a:t>
            </a:r>
            <a:r>
              <a:rPr sz="2000" spc="15" dirty="0">
                <a:solidFill>
                  <a:srgbClr val="404040"/>
                </a:solidFill>
                <a:latin typeface="Calibri"/>
                <a:cs typeface="Calibri"/>
              </a:rPr>
              <a:t> </a:t>
            </a:r>
            <a:r>
              <a:rPr sz="2000" spc="-10" dirty="0">
                <a:solidFill>
                  <a:srgbClr val="404040"/>
                </a:solidFill>
                <a:latin typeface="Calibri"/>
                <a:cs typeface="Calibri"/>
              </a:rPr>
              <a:t>permettre</a:t>
            </a:r>
            <a:endParaRPr sz="2000">
              <a:latin typeface="Calibri"/>
              <a:cs typeface="Calibri"/>
            </a:endParaRPr>
          </a:p>
          <a:p>
            <a:pPr marL="12700">
              <a:lnSpc>
                <a:spcPts val="2280"/>
              </a:lnSpc>
            </a:pPr>
            <a:r>
              <a:rPr sz="2000" dirty="0">
                <a:solidFill>
                  <a:srgbClr val="404040"/>
                </a:solidFill>
                <a:latin typeface="Calibri"/>
                <a:cs typeface="Calibri"/>
              </a:rPr>
              <a:t>de </a:t>
            </a:r>
            <a:r>
              <a:rPr sz="2000" spc="-10" dirty="0">
                <a:solidFill>
                  <a:srgbClr val="404040"/>
                </a:solidFill>
                <a:latin typeface="Calibri"/>
                <a:cs typeface="Calibri"/>
              </a:rPr>
              <a:t>fournir </a:t>
            </a:r>
            <a:r>
              <a:rPr sz="2000" dirty="0">
                <a:solidFill>
                  <a:srgbClr val="404040"/>
                </a:solidFill>
                <a:latin typeface="Calibri"/>
                <a:cs typeface="Calibri"/>
              </a:rPr>
              <a:t>le </a:t>
            </a:r>
            <a:r>
              <a:rPr sz="2000" spc="-5" dirty="0">
                <a:solidFill>
                  <a:srgbClr val="404040"/>
                </a:solidFill>
                <a:latin typeface="Calibri"/>
                <a:cs typeface="Calibri"/>
              </a:rPr>
              <a:t>tableau </a:t>
            </a:r>
            <a:r>
              <a:rPr sz="2000" dirty="0">
                <a:solidFill>
                  <a:srgbClr val="404040"/>
                </a:solidFill>
                <a:latin typeface="Calibri"/>
                <a:cs typeface="Calibri"/>
              </a:rPr>
              <a:t>de </a:t>
            </a:r>
            <a:r>
              <a:rPr sz="2000" spc="-10" dirty="0">
                <a:solidFill>
                  <a:srgbClr val="404040"/>
                </a:solidFill>
                <a:latin typeface="Calibri"/>
                <a:cs typeface="Calibri"/>
              </a:rPr>
              <a:t>valeurs</a:t>
            </a:r>
            <a:r>
              <a:rPr sz="2000" spc="-3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918113" y="3505023"/>
            <a:ext cx="7225111" cy="124528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6785485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71431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JUnit </a:t>
            </a:r>
            <a:r>
              <a:rPr dirty="0">
                <a:solidFill>
                  <a:schemeClr val="tx1"/>
                </a:solidFill>
              </a:rPr>
              <a:t>5 – </a:t>
            </a:r>
            <a:r>
              <a:rPr spc="-30" dirty="0">
                <a:solidFill>
                  <a:schemeClr val="tx1"/>
                </a:solidFill>
              </a:rPr>
              <a:t>Les </a:t>
            </a:r>
            <a:r>
              <a:rPr spc="-65" dirty="0">
                <a:solidFill>
                  <a:schemeClr val="tx1"/>
                </a:solidFill>
              </a:rPr>
              <a:t>tests</a:t>
            </a:r>
            <a:r>
              <a:rPr spc="-455" dirty="0">
                <a:solidFill>
                  <a:schemeClr val="tx1"/>
                </a:solidFill>
              </a:rPr>
              <a:t> </a:t>
            </a:r>
            <a:r>
              <a:rPr spc="-65" dirty="0">
                <a:solidFill>
                  <a:schemeClr val="tx1"/>
                </a:solidFill>
              </a:rPr>
              <a:t>paramétrés</a:t>
            </a:r>
          </a:p>
        </p:txBody>
      </p:sp>
      <p:sp>
        <p:nvSpPr>
          <p:cNvPr id="5" name="object 5"/>
          <p:cNvSpPr txBox="1"/>
          <p:nvPr/>
        </p:nvSpPr>
        <p:spPr>
          <a:xfrm>
            <a:off x="902004" y="1263928"/>
            <a:ext cx="5027930" cy="3064429"/>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L'annotation</a:t>
            </a:r>
            <a:r>
              <a:rPr sz="2000" b="1" spc="-45" dirty="0">
                <a:solidFill>
                  <a:srgbClr val="404040"/>
                </a:solidFill>
                <a:latin typeface="Calibri"/>
                <a:cs typeface="Calibri"/>
              </a:rPr>
              <a:t> </a:t>
            </a:r>
            <a:r>
              <a:rPr sz="2000" b="1" spc="-15" dirty="0">
                <a:solidFill>
                  <a:srgbClr val="404040"/>
                </a:solidFill>
                <a:latin typeface="Calibri"/>
                <a:cs typeface="Calibri"/>
              </a:rPr>
              <a:t>@ValueSource</a:t>
            </a:r>
            <a:endParaRPr sz="2000">
              <a:latin typeface="Calibri"/>
              <a:cs typeface="Calibri"/>
            </a:endParaRPr>
          </a:p>
          <a:p>
            <a:pPr marL="12700">
              <a:lnSpc>
                <a:spcPct val="100000"/>
              </a:lnSpc>
              <a:spcBef>
                <a:spcPts val="1160"/>
              </a:spcBef>
            </a:pPr>
            <a:r>
              <a:rPr sz="2000" spc="-10" dirty="0">
                <a:solidFill>
                  <a:srgbClr val="404040"/>
                </a:solidFill>
                <a:latin typeface="Calibri"/>
                <a:cs typeface="Calibri"/>
              </a:rPr>
              <a:t>Exemple</a:t>
            </a:r>
            <a:r>
              <a:rPr sz="2000" spc="-2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a:lnSpc>
                <a:spcPct val="100000"/>
              </a:lnSpc>
            </a:pPr>
            <a:endParaRPr sz="2000">
              <a:latin typeface="Times New Roman"/>
              <a:cs typeface="Times New Roman"/>
            </a:endParaRPr>
          </a:p>
          <a:p>
            <a:pPr marL="12700" marR="1832610">
              <a:lnSpc>
                <a:spcPct val="106500"/>
              </a:lnSpc>
              <a:spcBef>
                <a:spcPts val="1270"/>
              </a:spcBef>
            </a:pPr>
            <a:r>
              <a:rPr sz="2000" spc="-25" dirty="0">
                <a:solidFill>
                  <a:srgbClr val="404040"/>
                </a:solidFill>
                <a:latin typeface="Calibri"/>
                <a:cs typeface="Calibri"/>
              </a:rPr>
              <a:t>@ParameterizedTest  </a:t>
            </a:r>
            <a:r>
              <a:rPr sz="2000" spc="-10" dirty="0">
                <a:solidFill>
                  <a:srgbClr val="404040"/>
                </a:solidFill>
                <a:latin typeface="Calibri"/>
                <a:cs typeface="Calibri"/>
              </a:rPr>
              <a:t>@ValueSource(ints </a:t>
            </a:r>
            <a:r>
              <a:rPr sz="2000" dirty="0">
                <a:solidFill>
                  <a:srgbClr val="404040"/>
                </a:solidFill>
                <a:latin typeface="Calibri"/>
                <a:cs typeface="Calibri"/>
              </a:rPr>
              <a:t>= { 1, 2, 3</a:t>
            </a:r>
            <a:r>
              <a:rPr sz="2000" spc="-7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12700">
              <a:lnSpc>
                <a:spcPct val="100000"/>
              </a:lnSpc>
              <a:spcBef>
                <a:spcPts val="155"/>
              </a:spcBef>
            </a:pPr>
            <a:r>
              <a:rPr sz="2000" spc="-10" dirty="0">
                <a:solidFill>
                  <a:srgbClr val="404040"/>
                </a:solidFill>
                <a:latin typeface="Calibri"/>
                <a:cs typeface="Calibri"/>
              </a:rPr>
              <a:t>void </a:t>
            </a:r>
            <a:r>
              <a:rPr sz="2000" spc="-15" dirty="0">
                <a:solidFill>
                  <a:srgbClr val="404040"/>
                </a:solidFill>
                <a:latin typeface="Calibri"/>
                <a:cs typeface="Calibri"/>
              </a:rPr>
              <a:t>testParametreAvecValueSource(int </a:t>
            </a:r>
            <a:r>
              <a:rPr sz="2000" spc="-5" dirty="0">
                <a:solidFill>
                  <a:srgbClr val="404040"/>
                </a:solidFill>
                <a:latin typeface="Calibri"/>
                <a:cs typeface="Calibri"/>
              </a:rPr>
              <a:t>valeur)</a:t>
            </a:r>
            <a:r>
              <a:rPr sz="2000" spc="7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279400">
              <a:lnSpc>
                <a:spcPct val="100000"/>
              </a:lnSpc>
              <a:spcBef>
                <a:spcPts val="170"/>
              </a:spcBef>
            </a:pPr>
            <a:r>
              <a:rPr sz="2000" spc="-5" dirty="0">
                <a:solidFill>
                  <a:srgbClr val="404040"/>
                </a:solidFill>
                <a:latin typeface="Calibri"/>
                <a:cs typeface="Calibri"/>
              </a:rPr>
              <a:t>assertEquals(valeur </a:t>
            </a:r>
            <a:r>
              <a:rPr sz="2000" dirty="0">
                <a:solidFill>
                  <a:srgbClr val="404040"/>
                </a:solidFill>
                <a:latin typeface="Calibri"/>
                <a:cs typeface="Calibri"/>
              </a:rPr>
              <a:t>+ </a:t>
            </a:r>
            <a:r>
              <a:rPr sz="2000" spc="-30" dirty="0">
                <a:solidFill>
                  <a:srgbClr val="404040"/>
                </a:solidFill>
                <a:latin typeface="Calibri"/>
                <a:cs typeface="Calibri"/>
              </a:rPr>
              <a:t>valeur, </a:t>
            </a:r>
            <a:r>
              <a:rPr sz="2000" spc="-10" dirty="0">
                <a:solidFill>
                  <a:srgbClr val="404040"/>
                </a:solidFill>
                <a:latin typeface="Calibri"/>
                <a:cs typeface="Calibri"/>
              </a:rPr>
              <a:t>valeur </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2);</a:t>
            </a:r>
            <a:endParaRPr sz="2000">
              <a:latin typeface="Calibri"/>
              <a:cs typeface="Calibri"/>
            </a:endParaRPr>
          </a:p>
          <a:p>
            <a:pPr marL="12700">
              <a:lnSpc>
                <a:spcPct val="100000"/>
              </a:lnSpc>
              <a:spcBef>
                <a:spcPts val="155"/>
              </a:spcBef>
            </a:pPr>
            <a:r>
              <a:rPr sz="2000" dirty="0">
                <a:solidFill>
                  <a:srgbClr val="404040"/>
                </a:solidFill>
                <a:latin typeface="Calibri"/>
                <a:cs typeface="Calibri"/>
              </a:rPr>
              <a:t>}</a:t>
            </a:r>
            <a:endParaRPr sz="2000">
              <a:latin typeface="Calibri"/>
              <a:cs typeface="Calibri"/>
            </a:endParaRPr>
          </a:p>
        </p:txBody>
      </p:sp>
      <p:sp>
        <p:nvSpPr>
          <p:cNvPr id="6" name="object 6"/>
          <p:cNvSpPr/>
          <p:nvPr/>
        </p:nvSpPr>
        <p:spPr>
          <a:xfrm>
            <a:off x="7932419" y="177165"/>
            <a:ext cx="952500" cy="71437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802146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00525" cy="568166"/>
          </a:xfrm>
          <a:prstGeom prst="rect">
            <a:avLst/>
          </a:prstGeom>
        </p:spPr>
        <p:txBody>
          <a:bodyPr vert="horz" wrap="square" lIns="0" tIns="12700" rIns="0" bIns="0" rtlCol="0">
            <a:spAutoFit/>
          </a:bodyPr>
          <a:lstStyle/>
          <a:p>
            <a:pPr marL="12700">
              <a:lnSpc>
                <a:spcPct val="100000"/>
              </a:lnSpc>
              <a:spcBef>
                <a:spcPts val="100"/>
              </a:spcBef>
            </a:pPr>
            <a:r>
              <a:rPr spc="-130" dirty="0"/>
              <a:t>Travaux</a:t>
            </a:r>
            <a:r>
              <a:rPr spc="-120" dirty="0"/>
              <a:t> </a:t>
            </a:r>
            <a:r>
              <a:rPr spc="-70" dirty="0"/>
              <a:t>Pratiques</a:t>
            </a:r>
          </a:p>
        </p:txBody>
      </p:sp>
      <p:sp>
        <p:nvSpPr>
          <p:cNvPr id="5" name="object 5"/>
          <p:cNvSpPr txBox="1"/>
          <p:nvPr/>
        </p:nvSpPr>
        <p:spPr>
          <a:xfrm>
            <a:off x="810259" y="1263928"/>
            <a:ext cx="6225540" cy="2793072"/>
          </a:xfrm>
          <a:prstGeom prst="rect">
            <a:avLst/>
          </a:prstGeom>
        </p:spPr>
        <p:txBody>
          <a:bodyPr vert="horz" wrap="square" lIns="0" tIns="160020" rIns="0" bIns="0" rtlCol="0">
            <a:spAutoFit/>
          </a:bodyPr>
          <a:lstStyle/>
          <a:p>
            <a:pPr marL="12700">
              <a:lnSpc>
                <a:spcPct val="100000"/>
              </a:lnSpc>
              <a:spcBef>
                <a:spcPts val="1260"/>
              </a:spcBef>
            </a:pPr>
            <a:r>
              <a:rPr sz="2000" b="1" dirty="0">
                <a:solidFill>
                  <a:srgbClr val="404040"/>
                </a:solidFill>
                <a:latin typeface="Calibri"/>
                <a:cs typeface="Calibri"/>
              </a:rPr>
              <a:t>Junit</a:t>
            </a:r>
            <a:r>
              <a:rPr sz="2000" b="1" spc="-30" dirty="0">
                <a:solidFill>
                  <a:srgbClr val="404040"/>
                </a:solidFill>
                <a:latin typeface="Calibri"/>
                <a:cs typeface="Calibri"/>
              </a:rPr>
              <a:t> </a:t>
            </a:r>
            <a:r>
              <a:rPr sz="2000" b="1" dirty="0">
                <a:solidFill>
                  <a:srgbClr val="404040"/>
                </a:solidFill>
                <a:latin typeface="Calibri"/>
                <a:cs typeface="Calibri"/>
              </a:rPr>
              <a:t>5</a:t>
            </a:r>
            <a:endParaRPr sz="2000" dirty="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5" dirty="0">
                <a:solidFill>
                  <a:srgbClr val="404040"/>
                </a:solidFill>
                <a:latin typeface="Calibri"/>
                <a:cs typeface="Calibri"/>
              </a:rPr>
              <a:t>Adaptation </a:t>
            </a:r>
            <a:r>
              <a:rPr sz="2000" spc="5" dirty="0">
                <a:solidFill>
                  <a:srgbClr val="404040"/>
                </a:solidFill>
                <a:latin typeface="Calibri"/>
                <a:cs typeface="Calibri"/>
              </a:rPr>
              <a:t>du </a:t>
            </a:r>
            <a:r>
              <a:rPr sz="2000" spc="-10" dirty="0">
                <a:solidFill>
                  <a:srgbClr val="404040"/>
                </a:solidFill>
                <a:latin typeface="Calibri"/>
                <a:cs typeface="Calibri"/>
              </a:rPr>
              <a:t>projet </a:t>
            </a:r>
            <a:r>
              <a:rPr sz="2000" spc="-5" dirty="0">
                <a:solidFill>
                  <a:srgbClr val="404040"/>
                </a:solidFill>
                <a:latin typeface="Calibri"/>
                <a:cs typeface="Calibri"/>
              </a:rPr>
              <a:t>jenkins pour inclure</a:t>
            </a:r>
            <a:r>
              <a:rPr sz="2000" spc="-30" dirty="0">
                <a:solidFill>
                  <a:srgbClr val="404040"/>
                </a:solidFill>
                <a:latin typeface="Calibri"/>
                <a:cs typeface="Calibri"/>
              </a:rPr>
              <a:t> </a:t>
            </a:r>
            <a:r>
              <a:rPr sz="2000" dirty="0">
                <a:solidFill>
                  <a:srgbClr val="404040"/>
                </a:solidFill>
                <a:latin typeface="Calibri"/>
                <a:cs typeface="Calibri"/>
              </a:rPr>
              <a:t>Junit</a:t>
            </a:r>
            <a:endParaRPr sz="2000" dirty="0">
              <a:latin typeface="Calibri"/>
              <a:cs typeface="Calibri"/>
            </a:endParaRPr>
          </a:p>
          <a:p>
            <a:pPr>
              <a:lnSpc>
                <a:spcPct val="100000"/>
              </a:lnSpc>
            </a:pPr>
            <a:endParaRPr sz="2300" dirty="0">
              <a:latin typeface="Times New Roman"/>
              <a:cs typeface="Times New Roman"/>
            </a:endParaRPr>
          </a:p>
          <a:p>
            <a:pPr>
              <a:lnSpc>
                <a:spcPct val="100000"/>
              </a:lnSpc>
              <a:spcBef>
                <a:spcPts val="5"/>
              </a:spcBef>
            </a:pPr>
            <a:endParaRPr sz="1800" dirty="0">
              <a:latin typeface="Times New Roman"/>
              <a:cs typeface="Times New Roman"/>
            </a:endParaRPr>
          </a:p>
          <a:p>
            <a:pPr marL="12700">
              <a:lnSpc>
                <a:spcPct val="100000"/>
              </a:lnSpc>
            </a:pPr>
            <a:r>
              <a:rPr sz="2000" dirty="0">
                <a:solidFill>
                  <a:srgbClr val="404040"/>
                </a:solidFill>
                <a:latin typeface="Calibri"/>
                <a:cs typeface="Calibri"/>
              </a:rPr>
              <a:t>Bonus additionnel : </a:t>
            </a:r>
            <a:r>
              <a:rPr sz="2000" spc="-10" dirty="0">
                <a:solidFill>
                  <a:srgbClr val="404040"/>
                </a:solidFill>
                <a:latin typeface="Calibri"/>
                <a:cs typeface="Calibri"/>
              </a:rPr>
              <a:t>Présentation </a:t>
            </a:r>
            <a:r>
              <a:rPr sz="2000" spc="-5" dirty="0">
                <a:solidFill>
                  <a:srgbClr val="404040"/>
                </a:solidFill>
                <a:latin typeface="Calibri"/>
                <a:cs typeface="Calibri"/>
              </a:rPr>
              <a:t>des rapports </a:t>
            </a:r>
            <a:r>
              <a:rPr sz="2000" spc="-20" dirty="0">
                <a:solidFill>
                  <a:srgbClr val="404040"/>
                </a:solidFill>
                <a:latin typeface="Calibri"/>
                <a:cs typeface="Calibri"/>
              </a:rPr>
              <a:t>avec </a:t>
            </a:r>
            <a:r>
              <a:rPr sz="2000" spc="-15" dirty="0">
                <a:solidFill>
                  <a:srgbClr val="404040"/>
                </a:solidFill>
                <a:latin typeface="Calibri"/>
                <a:cs typeface="Calibri"/>
              </a:rPr>
              <a:t>Maven</a:t>
            </a:r>
            <a:r>
              <a:rPr sz="2000" spc="15" dirty="0">
                <a:solidFill>
                  <a:srgbClr val="404040"/>
                </a:solidFill>
                <a:latin typeface="Calibri"/>
                <a:cs typeface="Calibri"/>
              </a:rPr>
              <a:t> </a:t>
            </a:r>
            <a:r>
              <a:rPr sz="2000" dirty="0">
                <a:solidFill>
                  <a:srgbClr val="404040"/>
                </a:solidFill>
                <a:latin typeface="Calibri"/>
                <a:cs typeface="Calibri"/>
              </a:rPr>
              <a:t>3</a:t>
            </a:r>
            <a:endParaRPr sz="2000" dirty="0">
              <a:latin typeface="Calibri"/>
              <a:cs typeface="Calibri"/>
            </a:endParaRPr>
          </a:p>
          <a:p>
            <a:pPr marL="927100">
              <a:lnSpc>
                <a:spcPct val="100000"/>
              </a:lnSpc>
              <a:spcBef>
                <a:spcPts val="1165"/>
              </a:spcBef>
            </a:pPr>
            <a:r>
              <a:rPr sz="2000" spc="-5" dirty="0">
                <a:solidFill>
                  <a:srgbClr val="404040"/>
                </a:solidFill>
                <a:latin typeface="Calibri"/>
                <a:cs typeface="Calibri"/>
              </a:rPr>
              <a:t>goal</a:t>
            </a:r>
            <a:r>
              <a:rPr sz="2000" spc="-25" dirty="0">
                <a:solidFill>
                  <a:srgbClr val="404040"/>
                </a:solidFill>
                <a:latin typeface="Calibri"/>
                <a:cs typeface="Calibri"/>
              </a:rPr>
              <a:t> </a:t>
            </a:r>
            <a:r>
              <a:rPr sz="2000" spc="-5" dirty="0" err="1">
                <a:solidFill>
                  <a:srgbClr val="404040"/>
                </a:solidFill>
                <a:latin typeface="Calibri"/>
                <a:cs typeface="Calibri"/>
              </a:rPr>
              <a:t>release:perform</a:t>
            </a:r>
            <a:endParaRPr lang="en-US" sz="2000" spc="-5" dirty="0">
              <a:solidFill>
                <a:srgbClr val="404040"/>
              </a:solidFill>
              <a:latin typeface="Calibri"/>
              <a:cs typeface="Calibri"/>
            </a:endParaRPr>
          </a:p>
          <a:p>
            <a:pPr marL="927100">
              <a:lnSpc>
                <a:spcPct val="100000"/>
              </a:lnSpc>
              <a:spcBef>
                <a:spcPts val="1165"/>
              </a:spcBef>
            </a:pPr>
            <a:endParaRPr sz="2000" dirty="0">
              <a:latin typeface="Calibri"/>
              <a:cs typeface="Calibri"/>
            </a:endParaRPr>
          </a:p>
        </p:txBody>
      </p:sp>
      <p:sp>
        <p:nvSpPr>
          <p:cNvPr id="6" name="object 6"/>
          <p:cNvSpPr txBox="1"/>
          <p:nvPr/>
        </p:nvSpPr>
        <p:spPr>
          <a:xfrm>
            <a:off x="759333" y="3820076"/>
            <a:ext cx="7745730" cy="473848"/>
          </a:xfrm>
          <a:prstGeom prst="rect">
            <a:avLst/>
          </a:prstGeom>
        </p:spPr>
        <p:txBody>
          <a:bodyPr vert="horz" wrap="square" lIns="0" tIns="12065" rIns="0" bIns="0" rtlCol="0">
            <a:spAutoFit/>
          </a:bodyPr>
          <a:lstStyle/>
          <a:p>
            <a:pPr marL="12700">
              <a:lnSpc>
                <a:spcPts val="1825"/>
              </a:lnSpc>
              <a:spcBef>
                <a:spcPts val="95"/>
              </a:spcBef>
            </a:pPr>
            <a:r>
              <a:rPr sz="1600" spc="-5" dirty="0">
                <a:solidFill>
                  <a:srgbClr val="404040"/>
                </a:solidFill>
                <a:latin typeface="Calibri"/>
                <a:cs typeface="Calibri"/>
              </a:rPr>
              <a:t>La philosophie </a:t>
            </a:r>
            <a:r>
              <a:rPr sz="1600" spc="-30" dirty="0">
                <a:solidFill>
                  <a:srgbClr val="404040"/>
                </a:solidFill>
                <a:latin typeface="Calibri"/>
                <a:cs typeface="Calibri"/>
              </a:rPr>
              <a:t>d’Apache </a:t>
            </a:r>
            <a:r>
              <a:rPr sz="1600" spc="-10" dirty="0">
                <a:solidFill>
                  <a:srgbClr val="404040"/>
                </a:solidFill>
                <a:latin typeface="Calibri"/>
                <a:cs typeface="Calibri"/>
              </a:rPr>
              <a:t>Maven </a:t>
            </a:r>
            <a:r>
              <a:rPr sz="1600" spc="-5" dirty="0">
                <a:solidFill>
                  <a:srgbClr val="404040"/>
                </a:solidFill>
                <a:latin typeface="Calibri"/>
                <a:cs typeface="Calibri"/>
              </a:rPr>
              <a:t>3 est la même pour la documentation </a:t>
            </a:r>
            <a:r>
              <a:rPr sz="1600" spc="-15" dirty="0">
                <a:solidFill>
                  <a:srgbClr val="404040"/>
                </a:solidFill>
                <a:latin typeface="Calibri"/>
                <a:cs typeface="Calibri"/>
              </a:rPr>
              <a:t>puisqu’elle </a:t>
            </a:r>
            <a:r>
              <a:rPr sz="1600" spc="-5" dirty="0">
                <a:solidFill>
                  <a:srgbClr val="404040"/>
                </a:solidFill>
                <a:latin typeface="Calibri"/>
                <a:cs typeface="Calibri"/>
              </a:rPr>
              <a:t>est dédiée</a:t>
            </a:r>
            <a:r>
              <a:rPr sz="1600" spc="140" dirty="0">
                <a:solidFill>
                  <a:srgbClr val="404040"/>
                </a:solidFill>
                <a:latin typeface="Calibri"/>
                <a:cs typeface="Calibri"/>
              </a:rPr>
              <a:t> </a:t>
            </a:r>
            <a:r>
              <a:rPr sz="1600" spc="-5" dirty="0">
                <a:solidFill>
                  <a:srgbClr val="404040"/>
                </a:solidFill>
                <a:latin typeface="Calibri"/>
                <a:cs typeface="Calibri"/>
              </a:rPr>
              <a:t>à</a:t>
            </a:r>
            <a:endParaRPr sz="1600" dirty="0">
              <a:latin typeface="Calibri"/>
              <a:cs typeface="Calibri"/>
            </a:endParaRPr>
          </a:p>
          <a:p>
            <a:pPr marL="12700">
              <a:lnSpc>
                <a:spcPts val="1825"/>
              </a:lnSpc>
            </a:pPr>
            <a:r>
              <a:rPr sz="1600" spc="-5" dirty="0">
                <a:solidFill>
                  <a:srgbClr val="404040"/>
                </a:solidFill>
                <a:latin typeface="Calibri"/>
                <a:cs typeface="Calibri"/>
              </a:rPr>
              <a:t>un </a:t>
            </a:r>
            <a:r>
              <a:rPr sz="1600" spc="-10" dirty="0">
                <a:solidFill>
                  <a:srgbClr val="404040"/>
                </a:solidFill>
                <a:latin typeface="Calibri"/>
                <a:cs typeface="Calibri"/>
              </a:rPr>
              <a:t>composant externe </a:t>
            </a:r>
            <a:r>
              <a:rPr sz="1600" spc="-5" dirty="0">
                <a:solidFill>
                  <a:srgbClr val="404040"/>
                </a:solidFill>
                <a:latin typeface="Calibri"/>
                <a:cs typeface="Calibri"/>
              </a:rPr>
              <a:t>sous </a:t>
            </a:r>
            <a:r>
              <a:rPr sz="1600" spc="-15" dirty="0">
                <a:solidFill>
                  <a:srgbClr val="404040"/>
                </a:solidFill>
                <a:latin typeface="Calibri"/>
                <a:cs typeface="Calibri"/>
              </a:rPr>
              <a:t>forme </a:t>
            </a:r>
            <a:r>
              <a:rPr sz="1600" spc="-5" dirty="0">
                <a:solidFill>
                  <a:srgbClr val="404040"/>
                </a:solidFill>
                <a:latin typeface="Calibri"/>
                <a:cs typeface="Calibri"/>
              </a:rPr>
              <a:t>de plugin : le</a:t>
            </a:r>
            <a:r>
              <a:rPr sz="1600" spc="70" dirty="0">
                <a:solidFill>
                  <a:srgbClr val="404040"/>
                </a:solidFill>
                <a:latin typeface="Calibri"/>
                <a:cs typeface="Calibri"/>
              </a:rPr>
              <a:t> </a:t>
            </a:r>
            <a:r>
              <a:rPr sz="1600" spc="-10" dirty="0">
                <a:solidFill>
                  <a:srgbClr val="404040"/>
                </a:solidFill>
                <a:latin typeface="Calibri"/>
                <a:cs typeface="Calibri"/>
              </a:rPr>
              <a:t>maven-site-plugin.</a:t>
            </a:r>
            <a:endParaRPr sz="1600" dirty="0">
              <a:latin typeface="Calibri"/>
              <a:cs typeface="Calibri"/>
            </a:endParaRPr>
          </a:p>
        </p:txBody>
      </p:sp>
    </p:spTree>
    <p:extLst>
      <p:ext uri="{BB962C8B-B14F-4D97-AF65-F5344CB8AC3E}">
        <p14:creationId xmlns:p14="http://schemas.microsoft.com/office/powerpoint/2010/main" val="1852377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4474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Plugin</a:t>
            </a:r>
            <a:r>
              <a:rPr spc="-140" dirty="0">
                <a:solidFill>
                  <a:schemeClr val="tx1"/>
                </a:solidFill>
              </a:rPr>
              <a:t> </a:t>
            </a:r>
            <a:r>
              <a:rPr spc="-70" dirty="0">
                <a:solidFill>
                  <a:schemeClr val="tx1"/>
                </a:solidFill>
              </a:rPr>
              <a:t>surefire</a:t>
            </a:r>
          </a:p>
        </p:txBody>
      </p:sp>
      <p:sp>
        <p:nvSpPr>
          <p:cNvPr id="5" name="object 5"/>
          <p:cNvSpPr txBox="1"/>
          <p:nvPr/>
        </p:nvSpPr>
        <p:spPr>
          <a:xfrm>
            <a:off x="810260" y="1263928"/>
            <a:ext cx="7729855" cy="3264996"/>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Maven</a:t>
            </a:r>
            <a:endParaRPr sz="200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dirty="0">
                <a:solidFill>
                  <a:srgbClr val="404040"/>
                </a:solidFill>
                <a:latin typeface="Calibri"/>
                <a:cs typeface="Calibri"/>
              </a:rPr>
              <a:t>Au </a:t>
            </a:r>
            <a:r>
              <a:rPr sz="2000" spc="-5" dirty="0">
                <a:solidFill>
                  <a:srgbClr val="404040"/>
                </a:solidFill>
                <a:latin typeface="Calibri"/>
                <a:cs typeface="Calibri"/>
              </a:rPr>
              <a:t>niveau des </a:t>
            </a:r>
            <a:r>
              <a:rPr sz="2000" spc="-10" dirty="0">
                <a:solidFill>
                  <a:srgbClr val="404040"/>
                </a:solidFill>
                <a:latin typeface="Calibri"/>
                <a:cs typeface="Calibri"/>
              </a:rPr>
              <a:t>tests, </a:t>
            </a:r>
            <a:r>
              <a:rPr sz="2000" dirty="0">
                <a:solidFill>
                  <a:srgbClr val="404040"/>
                </a:solidFill>
                <a:latin typeface="Calibri"/>
                <a:cs typeface="Calibri"/>
              </a:rPr>
              <a:t>Apache </a:t>
            </a:r>
            <a:r>
              <a:rPr sz="2000" spc="-15" dirty="0">
                <a:solidFill>
                  <a:srgbClr val="404040"/>
                </a:solidFill>
                <a:latin typeface="Calibri"/>
                <a:cs typeface="Calibri"/>
              </a:rPr>
              <a:t>Maven </a:t>
            </a:r>
            <a:r>
              <a:rPr sz="2000" dirty="0">
                <a:solidFill>
                  <a:srgbClr val="404040"/>
                </a:solidFill>
                <a:latin typeface="Calibri"/>
                <a:cs typeface="Calibri"/>
              </a:rPr>
              <a:t>ne </a:t>
            </a:r>
            <a:r>
              <a:rPr sz="2000" spc="-10" dirty="0">
                <a:solidFill>
                  <a:srgbClr val="404040"/>
                </a:solidFill>
                <a:latin typeface="Calibri"/>
                <a:cs typeface="Calibri"/>
              </a:rPr>
              <a:t>gère nativement </a:t>
            </a:r>
            <a:r>
              <a:rPr sz="2000" dirty="0">
                <a:solidFill>
                  <a:srgbClr val="404040"/>
                </a:solidFill>
                <a:latin typeface="Calibri"/>
                <a:cs typeface="Calibri"/>
              </a:rPr>
              <a:t>que </a:t>
            </a:r>
            <a:r>
              <a:rPr sz="2000" spc="-5" dirty="0">
                <a:solidFill>
                  <a:srgbClr val="404040"/>
                </a:solidFill>
                <a:latin typeface="Calibri"/>
                <a:cs typeface="Calibri"/>
              </a:rPr>
              <a:t>les</a:t>
            </a:r>
            <a:r>
              <a:rPr sz="2000" spc="65" dirty="0">
                <a:solidFill>
                  <a:srgbClr val="404040"/>
                </a:solidFill>
                <a:latin typeface="Calibri"/>
                <a:cs typeface="Calibri"/>
              </a:rPr>
              <a:t> </a:t>
            </a:r>
            <a:r>
              <a:rPr sz="2000" spc="-10" dirty="0">
                <a:solidFill>
                  <a:srgbClr val="404040"/>
                </a:solidFill>
                <a:latin typeface="Calibri"/>
                <a:cs typeface="Calibri"/>
              </a:rPr>
              <a:t>tests</a:t>
            </a:r>
            <a:endParaRPr sz="2000">
              <a:latin typeface="Calibri"/>
              <a:cs typeface="Calibri"/>
            </a:endParaRPr>
          </a:p>
          <a:p>
            <a:pPr marL="104139">
              <a:lnSpc>
                <a:spcPts val="2280"/>
              </a:lnSpc>
            </a:pPr>
            <a:r>
              <a:rPr sz="2000" spc="-5" dirty="0">
                <a:solidFill>
                  <a:srgbClr val="404040"/>
                </a:solidFill>
                <a:latin typeface="Calibri"/>
                <a:cs typeface="Calibri"/>
              </a:rPr>
              <a:t>unitaires.</a:t>
            </a:r>
            <a:endParaRPr sz="2000">
              <a:latin typeface="Calibri"/>
              <a:cs typeface="Calibri"/>
            </a:endParaRPr>
          </a:p>
          <a:p>
            <a:pPr marL="104139" marR="5080" indent="-92075">
              <a:lnSpc>
                <a:spcPts val="2160"/>
              </a:lnSpc>
              <a:spcBef>
                <a:spcPts val="1425"/>
              </a:spcBef>
              <a:buClr>
                <a:srgbClr val="D24717"/>
              </a:buClr>
              <a:buFont typeface="Wingdings"/>
              <a:buChar char=""/>
              <a:tabLst>
                <a:tab pos="271145" algn="l"/>
              </a:tabLst>
            </a:pPr>
            <a:r>
              <a:rPr sz="2000" spc="-5" dirty="0">
                <a:solidFill>
                  <a:srgbClr val="404040"/>
                </a:solidFill>
                <a:latin typeface="Calibri"/>
                <a:cs typeface="Calibri"/>
              </a:rPr>
              <a:t>Son arborescence de dossier </a:t>
            </a:r>
            <a:r>
              <a:rPr sz="2000" spc="-10" dirty="0">
                <a:solidFill>
                  <a:srgbClr val="404040"/>
                </a:solidFill>
                <a:latin typeface="Calibri"/>
                <a:cs typeface="Calibri"/>
              </a:rPr>
              <a:t>standard est telle </a:t>
            </a:r>
            <a:r>
              <a:rPr sz="2000" dirty="0">
                <a:solidFill>
                  <a:srgbClr val="404040"/>
                </a:solidFill>
                <a:latin typeface="Calibri"/>
                <a:cs typeface="Calibri"/>
              </a:rPr>
              <a:t>qu’il y a </a:t>
            </a:r>
            <a:r>
              <a:rPr sz="2000" spc="-5" dirty="0">
                <a:solidFill>
                  <a:srgbClr val="404040"/>
                </a:solidFill>
                <a:latin typeface="Calibri"/>
                <a:cs typeface="Calibri"/>
              </a:rPr>
              <a:t>seulement un  </a:t>
            </a:r>
            <a:r>
              <a:rPr sz="2000" spc="-10" dirty="0">
                <a:solidFill>
                  <a:srgbClr val="404040"/>
                </a:solidFill>
                <a:latin typeface="Calibri"/>
                <a:cs typeface="Calibri"/>
              </a:rPr>
              <a:t>point </a:t>
            </a:r>
            <a:r>
              <a:rPr sz="2000" spc="-25" dirty="0">
                <a:solidFill>
                  <a:srgbClr val="404040"/>
                </a:solidFill>
                <a:latin typeface="Calibri"/>
                <a:cs typeface="Calibri"/>
              </a:rPr>
              <a:t>d’entrée </a:t>
            </a:r>
            <a:r>
              <a:rPr sz="2000" spc="-5" dirty="0">
                <a:solidFill>
                  <a:srgbClr val="404040"/>
                </a:solidFill>
                <a:latin typeface="Calibri"/>
                <a:cs typeface="Calibri"/>
              </a:rPr>
              <a:t>pour </a:t>
            </a:r>
            <a:r>
              <a:rPr sz="2000" spc="-10" dirty="0">
                <a:solidFill>
                  <a:srgbClr val="404040"/>
                </a:solidFill>
                <a:latin typeface="Calibri"/>
                <a:cs typeface="Calibri"/>
              </a:rPr>
              <a:t>tous </a:t>
            </a:r>
            <a:r>
              <a:rPr sz="2000" dirty="0">
                <a:solidFill>
                  <a:srgbClr val="404040"/>
                </a:solidFill>
                <a:latin typeface="Calibri"/>
                <a:cs typeface="Calibri"/>
              </a:rPr>
              <a:t>les </a:t>
            </a:r>
            <a:r>
              <a:rPr sz="2000" spc="-10" dirty="0">
                <a:solidFill>
                  <a:srgbClr val="404040"/>
                </a:solidFill>
                <a:latin typeface="Calibri"/>
                <a:cs typeface="Calibri"/>
              </a:rPr>
              <a:t>tests, </a:t>
            </a:r>
            <a:r>
              <a:rPr sz="2000" dirty="0">
                <a:solidFill>
                  <a:srgbClr val="404040"/>
                </a:solidFill>
                <a:latin typeface="Calibri"/>
                <a:cs typeface="Calibri"/>
              </a:rPr>
              <a:t>à </a:t>
            </a:r>
            <a:r>
              <a:rPr sz="2000" spc="-15" dirty="0">
                <a:solidFill>
                  <a:srgbClr val="404040"/>
                </a:solidFill>
                <a:latin typeface="Calibri"/>
                <a:cs typeface="Calibri"/>
              </a:rPr>
              <a:t>savoir </a:t>
            </a:r>
            <a:r>
              <a:rPr sz="2000" spc="-10" dirty="0">
                <a:solidFill>
                  <a:srgbClr val="404040"/>
                </a:solidFill>
                <a:latin typeface="Calibri"/>
                <a:cs typeface="Calibri"/>
              </a:rPr>
              <a:t>${project.basedir}/src/test/java  et</a:t>
            </a:r>
            <a:r>
              <a:rPr sz="2000" dirty="0">
                <a:solidFill>
                  <a:srgbClr val="404040"/>
                </a:solidFill>
                <a:latin typeface="Calibri"/>
                <a:cs typeface="Calibri"/>
              </a:rPr>
              <a:t> </a:t>
            </a:r>
            <a:r>
              <a:rPr sz="2000" spc="-10" dirty="0">
                <a:solidFill>
                  <a:srgbClr val="404040"/>
                </a:solidFill>
                <a:latin typeface="Calibri"/>
                <a:cs typeface="Calibri"/>
              </a:rPr>
              <a:t>${project.basedir}/src/test/resources.</a:t>
            </a:r>
            <a:endParaRPr sz="2000">
              <a:latin typeface="Calibri"/>
              <a:cs typeface="Calibri"/>
            </a:endParaRPr>
          </a:p>
          <a:p>
            <a:pPr marL="104139" marR="240029" indent="-92075" algn="just">
              <a:lnSpc>
                <a:spcPts val="2160"/>
              </a:lnSpc>
              <a:spcBef>
                <a:spcPts val="1410"/>
              </a:spcBef>
              <a:buClr>
                <a:srgbClr val="D24717"/>
              </a:buClr>
              <a:buFont typeface="Wingdings"/>
              <a:buChar char=""/>
              <a:tabLst>
                <a:tab pos="271145" algn="l"/>
              </a:tabLst>
            </a:pPr>
            <a:r>
              <a:rPr sz="2000" dirty="0">
                <a:solidFill>
                  <a:srgbClr val="404040"/>
                </a:solidFill>
                <a:latin typeface="Calibri"/>
                <a:cs typeface="Calibri"/>
              </a:rPr>
              <a:t>Néanmoins, </a:t>
            </a:r>
            <a:r>
              <a:rPr sz="2000" spc="-5"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de </a:t>
            </a:r>
            <a:r>
              <a:rPr sz="2000" spc="-10" dirty="0">
                <a:solidFill>
                  <a:srgbClr val="404040"/>
                </a:solidFill>
                <a:latin typeface="Calibri"/>
                <a:cs typeface="Calibri"/>
              </a:rPr>
              <a:t>configurer </a:t>
            </a:r>
            <a:r>
              <a:rPr sz="2000" dirty="0">
                <a:solidFill>
                  <a:srgbClr val="404040"/>
                </a:solidFill>
                <a:latin typeface="Calibri"/>
                <a:cs typeface="Calibri"/>
              </a:rPr>
              <a:t>le POM pour </a:t>
            </a:r>
            <a:r>
              <a:rPr sz="2000" spc="-10" dirty="0">
                <a:solidFill>
                  <a:srgbClr val="404040"/>
                </a:solidFill>
                <a:latin typeface="Calibri"/>
                <a:cs typeface="Calibri"/>
              </a:rPr>
              <a:t>séparer </a:t>
            </a:r>
            <a:r>
              <a:rPr sz="2000" spc="-5" dirty="0">
                <a:solidFill>
                  <a:srgbClr val="404040"/>
                </a:solidFill>
                <a:latin typeface="Calibri"/>
                <a:cs typeface="Calibri"/>
              </a:rPr>
              <a:t>les </a:t>
            </a:r>
            <a:r>
              <a:rPr sz="2000" spc="-10" dirty="0">
                <a:solidFill>
                  <a:srgbClr val="404040"/>
                </a:solidFill>
                <a:latin typeface="Calibri"/>
                <a:cs typeface="Calibri"/>
              </a:rPr>
              <a:t>tests  unitaires </a:t>
            </a:r>
            <a:r>
              <a:rPr sz="2000" spc="-5" dirty="0">
                <a:solidFill>
                  <a:srgbClr val="404040"/>
                </a:solidFill>
                <a:latin typeface="Calibri"/>
                <a:cs typeface="Calibri"/>
              </a:rPr>
              <a:t>des </a:t>
            </a:r>
            <a:r>
              <a:rPr sz="2000" spc="-10" dirty="0">
                <a:solidFill>
                  <a:srgbClr val="404040"/>
                </a:solidFill>
                <a:latin typeface="Calibri"/>
                <a:cs typeface="Calibri"/>
              </a:rPr>
              <a:t>tests d’intégration </a:t>
            </a:r>
            <a:r>
              <a:rPr sz="2000" dirty="0">
                <a:solidFill>
                  <a:srgbClr val="404040"/>
                </a:solidFill>
                <a:latin typeface="Calibri"/>
                <a:cs typeface="Calibri"/>
              </a:rPr>
              <a:t>dans le </a:t>
            </a:r>
            <a:r>
              <a:rPr sz="2000" spc="-5" dirty="0">
                <a:solidFill>
                  <a:srgbClr val="404040"/>
                </a:solidFill>
                <a:latin typeface="Calibri"/>
                <a:cs typeface="Calibri"/>
              </a:rPr>
              <a:t>cycle de vie </a:t>
            </a:r>
            <a:r>
              <a:rPr sz="2000" spc="-15" dirty="0">
                <a:solidFill>
                  <a:srgbClr val="404040"/>
                </a:solidFill>
                <a:latin typeface="Calibri"/>
                <a:cs typeface="Calibri"/>
              </a:rPr>
              <a:t>d’un </a:t>
            </a:r>
            <a:r>
              <a:rPr sz="2000" spc="-10" dirty="0">
                <a:solidFill>
                  <a:srgbClr val="404040"/>
                </a:solidFill>
                <a:latin typeface="Calibri"/>
                <a:cs typeface="Calibri"/>
              </a:rPr>
              <a:t>projet </a:t>
            </a:r>
            <a:r>
              <a:rPr sz="2000" dirty="0">
                <a:solidFill>
                  <a:srgbClr val="404040"/>
                </a:solidFill>
                <a:latin typeface="Calibri"/>
                <a:cs typeface="Calibri"/>
              </a:rPr>
              <a:t>Apache  </a:t>
            </a:r>
            <a:r>
              <a:rPr sz="2000" spc="-10" dirty="0">
                <a:solidFill>
                  <a:srgbClr val="404040"/>
                </a:solidFill>
                <a:latin typeface="Calibri"/>
                <a:cs typeface="Calibri"/>
              </a:rPr>
              <a:t>Maven.</a:t>
            </a:r>
            <a:endParaRPr sz="2000">
              <a:latin typeface="Calibri"/>
              <a:cs typeface="Calibri"/>
            </a:endParaRPr>
          </a:p>
        </p:txBody>
      </p:sp>
    </p:spTree>
    <p:extLst>
      <p:ext uri="{BB962C8B-B14F-4D97-AF65-F5344CB8AC3E}">
        <p14:creationId xmlns:p14="http://schemas.microsoft.com/office/powerpoint/2010/main" val="7835791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609600" y="6667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62000" y="285750"/>
            <a:ext cx="344741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Plugin</a:t>
            </a:r>
            <a:r>
              <a:rPr spc="-140" dirty="0">
                <a:solidFill>
                  <a:schemeClr val="tx1"/>
                </a:solidFill>
              </a:rPr>
              <a:t> </a:t>
            </a:r>
            <a:r>
              <a:rPr spc="-70" dirty="0">
                <a:solidFill>
                  <a:schemeClr val="tx1"/>
                </a:solidFill>
              </a:rPr>
              <a:t>surefire</a:t>
            </a:r>
          </a:p>
        </p:txBody>
      </p:sp>
      <p:sp>
        <p:nvSpPr>
          <p:cNvPr id="5" name="object 5"/>
          <p:cNvSpPr txBox="1"/>
          <p:nvPr/>
        </p:nvSpPr>
        <p:spPr>
          <a:xfrm>
            <a:off x="455612" y="770968"/>
            <a:ext cx="7783195" cy="3893374"/>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Maven</a:t>
            </a:r>
            <a:endParaRPr sz="2000" dirty="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dirty="0">
                <a:solidFill>
                  <a:srgbClr val="404040"/>
                </a:solidFill>
                <a:latin typeface="Calibri"/>
                <a:cs typeface="Calibri"/>
              </a:rPr>
              <a:t>Le </a:t>
            </a:r>
            <a:r>
              <a:rPr sz="2000" spc="-5" dirty="0">
                <a:solidFill>
                  <a:srgbClr val="404040"/>
                </a:solidFill>
                <a:latin typeface="Calibri"/>
                <a:cs typeface="Calibri"/>
              </a:rPr>
              <a:t>plugin utilisé par </a:t>
            </a:r>
            <a:r>
              <a:rPr sz="2000" spc="-10" dirty="0">
                <a:solidFill>
                  <a:srgbClr val="404040"/>
                </a:solidFill>
                <a:latin typeface="Calibri"/>
                <a:cs typeface="Calibri"/>
              </a:rPr>
              <a:t>défaut </a:t>
            </a:r>
            <a:r>
              <a:rPr sz="2000" spc="-5" dirty="0">
                <a:solidFill>
                  <a:srgbClr val="404040"/>
                </a:solidFill>
                <a:latin typeface="Calibri"/>
                <a:cs typeface="Calibri"/>
              </a:rPr>
              <a:t>pour </a:t>
            </a:r>
            <a:r>
              <a:rPr sz="2000" spc="-15" dirty="0">
                <a:solidFill>
                  <a:srgbClr val="404040"/>
                </a:solidFill>
                <a:latin typeface="Calibri"/>
                <a:cs typeface="Calibri"/>
              </a:rPr>
              <a:t>exécuter </a:t>
            </a:r>
            <a:r>
              <a:rPr sz="2000" dirty="0">
                <a:solidFill>
                  <a:srgbClr val="404040"/>
                </a:solidFill>
                <a:latin typeface="Calibri"/>
                <a:cs typeface="Calibri"/>
              </a:rPr>
              <a:t>les </a:t>
            </a:r>
            <a:r>
              <a:rPr sz="2000" spc="-10" dirty="0">
                <a:solidFill>
                  <a:srgbClr val="404040"/>
                </a:solidFill>
                <a:latin typeface="Calibri"/>
                <a:cs typeface="Calibri"/>
              </a:rPr>
              <a:t>tests est </a:t>
            </a:r>
            <a:r>
              <a:rPr sz="2000" dirty="0">
                <a:solidFill>
                  <a:srgbClr val="404040"/>
                </a:solidFill>
                <a:latin typeface="Calibri"/>
                <a:cs typeface="Calibri"/>
              </a:rPr>
              <a:t>le</a:t>
            </a:r>
            <a:r>
              <a:rPr sz="2000" spc="150" dirty="0">
                <a:solidFill>
                  <a:srgbClr val="404040"/>
                </a:solidFill>
                <a:latin typeface="Calibri"/>
                <a:cs typeface="Calibri"/>
              </a:rPr>
              <a:t> </a:t>
            </a:r>
            <a:r>
              <a:rPr sz="2000" spc="-15" dirty="0">
                <a:solidFill>
                  <a:srgbClr val="404040"/>
                </a:solidFill>
                <a:latin typeface="Calibri"/>
                <a:cs typeface="Calibri"/>
              </a:rPr>
              <a:t>maven-surefire-</a:t>
            </a:r>
            <a:endParaRPr sz="2000" dirty="0">
              <a:latin typeface="Calibri"/>
              <a:cs typeface="Calibri"/>
            </a:endParaRPr>
          </a:p>
          <a:p>
            <a:pPr marL="104139">
              <a:lnSpc>
                <a:spcPts val="2280"/>
              </a:lnSpc>
            </a:pPr>
            <a:r>
              <a:rPr sz="2000" spc="-5" dirty="0">
                <a:solidFill>
                  <a:srgbClr val="404040"/>
                </a:solidFill>
                <a:latin typeface="Calibri"/>
                <a:cs typeface="Calibri"/>
              </a:rPr>
              <a:t>plugin.</a:t>
            </a:r>
            <a:endParaRPr sz="20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dirty="0">
                <a:solidFill>
                  <a:srgbClr val="404040"/>
                </a:solidFill>
                <a:latin typeface="Calibri"/>
                <a:cs typeface="Calibri"/>
              </a:rPr>
              <a:t>Il </a:t>
            </a:r>
            <a:r>
              <a:rPr sz="2000" spc="-10" dirty="0">
                <a:solidFill>
                  <a:srgbClr val="404040"/>
                </a:solidFill>
                <a:latin typeface="Calibri"/>
                <a:cs typeface="Calibri"/>
              </a:rPr>
              <a:t>propose </a:t>
            </a:r>
            <a:r>
              <a:rPr sz="2000" dirty="0">
                <a:solidFill>
                  <a:srgbClr val="404040"/>
                </a:solidFill>
                <a:latin typeface="Calibri"/>
                <a:cs typeface="Calibri"/>
              </a:rPr>
              <a:t>donc le </a:t>
            </a:r>
            <a:r>
              <a:rPr sz="2000" spc="-5" dirty="0">
                <a:solidFill>
                  <a:srgbClr val="404040"/>
                </a:solidFill>
                <a:latin typeface="Calibri"/>
                <a:cs typeface="Calibri"/>
              </a:rPr>
              <a:t>MOJO</a:t>
            </a:r>
            <a:r>
              <a:rPr sz="2000" spc="-30" dirty="0">
                <a:solidFill>
                  <a:srgbClr val="404040"/>
                </a:solidFill>
                <a:latin typeface="Calibri"/>
                <a:cs typeface="Calibri"/>
              </a:rPr>
              <a:t> </a:t>
            </a:r>
            <a:r>
              <a:rPr sz="2000" spc="-10" dirty="0">
                <a:solidFill>
                  <a:srgbClr val="404040"/>
                </a:solidFill>
                <a:latin typeface="Calibri"/>
                <a:cs typeface="Calibri"/>
              </a:rPr>
              <a:t>surefire:test.</a:t>
            </a:r>
            <a:endParaRPr sz="2000" dirty="0">
              <a:latin typeface="Calibri"/>
              <a:cs typeface="Calibri"/>
            </a:endParaRPr>
          </a:p>
          <a:p>
            <a:pPr marL="270510" indent="-258445">
              <a:lnSpc>
                <a:spcPts val="2280"/>
              </a:lnSpc>
              <a:spcBef>
                <a:spcPts val="1165"/>
              </a:spcBef>
              <a:buClr>
                <a:srgbClr val="D24717"/>
              </a:buClr>
              <a:buFont typeface="Wingdings"/>
              <a:buChar char=""/>
              <a:tabLst>
                <a:tab pos="271145" algn="l"/>
              </a:tabLst>
            </a:pPr>
            <a:r>
              <a:rPr sz="2000" spc="-5" dirty="0">
                <a:solidFill>
                  <a:srgbClr val="404040"/>
                </a:solidFill>
                <a:latin typeface="Calibri"/>
                <a:cs typeface="Calibri"/>
              </a:rPr>
              <a:t>Les rapports de </a:t>
            </a:r>
            <a:r>
              <a:rPr sz="2000" spc="-10" dirty="0">
                <a:solidFill>
                  <a:srgbClr val="404040"/>
                </a:solidFill>
                <a:latin typeface="Calibri"/>
                <a:cs typeface="Calibri"/>
              </a:rPr>
              <a:t>tests sont générés </a:t>
            </a:r>
            <a:r>
              <a:rPr sz="2000" spc="-5" dirty="0">
                <a:solidFill>
                  <a:srgbClr val="404040"/>
                </a:solidFill>
                <a:latin typeface="Calibri"/>
                <a:cs typeface="Calibri"/>
              </a:rPr>
              <a:t>dans </a:t>
            </a:r>
            <a:r>
              <a:rPr sz="2000" dirty="0">
                <a:solidFill>
                  <a:srgbClr val="404040"/>
                </a:solidFill>
                <a:latin typeface="Calibri"/>
                <a:cs typeface="Calibri"/>
              </a:rPr>
              <a:t>le</a:t>
            </a:r>
            <a:r>
              <a:rPr sz="2000" spc="35" dirty="0">
                <a:solidFill>
                  <a:srgbClr val="404040"/>
                </a:solidFill>
                <a:latin typeface="Calibri"/>
                <a:cs typeface="Calibri"/>
              </a:rPr>
              <a:t> </a:t>
            </a:r>
            <a:r>
              <a:rPr sz="2000" spc="-5" dirty="0">
                <a:solidFill>
                  <a:srgbClr val="404040"/>
                </a:solidFill>
                <a:latin typeface="Calibri"/>
                <a:cs typeface="Calibri"/>
              </a:rPr>
              <a:t>dossier</a:t>
            </a:r>
            <a:endParaRPr sz="2000" dirty="0">
              <a:latin typeface="Calibri"/>
              <a:cs typeface="Calibri"/>
            </a:endParaRPr>
          </a:p>
          <a:p>
            <a:pPr marL="104139">
              <a:lnSpc>
                <a:spcPts val="2280"/>
              </a:lnSpc>
            </a:pPr>
            <a:r>
              <a:rPr sz="2000" spc="-10" dirty="0">
                <a:solidFill>
                  <a:srgbClr val="404040"/>
                </a:solidFill>
                <a:latin typeface="Calibri"/>
                <a:cs typeface="Calibri"/>
              </a:rPr>
              <a:t>${basedir}/target/surefire-reports.</a:t>
            </a:r>
            <a:endParaRPr sz="2000" dirty="0">
              <a:latin typeface="Calibri"/>
              <a:cs typeface="Calibri"/>
            </a:endParaRPr>
          </a:p>
          <a:p>
            <a:pPr marL="104139" marR="5080" indent="-92075">
              <a:lnSpc>
                <a:spcPts val="2160"/>
              </a:lnSpc>
              <a:spcBef>
                <a:spcPts val="1435"/>
              </a:spcBef>
              <a:buClr>
                <a:srgbClr val="D24717"/>
              </a:buClr>
              <a:buFont typeface="Wingdings"/>
              <a:buChar char=""/>
              <a:tabLst>
                <a:tab pos="271145" algn="l"/>
              </a:tabLst>
            </a:pPr>
            <a:r>
              <a:rPr sz="2000" dirty="0">
                <a:solidFill>
                  <a:srgbClr val="404040"/>
                </a:solidFill>
                <a:latin typeface="Calibri"/>
                <a:cs typeface="Calibri"/>
              </a:rPr>
              <a:t>Depuis la </a:t>
            </a:r>
            <a:r>
              <a:rPr sz="2000" spc="-15" dirty="0">
                <a:solidFill>
                  <a:srgbClr val="404040"/>
                </a:solidFill>
                <a:latin typeface="Calibri"/>
                <a:cs typeface="Calibri"/>
              </a:rPr>
              <a:t>version </a:t>
            </a:r>
            <a:r>
              <a:rPr sz="2000" dirty="0">
                <a:solidFill>
                  <a:srgbClr val="404040"/>
                </a:solidFill>
                <a:latin typeface="Calibri"/>
                <a:cs typeface="Calibri"/>
              </a:rPr>
              <a:t>2.8.1 </a:t>
            </a:r>
            <a:r>
              <a:rPr sz="2000" spc="-5" dirty="0">
                <a:solidFill>
                  <a:srgbClr val="404040"/>
                </a:solidFill>
                <a:latin typeface="Calibri"/>
                <a:cs typeface="Calibri"/>
              </a:rPr>
              <a:t>du plugin </a:t>
            </a:r>
            <a:r>
              <a:rPr sz="2000" spc="-10" dirty="0">
                <a:solidFill>
                  <a:srgbClr val="404040"/>
                </a:solidFill>
                <a:latin typeface="Calibri"/>
                <a:cs typeface="Calibri"/>
              </a:rPr>
              <a:t>maven-surefire-plugin, </a:t>
            </a: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possible de  préciser </a:t>
            </a:r>
            <a:r>
              <a:rPr sz="2000" dirty="0">
                <a:solidFill>
                  <a:srgbClr val="404040"/>
                </a:solidFill>
                <a:latin typeface="Calibri"/>
                <a:cs typeface="Calibri"/>
              </a:rPr>
              <a:t>le nom </a:t>
            </a:r>
            <a:r>
              <a:rPr sz="2000" spc="-5" dirty="0">
                <a:solidFill>
                  <a:srgbClr val="404040"/>
                </a:solidFill>
                <a:latin typeface="Calibri"/>
                <a:cs typeface="Calibri"/>
              </a:rPr>
              <a:t>de </a:t>
            </a:r>
            <a:r>
              <a:rPr sz="2000" dirty="0">
                <a:solidFill>
                  <a:srgbClr val="404040"/>
                </a:solidFill>
                <a:latin typeface="Calibri"/>
                <a:cs typeface="Calibri"/>
              </a:rPr>
              <a:t>la méthode à </a:t>
            </a:r>
            <a:r>
              <a:rPr sz="2000" spc="-15" dirty="0">
                <a:solidFill>
                  <a:srgbClr val="404040"/>
                </a:solidFill>
                <a:latin typeface="Calibri"/>
                <a:cs typeface="Calibri"/>
              </a:rPr>
              <a:t>exécuter </a:t>
            </a:r>
            <a:r>
              <a:rPr sz="2000" dirty="0">
                <a:solidFill>
                  <a:srgbClr val="404040"/>
                </a:solidFill>
                <a:latin typeface="Calibri"/>
                <a:cs typeface="Calibri"/>
              </a:rPr>
              <a:t>dans une </a:t>
            </a:r>
            <a:r>
              <a:rPr sz="2000" spc="-5" dirty="0">
                <a:solidFill>
                  <a:srgbClr val="404040"/>
                </a:solidFill>
                <a:latin typeface="Calibri"/>
                <a:cs typeface="Calibri"/>
              </a:rPr>
              <a:t>classe </a:t>
            </a:r>
            <a:r>
              <a:rPr sz="2000" dirty="0">
                <a:solidFill>
                  <a:srgbClr val="404040"/>
                </a:solidFill>
                <a:latin typeface="Calibri"/>
                <a:cs typeface="Calibri"/>
              </a:rPr>
              <a:t>qui </a:t>
            </a:r>
            <a:r>
              <a:rPr sz="2000" spc="-10" dirty="0">
                <a:solidFill>
                  <a:srgbClr val="404040"/>
                </a:solidFill>
                <a:latin typeface="Calibri"/>
                <a:cs typeface="Calibri"/>
              </a:rPr>
              <a:t>comporte  plusieurs</a:t>
            </a:r>
            <a:r>
              <a:rPr sz="2000" spc="5" dirty="0">
                <a:solidFill>
                  <a:srgbClr val="404040"/>
                </a:solidFill>
                <a:latin typeface="Calibri"/>
                <a:cs typeface="Calibri"/>
              </a:rPr>
              <a:t> </a:t>
            </a:r>
            <a:r>
              <a:rPr sz="2000" dirty="0">
                <a:solidFill>
                  <a:srgbClr val="404040"/>
                </a:solidFill>
                <a:latin typeface="Calibri"/>
                <a:cs typeface="Calibri"/>
              </a:rPr>
              <a:t>méthodes.</a:t>
            </a:r>
            <a:endParaRPr sz="2000" dirty="0">
              <a:latin typeface="Calibri"/>
              <a:cs typeface="Calibri"/>
            </a:endParaRPr>
          </a:p>
          <a:p>
            <a:pPr marL="270510" indent="-258445">
              <a:lnSpc>
                <a:spcPct val="100000"/>
              </a:lnSpc>
              <a:spcBef>
                <a:spcPts val="1120"/>
              </a:spcBef>
              <a:buClr>
                <a:srgbClr val="D24717"/>
              </a:buClr>
              <a:buFont typeface="Wingdings"/>
              <a:buChar char=""/>
              <a:tabLst>
                <a:tab pos="271145" algn="l"/>
              </a:tabLst>
            </a:pPr>
            <a:r>
              <a:rPr sz="2000" spc="-10" dirty="0">
                <a:solidFill>
                  <a:srgbClr val="404040"/>
                </a:solidFill>
                <a:latin typeface="Calibri"/>
                <a:cs typeface="Calibri"/>
              </a:rPr>
              <a:t>Exemple </a:t>
            </a:r>
            <a:r>
              <a:rPr sz="2000" dirty="0">
                <a:solidFill>
                  <a:srgbClr val="404040"/>
                </a:solidFill>
                <a:latin typeface="Calibri"/>
                <a:cs typeface="Calibri"/>
              </a:rPr>
              <a:t>: </a:t>
            </a:r>
            <a:r>
              <a:rPr sz="2000" spc="-20" dirty="0">
                <a:solidFill>
                  <a:srgbClr val="404040"/>
                </a:solidFill>
                <a:latin typeface="Calibri"/>
                <a:cs typeface="Calibri"/>
              </a:rPr>
              <a:t>mvn -Dtest=ClientTest</a:t>
            </a:r>
            <a:r>
              <a:rPr sz="2000" spc="55" dirty="0">
                <a:solidFill>
                  <a:srgbClr val="404040"/>
                </a:solidFill>
                <a:latin typeface="Calibri"/>
                <a:cs typeface="Calibri"/>
              </a:rPr>
              <a:t> </a:t>
            </a:r>
            <a:r>
              <a:rPr sz="2000" spc="-15" dirty="0">
                <a:solidFill>
                  <a:srgbClr val="404040"/>
                </a:solidFill>
                <a:latin typeface="Calibri"/>
                <a:cs typeface="Calibri"/>
              </a:rPr>
              <a:t>test</a:t>
            </a:r>
            <a:endParaRPr sz="2000" dirty="0">
              <a:latin typeface="Calibri"/>
              <a:cs typeface="Calibri"/>
            </a:endParaRPr>
          </a:p>
        </p:txBody>
      </p:sp>
      <p:sp>
        <p:nvSpPr>
          <p:cNvPr id="6" name="object 6"/>
          <p:cNvSpPr txBox="1"/>
          <p:nvPr/>
        </p:nvSpPr>
        <p:spPr>
          <a:xfrm>
            <a:off x="4570476" y="4435984"/>
            <a:ext cx="4371340" cy="222497"/>
          </a:xfrm>
          <a:prstGeom prst="rect">
            <a:avLst/>
          </a:prstGeom>
          <a:solidFill>
            <a:srgbClr val="92D050"/>
          </a:solidFill>
          <a:ln w="9144">
            <a:solidFill>
              <a:srgbClr val="000000"/>
            </a:solidFill>
          </a:ln>
        </p:spPr>
        <p:txBody>
          <a:bodyPr vert="horz" wrap="square" lIns="0" tIns="37465" rIns="0" bIns="0" rtlCol="0">
            <a:spAutoFit/>
          </a:bodyPr>
          <a:lstStyle/>
          <a:p>
            <a:pPr marL="92075">
              <a:lnSpc>
                <a:spcPct val="100000"/>
              </a:lnSpc>
              <a:spcBef>
                <a:spcPts val="295"/>
              </a:spcBef>
            </a:pPr>
            <a:r>
              <a:rPr sz="1200" spc="-5" dirty="0">
                <a:latin typeface="Calibri"/>
                <a:cs typeface="Calibri"/>
              </a:rPr>
              <a:t>EXERCICE </a:t>
            </a:r>
            <a:r>
              <a:rPr sz="1200" dirty="0">
                <a:latin typeface="Calibri"/>
                <a:cs typeface="Calibri"/>
              </a:rPr>
              <a:t>: </a:t>
            </a:r>
            <a:r>
              <a:rPr sz="1200" spc="-10" dirty="0">
                <a:latin typeface="Calibri"/>
                <a:cs typeface="Calibri"/>
              </a:rPr>
              <a:t>intégration </a:t>
            </a:r>
            <a:r>
              <a:rPr sz="1200" dirty="0">
                <a:latin typeface="Calibri"/>
                <a:cs typeface="Calibri"/>
              </a:rPr>
              <a:t>du plugin </a:t>
            </a:r>
            <a:r>
              <a:rPr sz="1200" spc="-10" dirty="0">
                <a:latin typeface="Calibri"/>
                <a:cs typeface="Calibri"/>
              </a:rPr>
              <a:t>surefire </a:t>
            </a:r>
            <a:r>
              <a:rPr sz="1200" dirty="0">
                <a:latin typeface="Calibri"/>
                <a:cs typeface="Calibri"/>
              </a:rPr>
              <a:t>dans le </a:t>
            </a:r>
            <a:r>
              <a:rPr sz="1200" spc="-10" dirty="0">
                <a:latin typeface="Calibri"/>
                <a:cs typeface="Calibri"/>
              </a:rPr>
              <a:t>projet </a:t>
            </a:r>
            <a:r>
              <a:rPr sz="1200" dirty="0">
                <a:latin typeface="Calibri"/>
                <a:cs typeface="Calibri"/>
              </a:rPr>
              <a:t>en</a:t>
            </a:r>
            <a:r>
              <a:rPr sz="1200" spc="-75" dirty="0">
                <a:latin typeface="Calibri"/>
                <a:cs typeface="Calibri"/>
              </a:rPr>
              <a:t> </a:t>
            </a:r>
            <a:r>
              <a:rPr sz="1200" spc="-10" dirty="0">
                <a:latin typeface="Calibri"/>
                <a:cs typeface="Calibri"/>
              </a:rPr>
              <a:t>cours</a:t>
            </a:r>
            <a:endParaRPr sz="1200">
              <a:latin typeface="Calibri"/>
              <a:cs typeface="Calibri"/>
            </a:endParaRPr>
          </a:p>
        </p:txBody>
      </p:sp>
    </p:spTree>
    <p:extLst>
      <p:ext uri="{BB962C8B-B14F-4D97-AF65-F5344CB8AC3E}">
        <p14:creationId xmlns:p14="http://schemas.microsoft.com/office/powerpoint/2010/main" val="71646472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403725" cy="568166"/>
          </a:xfrm>
          <a:prstGeom prst="rect">
            <a:avLst/>
          </a:prstGeom>
        </p:spPr>
        <p:txBody>
          <a:bodyPr vert="horz" wrap="square" lIns="0" tIns="12700" rIns="0" bIns="0" rtlCol="0">
            <a:spAutoFit/>
          </a:bodyPr>
          <a:lstStyle/>
          <a:p>
            <a:pPr marL="12700">
              <a:lnSpc>
                <a:spcPct val="100000"/>
              </a:lnSpc>
              <a:spcBef>
                <a:spcPts val="100"/>
              </a:spcBef>
            </a:pPr>
            <a:r>
              <a:rPr spc="-140" dirty="0">
                <a:solidFill>
                  <a:schemeClr val="tx1"/>
                </a:solidFill>
              </a:rPr>
              <a:t>Tests</a:t>
            </a:r>
            <a:r>
              <a:rPr spc="-150" dirty="0">
                <a:solidFill>
                  <a:schemeClr val="tx1"/>
                </a:solidFill>
              </a:rPr>
              <a:t> </a:t>
            </a:r>
            <a:r>
              <a:rPr spc="-65" dirty="0">
                <a:solidFill>
                  <a:schemeClr val="tx1"/>
                </a:solidFill>
              </a:rPr>
              <a:t>d’intégration</a:t>
            </a:r>
          </a:p>
        </p:txBody>
      </p:sp>
      <p:sp>
        <p:nvSpPr>
          <p:cNvPr id="5" name="object 5"/>
          <p:cNvSpPr txBox="1"/>
          <p:nvPr/>
        </p:nvSpPr>
        <p:spPr>
          <a:xfrm>
            <a:off x="810260" y="1373981"/>
            <a:ext cx="7846059" cy="2642390"/>
          </a:xfrm>
          <a:prstGeom prst="rect">
            <a:avLst/>
          </a:prstGeom>
        </p:spPr>
        <p:txBody>
          <a:bodyPr vert="horz" wrap="square" lIns="0" tIns="13335" rIns="0" bIns="0" rtlCol="0">
            <a:spAutoFit/>
          </a:bodyPr>
          <a:lstStyle/>
          <a:p>
            <a:pPr marL="270510" indent="-258445" algn="just">
              <a:lnSpc>
                <a:spcPts val="2280"/>
              </a:lnSpc>
              <a:spcBef>
                <a:spcPts val="105"/>
              </a:spcBef>
              <a:buClr>
                <a:srgbClr val="D24717"/>
              </a:buClr>
              <a:buFont typeface="Wingdings"/>
              <a:buChar char=""/>
              <a:tabLst>
                <a:tab pos="271145" algn="l"/>
              </a:tabLst>
            </a:pPr>
            <a:r>
              <a:rPr sz="2000" dirty="0">
                <a:solidFill>
                  <a:srgbClr val="404040"/>
                </a:solidFill>
                <a:latin typeface="Calibri"/>
                <a:cs typeface="Calibri"/>
              </a:rPr>
              <a:t>Il </a:t>
            </a:r>
            <a:r>
              <a:rPr sz="2000" spc="-10" dirty="0">
                <a:solidFill>
                  <a:srgbClr val="404040"/>
                </a:solidFill>
                <a:latin typeface="Calibri"/>
                <a:cs typeface="Calibri"/>
              </a:rPr>
              <a:t>faut </a:t>
            </a:r>
            <a:r>
              <a:rPr sz="2000" spc="-15" dirty="0">
                <a:solidFill>
                  <a:srgbClr val="404040"/>
                </a:solidFill>
                <a:latin typeface="Calibri"/>
                <a:cs typeface="Calibri"/>
              </a:rPr>
              <a:t>faire </a:t>
            </a:r>
            <a:r>
              <a:rPr sz="2000" spc="-10" dirty="0">
                <a:solidFill>
                  <a:srgbClr val="404040"/>
                </a:solidFill>
                <a:latin typeface="Calibri"/>
                <a:cs typeface="Calibri"/>
              </a:rPr>
              <a:t>attention </a:t>
            </a:r>
            <a:r>
              <a:rPr sz="2000" dirty="0">
                <a:solidFill>
                  <a:srgbClr val="404040"/>
                </a:solidFill>
                <a:latin typeface="Calibri"/>
                <a:cs typeface="Calibri"/>
              </a:rPr>
              <a:t>à </a:t>
            </a:r>
            <a:r>
              <a:rPr sz="2000" spc="-5" dirty="0">
                <a:solidFill>
                  <a:srgbClr val="404040"/>
                </a:solidFill>
                <a:latin typeface="Calibri"/>
                <a:cs typeface="Calibri"/>
              </a:rPr>
              <a:t>bien </a:t>
            </a:r>
            <a:r>
              <a:rPr sz="2000" spc="-15" dirty="0">
                <a:solidFill>
                  <a:srgbClr val="404040"/>
                </a:solidFill>
                <a:latin typeface="Calibri"/>
                <a:cs typeface="Calibri"/>
              </a:rPr>
              <a:t>exécuter </a:t>
            </a:r>
            <a:r>
              <a:rPr sz="2000" spc="-5" dirty="0">
                <a:solidFill>
                  <a:srgbClr val="404040"/>
                </a:solidFill>
                <a:latin typeface="Calibri"/>
                <a:cs typeface="Calibri"/>
              </a:rPr>
              <a:t>la phase verify </a:t>
            </a:r>
            <a:r>
              <a:rPr sz="2000" dirty="0">
                <a:solidFill>
                  <a:srgbClr val="404040"/>
                </a:solidFill>
                <a:latin typeface="Calibri"/>
                <a:cs typeface="Calibri"/>
              </a:rPr>
              <a:t>pour que </a:t>
            </a:r>
            <a:r>
              <a:rPr sz="2000" spc="-10" dirty="0">
                <a:solidFill>
                  <a:srgbClr val="404040"/>
                </a:solidFill>
                <a:latin typeface="Calibri"/>
                <a:cs typeface="Calibri"/>
              </a:rPr>
              <a:t>toutes</a:t>
            </a:r>
            <a:r>
              <a:rPr sz="2000" spc="90" dirty="0">
                <a:solidFill>
                  <a:srgbClr val="404040"/>
                </a:solidFill>
                <a:latin typeface="Calibri"/>
                <a:cs typeface="Calibri"/>
              </a:rPr>
              <a:t> </a:t>
            </a:r>
            <a:r>
              <a:rPr sz="2000" spc="-5" dirty="0">
                <a:solidFill>
                  <a:srgbClr val="404040"/>
                </a:solidFill>
                <a:latin typeface="Calibri"/>
                <a:cs typeface="Calibri"/>
              </a:rPr>
              <a:t>les</a:t>
            </a:r>
            <a:endParaRPr sz="2000" dirty="0">
              <a:latin typeface="Calibri"/>
              <a:cs typeface="Calibri"/>
            </a:endParaRPr>
          </a:p>
          <a:p>
            <a:pPr marL="104139" algn="just">
              <a:lnSpc>
                <a:spcPts val="2280"/>
              </a:lnSpc>
            </a:pPr>
            <a:r>
              <a:rPr sz="2000" dirty="0">
                <a:solidFill>
                  <a:srgbClr val="404040"/>
                </a:solidFill>
                <a:latin typeface="Calibri"/>
                <a:cs typeface="Calibri"/>
              </a:rPr>
              <a:t>phases </a:t>
            </a:r>
            <a:r>
              <a:rPr sz="2000" spc="-5" dirty="0">
                <a:solidFill>
                  <a:srgbClr val="404040"/>
                </a:solidFill>
                <a:latin typeface="Calibri"/>
                <a:cs typeface="Calibri"/>
              </a:rPr>
              <a:t>concernant les </a:t>
            </a:r>
            <a:r>
              <a:rPr sz="2000" spc="-10" dirty="0">
                <a:solidFill>
                  <a:srgbClr val="404040"/>
                </a:solidFill>
                <a:latin typeface="Calibri"/>
                <a:cs typeface="Calibri"/>
              </a:rPr>
              <a:t>tests d’intégration soient</a:t>
            </a:r>
            <a:r>
              <a:rPr sz="2000" spc="45" dirty="0">
                <a:solidFill>
                  <a:srgbClr val="404040"/>
                </a:solidFill>
                <a:latin typeface="Calibri"/>
                <a:cs typeface="Calibri"/>
              </a:rPr>
              <a:t> </a:t>
            </a:r>
            <a:r>
              <a:rPr sz="2000" spc="-15" dirty="0">
                <a:solidFill>
                  <a:srgbClr val="404040"/>
                </a:solidFill>
                <a:latin typeface="Calibri"/>
                <a:cs typeface="Calibri"/>
              </a:rPr>
              <a:t>exécutées.</a:t>
            </a:r>
            <a:endParaRPr sz="2000" dirty="0">
              <a:latin typeface="Calibri"/>
              <a:cs typeface="Calibri"/>
            </a:endParaRPr>
          </a:p>
          <a:p>
            <a:pPr marL="104139" marR="5080" indent="-92075" algn="just">
              <a:lnSpc>
                <a:spcPts val="2160"/>
              </a:lnSpc>
              <a:spcBef>
                <a:spcPts val="1435"/>
              </a:spcBef>
              <a:buClr>
                <a:srgbClr val="D24717"/>
              </a:buClr>
              <a:buFont typeface="Wingdings"/>
              <a:buChar char=""/>
              <a:tabLst>
                <a:tab pos="271145" algn="l"/>
              </a:tabLst>
            </a:pPr>
            <a:r>
              <a:rPr sz="2000" spc="-40" dirty="0">
                <a:solidFill>
                  <a:srgbClr val="404040"/>
                </a:solidFill>
                <a:latin typeface="Calibri"/>
                <a:cs typeface="Calibri"/>
              </a:rPr>
              <a:t>L’erreur </a:t>
            </a:r>
            <a:r>
              <a:rPr sz="2000" spc="-10" dirty="0">
                <a:solidFill>
                  <a:srgbClr val="404040"/>
                </a:solidFill>
                <a:latin typeface="Calibri"/>
                <a:cs typeface="Calibri"/>
              </a:rPr>
              <a:t>est souvent </a:t>
            </a:r>
            <a:r>
              <a:rPr sz="2000" spc="-15" dirty="0">
                <a:solidFill>
                  <a:srgbClr val="404040"/>
                </a:solidFill>
                <a:latin typeface="Calibri"/>
                <a:cs typeface="Calibri"/>
              </a:rPr>
              <a:t>d’appeler </a:t>
            </a:r>
            <a:r>
              <a:rPr sz="2000" dirty="0">
                <a:solidFill>
                  <a:srgbClr val="404040"/>
                </a:solidFill>
                <a:latin typeface="Calibri"/>
                <a:cs typeface="Calibri"/>
              </a:rPr>
              <a:t>la phase </a:t>
            </a:r>
            <a:r>
              <a:rPr sz="2000" spc="-10" dirty="0">
                <a:solidFill>
                  <a:srgbClr val="404040"/>
                </a:solidFill>
                <a:latin typeface="Calibri"/>
                <a:cs typeface="Calibri"/>
              </a:rPr>
              <a:t>integration-test </a:t>
            </a:r>
            <a:r>
              <a:rPr sz="2000" dirty="0">
                <a:solidFill>
                  <a:srgbClr val="404040"/>
                </a:solidFill>
                <a:latin typeface="Calibri"/>
                <a:cs typeface="Calibri"/>
              </a:rPr>
              <a:t>qui </a:t>
            </a:r>
            <a:r>
              <a:rPr sz="2000" spc="-5" dirty="0">
                <a:solidFill>
                  <a:srgbClr val="404040"/>
                </a:solidFill>
                <a:latin typeface="Calibri"/>
                <a:cs typeface="Calibri"/>
              </a:rPr>
              <a:t>ne permet pas  </a:t>
            </a:r>
            <a:r>
              <a:rPr sz="2000" spc="-15" dirty="0">
                <a:solidFill>
                  <a:srgbClr val="404040"/>
                </a:solidFill>
                <a:latin typeface="Calibri"/>
                <a:cs typeface="Calibri"/>
              </a:rPr>
              <a:t>d’appeler </a:t>
            </a:r>
            <a:r>
              <a:rPr sz="2000" dirty="0">
                <a:solidFill>
                  <a:srgbClr val="404040"/>
                </a:solidFill>
                <a:latin typeface="Calibri"/>
                <a:cs typeface="Calibri"/>
              </a:rPr>
              <a:t>la phase </a:t>
            </a:r>
            <a:r>
              <a:rPr sz="2000" spc="-10" dirty="0">
                <a:solidFill>
                  <a:srgbClr val="404040"/>
                </a:solidFill>
                <a:latin typeface="Calibri"/>
                <a:cs typeface="Calibri"/>
              </a:rPr>
              <a:t>post-integration-test et </a:t>
            </a:r>
            <a:r>
              <a:rPr sz="2000" dirty="0">
                <a:solidFill>
                  <a:srgbClr val="404040"/>
                </a:solidFill>
                <a:latin typeface="Calibri"/>
                <a:cs typeface="Calibri"/>
              </a:rPr>
              <a:t>donc </a:t>
            </a:r>
            <a:r>
              <a:rPr sz="2000" spc="-5" dirty="0">
                <a:solidFill>
                  <a:srgbClr val="404040"/>
                </a:solidFill>
                <a:latin typeface="Calibri"/>
                <a:cs typeface="Calibri"/>
              </a:rPr>
              <a:t>de laisser </a:t>
            </a:r>
            <a:r>
              <a:rPr sz="2000" spc="-20" dirty="0">
                <a:solidFill>
                  <a:srgbClr val="404040"/>
                </a:solidFill>
                <a:latin typeface="Calibri"/>
                <a:cs typeface="Calibri"/>
              </a:rPr>
              <a:t>l’environnement  </a:t>
            </a:r>
            <a:r>
              <a:rPr sz="2000" spc="-5" dirty="0">
                <a:solidFill>
                  <a:srgbClr val="404040"/>
                </a:solidFill>
                <a:latin typeface="Calibri"/>
                <a:cs typeface="Calibri"/>
              </a:rPr>
              <a:t>de </a:t>
            </a:r>
            <a:r>
              <a:rPr sz="2000" spc="-15" dirty="0">
                <a:solidFill>
                  <a:srgbClr val="404040"/>
                </a:solidFill>
                <a:latin typeface="Calibri"/>
                <a:cs typeface="Calibri"/>
              </a:rPr>
              <a:t>test </a:t>
            </a:r>
            <a:r>
              <a:rPr sz="2000" dirty="0">
                <a:solidFill>
                  <a:srgbClr val="404040"/>
                </a:solidFill>
                <a:latin typeface="Calibri"/>
                <a:cs typeface="Calibri"/>
              </a:rPr>
              <a:t>dans </a:t>
            </a:r>
            <a:r>
              <a:rPr sz="2000" spc="-5" dirty="0">
                <a:solidFill>
                  <a:srgbClr val="404040"/>
                </a:solidFill>
                <a:latin typeface="Calibri"/>
                <a:cs typeface="Calibri"/>
              </a:rPr>
              <a:t>un </a:t>
            </a:r>
            <a:r>
              <a:rPr sz="2000" spc="-15" dirty="0">
                <a:solidFill>
                  <a:srgbClr val="404040"/>
                </a:solidFill>
                <a:latin typeface="Calibri"/>
                <a:cs typeface="Calibri"/>
              </a:rPr>
              <a:t>état</a:t>
            </a:r>
            <a:r>
              <a:rPr sz="2000" spc="30" dirty="0">
                <a:solidFill>
                  <a:srgbClr val="404040"/>
                </a:solidFill>
                <a:latin typeface="Calibri"/>
                <a:cs typeface="Calibri"/>
              </a:rPr>
              <a:t> </a:t>
            </a:r>
            <a:r>
              <a:rPr sz="2000" spc="-10" dirty="0">
                <a:solidFill>
                  <a:srgbClr val="404040"/>
                </a:solidFill>
                <a:latin typeface="Calibri"/>
                <a:cs typeface="Calibri"/>
              </a:rPr>
              <a:t>stable.</a:t>
            </a:r>
            <a:endParaRPr sz="2000" dirty="0">
              <a:latin typeface="Calibri"/>
              <a:cs typeface="Calibri"/>
            </a:endParaRPr>
          </a:p>
          <a:p>
            <a:pPr marL="270510" indent="-258445" algn="just">
              <a:lnSpc>
                <a:spcPts val="2280"/>
              </a:lnSpc>
              <a:spcBef>
                <a:spcPts val="1120"/>
              </a:spcBef>
              <a:buClr>
                <a:srgbClr val="D24717"/>
              </a:buClr>
              <a:buFont typeface="Wingdings"/>
              <a:buChar char=""/>
              <a:tabLst>
                <a:tab pos="271145" algn="l"/>
              </a:tabLst>
            </a:pPr>
            <a:r>
              <a:rPr sz="2000" spc="-5" dirty="0">
                <a:solidFill>
                  <a:srgbClr val="404040"/>
                </a:solidFill>
                <a:latin typeface="Calibri"/>
                <a:cs typeface="Calibri"/>
              </a:rPr>
              <a:t>Comme </a:t>
            </a:r>
            <a:r>
              <a:rPr sz="2000" dirty="0">
                <a:solidFill>
                  <a:srgbClr val="404040"/>
                </a:solidFill>
                <a:latin typeface="Calibri"/>
                <a:cs typeface="Calibri"/>
              </a:rPr>
              <a:t>les </a:t>
            </a:r>
            <a:r>
              <a:rPr sz="2000" spc="-5" dirty="0">
                <a:solidFill>
                  <a:srgbClr val="404040"/>
                </a:solidFill>
                <a:latin typeface="Calibri"/>
                <a:cs typeface="Calibri"/>
              </a:rPr>
              <a:t>classes </a:t>
            </a:r>
            <a:r>
              <a:rPr sz="2000" dirty="0">
                <a:solidFill>
                  <a:srgbClr val="404040"/>
                </a:solidFill>
                <a:latin typeface="Calibri"/>
                <a:cs typeface="Calibri"/>
              </a:rPr>
              <a:t>de </a:t>
            </a:r>
            <a:r>
              <a:rPr sz="2000" spc="-10" dirty="0">
                <a:solidFill>
                  <a:srgbClr val="404040"/>
                </a:solidFill>
                <a:latin typeface="Calibri"/>
                <a:cs typeface="Calibri"/>
              </a:rPr>
              <a:t>tests </a:t>
            </a:r>
            <a:r>
              <a:rPr sz="2000" spc="-5" dirty="0">
                <a:solidFill>
                  <a:srgbClr val="404040"/>
                </a:solidFill>
                <a:latin typeface="Calibri"/>
                <a:cs typeface="Calibri"/>
              </a:rPr>
              <a:t>pour les </a:t>
            </a:r>
            <a:r>
              <a:rPr sz="2000" spc="-10" dirty="0">
                <a:solidFill>
                  <a:srgbClr val="404040"/>
                </a:solidFill>
                <a:latin typeface="Calibri"/>
                <a:cs typeface="Calibri"/>
              </a:rPr>
              <a:t>tests unitaires et </a:t>
            </a:r>
            <a:r>
              <a:rPr sz="2000" dirty="0">
                <a:solidFill>
                  <a:srgbClr val="404040"/>
                </a:solidFill>
                <a:latin typeface="Calibri"/>
                <a:cs typeface="Calibri"/>
              </a:rPr>
              <a:t>les</a:t>
            </a:r>
            <a:r>
              <a:rPr sz="2000" spc="114" dirty="0">
                <a:solidFill>
                  <a:srgbClr val="404040"/>
                </a:solidFill>
                <a:latin typeface="Calibri"/>
                <a:cs typeface="Calibri"/>
              </a:rPr>
              <a:t> </a:t>
            </a:r>
            <a:r>
              <a:rPr sz="2000" spc="-10" dirty="0">
                <a:solidFill>
                  <a:srgbClr val="404040"/>
                </a:solidFill>
                <a:latin typeface="Calibri"/>
                <a:cs typeface="Calibri"/>
              </a:rPr>
              <a:t>tests</a:t>
            </a:r>
            <a:endParaRPr sz="2000" dirty="0">
              <a:latin typeface="Calibri"/>
              <a:cs typeface="Calibri"/>
            </a:endParaRPr>
          </a:p>
          <a:p>
            <a:pPr marL="104139" algn="just">
              <a:lnSpc>
                <a:spcPts val="2160"/>
              </a:lnSpc>
            </a:pPr>
            <a:r>
              <a:rPr sz="2000" spc="-10" dirty="0">
                <a:solidFill>
                  <a:srgbClr val="404040"/>
                </a:solidFill>
                <a:latin typeface="Calibri"/>
                <a:cs typeface="Calibri"/>
              </a:rPr>
              <a:t>d’intégration </a:t>
            </a:r>
            <a:r>
              <a:rPr sz="2000" spc="-5" dirty="0">
                <a:solidFill>
                  <a:srgbClr val="404040"/>
                </a:solidFill>
                <a:latin typeface="Calibri"/>
                <a:cs typeface="Calibri"/>
              </a:rPr>
              <a:t>se </a:t>
            </a:r>
            <a:r>
              <a:rPr sz="2000" spc="-15" dirty="0">
                <a:solidFill>
                  <a:srgbClr val="404040"/>
                </a:solidFill>
                <a:latin typeface="Calibri"/>
                <a:cs typeface="Calibri"/>
              </a:rPr>
              <a:t>retrouvent </a:t>
            </a:r>
            <a:r>
              <a:rPr sz="2000" dirty="0">
                <a:solidFill>
                  <a:srgbClr val="404040"/>
                </a:solidFill>
                <a:latin typeface="Calibri"/>
                <a:cs typeface="Calibri"/>
              </a:rPr>
              <a:t>dans la </a:t>
            </a:r>
            <a:r>
              <a:rPr sz="2000" spc="-5" dirty="0">
                <a:solidFill>
                  <a:srgbClr val="404040"/>
                </a:solidFill>
                <a:latin typeface="Calibri"/>
                <a:cs typeface="Calibri"/>
              </a:rPr>
              <a:t>même arborescence </a:t>
            </a:r>
            <a:r>
              <a:rPr sz="2000" dirty="0">
                <a:solidFill>
                  <a:srgbClr val="404040"/>
                </a:solidFill>
                <a:latin typeface="Calibri"/>
                <a:cs typeface="Calibri"/>
              </a:rPr>
              <a:t>dans </a:t>
            </a:r>
            <a:r>
              <a:rPr sz="2000" spc="-5" dirty="0">
                <a:solidFill>
                  <a:srgbClr val="404040"/>
                </a:solidFill>
                <a:latin typeface="Calibri"/>
                <a:cs typeface="Calibri"/>
              </a:rPr>
              <a:t>les</a:t>
            </a:r>
            <a:r>
              <a:rPr sz="2000" spc="80" dirty="0">
                <a:solidFill>
                  <a:srgbClr val="404040"/>
                </a:solidFill>
                <a:latin typeface="Calibri"/>
                <a:cs typeface="Calibri"/>
              </a:rPr>
              <a:t> </a:t>
            </a:r>
            <a:r>
              <a:rPr sz="2000" spc="-10" dirty="0">
                <a:solidFill>
                  <a:srgbClr val="404040"/>
                </a:solidFill>
                <a:latin typeface="Calibri"/>
                <a:cs typeface="Calibri"/>
              </a:rPr>
              <a:t>projets</a:t>
            </a:r>
            <a:endParaRPr sz="2000" dirty="0">
              <a:latin typeface="Calibri"/>
              <a:cs typeface="Calibri"/>
            </a:endParaRPr>
          </a:p>
          <a:p>
            <a:pPr marL="104139" algn="just">
              <a:lnSpc>
                <a:spcPts val="2280"/>
              </a:lnSpc>
            </a:pPr>
            <a:r>
              <a:rPr sz="2000" spc="-10" dirty="0">
                <a:solidFill>
                  <a:srgbClr val="404040"/>
                </a:solidFill>
                <a:latin typeface="Calibri"/>
                <a:cs typeface="Calibri"/>
              </a:rPr>
              <a:t>Maven, </a:t>
            </a:r>
            <a:r>
              <a:rPr sz="2000" dirty="0">
                <a:solidFill>
                  <a:srgbClr val="404040"/>
                </a:solidFill>
                <a:latin typeface="Calibri"/>
                <a:cs typeface="Calibri"/>
              </a:rPr>
              <a:t>il </a:t>
            </a:r>
            <a:r>
              <a:rPr sz="2000" spc="-10" dirty="0">
                <a:solidFill>
                  <a:srgbClr val="404040"/>
                </a:solidFill>
                <a:latin typeface="Calibri"/>
                <a:cs typeface="Calibri"/>
              </a:rPr>
              <a:t>faut </a:t>
            </a:r>
            <a:r>
              <a:rPr sz="2000" spc="-5" dirty="0">
                <a:solidFill>
                  <a:srgbClr val="404040"/>
                </a:solidFill>
                <a:latin typeface="Calibri"/>
                <a:cs typeface="Calibri"/>
              </a:rPr>
              <a:t>les </a:t>
            </a:r>
            <a:r>
              <a:rPr sz="2000" spc="-10" dirty="0">
                <a:solidFill>
                  <a:srgbClr val="404040"/>
                </a:solidFill>
                <a:latin typeface="Calibri"/>
                <a:cs typeface="Calibri"/>
              </a:rPr>
              <a:t>différencier </a:t>
            </a:r>
            <a:r>
              <a:rPr sz="2000" spc="-5" dirty="0">
                <a:solidFill>
                  <a:srgbClr val="404040"/>
                </a:solidFill>
                <a:latin typeface="Calibri"/>
                <a:cs typeface="Calibri"/>
              </a:rPr>
              <a:t>de par leur</a:t>
            </a:r>
            <a:r>
              <a:rPr sz="2000" spc="55" dirty="0">
                <a:solidFill>
                  <a:srgbClr val="404040"/>
                </a:solidFill>
                <a:latin typeface="Calibri"/>
                <a:cs typeface="Calibri"/>
              </a:rPr>
              <a:t> </a:t>
            </a:r>
            <a:r>
              <a:rPr sz="2000" spc="-5" dirty="0">
                <a:solidFill>
                  <a:srgbClr val="404040"/>
                </a:solidFill>
                <a:latin typeface="Calibri"/>
                <a:cs typeface="Calibri"/>
              </a:rPr>
              <a:t>nom.</a:t>
            </a:r>
            <a:endParaRPr sz="2000" dirty="0">
              <a:latin typeface="Calibri"/>
              <a:cs typeface="Calibri"/>
            </a:endParaRPr>
          </a:p>
        </p:txBody>
      </p:sp>
      <p:sp>
        <p:nvSpPr>
          <p:cNvPr id="6" name="object 6"/>
          <p:cNvSpPr/>
          <p:nvPr/>
        </p:nvSpPr>
        <p:spPr>
          <a:xfrm>
            <a:off x="8366759" y="150876"/>
            <a:ext cx="457200" cy="342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720647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04800" y="150876"/>
            <a:ext cx="4403725" cy="568166"/>
          </a:xfrm>
          <a:prstGeom prst="rect">
            <a:avLst/>
          </a:prstGeom>
        </p:spPr>
        <p:txBody>
          <a:bodyPr vert="horz" wrap="square" lIns="0" tIns="12700" rIns="0" bIns="0" rtlCol="0">
            <a:spAutoFit/>
          </a:bodyPr>
          <a:lstStyle/>
          <a:p>
            <a:pPr marL="12700">
              <a:lnSpc>
                <a:spcPct val="100000"/>
              </a:lnSpc>
              <a:spcBef>
                <a:spcPts val="100"/>
              </a:spcBef>
            </a:pPr>
            <a:r>
              <a:rPr spc="-140" dirty="0">
                <a:solidFill>
                  <a:schemeClr val="tx1"/>
                </a:solidFill>
              </a:rPr>
              <a:t>Tests</a:t>
            </a:r>
            <a:r>
              <a:rPr spc="-150" dirty="0">
                <a:solidFill>
                  <a:schemeClr val="tx1"/>
                </a:solidFill>
              </a:rPr>
              <a:t> </a:t>
            </a:r>
            <a:r>
              <a:rPr spc="-65" dirty="0">
                <a:solidFill>
                  <a:schemeClr val="tx1"/>
                </a:solidFill>
              </a:rPr>
              <a:t>d’intégration</a:t>
            </a:r>
          </a:p>
        </p:txBody>
      </p:sp>
      <p:sp>
        <p:nvSpPr>
          <p:cNvPr id="5" name="object 5"/>
          <p:cNvSpPr txBox="1"/>
          <p:nvPr/>
        </p:nvSpPr>
        <p:spPr>
          <a:xfrm>
            <a:off x="457200" y="1008014"/>
            <a:ext cx="7734300" cy="3627275"/>
          </a:xfrm>
          <a:prstGeom prst="rect">
            <a:avLst/>
          </a:prstGeom>
        </p:spPr>
        <p:txBody>
          <a:bodyPr vert="horz" wrap="square" lIns="0" tIns="41275" rIns="0" bIns="0" rtlCol="0">
            <a:spAutoFit/>
          </a:bodyPr>
          <a:lstStyle/>
          <a:p>
            <a:pPr marL="215265" indent="-203200">
              <a:lnSpc>
                <a:spcPct val="100000"/>
              </a:lnSpc>
              <a:spcBef>
                <a:spcPts val="325"/>
              </a:spcBef>
              <a:buClr>
                <a:srgbClr val="D24717"/>
              </a:buClr>
              <a:buSzPct val="95000"/>
              <a:buFont typeface="Wingdings"/>
              <a:buChar char=""/>
              <a:tabLst>
                <a:tab pos="215900" algn="l"/>
              </a:tabLst>
            </a:pPr>
            <a:r>
              <a:rPr sz="1400" spc="-5" dirty="0">
                <a:solidFill>
                  <a:srgbClr val="404040"/>
                </a:solidFill>
                <a:latin typeface="Calibri"/>
                <a:cs typeface="Calibri"/>
              </a:rPr>
              <a:t>Les phases dédiées </a:t>
            </a:r>
            <a:r>
              <a:rPr sz="1400" dirty="0">
                <a:solidFill>
                  <a:srgbClr val="404040"/>
                </a:solidFill>
                <a:latin typeface="Calibri"/>
                <a:cs typeface="Calibri"/>
              </a:rPr>
              <a:t>aux </a:t>
            </a:r>
            <a:r>
              <a:rPr sz="1400" spc="-10" dirty="0">
                <a:solidFill>
                  <a:srgbClr val="404040"/>
                </a:solidFill>
                <a:latin typeface="Calibri"/>
                <a:cs typeface="Calibri"/>
              </a:rPr>
              <a:t>tests d’intégration</a:t>
            </a:r>
            <a:r>
              <a:rPr sz="1400" spc="5"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a:p>
            <a:pPr marL="448309" lvl="1" indent="-234950">
              <a:lnSpc>
                <a:spcPct val="100000"/>
              </a:lnSpc>
              <a:spcBef>
                <a:spcPts val="200"/>
              </a:spcBef>
              <a:buClr>
                <a:srgbClr val="D24717"/>
              </a:buClr>
              <a:buFont typeface="Wingdings"/>
              <a:buChar char=""/>
              <a:tabLst>
                <a:tab pos="448945" algn="l"/>
              </a:tabLst>
            </a:pPr>
            <a:r>
              <a:rPr sz="1200" spc="-10" dirty="0">
                <a:solidFill>
                  <a:srgbClr val="404040"/>
                </a:solidFill>
                <a:latin typeface="Calibri"/>
                <a:cs typeface="Calibri"/>
              </a:rPr>
              <a:t>pre-integration-test,</a:t>
            </a:r>
            <a:endParaRPr sz="12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200" spc="-10" dirty="0">
                <a:solidFill>
                  <a:srgbClr val="404040"/>
                </a:solidFill>
                <a:latin typeface="Calibri"/>
                <a:cs typeface="Calibri"/>
              </a:rPr>
              <a:t>integration-test</a:t>
            </a:r>
            <a:endParaRPr sz="12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200" spc="-10" dirty="0">
                <a:solidFill>
                  <a:srgbClr val="404040"/>
                </a:solidFill>
                <a:latin typeface="Calibri"/>
                <a:cs typeface="Calibri"/>
              </a:rPr>
              <a:t>post-integration-test</a:t>
            </a:r>
            <a:endParaRPr sz="1200" dirty="0">
              <a:latin typeface="Calibri"/>
              <a:cs typeface="Calibri"/>
            </a:endParaRPr>
          </a:p>
          <a:p>
            <a:pPr marL="448309" lvl="1" indent="-234950">
              <a:lnSpc>
                <a:spcPct val="100000"/>
              </a:lnSpc>
              <a:spcBef>
                <a:spcPts val="384"/>
              </a:spcBef>
              <a:buClr>
                <a:srgbClr val="D24717"/>
              </a:buClr>
              <a:buFont typeface="Wingdings"/>
              <a:buChar char=""/>
              <a:tabLst>
                <a:tab pos="448945" algn="l"/>
              </a:tabLst>
            </a:pPr>
            <a:r>
              <a:rPr sz="1200" spc="-5" dirty="0">
                <a:solidFill>
                  <a:srgbClr val="404040"/>
                </a:solidFill>
                <a:latin typeface="Calibri"/>
                <a:cs typeface="Calibri"/>
              </a:rPr>
              <a:t>verify pour </a:t>
            </a:r>
            <a:r>
              <a:rPr sz="1200" spc="-10" dirty="0">
                <a:solidFill>
                  <a:srgbClr val="404040"/>
                </a:solidFill>
                <a:latin typeface="Calibri"/>
                <a:cs typeface="Calibri"/>
              </a:rPr>
              <a:t>valider </a:t>
            </a:r>
            <a:r>
              <a:rPr sz="1200" spc="-5" dirty="0">
                <a:solidFill>
                  <a:srgbClr val="404040"/>
                </a:solidFill>
                <a:latin typeface="Calibri"/>
                <a:cs typeface="Calibri"/>
              </a:rPr>
              <a:t>le </a:t>
            </a:r>
            <a:r>
              <a:rPr sz="1200" spc="-15" dirty="0">
                <a:solidFill>
                  <a:srgbClr val="404040"/>
                </a:solidFill>
                <a:latin typeface="Calibri"/>
                <a:cs typeface="Calibri"/>
              </a:rPr>
              <a:t>résultat </a:t>
            </a:r>
            <a:r>
              <a:rPr sz="1200" spc="-5" dirty="0">
                <a:solidFill>
                  <a:srgbClr val="404040"/>
                </a:solidFill>
                <a:latin typeface="Calibri"/>
                <a:cs typeface="Calibri"/>
              </a:rPr>
              <a:t>des</a:t>
            </a:r>
            <a:r>
              <a:rPr sz="1200" spc="70" dirty="0">
                <a:solidFill>
                  <a:srgbClr val="404040"/>
                </a:solidFill>
                <a:latin typeface="Calibri"/>
                <a:cs typeface="Calibri"/>
              </a:rPr>
              <a:t> </a:t>
            </a:r>
            <a:r>
              <a:rPr sz="1200" spc="-10" dirty="0">
                <a:solidFill>
                  <a:srgbClr val="404040"/>
                </a:solidFill>
                <a:latin typeface="Calibri"/>
                <a:cs typeface="Calibri"/>
              </a:rPr>
              <a:t>tests.</a:t>
            </a:r>
            <a:endParaRPr sz="1200" dirty="0">
              <a:latin typeface="Calibri"/>
              <a:cs typeface="Calibri"/>
            </a:endParaRPr>
          </a:p>
          <a:p>
            <a:pPr marL="270510" indent="-258445">
              <a:lnSpc>
                <a:spcPts val="2280"/>
              </a:lnSpc>
              <a:spcBef>
                <a:spcPts val="1345"/>
              </a:spcBef>
              <a:buClr>
                <a:srgbClr val="D24717"/>
              </a:buClr>
              <a:buSzPct val="95000"/>
              <a:buFont typeface="Wingdings"/>
              <a:buChar char=""/>
              <a:tabLst>
                <a:tab pos="271145" algn="l"/>
              </a:tabLst>
            </a:pPr>
            <a:r>
              <a:rPr sz="1400" dirty="0">
                <a:solidFill>
                  <a:srgbClr val="404040"/>
                </a:solidFill>
                <a:latin typeface="Calibri"/>
                <a:cs typeface="Calibri"/>
              </a:rPr>
              <a:t>Le </a:t>
            </a:r>
            <a:r>
              <a:rPr sz="1400" spc="-5" dirty="0">
                <a:solidFill>
                  <a:srgbClr val="404040"/>
                </a:solidFill>
                <a:latin typeface="Calibri"/>
                <a:cs typeface="Calibri"/>
              </a:rPr>
              <a:t>plugin </a:t>
            </a:r>
            <a:r>
              <a:rPr sz="1400" spc="-10" dirty="0">
                <a:solidFill>
                  <a:srgbClr val="404040"/>
                </a:solidFill>
                <a:latin typeface="Calibri"/>
                <a:cs typeface="Calibri"/>
              </a:rPr>
              <a:t>officiel </a:t>
            </a:r>
            <a:r>
              <a:rPr sz="1400" dirty="0">
                <a:solidFill>
                  <a:srgbClr val="404040"/>
                </a:solidFill>
                <a:latin typeface="Calibri"/>
                <a:cs typeface="Calibri"/>
              </a:rPr>
              <a:t>de </a:t>
            </a:r>
            <a:r>
              <a:rPr sz="1400" spc="-50" dirty="0">
                <a:solidFill>
                  <a:srgbClr val="404040"/>
                </a:solidFill>
                <a:latin typeface="Calibri"/>
                <a:cs typeface="Calibri"/>
              </a:rPr>
              <a:t>l’ASF </a:t>
            </a:r>
            <a:r>
              <a:rPr sz="1400" spc="-5" dirty="0">
                <a:solidFill>
                  <a:srgbClr val="404040"/>
                </a:solidFill>
                <a:latin typeface="Calibri"/>
                <a:cs typeface="Calibri"/>
              </a:rPr>
              <a:t>qui doit </a:t>
            </a:r>
            <a:r>
              <a:rPr sz="1400" spc="-10" dirty="0">
                <a:solidFill>
                  <a:srgbClr val="404040"/>
                </a:solidFill>
                <a:latin typeface="Calibri"/>
                <a:cs typeface="Calibri"/>
              </a:rPr>
              <a:t>être </a:t>
            </a:r>
            <a:r>
              <a:rPr sz="1400" spc="-5" dirty="0">
                <a:solidFill>
                  <a:srgbClr val="404040"/>
                </a:solidFill>
                <a:latin typeface="Calibri"/>
                <a:cs typeface="Calibri"/>
              </a:rPr>
              <a:t>associé </a:t>
            </a:r>
            <a:r>
              <a:rPr sz="1400" dirty="0">
                <a:solidFill>
                  <a:srgbClr val="404040"/>
                </a:solidFill>
                <a:latin typeface="Calibri"/>
                <a:cs typeface="Calibri"/>
              </a:rPr>
              <a:t>à ces </a:t>
            </a:r>
            <a:r>
              <a:rPr sz="1400" spc="-5" dirty="0">
                <a:solidFill>
                  <a:srgbClr val="404040"/>
                </a:solidFill>
                <a:latin typeface="Calibri"/>
                <a:cs typeface="Calibri"/>
              </a:rPr>
              <a:t>phases </a:t>
            </a:r>
            <a:r>
              <a:rPr sz="1400" spc="-10" dirty="0">
                <a:solidFill>
                  <a:srgbClr val="404040"/>
                </a:solidFill>
                <a:latin typeface="Calibri"/>
                <a:cs typeface="Calibri"/>
              </a:rPr>
              <a:t>est </a:t>
            </a:r>
            <a:r>
              <a:rPr sz="1400" dirty="0">
                <a:solidFill>
                  <a:srgbClr val="404040"/>
                </a:solidFill>
                <a:latin typeface="Calibri"/>
                <a:cs typeface="Calibri"/>
              </a:rPr>
              <a:t>le</a:t>
            </a:r>
            <a:r>
              <a:rPr sz="1400" spc="185" dirty="0">
                <a:solidFill>
                  <a:srgbClr val="404040"/>
                </a:solidFill>
                <a:latin typeface="Calibri"/>
                <a:cs typeface="Calibri"/>
              </a:rPr>
              <a:t> </a:t>
            </a:r>
            <a:r>
              <a:rPr sz="1400" spc="-15" dirty="0">
                <a:solidFill>
                  <a:srgbClr val="404040"/>
                </a:solidFill>
                <a:latin typeface="Calibri"/>
                <a:cs typeface="Calibri"/>
              </a:rPr>
              <a:t>maven-</a:t>
            </a:r>
            <a:endParaRPr sz="1400" dirty="0">
              <a:latin typeface="Calibri"/>
              <a:cs typeface="Calibri"/>
            </a:endParaRPr>
          </a:p>
          <a:p>
            <a:pPr marL="104139">
              <a:lnSpc>
                <a:spcPts val="2280"/>
              </a:lnSpc>
            </a:pPr>
            <a:r>
              <a:rPr sz="1400" spc="-10" dirty="0">
                <a:solidFill>
                  <a:srgbClr val="404040"/>
                </a:solidFill>
                <a:latin typeface="Calibri"/>
                <a:cs typeface="Calibri"/>
              </a:rPr>
              <a:t>failsafe-plugin.</a:t>
            </a:r>
            <a:endParaRPr sz="1400" dirty="0">
              <a:latin typeface="Calibri"/>
              <a:cs typeface="Calibri"/>
            </a:endParaRPr>
          </a:p>
          <a:p>
            <a:pPr marL="104139" marR="8890" indent="-92075" algn="just">
              <a:lnSpc>
                <a:spcPts val="2160"/>
              </a:lnSpc>
              <a:spcBef>
                <a:spcPts val="1425"/>
              </a:spcBef>
              <a:buClr>
                <a:srgbClr val="D24717"/>
              </a:buClr>
              <a:buSzPct val="95000"/>
              <a:buFont typeface="Wingdings"/>
              <a:buChar char=""/>
              <a:tabLst>
                <a:tab pos="271145" algn="l"/>
              </a:tabLst>
            </a:pPr>
            <a:r>
              <a:rPr sz="1400" dirty="0">
                <a:solidFill>
                  <a:srgbClr val="404040"/>
                </a:solidFill>
                <a:latin typeface="Calibri"/>
                <a:cs typeface="Calibri"/>
              </a:rPr>
              <a:t>Il </a:t>
            </a:r>
            <a:r>
              <a:rPr sz="1400" spc="-10" dirty="0">
                <a:solidFill>
                  <a:srgbClr val="404040"/>
                </a:solidFill>
                <a:latin typeface="Calibri"/>
                <a:cs typeface="Calibri"/>
              </a:rPr>
              <a:t>est </a:t>
            </a:r>
            <a:r>
              <a:rPr sz="1400" spc="-5" dirty="0">
                <a:solidFill>
                  <a:srgbClr val="404040"/>
                </a:solidFill>
                <a:latin typeface="Calibri"/>
                <a:cs typeface="Calibri"/>
              </a:rPr>
              <a:t>basé sur </a:t>
            </a:r>
            <a:r>
              <a:rPr sz="1400" dirty="0">
                <a:solidFill>
                  <a:srgbClr val="404040"/>
                </a:solidFill>
                <a:latin typeface="Calibri"/>
                <a:cs typeface="Calibri"/>
              </a:rPr>
              <a:t>le </a:t>
            </a:r>
            <a:r>
              <a:rPr sz="1400" spc="-5" dirty="0">
                <a:solidFill>
                  <a:srgbClr val="404040"/>
                </a:solidFill>
                <a:latin typeface="Calibri"/>
                <a:cs typeface="Calibri"/>
              </a:rPr>
              <a:t>code du </a:t>
            </a:r>
            <a:r>
              <a:rPr sz="1400" spc="-10" dirty="0">
                <a:solidFill>
                  <a:srgbClr val="404040"/>
                </a:solidFill>
                <a:latin typeface="Calibri"/>
                <a:cs typeface="Calibri"/>
              </a:rPr>
              <a:t>maven-surefire-plugin </a:t>
            </a:r>
            <a:r>
              <a:rPr sz="1400" spc="-5" dirty="0">
                <a:solidFill>
                  <a:srgbClr val="404040"/>
                </a:solidFill>
                <a:latin typeface="Calibri"/>
                <a:cs typeface="Calibri"/>
              </a:rPr>
              <a:t>mais </a:t>
            </a:r>
            <a:r>
              <a:rPr sz="1400" dirty="0">
                <a:solidFill>
                  <a:srgbClr val="404040"/>
                </a:solidFill>
                <a:latin typeface="Calibri"/>
                <a:cs typeface="Calibri"/>
              </a:rPr>
              <a:t>il </a:t>
            </a:r>
            <a:r>
              <a:rPr sz="1400" spc="-10" dirty="0">
                <a:solidFill>
                  <a:srgbClr val="404040"/>
                </a:solidFill>
                <a:latin typeface="Calibri"/>
                <a:cs typeface="Calibri"/>
              </a:rPr>
              <a:t>est </a:t>
            </a:r>
            <a:r>
              <a:rPr sz="1400" spc="-5" dirty="0">
                <a:solidFill>
                  <a:srgbClr val="404040"/>
                </a:solidFill>
                <a:latin typeface="Calibri"/>
                <a:cs typeface="Calibri"/>
              </a:rPr>
              <a:t>amélioré </a:t>
            </a:r>
            <a:r>
              <a:rPr sz="1400" spc="-10" dirty="0">
                <a:solidFill>
                  <a:srgbClr val="404040"/>
                </a:solidFill>
                <a:latin typeface="Calibri"/>
                <a:cs typeface="Calibri"/>
              </a:rPr>
              <a:t>afin  </a:t>
            </a:r>
            <a:r>
              <a:rPr sz="1400" spc="-5" dirty="0">
                <a:solidFill>
                  <a:srgbClr val="404040"/>
                </a:solidFill>
                <a:latin typeface="Calibri"/>
                <a:cs typeface="Calibri"/>
              </a:rPr>
              <a:t>de </a:t>
            </a:r>
            <a:r>
              <a:rPr sz="1400" spc="-20" dirty="0">
                <a:solidFill>
                  <a:srgbClr val="404040"/>
                </a:solidFill>
                <a:latin typeface="Calibri"/>
                <a:cs typeface="Calibri"/>
              </a:rPr>
              <a:t>s’assurer </a:t>
            </a:r>
            <a:r>
              <a:rPr sz="1400" dirty="0">
                <a:solidFill>
                  <a:srgbClr val="404040"/>
                </a:solidFill>
                <a:latin typeface="Calibri"/>
                <a:cs typeface="Calibri"/>
              </a:rPr>
              <a:t>que </a:t>
            </a:r>
            <a:r>
              <a:rPr sz="1400" spc="-5" dirty="0">
                <a:solidFill>
                  <a:srgbClr val="404040"/>
                </a:solidFill>
                <a:latin typeface="Calibri"/>
                <a:cs typeface="Calibri"/>
              </a:rPr>
              <a:t>si </a:t>
            </a:r>
            <a:r>
              <a:rPr sz="1400" dirty="0">
                <a:solidFill>
                  <a:srgbClr val="404040"/>
                </a:solidFill>
                <a:latin typeface="Calibri"/>
                <a:cs typeface="Calibri"/>
              </a:rPr>
              <a:t>les </a:t>
            </a:r>
            <a:r>
              <a:rPr sz="1400" spc="-10" dirty="0">
                <a:solidFill>
                  <a:srgbClr val="404040"/>
                </a:solidFill>
                <a:latin typeface="Calibri"/>
                <a:cs typeface="Calibri"/>
              </a:rPr>
              <a:t>tests </a:t>
            </a:r>
            <a:r>
              <a:rPr sz="1400" spc="-5" dirty="0">
                <a:solidFill>
                  <a:srgbClr val="404040"/>
                </a:solidFill>
                <a:latin typeface="Calibri"/>
                <a:cs typeface="Calibri"/>
              </a:rPr>
              <a:t>échouent pendant </a:t>
            </a:r>
            <a:r>
              <a:rPr sz="1400" dirty="0">
                <a:solidFill>
                  <a:srgbClr val="404040"/>
                </a:solidFill>
                <a:latin typeface="Calibri"/>
                <a:cs typeface="Calibri"/>
              </a:rPr>
              <a:t>la phase </a:t>
            </a:r>
            <a:r>
              <a:rPr sz="1400" spc="-10" dirty="0">
                <a:solidFill>
                  <a:srgbClr val="404040"/>
                </a:solidFill>
                <a:latin typeface="Calibri"/>
                <a:cs typeface="Calibri"/>
              </a:rPr>
              <a:t>integration-test, </a:t>
            </a:r>
            <a:r>
              <a:rPr sz="1400" dirty="0">
                <a:solidFill>
                  <a:srgbClr val="404040"/>
                </a:solidFill>
                <a:latin typeface="Calibri"/>
                <a:cs typeface="Calibri"/>
              </a:rPr>
              <a:t>la  phase </a:t>
            </a:r>
            <a:r>
              <a:rPr sz="1400" spc="-10" dirty="0">
                <a:solidFill>
                  <a:srgbClr val="404040"/>
                </a:solidFill>
                <a:latin typeface="Calibri"/>
                <a:cs typeface="Calibri"/>
              </a:rPr>
              <a:t>post-integration-test </a:t>
            </a:r>
            <a:r>
              <a:rPr sz="1400" spc="-5" dirty="0">
                <a:solidFill>
                  <a:srgbClr val="404040"/>
                </a:solidFill>
                <a:latin typeface="Calibri"/>
                <a:cs typeface="Calibri"/>
              </a:rPr>
              <a:t>soit </a:t>
            </a:r>
            <a:r>
              <a:rPr sz="1400" spc="-10" dirty="0">
                <a:solidFill>
                  <a:srgbClr val="404040"/>
                </a:solidFill>
                <a:latin typeface="Calibri"/>
                <a:cs typeface="Calibri"/>
              </a:rPr>
              <a:t>toujours </a:t>
            </a:r>
            <a:r>
              <a:rPr sz="1400" dirty="0">
                <a:solidFill>
                  <a:srgbClr val="404040"/>
                </a:solidFill>
                <a:latin typeface="Calibri"/>
                <a:cs typeface="Calibri"/>
              </a:rPr>
              <a:t>appelée </a:t>
            </a:r>
            <a:r>
              <a:rPr sz="1400" spc="-5" dirty="0">
                <a:solidFill>
                  <a:srgbClr val="404040"/>
                </a:solidFill>
                <a:latin typeface="Calibri"/>
                <a:cs typeface="Calibri"/>
              </a:rPr>
              <a:t>pour</a:t>
            </a:r>
            <a:r>
              <a:rPr sz="1400" spc="25" dirty="0">
                <a:solidFill>
                  <a:srgbClr val="404040"/>
                </a:solidFill>
                <a:latin typeface="Calibri"/>
                <a:cs typeface="Calibri"/>
              </a:rPr>
              <a:t> </a:t>
            </a:r>
            <a:r>
              <a:rPr sz="1400" spc="-15" dirty="0">
                <a:solidFill>
                  <a:srgbClr val="404040"/>
                </a:solidFill>
                <a:latin typeface="Calibri"/>
                <a:cs typeface="Calibri"/>
              </a:rPr>
              <a:t>remettre</a:t>
            </a:r>
            <a:endParaRPr sz="1400" dirty="0">
              <a:latin typeface="Calibri"/>
              <a:cs typeface="Calibri"/>
            </a:endParaRPr>
          </a:p>
          <a:p>
            <a:pPr marL="104139" algn="just">
              <a:lnSpc>
                <a:spcPts val="2130"/>
              </a:lnSpc>
            </a:pPr>
            <a:r>
              <a:rPr sz="1400" spc="-20" dirty="0">
                <a:solidFill>
                  <a:srgbClr val="404040"/>
                </a:solidFill>
                <a:latin typeface="Calibri"/>
                <a:cs typeface="Calibri"/>
              </a:rPr>
              <a:t>l’environnement </a:t>
            </a:r>
            <a:r>
              <a:rPr sz="1400" dirty="0">
                <a:solidFill>
                  <a:srgbClr val="404040"/>
                </a:solidFill>
                <a:latin typeface="Calibri"/>
                <a:cs typeface="Calibri"/>
              </a:rPr>
              <a:t>de </a:t>
            </a:r>
            <a:r>
              <a:rPr sz="1400" spc="-15" dirty="0">
                <a:solidFill>
                  <a:srgbClr val="404040"/>
                </a:solidFill>
                <a:latin typeface="Calibri"/>
                <a:cs typeface="Calibri"/>
              </a:rPr>
              <a:t>test </a:t>
            </a:r>
            <a:r>
              <a:rPr sz="1400" spc="-5" dirty="0">
                <a:solidFill>
                  <a:srgbClr val="404040"/>
                </a:solidFill>
                <a:latin typeface="Calibri"/>
                <a:cs typeface="Calibri"/>
              </a:rPr>
              <a:t>dans </a:t>
            </a:r>
            <a:r>
              <a:rPr sz="1400" dirty="0">
                <a:solidFill>
                  <a:srgbClr val="404040"/>
                </a:solidFill>
                <a:latin typeface="Calibri"/>
                <a:cs typeface="Calibri"/>
              </a:rPr>
              <a:t>un </a:t>
            </a:r>
            <a:r>
              <a:rPr sz="1400" spc="-15" dirty="0">
                <a:solidFill>
                  <a:srgbClr val="404040"/>
                </a:solidFill>
                <a:latin typeface="Calibri"/>
                <a:cs typeface="Calibri"/>
              </a:rPr>
              <a:t>état</a:t>
            </a:r>
            <a:r>
              <a:rPr sz="1400" spc="25" dirty="0">
                <a:solidFill>
                  <a:srgbClr val="404040"/>
                </a:solidFill>
                <a:latin typeface="Calibri"/>
                <a:cs typeface="Calibri"/>
              </a:rPr>
              <a:t> </a:t>
            </a:r>
            <a:r>
              <a:rPr sz="1400" spc="-10" dirty="0">
                <a:solidFill>
                  <a:srgbClr val="404040"/>
                </a:solidFill>
                <a:latin typeface="Calibri"/>
                <a:cs typeface="Calibri"/>
              </a:rPr>
              <a:t>stable.</a:t>
            </a:r>
            <a:endParaRPr sz="1400" dirty="0">
              <a:latin typeface="Calibri"/>
              <a:cs typeface="Calibri"/>
            </a:endParaRPr>
          </a:p>
          <a:p>
            <a:pPr marL="215265" indent="-203200" algn="just">
              <a:lnSpc>
                <a:spcPct val="100000"/>
              </a:lnSpc>
              <a:spcBef>
                <a:spcPts val="1165"/>
              </a:spcBef>
              <a:buClr>
                <a:srgbClr val="D24717"/>
              </a:buClr>
              <a:buSzPct val="95000"/>
              <a:buFont typeface="Wingdings"/>
              <a:buChar char=""/>
              <a:tabLst>
                <a:tab pos="215900" algn="l"/>
              </a:tabLst>
            </a:pPr>
            <a:r>
              <a:rPr sz="1400" spc="-5" dirty="0">
                <a:solidFill>
                  <a:srgbClr val="404040"/>
                </a:solidFill>
                <a:latin typeface="Calibri"/>
                <a:cs typeface="Calibri"/>
              </a:rPr>
              <a:t>Le </a:t>
            </a:r>
            <a:r>
              <a:rPr sz="1400" dirty="0">
                <a:solidFill>
                  <a:srgbClr val="404040"/>
                </a:solidFill>
                <a:latin typeface="Calibri"/>
                <a:cs typeface="Calibri"/>
              </a:rPr>
              <a:t>POM </a:t>
            </a:r>
            <a:r>
              <a:rPr sz="1400" spc="-5" dirty="0">
                <a:solidFill>
                  <a:srgbClr val="404040"/>
                </a:solidFill>
                <a:latin typeface="Calibri"/>
                <a:cs typeface="Calibri"/>
              </a:rPr>
              <a:t>mis </a:t>
            </a:r>
            <a:r>
              <a:rPr sz="1400" dirty="0">
                <a:solidFill>
                  <a:srgbClr val="404040"/>
                </a:solidFill>
                <a:latin typeface="Calibri"/>
                <a:cs typeface="Calibri"/>
              </a:rPr>
              <a:t>à </a:t>
            </a:r>
            <a:r>
              <a:rPr sz="1400" spc="-5" dirty="0">
                <a:solidFill>
                  <a:srgbClr val="404040"/>
                </a:solidFill>
                <a:latin typeface="Calibri"/>
                <a:cs typeface="Calibri"/>
              </a:rPr>
              <a:t>jour </a:t>
            </a:r>
            <a:r>
              <a:rPr sz="1400" dirty="0">
                <a:solidFill>
                  <a:srgbClr val="404040"/>
                </a:solidFill>
                <a:latin typeface="Calibri"/>
                <a:cs typeface="Calibri"/>
              </a:rPr>
              <a:t>pour </a:t>
            </a:r>
            <a:r>
              <a:rPr sz="1400" spc="-5" dirty="0">
                <a:solidFill>
                  <a:srgbClr val="404040"/>
                </a:solidFill>
                <a:latin typeface="Calibri"/>
                <a:cs typeface="Calibri"/>
              </a:rPr>
              <a:t>ajouter </a:t>
            </a:r>
            <a:r>
              <a:rPr sz="1400" dirty="0">
                <a:solidFill>
                  <a:srgbClr val="404040"/>
                </a:solidFill>
                <a:latin typeface="Calibri"/>
                <a:cs typeface="Calibri"/>
              </a:rPr>
              <a:t>ce </a:t>
            </a:r>
            <a:r>
              <a:rPr sz="1400" spc="-5" dirty="0">
                <a:solidFill>
                  <a:srgbClr val="404040"/>
                </a:solidFill>
                <a:latin typeface="Calibri"/>
                <a:cs typeface="Calibri"/>
              </a:rPr>
              <a:t>plugin</a:t>
            </a:r>
            <a:r>
              <a:rPr sz="1400" spc="-55"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p:txBody>
      </p:sp>
      <p:sp>
        <p:nvSpPr>
          <p:cNvPr id="6" name="object 6"/>
          <p:cNvSpPr/>
          <p:nvPr/>
        </p:nvSpPr>
        <p:spPr>
          <a:xfrm>
            <a:off x="8366759" y="150876"/>
            <a:ext cx="457200" cy="342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578443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4403725" cy="568166"/>
          </a:xfrm>
          <a:prstGeom prst="rect">
            <a:avLst/>
          </a:prstGeom>
        </p:spPr>
        <p:txBody>
          <a:bodyPr vert="horz" wrap="square" lIns="0" tIns="12700" rIns="0" bIns="0" rtlCol="0">
            <a:spAutoFit/>
          </a:bodyPr>
          <a:lstStyle/>
          <a:p>
            <a:pPr marL="12700">
              <a:lnSpc>
                <a:spcPct val="100000"/>
              </a:lnSpc>
              <a:spcBef>
                <a:spcPts val="100"/>
              </a:spcBef>
            </a:pPr>
            <a:r>
              <a:rPr spc="-140" dirty="0"/>
              <a:t>Tests</a:t>
            </a:r>
            <a:r>
              <a:rPr spc="-150" dirty="0"/>
              <a:t> </a:t>
            </a:r>
            <a:r>
              <a:rPr spc="-65" dirty="0"/>
              <a:t>d’intégration</a:t>
            </a:r>
          </a:p>
        </p:txBody>
      </p:sp>
      <p:sp>
        <p:nvSpPr>
          <p:cNvPr id="3" name="object 3"/>
          <p:cNvSpPr/>
          <p:nvPr/>
        </p:nvSpPr>
        <p:spPr>
          <a:xfrm>
            <a:off x="2228088" y="1399032"/>
            <a:ext cx="4018788" cy="35295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66759" y="150876"/>
            <a:ext cx="457200" cy="342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693127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16568" y="4750308"/>
            <a:ext cx="0" cy="50483"/>
          </a:xfrm>
          <a:custGeom>
            <a:avLst/>
            <a:gdLst/>
            <a:ahLst/>
            <a:cxnLst/>
            <a:rect l="l" t="t" r="r" b="b"/>
            <a:pathLst>
              <a:path h="67310">
                <a:moveTo>
                  <a:pt x="0" y="0"/>
                </a:moveTo>
                <a:lnTo>
                  <a:pt x="0" y="67055"/>
                </a:lnTo>
              </a:path>
            </a:pathLst>
          </a:custGeom>
          <a:ln w="67056">
            <a:solidFill>
              <a:srgbClr val="D24717"/>
            </a:solidFill>
          </a:ln>
        </p:spPr>
        <p:txBody>
          <a:bodyPr wrap="square" lIns="0" tIns="0" rIns="0" bIns="0" rtlCol="0"/>
          <a:lstStyle/>
          <a:p>
            <a:endParaRPr/>
          </a:p>
        </p:txBody>
      </p:sp>
      <p:sp>
        <p:nvSpPr>
          <p:cNvPr id="3" name="object 3"/>
          <p:cNvSpPr/>
          <p:nvPr/>
        </p:nvSpPr>
        <p:spPr>
          <a:xfrm>
            <a:off x="1" y="4775453"/>
            <a:ext cx="4718685" cy="0"/>
          </a:xfrm>
          <a:custGeom>
            <a:avLst/>
            <a:gdLst/>
            <a:ahLst/>
            <a:cxnLst/>
            <a:rect l="l" t="t" r="r" b="b"/>
            <a:pathLst>
              <a:path w="4718685">
                <a:moveTo>
                  <a:pt x="0" y="0"/>
                </a:moveTo>
                <a:lnTo>
                  <a:pt x="4718304" y="0"/>
                </a:lnTo>
              </a:path>
            </a:pathLst>
          </a:custGeom>
          <a:ln w="67056">
            <a:solidFill>
              <a:srgbClr val="D24717"/>
            </a:solidFill>
          </a:ln>
        </p:spPr>
        <p:txBody>
          <a:bodyPr wrap="square" lIns="0" tIns="0" rIns="0" bIns="0" rtlCol="0"/>
          <a:lstStyle/>
          <a:p>
            <a:endParaRPr/>
          </a:p>
        </p:txBody>
      </p:sp>
      <p:sp>
        <p:nvSpPr>
          <p:cNvPr id="4" name="object 4"/>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902005" y="681286"/>
            <a:ext cx="4403725" cy="568166"/>
          </a:xfrm>
          <a:prstGeom prst="rect">
            <a:avLst/>
          </a:prstGeom>
        </p:spPr>
        <p:txBody>
          <a:bodyPr vert="horz" wrap="square" lIns="0" tIns="12700" rIns="0" bIns="0" rtlCol="0">
            <a:spAutoFit/>
          </a:bodyPr>
          <a:lstStyle/>
          <a:p>
            <a:pPr marL="12700">
              <a:lnSpc>
                <a:spcPct val="100000"/>
              </a:lnSpc>
              <a:spcBef>
                <a:spcPts val="100"/>
              </a:spcBef>
            </a:pPr>
            <a:r>
              <a:rPr spc="-140" dirty="0"/>
              <a:t>Tests</a:t>
            </a:r>
            <a:r>
              <a:rPr spc="-150" dirty="0"/>
              <a:t> </a:t>
            </a:r>
            <a:r>
              <a:rPr spc="-65" dirty="0"/>
              <a:t>d’intégration</a:t>
            </a:r>
          </a:p>
        </p:txBody>
      </p:sp>
      <p:sp>
        <p:nvSpPr>
          <p:cNvPr id="6" name="object 6"/>
          <p:cNvSpPr txBox="1"/>
          <p:nvPr/>
        </p:nvSpPr>
        <p:spPr>
          <a:xfrm>
            <a:off x="381000" y="1428750"/>
            <a:ext cx="7764780" cy="2913105"/>
          </a:xfrm>
          <a:prstGeom prst="rect">
            <a:avLst/>
          </a:prstGeom>
        </p:spPr>
        <p:txBody>
          <a:bodyPr vert="horz" wrap="square" lIns="0" tIns="68580" rIns="0" bIns="0" rtlCol="0">
            <a:spAutoFit/>
          </a:bodyPr>
          <a:lstStyle/>
          <a:p>
            <a:pPr marL="104139" marR="37465" indent="-92075">
              <a:lnSpc>
                <a:spcPts val="1820"/>
              </a:lnSpc>
              <a:spcBef>
                <a:spcPts val="540"/>
              </a:spcBef>
              <a:buClr>
                <a:srgbClr val="D24717"/>
              </a:buClr>
              <a:buFont typeface="Wingdings"/>
              <a:buChar char=""/>
              <a:tabLst>
                <a:tab pos="258445" algn="l"/>
              </a:tabLst>
            </a:pPr>
            <a:r>
              <a:rPr sz="1400" spc="-5" dirty="0">
                <a:solidFill>
                  <a:srgbClr val="404040"/>
                </a:solidFill>
                <a:latin typeface="Calibri"/>
                <a:cs typeface="Calibri"/>
              </a:rPr>
              <a:t>Ainsi </a:t>
            </a:r>
            <a:r>
              <a:rPr sz="1400" spc="-10" dirty="0">
                <a:solidFill>
                  <a:srgbClr val="404040"/>
                </a:solidFill>
                <a:latin typeface="Calibri"/>
                <a:cs typeface="Calibri"/>
              </a:rPr>
              <a:t>pour </a:t>
            </a:r>
            <a:r>
              <a:rPr sz="1400" spc="-5" dirty="0">
                <a:solidFill>
                  <a:srgbClr val="404040"/>
                </a:solidFill>
                <a:latin typeface="Calibri"/>
                <a:cs typeface="Calibri"/>
              </a:rPr>
              <a:t>les </a:t>
            </a:r>
            <a:r>
              <a:rPr sz="1400" spc="-15" dirty="0">
                <a:solidFill>
                  <a:srgbClr val="404040"/>
                </a:solidFill>
                <a:latin typeface="Calibri"/>
                <a:cs typeface="Calibri"/>
              </a:rPr>
              <a:t>tests </a:t>
            </a:r>
            <a:r>
              <a:rPr sz="1400" spc="-10" dirty="0">
                <a:solidFill>
                  <a:srgbClr val="404040"/>
                </a:solidFill>
                <a:latin typeface="Calibri"/>
                <a:cs typeface="Calibri"/>
              </a:rPr>
              <a:t>unitaires, </a:t>
            </a:r>
            <a:r>
              <a:rPr sz="1400" spc="-5" dirty="0">
                <a:solidFill>
                  <a:srgbClr val="404040"/>
                </a:solidFill>
                <a:latin typeface="Calibri"/>
                <a:cs typeface="Calibri"/>
              </a:rPr>
              <a:t>le </a:t>
            </a:r>
            <a:r>
              <a:rPr sz="1400" spc="-10" dirty="0">
                <a:solidFill>
                  <a:srgbClr val="404040"/>
                </a:solidFill>
                <a:latin typeface="Calibri"/>
                <a:cs typeface="Calibri"/>
              </a:rPr>
              <a:t>plugin maven-surefire-plugin recherche dans  </a:t>
            </a:r>
            <a:r>
              <a:rPr sz="1400" spc="-15" dirty="0">
                <a:solidFill>
                  <a:srgbClr val="404040"/>
                </a:solidFill>
                <a:latin typeface="Calibri"/>
                <a:cs typeface="Calibri"/>
              </a:rPr>
              <a:t>l’arborescence </a:t>
            </a:r>
            <a:r>
              <a:rPr sz="1400" spc="-10" dirty="0">
                <a:solidFill>
                  <a:srgbClr val="404040"/>
                </a:solidFill>
                <a:latin typeface="Calibri"/>
                <a:cs typeface="Calibri"/>
              </a:rPr>
              <a:t>${project.basedir}/src/test/java </a:t>
            </a:r>
            <a:r>
              <a:rPr sz="1400" spc="-5" dirty="0">
                <a:solidFill>
                  <a:srgbClr val="404040"/>
                </a:solidFill>
                <a:latin typeface="Calibri"/>
                <a:cs typeface="Calibri"/>
              </a:rPr>
              <a:t>les classes selon les </a:t>
            </a:r>
            <a:r>
              <a:rPr sz="1400" spc="-10" dirty="0">
                <a:solidFill>
                  <a:srgbClr val="404040"/>
                </a:solidFill>
                <a:latin typeface="Calibri"/>
                <a:cs typeface="Calibri"/>
              </a:rPr>
              <a:t>critères  suivants </a:t>
            </a:r>
            <a:r>
              <a:rPr sz="1400" spc="-5" dirty="0">
                <a:solidFill>
                  <a:srgbClr val="404040"/>
                </a:solidFill>
                <a:latin typeface="Calibri"/>
                <a:cs typeface="Calibri"/>
              </a:rPr>
              <a:t>:</a:t>
            </a:r>
            <a:endParaRPr sz="1400" dirty="0">
              <a:latin typeface="Calibri"/>
              <a:cs typeface="Calibri"/>
            </a:endParaRPr>
          </a:p>
          <a:p>
            <a:pPr marL="396875" lvl="1" indent="-183515">
              <a:lnSpc>
                <a:spcPct val="100000"/>
              </a:lnSpc>
              <a:spcBef>
                <a:spcPts val="20"/>
              </a:spcBef>
              <a:buClr>
                <a:srgbClr val="D24717"/>
              </a:buClr>
              <a:buFont typeface="Wingdings"/>
              <a:buChar char=""/>
              <a:tabLst>
                <a:tab pos="397510" algn="l"/>
              </a:tabLst>
            </a:pPr>
            <a:r>
              <a:rPr sz="1200" spc="-20" dirty="0">
                <a:solidFill>
                  <a:srgbClr val="404040"/>
                </a:solidFill>
                <a:latin typeface="Calibri"/>
                <a:cs typeface="Calibri"/>
              </a:rPr>
              <a:t>**/Test*.java</a:t>
            </a:r>
            <a:endParaRPr sz="1200" dirty="0">
              <a:latin typeface="Calibri"/>
              <a:cs typeface="Calibri"/>
            </a:endParaRPr>
          </a:p>
          <a:p>
            <a:pPr marL="396875" lvl="1" indent="-183515">
              <a:lnSpc>
                <a:spcPct val="100000"/>
              </a:lnSpc>
              <a:spcBef>
                <a:spcPts val="195"/>
              </a:spcBef>
              <a:buClr>
                <a:srgbClr val="D24717"/>
              </a:buClr>
              <a:buFont typeface="Wingdings"/>
              <a:buChar char=""/>
              <a:tabLst>
                <a:tab pos="397510" algn="l"/>
              </a:tabLst>
            </a:pPr>
            <a:r>
              <a:rPr sz="1200" spc="-20" dirty="0">
                <a:solidFill>
                  <a:srgbClr val="404040"/>
                </a:solidFill>
                <a:latin typeface="Calibri"/>
                <a:cs typeface="Calibri"/>
              </a:rPr>
              <a:t>**/*Test.java</a:t>
            </a:r>
            <a:endParaRPr sz="1200" dirty="0">
              <a:latin typeface="Calibri"/>
              <a:cs typeface="Calibri"/>
            </a:endParaRPr>
          </a:p>
          <a:p>
            <a:pPr marL="396875" lvl="1" indent="-183515">
              <a:lnSpc>
                <a:spcPct val="100000"/>
              </a:lnSpc>
              <a:spcBef>
                <a:spcPts val="190"/>
              </a:spcBef>
              <a:buClr>
                <a:srgbClr val="D24717"/>
              </a:buClr>
              <a:buFont typeface="Wingdings"/>
              <a:buChar char=""/>
              <a:tabLst>
                <a:tab pos="397510" algn="l"/>
              </a:tabLst>
            </a:pPr>
            <a:r>
              <a:rPr sz="1200" spc="-15" dirty="0">
                <a:solidFill>
                  <a:srgbClr val="404040"/>
                </a:solidFill>
                <a:latin typeface="Calibri"/>
                <a:cs typeface="Calibri"/>
              </a:rPr>
              <a:t>**/*TestCase.java</a:t>
            </a:r>
            <a:endParaRPr sz="1200" dirty="0">
              <a:latin typeface="Calibri"/>
              <a:cs typeface="Calibri"/>
            </a:endParaRPr>
          </a:p>
          <a:p>
            <a:pPr marL="104139" marR="5080" indent="-92075">
              <a:lnSpc>
                <a:spcPct val="80100"/>
              </a:lnSpc>
              <a:spcBef>
                <a:spcPts val="1595"/>
              </a:spcBef>
              <a:buClr>
                <a:srgbClr val="D24717"/>
              </a:buClr>
              <a:buFont typeface="Wingdings"/>
              <a:buChar char=""/>
              <a:tabLst>
                <a:tab pos="205104" algn="l"/>
              </a:tabLst>
            </a:pPr>
            <a:r>
              <a:rPr sz="1400" spc="-15" dirty="0">
                <a:solidFill>
                  <a:srgbClr val="404040"/>
                </a:solidFill>
                <a:latin typeface="Calibri"/>
                <a:cs typeface="Calibri"/>
              </a:rPr>
              <a:t>Par </a:t>
            </a:r>
            <a:r>
              <a:rPr sz="1400" spc="-10" dirty="0">
                <a:solidFill>
                  <a:srgbClr val="404040"/>
                </a:solidFill>
                <a:latin typeface="Calibri"/>
                <a:cs typeface="Calibri"/>
              </a:rPr>
              <a:t>conséquent, pour </a:t>
            </a:r>
            <a:r>
              <a:rPr sz="1400" spc="-5" dirty="0">
                <a:solidFill>
                  <a:srgbClr val="404040"/>
                </a:solidFill>
                <a:latin typeface="Calibri"/>
                <a:cs typeface="Calibri"/>
              </a:rPr>
              <a:t>ne </a:t>
            </a:r>
            <a:r>
              <a:rPr sz="1400" spc="-10" dirty="0">
                <a:solidFill>
                  <a:srgbClr val="404040"/>
                </a:solidFill>
                <a:latin typeface="Calibri"/>
                <a:cs typeface="Calibri"/>
              </a:rPr>
              <a:t>pas </a:t>
            </a:r>
            <a:r>
              <a:rPr sz="1400" spc="-15" dirty="0">
                <a:solidFill>
                  <a:srgbClr val="404040"/>
                </a:solidFill>
                <a:latin typeface="Calibri"/>
                <a:cs typeface="Calibri"/>
              </a:rPr>
              <a:t>exécuter </a:t>
            </a:r>
            <a:r>
              <a:rPr sz="1400" spc="-10" dirty="0">
                <a:solidFill>
                  <a:srgbClr val="404040"/>
                </a:solidFill>
                <a:latin typeface="Calibri"/>
                <a:cs typeface="Calibri"/>
              </a:rPr>
              <a:t>une nouvelle </a:t>
            </a:r>
            <a:r>
              <a:rPr sz="1400" spc="-20" dirty="0">
                <a:solidFill>
                  <a:srgbClr val="404040"/>
                </a:solidFill>
                <a:latin typeface="Calibri"/>
                <a:cs typeface="Calibri"/>
              </a:rPr>
              <a:t>fois </a:t>
            </a:r>
            <a:r>
              <a:rPr sz="1400" spc="-5" dirty="0">
                <a:solidFill>
                  <a:srgbClr val="404040"/>
                </a:solidFill>
                <a:latin typeface="Calibri"/>
                <a:cs typeface="Calibri"/>
              </a:rPr>
              <a:t>ces </a:t>
            </a:r>
            <a:r>
              <a:rPr sz="1400" spc="-10" dirty="0">
                <a:solidFill>
                  <a:srgbClr val="404040"/>
                </a:solidFill>
                <a:latin typeface="Calibri"/>
                <a:cs typeface="Calibri"/>
              </a:rPr>
              <a:t>tests, </a:t>
            </a:r>
            <a:r>
              <a:rPr sz="1400" spc="-5" dirty="0">
                <a:solidFill>
                  <a:srgbClr val="404040"/>
                </a:solidFill>
                <a:latin typeface="Calibri"/>
                <a:cs typeface="Calibri"/>
              </a:rPr>
              <a:t>le </a:t>
            </a:r>
            <a:r>
              <a:rPr sz="1400" spc="-15" dirty="0">
                <a:solidFill>
                  <a:srgbClr val="404040"/>
                </a:solidFill>
                <a:latin typeface="Calibri"/>
                <a:cs typeface="Calibri"/>
              </a:rPr>
              <a:t>maven-  failsafe-plugin exclut toutes </a:t>
            </a:r>
            <a:r>
              <a:rPr sz="1400" spc="-5" dirty="0">
                <a:solidFill>
                  <a:srgbClr val="404040"/>
                </a:solidFill>
                <a:latin typeface="Calibri"/>
                <a:cs typeface="Calibri"/>
              </a:rPr>
              <a:t>les </a:t>
            </a:r>
            <a:r>
              <a:rPr sz="1400" dirty="0">
                <a:solidFill>
                  <a:srgbClr val="404040"/>
                </a:solidFill>
                <a:latin typeface="Calibri"/>
                <a:cs typeface="Calibri"/>
              </a:rPr>
              <a:t>classes </a:t>
            </a:r>
            <a:r>
              <a:rPr sz="1400" spc="-10" dirty="0">
                <a:solidFill>
                  <a:srgbClr val="404040"/>
                </a:solidFill>
                <a:latin typeface="Calibri"/>
                <a:cs typeface="Calibri"/>
              </a:rPr>
              <a:t>et </a:t>
            </a:r>
            <a:r>
              <a:rPr sz="1400" spc="-5" dirty="0">
                <a:solidFill>
                  <a:srgbClr val="404040"/>
                </a:solidFill>
                <a:latin typeface="Calibri"/>
                <a:cs typeface="Calibri"/>
              </a:rPr>
              <a:t>inclut </a:t>
            </a:r>
            <a:r>
              <a:rPr sz="1400" spc="-10" dirty="0">
                <a:solidFill>
                  <a:srgbClr val="404040"/>
                </a:solidFill>
                <a:latin typeface="Calibri"/>
                <a:cs typeface="Calibri"/>
              </a:rPr>
              <a:t>uniquement </a:t>
            </a:r>
            <a:r>
              <a:rPr sz="1400" spc="-5" dirty="0">
                <a:solidFill>
                  <a:srgbClr val="404040"/>
                </a:solidFill>
                <a:latin typeface="Calibri"/>
                <a:cs typeface="Calibri"/>
              </a:rPr>
              <a:t>les </a:t>
            </a:r>
            <a:r>
              <a:rPr sz="1400" dirty="0">
                <a:solidFill>
                  <a:srgbClr val="404040"/>
                </a:solidFill>
                <a:latin typeface="Calibri"/>
                <a:cs typeface="Calibri"/>
              </a:rPr>
              <a:t>classes </a:t>
            </a:r>
            <a:r>
              <a:rPr sz="1400" spc="-10" dirty="0">
                <a:solidFill>
                  <a:srgbClr val="404040"/>
                </a:solidFill>
                <a:latin typeface="Calibri"/>
                <a:cs typeface="Calibri"/>
              </a:rPr>
              <a:t>dont </a:t>
            </a:r>
            <a:r>
              <a:rPr sz="1400" spc="-5" dirty="0">
                <a:solidFill>
                  <a:srgbClr val="404040"/>
                </a:solidFill>
                <a:latin typeface="Calibri"/>
                <a:cs typeface="Calibri"/>
              </a:rPr>
              <a:t>le  </a:t>
            </a:r>
            <a:r>
              <a:rPr sz="1400" spc="-10" dirty="0">
                <a:solidFill>
                  <a:srgbClr val="404040"/>
                </a:solidFill>
                <a:latin typeface="Calibri"/>
                <a:cs typeface="Calibri"/>
              </a:rPr>
              <a:t>nom respecte </a:t>
            </a:r>
            <a:r>
              <a:rPr sz="1400" spc="-5" dirty="0">
                <a:solidFill>
                  <a:srgbClr val="404040"/>
                </a:solidFill>
                <a:latin typeface="Calibri"/>
                <a:cs typeface="Calibri"/>
              </a:rPr>
              <a:t>le </a:t>
            </a:r>
            <a:r>
              <a:rPr sz="1400" spc="-15" dirty="0">
                <a:solidFill>
                  <a:srgbClr val="404040"/>
                </a:solidFill>
                <a:latin typeface="Calibri"/>
                <a:cs typeface="Calibri"/>
              </a:rPr>
              <a:t>format</a:t>
            </a:r>
            <a:r>
              <a:rPr sz="1400" spc="10"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marL="396875" lvl="1" indent="-183515">
              <a:lnSpc>
                <a:spcPts val="2035"/>
              </a:lnSpc>
              <a:buClr>
                <a:srgbClr val="D24717"/>
              </a:buClr>
              <a:buFont typeface="Wingdings"/>
              <a:buChar char=""/>
              <a:tabLst>
                <a:tab pos="397510" algn="l"/>
              </a:tabLst>
            </a:pPr>
            <a:r>
              <a:rPr sz="1200" spc="-10" dirty="0">
                <a:solidFill>
                  <a:srgbClr val="404040"/>
                </a:solidFill>
                <a:latin typeface="Calibri"/>
                <a:cs typeface="Calibri"/>
              </a:rPr>
              <a:t>**/IT*.java</a:t>
            </a:r>
            <a:endParaRPr sz="1200" dirty="0">
              <a:latin typeface="Calibri"/>
              <a:cs typeface="Calibri"/>
            </a:endParaRPr>
          </a:p>
          <a:p>
            <a:pPr marL="396875" lvl="1" indent="-183515">
              <a:lnSpc>
                <a:spcPct val="100000"/>
              </a:lnSpc>
              <a:spcBef>
                <a:spcPts val="195"/>
              </a:spcBef>
              <a:buClr>
                <a:srgbClr val="D24717"/>
              </a:buClr>
              <a:buFont typeface="Wingdings"/>
              <a:buChar char=""/>
              <a:tabLst>
                <a:tab pos="397510" algn="l"/>
              </a:tabLst>
            </a:pPr>
            <a:r>
              <a:rPr sz="1200" spc="-20" dirty="0">
                <a:solidFill>
                  <a:srgbClr val="404040"/>
                </a:solidFill>
                <a:latin typeface="Calibri"/>
                <a:cs typeface="Calibri"/>
              </a:rPr>
              <a:t>**/*IT.java</a:t>
            </a:r>
            <a:endParaRPr sz="1200" dirty="0">
              <a:latin typeface="Calibri"/>
              <a:cs typeface="Calibri"/>
            </a:endParaRPr>
          </a:p>
          <a:p>
            <a:pPr marL="396875" lvl="1" indent="-183515">
              <a:lnSpc>
                <a:spcPct val="100000"/>
              </a:lnSpc>
              <a:spcBef>
                <a:spcPts val="190"/>
              </a:spcBef>
              <a:buClr>
                <a:srgbClr val="D24717"/>
              </a:buClr>
              <a:buFont typeface="Wingdings"/>
              <a:buChar char=""/>
              <a:tabLst>
                <a:tab pos="397510" algn="l"/>
              </a:tabLst>
            </a:pPr>
            <a:r>
              <a:rPr sz="1200" spc="-10" dirty="0">
                <a:solidFill>
                  <a:srgbClr val="404040"/>
                </a:solidFill>
                <a:latin typeface="Calibri"/>
                <a:cs typeface="Calibri"/>
              </a:rPr>
              <a:t>**/*ITCase.java</a:t>
            </a:r>
            <a:endParaRPr sz="1200" dirty="0">
              <a:latin typeface="Calibri"/>
              <a:cs typeface="Calibri"/>
            </a:endParaRPr>
          </a:p>
          <a:p>
            <a:pPr marL="104139" marR="362585" indent="-92075">
              <a:lnSpc>
                <a:spcPct val="80000"/>
              </a:lnSpc>
              <a:spcBef>
                <a:spcPts val="1590"/>
              </a:spcBef>
              <a:buClr>
                <a:srgbClr val="D24717"/>
              </a:buClr>
              <a:buFont typeface="Wingdings"/>
              <a:buChar char=""/>
              <a:tabLst>
                <a:tab pos="205104" algn="l"/>
              </a:tabLst>
            </a:pPr>
            <a:r>
              <a:rPr sz="1400" spc="-10" dirty="0">
                <a:solidFill>
                  <a:srgbClr val="404040"/>
                </a:solidFill>
                <a:latin typeface="Calibri"/>
                <a:cs typeface="Calibri"/>
              </a:rPr>
              <a:t>Comme pour </a:t>
            </a:r>
            <a:r>
              <a:rPr sz="1400" spc="-5" dirty="0">
                <a:solidFill>
                  <a:srgbClr val="404040"/>
                </a:solidFill>
                <a:latin typeface="Calibri"/>
                <a:cs typeface="Calibri"/>
              </a:rPr>
              <a:t>le </a:t>
            </a:r>
            <a:r>
              <a:rPr sz="1400" spc="-10" dirty="0">
                <a:solidFill>
                  <a:srgbClr val="404040"/>
                </a:solidFill>
                <a:latin typeface="Calibri"/>
                <a:cs typeface="Calibri"/>
              </a:rPr>
              <a:t>plugin des tests unitaires, </a:t>
            </a:r>
            <a:r>
              <a:rPr sz="1400" spc="-5" dirty="0">
                <a:solidFill>
                  <a:srgbClr val="404040"/>
                </a:solidFill>
                <a:latin typeface="Calibri"/>
                <a:cs typeface="Calibri"/>
              </a:rPr>
              <a:t>il </a:t>
            </a:r>
            <a:r>
              <a:rPr sz="1400" spc="-20" dirty="0">
                <a:solidFill>
                  <a:srgbClr val="404040"/>
                </a:solidFill>
                <a:latin typeface="Calibri"/>
                <a:cs typeface="Calibri"/>
              </a:rPr>
              <a:t>existe </a:t>
            </a:r>
            <a:r>
              <a:rPr sz="1400" spc="-5" dirty="0">
                <a:solidFill>
                  <a:srgbClr val="404040"/>
                </a:solidFill>
                <a:latin typeface="Calibri"/>
                <a:cs typeface="Calibri"/>
              </a:rPr>
              <a:t>de </a:t>
            </a:r>
            <a:r>
              <a:rPr sz="1400" spc="-10" dirty="0">
                <a:solidFill>
                  <a:srgbClr val="404040"/>
                </a:solidFill>
                <a:latin typeface="Calibri"/>
                <a:cs typeface="Calibri"/>
              </a:rPr>
              <a:t>nombreuses options  pour </a:t>
            </a:r>
            <a:r>
              <a:rPr sz="1400" spc="-5" dirty="0">
                <a:solidFill>
                  <a:srgbClr val="404040"/>
                </a:solidFill>
                <a:latin typeface="Calibri"/>
                <a:cs typeface="Calibri"/>
              </a:rPr>
              <a:t>ce </a:t>
            </a:r>
            <a:r>
              <a:rPr sz="1400" spc="-10" dirty="0">
                <a:solidFill>
                  <a:srgbClr val="404040"/>
                </a:solidFill>
                <a:latin typeface="Calibri"/>
                <a:cs typeface="Calibri"/>
              </a:rPr>
              <a:t>plugin disponible dans </a:t>
            </a:r>
            <a:r>
              <a:rPr sz="1400" spc="-5" dirty="0">
                <a:solidFill>
                  <a:srgbClr val="404040"/>
                </a:solidFill>
                <a:latin typeface="Calibri"/>
                <a:cs typeface="Calibri"/>
              </a:rPr>
              <a:t>la </a:t>
            </a:r>
            <a:r>
              <a:rPr sz="1400" spc="-10" dirty="0">
                <a:solidFill>
                  <a:srgbClr val="404040"/>
                </a:solidFill>
                <a:latin typeface="Calibri"/>
                <a:cs typeface="Calibri"/>
              </a:rPr>
              <a:t>documentation officielle </a:t>
            </a:r>
            <a:r>
              <a:rPr sz="1400" spc="-5" dirty="0">
                <a:solidFill>
                  <a:srgbClr val="404040"/>
                </a:solidFill>
                <a:latin typeface="Calibri"/>
                <a:cs typeface="Calibri"/>
              </a:rPr>
              <a:t>à </a:t>
            </a:r>
            <a:r>
              <a:rPr sz="1400" spc="-25" dirty="0">
                <a:solidFill>
                  <a:srgbClr val="404040"/>
                </a:solidFill>
                <a:latin typeface="Calibri"/>
                <a:cs typeface="Calibri"/>
              </a:rPr>
              <a:t>l’adresse </a:t>
            </a:r>
            <a:r>
              <a:rPr sz="1400" spc="-25" dirty="0">
                <a:solidFill>
                  <a:srgbClr val="404040"/>
                </a:solidFill>
                <a:latin typeface="Calibri"/>
                <a:cs typeface="Calibri"/>
                <a:hlinkClick r:id="rId2"/>
              </a:rPr>
              <a:t> </a:t>
            </a:r>
            <a:r>
              <a:rPr sz="1400" spc="-10" dirty="0">
                <a:solidFill>
                  <a:srgbClr val="404040"/>
                </a:solidFill>
                <a:latin typeface="Calibri"/>
                <a:cs typeface="Calibri"/>
                <a:hlinkClick r:id="rId2"/>
              </a:rPr>
              <a:t>http://maven.apache.org/plugins/maven-failsafe-plugin/.</a:t>
            </a:r>
            <a:endParaRPr sz="1400" dirty="0">
              <a:latin typeface="Calibri"/>
              <a:cs typeface="Calibri"/>
            </a:endParaRPr>
          </a:p>
        </p:txBody>
      </p:sp>
      <p:sp>
        <p:nvSpPr>
          <p:cNvPr id="7" name="object 7"/>
          <p:cNvSpPr/>
          <p:nvPr/>
        </p:nvSpPr>
        <p:spPr>
          <a:xfrm>
            <a:off x="4718303" y="4558283"/>
            <a:ext cx="4371340" cy="346710"/>
          </a:xfrm>
          <a:custGeom>
            <a:avLst/>
            <a:gdLst/>
            <a:ahLst/>
            <a:cxnLst/>
            <a:rect l="l" t="t" r="r" b="b"/>
            <a:pathLst>
              <a:path w="4371340" h="462279">
                <a:moveTo>
                  <a:pt x="0" y="461772"/>
                </a:moveTo>
                <a:lnTo>
                  <a:pt x="4370832" y="461772"/>
                </a:lnTo>
                <a:lnTo>
                  <a:pt x="4370832" y="0"/>
                </a:lnTo>
                <a:lnTo>
                  <a:pt x="0" y="0"/>
                </a:lnTo>
                <a:lnTo>
                  <a:pt x="0" y="461772"/>
                </a:lnTo>
                <a:close/>
              </a:path>
            </a:pathLst>
          </a:custGeom>
          <a:solidFill>
            <a:srgbClr val="92D050"/>
          </a:solidFill>
        </p:spPr>
        <p:txBody>
          <a:bodyPr wrap="square" lIns="0" tIns="0" rIns="0" bIns="0" rtlCol="0"/>
          <a:lstStyle/>
          <a:p>
            <a:endParaRPr/>
          </a:p>
        </p:txBody>
      </p:sp>
      <p:sp>
        <p:nvSpPr>
          <p:cNvPr id="8" name="object 8"/>
          <p:cNvSpPr txBox="1"/>
          <p:nvPr/>
        </p:nvSpPr>
        <p:spPr>
          <a:xfrm>
            <a:off x="4718303" y="4558283"/>
            <a:ext cx="4371340" cy="407163"/>
          </a:xfrm>
          <a:prstGeom prst="rect">
            <a:avLst/>
          </a:prstGeom>
          <a:ln w="9144">
            <a:solidFill>
              <a:srgbClr val="000000"/>
            </a:solidFill>
          </a:ln>
        </p:spPr>
        <p:txBody>
          <a:bodyPr vert="horz" wrap="square" lIns="0" tIns="37465" rIns="0" bIns="0" rtlCol="0">
            <a:spAutoFit/>
          </a:bodyPr>
          <a:lstStyle/>
          <a:p>
            <a:pPr marL="91440" marR="459105">
              <a:lnSpc>
                <a:spcPct val="100000"/>
              </a:lnSpc>
              <a:spcBef>
                <a:spcPts val="295"/>
              </a:spcBef>
            </a:pPr>
            <a:r>
              <a:rPr sz="1200" spc="-5" dirty="0">
                <a:latin typeface="Calibri"/>
                <a:cs typeface="Calibri"/>
              </a:rPr>
              <a:t>EXERCICE </a:t>
            </a:r>
            <a:r>
              <a:rPr sz="1200" dirty="0">
                <a:latin typeface="Calibri"/>
                <a:cs typeface="Calibri"/>
              </a:rPr>
              <a:t>: </a:t>
            </a:r>
            <a:r>
              <a:rPr sz="1200" spc="-10" dirty="0">
                <a:latin typeface="Calibri"/>
                <a:cs typeface="Calibri"/>
              </a:rPr>
              <a:t>intégration </a:t>
            </a:r>
            <a:r>
              <a:rPr sz="1200" dirty="0">
                <a:latin typeface="Calibri"/>
                <a:cs typeface="Calibri"/>
              </a:rPr>
              <a:t>du plugin </a:t>
            </a:r>
            <a:r>
              <a:rPr sz="1200" spc="-5" dirty="0">
                <a:latin typeface="Calibri"/>
                <a:cs typeface="Calibri"/>
              </a:rPr>
              <a:t>maven-failsafe-plugin </a:t>
            </a:r>
            <a:r>
              <a:rPr sz="1200" dirty="0">
                <a:latin typeface="Calibri"/>
                <a:cs typeface="Calibri"/>
              </a:rPr>
              <a:t>dans</a:t>
            </a:r>
            <a:r>
              <a:rPr sz="1200" spc="-150" dirty="0">
                <a:latin typeface="Calibri"/>
                <a:cs typeface="Calibri"/>
              </a:rPr>
              <a:t> </a:t>
            </a:r>
            <a:r>
              <a:rPr sz="1200" dirty="0">
                <a:latin typeface="Calibri"/>
                <a:cs typeface="Calibri"/>
              </a:rPr>
              <a:t>le  </a:t>
            </a:r>
            <a:r>
              <a:rPr sz="1200" spc="-10" dirty="0">
                <a:latin typeface="Calibri"/>
                <a:cs typeface="Calibri"/>
              </a:rPr>
              <a:t>projet </a:t>
            </a:r>
            <a:r>
              <a:rPr sz="1200" dirty="0">
                <a:latin typeface="Calibri"/>
                <a:cs typeface="Calibri"/>
              </a:rPr>
              <a:t>en </a:t>
            </a:r>
            <a:r>
              <a:rPr sz="1200" spc="-10" dirty="0">
                <a:latin typeface="Calibri"/>
                <a:cs typeface="Calibri"/>
              </a:rPr>
              <a:t>cours</a:t>
            </a:r>
            <a:endParaRPr sz="1200">
              <a:latin typeface="Calibri"/>
              <a:cs typeface="Calibri"/>
            </a:endParaRPr>
          </a:p>
        </p:txBody>
      </p:sp>
      <p:sp>
        <p:nvSpPr>
          <p:cNvPr id="9" name="object 9"/>
          <p:cNvSpPr/>
          <p:nvPr/>
        </p:nvSpPr>
        <p:spPr>
          <a:xfrm>
            <a:off x="8366759" y="150876"/>
            <a:ext cx="457200" cy="342900"/>
          </a:xfrm>
          <a:prstGeom prst="rect">
            <a:avLst/>
          </a:prstGeom>
          <a:blipFill>
            <a:blip r:embed="rId3" cstate="print"/>
            <a:stretch>
              <a:fillRect/>
            </a:stretch>
          </a:blipFill>
        </p:spPr>
        <p:txBody>
          <a:bodyPr wrap="square" lIns="0" tIns="0" rIns="0" bIns="0" rtlCol="0"/>
          <a:lstStyle/>
          <a:p>
            <a:endParaRPr/>
          </a:p>
        </p:txBody>
      </p:sp>
      <p:sp>
        <p:nvSpPr>
          <p:cNvPr id="10" name="object 4"/>
          <p:cNvSpPr txBox="1">
            <a:spLocks/>
          </p:cNvSpPr>
          <p:nvPr/>
        </p:nvSpPr>
        <p:spPr>
          <a:xfrm>
            <a:off x="304800" y="150876"/>
            <a:ext cx="4403725"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140">
                <a:solidFill>
                  <a:schemeClr val="tx1"/>
                </a:solidFill>
              </a:rPr>
              <a:t>Tests</a:t>
            </a:r>
            <a:r>
              <a:rPr lang="en-US" kern="0" spc="-150">
                <a:solidFill>
                  <a:schemeClr val="tx1"/>
                </a:solidFill>
              </a:rPr>
              <a:t> </a:t>
            </a:r>
            <a:r>
              <a:rPr lang="en-US" kern="0" spc="-65">
                <a:solidFill>
                  <a:schemeClr val="tx1"/>
                </a:solidFill>
              </a:rPr>
              <a:t>d’intégration</a:t>
            </a:r>
            <a:endParaRPr lang="en-US" kern="0" spc="-65" dirty="0">
              <a:solidFill>
                <a:schemeClr val="tx1"/>
              </a:solidFill>
            </a:endParaRPr>
          </a:p>
        </p:txBody>
      </p:sp>
    </p:spTree>
    <p:extLst>
      <p:ext uri="{BB962C8B-B14F-4D97-AF65-F5344CB8AC3E}">
        <p14:creationId xmlns:p14="http://schemas.microsoft.com/office/powerpoint/2010/main" val="79363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object 3"/>
          <p:cNvSpPr>
            <a:spLocks noChangeArrowheads="1"/>
          </p:cNvSpPr>
          <p:nvPr/>
        </p:nvSpPr>
        <p:spPr bwMode="auto">
          <a:xfrm>
            <a:off x="302712" y="666750"/>
            <a:ext cx="5399729" cy="459728"/>
          </a:xfrm>
          <a:prstGeom prst="rect">
            <a:avLst/>
          </a:prstGeom>
          <a:noFill/>
          <a:ln w="9525" cap="flat" algn="ctr">
            <a:noFill/>
            <a:prstDash val="solid"/>
            <a:round/>
            <a:headEnd type="none" w="med" len="med"/>
            <a:tailEnd type="none" w="med" len="med"/>
          </a:ln>
          <a:effectLst/>
        </p:spPr>
        <p:txBody>
          <a:bodyPr lIns="0" tIns="0" rIns="0" bIns="0"/>
          <a:lstStyle/>
          <a:p>
            <a:pPr defTabSz="457200">
              <a:lnSpc>
                <a:spcPts val="2634"/>
              </a:lnSpc>
            </a:pPr>
            <a:r>
              <a:rPr lang="fr-FR" sz="3600" b="1" dirty="0">
                <a:solidFill>
                  <a:srgbClr val="404040"/>
                </a:solidFill>
                <a:latin typeface="Century Gothic"/>
                <a:ea typeface="ＭＳ Ｐゴシック" charset="0"/>
                <a:cs typeface="Century Gothic"/>
              </a:rPr>
              <a:t>Présentation</a:t>
            </a:r>
            <a:r>
              <a:rPr lang="ru-RU" sz="3600" b="1" dirty="0">
                <a:solidFill>
                  <a:srgbClr val="404040"/>
                </a:solidFill>
                <a:latin typeface="Century Gothic"/>
                <a:ea typeface="ＭＳ Ｐゴシック" charset="0"/>
                <a:cs typeface="Century Gothic"/>
              </a:rPr>
              <a:t> </a:t>
            </a:r>
            <a:r>
              <a:rPr lang="ru-RU" sz="3600" b="1" dirty="0" err="1">
                <a:solidFill>
                  <a:srgbClr val="404040"/>
                </a:solidFill>
                <a:latin typeface="Century Gothic"/>
                <a:ea typeface="ＭＳ Ｐゴシック" charset="0"/>
                <a:cs typeface="Century Gothic"/>
              </a:rPr>
              <a:t>du</a:t>
            </a:r>
            <a:r>
              <a:rPr lang="ru-RU" sz="3600" b="1" dirty="0">
                <a:solidFill>
                  <a:srgbClr val="404040"/>
                </a:solidFill>
                <a:latin typeface="Century Gothic"/>
                <a:ea typeface="ＭＳ Ｐゴシック" charset="0"/>
                <a:cs typeface="Century Gothic"/>
              </a:rPr>
              <a:t> </a:t>
            </a:r>
            <a:r>
              <a:rPr lang="ru-RU" sz="3600" b="1" dirty="0" err="1">
                <a:solidFill>
                  <a:srgbClr val="404040"/>
                </a:solidFill>
                <a:latin typeface="Century Gothic"/>
                <a:ea typeface="ＭＳ Ｐゴシック" charset="0"/>
                <a:cs typeface="Century Gothic"/>
              </a:rPr>
              <a:t>cours</a:t>
            </a:r>
            <a:endParaRPr lang="ru-RU" sz="3600" b="1" dirty="0">
              <a:solidFill>
                <a:srgbClr val="404040"/>
              </a:solidFill>
              <a:latin typeface="Century Gothic"/>
              <a:ea typeface="ＭＳ Ｐゴシック" charset="0"/>
              <a:cs typeface="Century Gothic"/>
            </a:endParaRPr>
          </a:p>
        </p:txBody>
      </p:sp>
      <p:sp>
        <p:nvSpPr>
          <p:cNvPr id="2115" name="object 4"/>
          <p:cNvSpPr>
            <a:spLocks noChangeArrowheads="1"/>
          </p:cNvSpPr>
          <p:nvPr/>
        </p:nvSpPr>
        <p:spPr bwMode="auto">
          <a:xfrm>
            <a:off x="320026" y="1352550"/>
            <a:ext cx="8501452" cy="1848437"/>
          </a:xfrm>
          <a:prstGeom prst="rect">
            <a:avLst/>
          </a:prstGeom>
          <a:noFill/>
          <a:ln w="9525" cap="flat" algn="ctr">
            <a:noFill/>
            <a:prstDash val="solid"/>
            <a:round/>
            <a:headEnd type="none" w="med" len="med"/>
            <a:tailEnd type="none" w="med" len="med"/>
          </a:ln>
          <a:effectLst/>
        </p:spPr>
        <p:txBody>
          <a:bodyPr lIns="0" tIns="0" rIns="0" bIns="0"/>
          <a:lstStyle/>
          <a:p>
            <a:pPr>
              <a:lnSpc>
                <a:spcPts val="2455"/>
              </a:lnSpc>
            </a:pPr>
            <a:r>
              <a:rPr lang="fr-FR" sz="2400" dirty="0">
                <a:latin typeface="Century Gothic" panose="020B0502020202020204" pitchFamily="34" charset="0"/>
              </a:rPr>
              <a:t>5 </a:t>
            </a:r>
            <a:r>
              <a:rPr lang="ru-RU" sz="2400" dirty="0">
                <a:latin typeface="Century Gothic" panose="020B0502020202020204" pitchFamily="34" charset="0"/>
              </a:rPr>
              <a:t>jours </a:t>
            </a:r>
            <a:r>
              <a:rPr lang="fr-FR" sz="2400" dirty="0">
                <a:latin typeface="Century Gothic" panose="020B0502020202020204" pitchFamily="34" charset="0"/>
              </a:rPr>
              <a:t>d’immersion dans l’ écosystème Java pour:</a:t>
            </a:r>
          </a:p>
          <a:p>
            <a:pPr>
              <a:lnSpc>
                <a:spcPts val="2455"/>
              </a:lnSpc>
            </a:pPr>
            <a:endParaRPr lang="fr-FR" sz="2400" dirty="0">
              <a:latin typeface="Century Gothic" panose="020B0502020202020204" pitchFamily="34" charset="0"/>
            </a:endParaRPr>
          </a:p>
          <a:p>
            <a:pPr marL="800100" lvl="1" indent="-342900">
              <a:lnSpc>
                <a:spcPts val="2455"/>
              </a:lnSpc>
              <a:buFont typeface="Arial" panose="020B0604020202020204" pitchFamily="34" charset="0"/>
              <a:buChar char="•"/>
            </a:pPr>
            <a:r>
              <a:rPr lang="fr-FR" sz="2400" dirty="0">
                <a:latin typeface="Century Gothic" panose="020B0502020202020204" pitchFamily="34" charset="0"/>
              </a:rPr>
              <a:t>Mise en place d’une pipeline d’intégration/livraison continue.</a:t>
            </a:r>
          </a:p>
          <a:p>
            <a:pPr marL="800100" lvl="1" indent="-342900">
              <a:lnSpc>
                <a:spcPts val="2455"/>
              </a:lnSpc>
              <a:buFont typeface="Arial" panose="020B0604020202020204" pitchFamily="34" charset="0"/>
              <a:buChar char="•"/>
            </a:pPr>
            <a:r>
              <a:rPr lang="fr-FR" sz="2400" dirty="0">
                <a:latin typeface="Century Gothic" panose="020B0502020202020204" pitchFamily="34" charset="0"/>
              </a:rPr>
              <a:t>Découvrir/revoir les outils les plus populaires.</a:t>
            </a:r>
          </a:p>
          <a:p>
            <a:pPr marL="800100" lvl="1" indent="-342900">
              <a:lnSpc>
                <a:spcPts val="2455"/>
              </a:lnSpc>
              <a:buFont typeface="Arial" panose="020B0604020202020204" pitchFamily="34" charset="0"/>
              <a:buChar char="•"/>
            </a:pPr>
            <a:r>
              <a:rPr lang="fr-FR" sz="2400" dirty="0">
                <a:latin typeface="Century Gothic" panose="020B0502020202020204" pitchFamily="34" charset="0"/>
              </a:rPr>
              <a:t>Comprendre le cycle de vie d’un projet de développement. </a:t>
            </a:r>
          </a:p>
          <a:p>
            <a:pPr marL="800100" lvl="1" indent="-342900">
              <a:lnSpc>
                <a:spcPts val="2455"/>
              </a:lnSpc>
              <a:buFont typeface="Arial" panose="020B0604020202020204" pitchFamily="34" charset="0"/>
              <a:buChar char="•"/>
            </a:pPr>
            <a:endParaRPr lang="fr-FR" sz="2400" dirty="0">
              <a:latin typeface="Century Gothic" panose="020B0502020202020204" pitchFamily="34" charset="0"/>
            </a:endParaRPr>
          </a:p>
          <a:p>
            <a:pPr marL="800100" lvl="1" indent="-342900">
              <a:lnSpc>
                <a:spcPts val="2455"/>
              </a:lnSpc>
              <a:buFont typeface="Arial" panose="020B0604020202020204" pitchFamily="34" charset="0"/>
              <a:buChar char="•"/>
            </a:pPr>
            <a:endParaRPr lang="fr-FR" sz="2400" dirty="0">
              <a:latin typeface="Century Gothic" panose="020B0502020202020204" pitchFamily="34" charset="0"/>
            </a:endParaRPr>
          </a:p>
          <a:p>
            <a:pPr marL="800100" lvl="1" indent="-342900">
              <a:lnSpc>
                <a:spcPts val="2455"/>
              </a:lnSpc>
              <a:buFont typeface="Arial" panose="020B0604020202020204" pitchFamily="34" charset="0"/>
              <a:buChar char="•"/>
            </a:pPr>
            <a:endParaRPr lang="fr-FR" sz="2400" dirty="0">
              <a:latin typeface="Century Gothic" panose="020B0502020202020204" pitchFamily="34" charset="0"/>
            </a:endParaRPr>
          </a:p>
          <a:p>
            <a:pPr marL="800100" lvl="1" indent="-342900">
              <a:lnSpc>
                <a:spcPts val="2455"/>
              </a:lnSpc>
              <a:buFont typeface="Arial" panose="020B0604020202020204" pitchFamily="34" charset="0"/>
              <a:buChar char="•"/>
            </a:pPr>
            <a:endParaRPr lang="fr-FR" sz="2400" dirty="0">
              <a:latin typeface="Century Gothic" panose="020B0502020202020204" pitchFamily="34" charset="0"/>
            </a:endParaRPr>
          </a:p>
          <a:p>
            <a:pPr>
              <a:lnSpc>
                <a:spcPts val="2455"/>
              </a:lnSpc>
            </a:pPr>
            <a:endParaRPr lang="ru-RU" sz="2400" dirty="0">
              <a:latin typeface="Century Gothic" panose="020B0502020202020204" pitchFamily="34" charset="0"/>
            </a:endParaRPr>
          </a:p>
        </p:txBody>
      </p:sp>
      <p:sp>
        <p:nvSpPr>
          <p:cNvPr id="2117" name="object 6"/>
          <p:cNvSpPr>
            <a:spLocks noChangeArrowheads="1"/>
          </p:cNvSpPr>
          <p:nvPr/>
        </p:nvSpPr>
        <p:spPr bwMode="auto">
          <a:xfrm>
            <a:off x="197786" y="1809750"/>
            <a:ext cx="7346646" cy="1391237"/>
          </a:xfrm>
          <a:prstGeom prst="rect">
            <a:avLst/>
          </a:prstGeom>
          <a:noFill/>
          <a:ln w="9525" cap="flat" algn="ctr">
            <a:noFill/>
            <a:prstDash val="solid"/>
            <a:round/>
            <a:headEnd type="none" w="med" len="med"/>
            <a:tailEnd type="none" w="med" len="med"/>
          </a:ln>
          <a:effectLst/>
        </p:spPr>
        <p:txBody>
          <a:bodyPr lIns="0" tIns="0" rIns="0" bIns="0"/>
          <a:lstStyle/>
          <a:p>
            <a:pPr marL="742950" lvl="1" indent="-285750" defTabSz="457200">
              <a:lnSpc>
                <a:spcPts val="2107"/>
              </a:lnSpc>
              <a:spcBef>
                <a:spcPct val="20000"/>
              </a:spcBef>
              <a:buFontTx/>
              <a:buChar char="-"/>
            </a:pPr>
            <a:endParaRPr lang="fr-FR" dirty="0">
              <a:solidFill>
                <a:srgbClr val="404040"/>
              </a:solidFill>
              <a:latin typeface="Century Gothic"/>
              <a:ea typeface="ＭＳ Ｐゴシック" charset="0"/>
              <a:cs typeface="ＭＳ Ｐゴシック" charset="0"/>
            </a:endParaRPr>
          </a:p>
        </p:txBody>
      </p:sp>
      <p:sp>
        <p:nvSpPr>
          <p:cNvPr id="2119" name="object 8"/>
          <p:cNvSpPr>
            <a:spLocks noChangeArrowheads="1"/>
          </p:cNvSpPr>
          <p:nvPr/>
        </p:nvSpPr>
        <p:spPr bwMode="auto">
          <a:xfrm>
            <a:off x="1588922" y="4199948"/>
            <a:ext cx="6215106" cy="642942"/>
          </a:xfrm>
          <a:prstGeom prst="rect">
            <a:avLst/>
          </a:prstGeom>
          <a:noFill/>
          <a:ln w="9525" cap="flat" algn="ctr">
            <a:noFill/>
            <a:prstDash val="solid"/>
            <a:round/>
            <a:headEnd type="none" w="med" len="med"/>
            <a:tailEnd type="none" w="med" len="med"/>
          </a:ln>
          <a:effectLst/>
        </p:spPr>
        <p:txBody>
          <a:bodyPr lIns="0" tIns="0" rIns="0" bIns="0"/>
          <a:lstStyle/>
          <a:p>
            <a:pPr marL="742950" lvl="1" indent="-285750" defTabSz="457200">
              <a:lnSpc>
                <a:spcPts val="2107"/>
              </a:lnSpc>
              <a:spcBef>
                <a:spcPct val="20000"/>
              </a:spcBef>
              <a:buFontTx/>
              <a:buChar char="-"/>
            </a:pPr>
            <a:endParaRPr lang="ru-RU" dirty="0">
              <a:solidFill>
                <a:srgbClr val="404040"/>
              </a:solidFill>
              <a:latin typeface="Century Gothic"/>
              <a:ea typeface="ＭＳ Ｐゴシック" charset="0"/>
              <a:cs typeface="ＭＳ Ｐゴシック" charset="0"/>
            </a:endParaRPr>
          </a:p>
        </p:txBody>
      </p:sp>
      <p:sp>
        <p:nvSpPr>
          <p:cNvPr id="2120" name="object 9"/>
          <p:cNvSpPr>
            <a:spLocks noChangeArrowheads="1"/>
          </p:cNvSpPr>
          <p:nvPr/>
        </p:nvSpPr>
        <p:spPr bwMode="auto">
          <a:xfrm>
            <a:off x="86482" y="5001949"/>
            <a:ext cx="1785848" cy="242047"/>
          </a:xfrm>
          <a:prstGeom prst="rect">
            <a:avLst/>
          </a:prstGeom>
          <a:noFill/>
          <a:ln w="9525" cap="flat" algn="ctr">
            <a:noFill/>
            <a:prstDash val="solid"/>
            <a:round/>
            <a:headEnd type="none" w="med" len="med"/>
            <a:tailEnd type="none" w="med" len="med"/>
          </a:ln>
          <a:effectLst/>
        </p:spPr>
        <p:txBody>
          <a:bodyPr lIns="0" tIns="0" rIns="0" bIns="0"/>
          <a:lstStyle/>
          <a:p>
            <a:pPr>
              <a:lnSpc>
                <a:spcPts val="959"/>
              </a:lnSpc>
            </a:pPr>
            <a:endParaRPr lang="ru-RU" sz="900">
              <a:latin typeface="DWSAWQ+ArialMT"/>
            </a:endParaRPr>
          </a:p>
        </p:txBody>
      </p:sp>
      <p:sp>
        <p:nvSpPr>
          <p:cNvPr id="2" name="Espace réservé du numéro de diapositive 1"/>
          <p:cNvSpPr>
            <a:spLocks noGrp="1"/>
          </p:cNvSpPr>
          <p:nvPr>
            <p:ph type="sldNum" sz="quarter" idx="12"/>
          </p:nvPr>
        </p:nvSpPr>
        <p:spPr/>
        <p:txBody>
          <a:bodyPr/>
          <a:lstStyle/>
          <a:p>
            <a:fld id="{DE59B50D-45F7-4E81-8097-E226BFA4C013}" type="slidenum">
              <a:rPr lang="fr-FR" smtClean="0"/>
              <a:pPr/>
              <a:t>3</a:t>
            </a:fld>
            <a:endParaRPr lang="fr-FR"/>
          </a:p>
        </p:txBody>
      </p:sp>
      <p:grpSp>
        <p:nvGrpSpPr>
          <p:cNvPr id="6" name="Groupe 5">
            <a:extLst>
              <a:ext uri="{FF2B5EF4-FFF2-40B4-BE49-F238E27FC236}">
                <a16:creationId xmlns:a16="http://schemas.microsoft.com/office/drawing/2014/main" id="{8D1BD1C6-CC02-4467-9F48-76B94B701C72}"/>
              </a:ext>
            </a:extLst>
          </p:cNvPr>
          <p:cNvGrpSpPr/>
          <p:nvPr/>
        </p:nvGrpSpPr>
        <p:grpSpPr>
          <a:xfrm>
            <a:off x="0" y="3510251"/>
            <a:ext cx="3209533" cy="1612721"/>
            <a:chOff x="228600" y="3585262"/>
            <a:chExt cx="3209533" cy="1612721"/>
          </a:xfrm>
        </p:grpSpPr>
        <p:sp>
          <p:nvSpPr>
            <p:cNvPr id="3" name="Rectangle 2">
              <a:extLst>
                <a:ext uri="{FF2B5EF4-FFF2-40B4-BE49-F238E27FC236}">
                  <a16:creationId xmlns:a16="http://schemas.microsoft.com/office/drawing/2014/main" id="{CF158DE0-ECED-496C-9409-942CA8A6E68B}"/>
                </a:ext>
              </a:extLst>
            </p:cNvPr>
            <p:cNvSpPr/>
            <p:nvPr/>
          </p:nvSpPr>
          <p:spPr>
            <a:xfrm>
              <a:off x="228600" y="3585262"/>
              <a:ext cx="3209533" cy="361637"/>
            </a:xfrm>
            <a:prstGeom prst="rect">
              <a:avLst/>
            </a:prstGeom>
          </p:spPr>
          <p:txBody>
            <a:bodyPr wrap="none">
              <a:spAutoFit/>
            </a:bodyPr>
            <a:lstStyle/>
            <a:p>
              <a:pPr lvl="1" defTabSz="457200">
                <a:lnSpc>
                  <a:spcPts val="2107"/>
                </a:lnSpc>
                <a:spcBef>
                  <a:spcPct val="20000"/>
                </a:spcBef>
              </a:pPr>
              <a:r>
                <a:rPr lang="fr-FR" b="1" dirty="0">
                  <a:solidFill>
                    <a:srgbClr val="404040"/>
                  </a:solidFill>
                  <a:latin typeface="Century Gothic"/>
                  <a:ea typeface="ＭＳ Ｐゴシック" charset="0"/>
                  <a:cs typeface="ＭＳ Ｐゴシック" charset="0"/>
                </a:rPr>
                <a:t>40</a:t>
              </a:r>
              <a:r>
                <a:rPr lang="ru-RU" b="1" dirty="0">
                  <a:solidFill>
                    <a:srgbClr val="404040"/>
                  </a:solidFill>
                  <a:latin typeface="Century Gothic"/>
                  <a:ea typeface="ＭＳ Ｐゴシック" charset="0"/>
                  <a:cs typeface="ＭＳ Ｐゴシック" charset="0"/>
                </a:rPr>
                <a:t> %</a:t>
              </a:r>
              <a:r>
                <a:rPr lang="ru-RU" dirty="0">
                  <a:solidFill>
                    <a:srgbClr val="404040"/>
                  </a:solidFill>
                  <a:latin typeface="Century Gothic"/>
                  <a:ea typeface="ＭＳ Ｐゴシック" charset="0"/>
                  <a:cs typeface="ＭＳ Ｐゴシック" charset="0"/>
                </a:rPr>
                <a:t> de théorie (slides)</a:t>
              </a:r>
            </a:p>
          </p:txBody>
        </p:sp>
        <p:pic>
          <p:nvPicPr>
            <p:cNvPr id="5" name="Image 4">
              <a:extLst>
                <a:ext uri="{FF2B5EF4-FFF2-40B4-BE49-F238E27FC236}">
                  <a16:creationId xmlns:a16="http://schemas.microsoft.com/office/drawing/2014/main" id="{CA34803C-703C-4C64-94D3-0A8039B0F8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651689"/>
              <a:ext cx="1546294" cy="1546294"/>
            </a:xfrm>
            <a:prstGeom prst="rect">
              <a:avLst/>
            </a:prstGeom>
          </p:spPr>
        </p:pic>
      </p:grpSp>
      <p:grpSp>
        <p:nvGrpSpPr>
          <p:cNvPr id="14" name="Groupe 13">
            <a:extLst>
              <a:ext uri="{FF2B5EF4-FFF2-40B4-BE49-F238E27FC236}">
                <a16:creationId xmlns:a16="http://schemas.microsoft.com/office/drawing/2014/main" id="{7BA183A0-D65C-4820-9DBC-CFF2B2AC3927}"/>
              </a:ext>
            </a:extLst>
          </p:cNvPr>
          <p:cNvGrpSpPr/>
          <p:nvPr/>
        </p:nvGrpSpPr>
        <p:grpSpPr>
          <a:xfrm>
            <a:off x="5441897" y="3385211"/>
            <a:ext cx="3586313" cy="1642927"/>
            <a:chOff x="4909597" y="3480045"/>
            <a:chExt cx="3586313" cy="1642927"/>
          </a:xfrm>
        </p:grpSpPr>
        <p:sp>
          <p:nvSpPr>
            <p:cNvPr id="9" name="Rectangle 8">
              <a:extLst>
                <a:ext uri="{FF2B5EF4-FFF2-40B4-BE49-F238E27FC236}">
                  <a16:creationId xmlns:a16="http://schemas.microsoft.com/office/drawing/2014/main" id="{35FB1C2E-E1A1-471B-92E8-D76C9A42848C}"/>
                </a:ext>
              </a:extLst>
            </p:cNvPr>
            <p:cNvSpPr/>
            <p:nvPr/>
          </p:nvSpPr>
          <p:spPr>
            <a:xfrm>
              <a:off x="4909597" y="3480045"/>
              <a:ext cx="3586313" cy="361637"/>
            </a:xfrm>
            <a:prstGeom prst="rect">
              <a:avLst/>
            </a:prstGeom>
          </p:spPr>
          <p:txBody>
            <a:bodyPr wrap="square">
              <a:spAutoFit/>
            </a:bodyPr>
            <a:lstStyle/>
            <a:p>
              <a:pPr lvl="1" defTabSz="457200">
                <a:lnSpc>
                  <a:spcPts val="2107"/>
                </a:lnSpc>
                <a:spcBef>
                  <a:spcPct val="20000"/>
                </a:spcBef>
              </a:pPr>
              <a:r>
                <a:rPr lang="fr-FR" b="1" dirty="0">
                  <a:solidFill>
                    <a:srgbClr val="404040"/>
                  </a:solidFill>
                  <a:latin typeface="Century Gothic"/>
                  <a:ea typeface="ＭＳ Ｐゴシック" charset="0"/>
                  <a:cs typeface="ＭＳ Ｐゴシック" charset="0"/>
                </a:rPr>
                <a:t>6</a:t>
              </a:r>
              <a:r>
                <a:rPr lang="ru-RU" b="1" dirty="0">
                  <a:solidFill>
                    <a:srgbClr val="404040"/>
                  </a:solidFill>
                  <a:latin typeface="Century Gothic"/>
                  <a:ea typeface="ＭＳ Ｐゴシック" charset="0"/>
                  <a:cs typeface="ＭＳ Ｐゴシック" charset="0"/>
                </a:rPr>
                <a:t>0 % </a:t>
              </a:r>
              <a:r>
                <a:rPr lang="ru-RU" dirty="0">
                  <a:solidFill>
                    <a:srgbClr val="404040"/>
                  </a:solidFill>
                  <a:latin typeface="Century Gothic"/>
                  <a:ea typeface="ＭＳ Ｐゴシック" charset="0"/>
                  <a:cs typeface="ＭＳ Ｐゴシック" charset="0"/>
                </a:rPr>
                <a:t>de pratique (TPs)</a:t>
              </a:r>
            </a:p>
          </p:txBody>
        </p:sp>
        <p:pic>
          <p:nvPicPr>
            <p:cNvPr id="13" name="Image 12">
              <a:extLst>
                <a:ext uri="{FF2B5EF4-FFF2-40B4-BE49-F238E27FC236}">
                  <a16:creationId xmlns:a16="http://schemas.microsoft.com/office/drawing/2014/main" id="{13CAC62B-453A-4CC4-B3D1-18D367196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55" y="3731737"/>
              <a:ext cx="968377" cy="1391235"/>
            </a:xfrm>
            <a:prstGeom prst="rect">
              <a:avLst/>
            </a:prstGeom>
          </p:spPr>
        </p:pic>
      </p:grpSp>
    </p:spTree>
    <p:extLst>
      <p:ext uri="{BB962C8B-B14F-4D97-AF65-F5344CB8AC3E}">
        <p14:creationId xmlns:p14="http://schemas.microsoft.com/office/powerpoint/2010/main" val="1936093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881313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p:nvPr/>
        </p:nvSpPr>
        <p:spPr>
          <a:xfrm>
            <a:off x="304800" y="984072"/>
            <a:ext cx="7684134" cy="3742691"/>
          </a:xfrm>
          <a:prstGeom prst="rect">
            <a:avLst/>
          </a:prstGeom>
        </p:spPr>
        <p:txBody>
          <a:bodyPr vert="horz" wrap="square" lIns="0" tIns="13335" rIns="0" bIns="0" rtlCol="0">
            <a:spAutoFit/>
          </a:bodyPr>
          <a:lstStyle/>
          <a:p>
            <a:pPr marL="270510" indent="-258445">
              <a:lnSpc>
                <a:spcPts val="2280"/>
              </a:lnSpc>
              <a:spcBef>
                <a:spcPts val="105"/>
              </a:spcBef>
              <a:buClr>
                <a:srgbClr val="D24717"/>
              </a:buClr>
              <a:buFont typeface="Wingdings"/>
              <a:buChar char=""/>
              <a:tabLst>
                <a:tab pos="271145" algn="l"/>
              </a:tabLst>
            </a:pPr>
            <a:r>
              <a:rPr sz="1400" dirty="0">
                <a:solidFill>
                  <a:srgbClr val="404040"/>
                </a:solidFill>
                <a:latin typeface="Calibri"/>
                <a:cs typeface="Calibri"/>
              </a:rPr>
              <a:t>Une </a:t>
            </a:r>
            <a:r>
              <a:rPr sz="1400" spc="-5" dirty="0">
                <a:solidFill>
                  <a:srgbClr val="404040"/>
                </a:solidFill>
                <a:latin typeface="Calibri"/>
                <a:cs typeface="Calibri"/>
              </a:rPr>
              <a:t>utilisation </a:t>
            </a:r>
            <a:r>
              <a:rPr sz="1400" spc="-10" dirty="0">
                <a:solidFill>
                  <a:srgbClr val="404040"/>
                </a:solidFill>
                <a:latin typeface="Calibri"/>
                <a:cs typeface="Calibri"/>
              </a:rPr>
              <a:t>très intéressante </a:t>
            </a:r>
            <a:r>
              <a:rPr sz="1400" spc="-5" dirty="0">
                <a:solidFill>
                  <a:srgbClr val="404040"/>
                </a:solidFill>
                <a:latin typeface="Calibri"/>
                <a:cs typeface="Calibri"/>
              </a:rPr>
              <a:t>des </a:t>
            </a:r>
            <a:r>
              <a:rPr sz="1400" dirty="0">
                <a:solidFill>
                  <a:srgbClr val="404040"/>
                </a:solidFill>
                <a:latin typeface="Calibri"/>
                <a:cs typeface="Calibri"/>
              </a:rPr>
              <a:t>phases </a:t>
            </a:r>
            <a:r>
              <a:rPr sz="1400" spc="-10" dirty="0">
                <a:solidFill>
                  <a:srgbClr val="404040"/>
                </a:solidFill>
                <a:latin typeface="Calibri"/>
                <a:cs typeface="Calibri"/>
              </a:rPr>
              <a:t>d’intégration est </a:t>
            </a:r>
            <a:r>
              <a:rPr sz="1400" spc="-5" dirty="0">
                <a:solidFill>
                  <a:srgbClr val="404040"/>
                </a:solidFill>
                <a:latin typeface="Calibri"/>
                <a:cs typeface="Calibri"/>
              </a:rPr>
              <a:t>de</a:t>
            </a:r>
            <a:r>
              <a:rPr sz="1400" spc="140" dirty="0">
                <a:solidFill>
                  <a:srgbClr val="404040"/>
                </a:solidFill>
                <a:latin typeface="Calibri"/>
                <a:cs typeface="Calibri"/>
              </a:rPr>
              <a:t> </a:t>
            </a:r>
            <a:r>
              <a:rPr sz="1400" spc="-10" dirty="0">
                <a:solidFill>
                  <a:srgbClr val="404040"/>
                </a:solidFill>
                <a:latin typeface="Calibri"/>
                <a:cs typeface="Calibri"/>
              </a:rPr>
              <a:t>profiter</a:t>
            </a:r>
            <a:endParaRPr sz="1400" dirty="0">
              <a:latin typeface="Calibri"/>
              <a:cs typeface="Calibri"/>
            </a:endParaRPr>
          </a:p>
          <a:p>
            <a:pPr marL="104139">
              <a:lnSpc>
                <a:spcPts val="2160"/>
              </a:lnSpc>
            </a:pPr>
            <a:r>
              <a:rPr sz="1400" spc="-5" dirty="0">
                <a:solidFill>
                  <a:srgbClr val="404040"/>
                </a:solidFill>
                <a:latin typeface="Calibri"/>
                <a:cs typeface="Calibri"/>
              </a:rPr>
              <a:t>des </a:t>
            </a:r>
            <a:r>
              <a:rPr sz="1400" dirty="0">
                <a:solidFill>
                  <a:srgbClr val="404040"/>
                </a:solidFill>
                <a:latin typeface="Calibri"/>
                <a:cs typeface="Calibri"/>
              </a:rPr>
              <a:t>phases </a:t>
            </a:r>
            <a:r>
              <a:rPr sz="1400" spc="-10" dirty="0">
                <a:solidFill>
                  <a:srgbClr val="404040"/>
                </a:solidFill>
                <a:latin typeface="Calibri"/>
                <a:cs typeface="Calibri"/>
              </a:rPr>
              <a:t>pre-integration-test et post-integration-test </a:t>
            </a:r>
            <a:r>
              <a:rPr sz="1400" dirty="0">
                <a:solidFill>
                  <a:srgbClr val="404040"/>
                </a:solidFill>
                <a:latin typeface="Calibri"/>
                <a:cs typeface="Calibri"/>
              </a:rPr>
              <a:t>pour</a:t>
            </a:r>
            <a:r>
              <a:rPr sz="1400" spc="65" dirty="0">
                <a:solidFill>
                  <a:srgbClr val="404040"/>
                </a:solidFill>
                <a:latin typeface="Calibri"/>
                <a:cs typeface="Calibri"/>
              </a:rPr>
              <a:t> </a:t>
            </a:r>
            <a:r>
              <a:rPr sz="1400" spc="-15" dirty="0">
                <a:solidFill>
                  <a:srgbClr val="404040"/>
                </a:solidFill>
                <a:latin typeface="Calibri"/>
                <a:cs typeface="Calibri"/>
              </a:rPr>
              <a:t>tester</a:t>
            </a:r>
            <a:endParaRPr sz="1400" dirty="0">
              <a:latin typeface="Calibri"/>
              <a:cs typeface="Calibri"/>
            </a:endParaRPr>
          </a:p>
          <a:p>
            <a:pPr marL="104139">
              <a:lnSpc>
                <a:spcPts val="2280"/>
              </a:lnSpc>
            </a:pPr>
            <a:r>
              <a:rPr sz="1400" spc="-25" dirty="0">
                <a:solidFill>
                  <a:srgbClr val="404040"/>
                </a:solidFill>
                <a:latin typeface="Calibri"/>
                <a:cs typeface="Calibri"/>
              </a:rPr>
              <a:t>l’archive </a:t>
            </a:r>
            <a:r>
              <a:rPr sz="1400" spc="-20" dirty="0">
                <a:solidFill>
                  <a:srgbClr val="404040"/>
                </a:solidFill>
                <a:latin typeface="Calibri"/>
                <a:cs typeface="Calibri"/>
              </a:rPr>
              <a:t>Java </a:t>
            </a:r>
            <a:r>
              <a:rPr sz="1400" dirty="0">
                <a:solidFill>
                  <a:srgbClr val="404040"/>
                </a:solidFill>
                <a:latin typeface="Calibri"/>
                <a:cs typeface="Calibri"/>
              </a:rPr>
              <a:t>du </a:t>
            </a:r>
            <a:r>
              <a:rPr sz="1400" spc="-10" dirty="0">
                <a:solidFill>
                  <a:srgbClr val="404040"/>
                </a:solidFill>
                <a:latin typeface="Calibri"/>
                <a:cs typeface="Calibri"/>
              </a:rPr>
              <a:t>projet </a:t>
            </a:r>
            <a:r>
              <a:rPr sz="1400" spc="-5" dirty="0">
                <a:solidFill>
                  <a:srgbClr val="404040"/>
                </a:solidFill>
                <a:latin typeface="Calibri"/>
                <a:cs typeface="Calibri"/>
              </a:rPr>
              <a:t>dans son </a:t>
            </a:r>
            <a:r>
              <a:rPr sz="1400" spc="-10" dirty="0">
                <a:solidFill>
                  <a:srgbClr val="404040"/>
                </a:solidFill>
                <a:latin typeface="Calibri"/>
                <a:cs typeface="Calibri"/>
              </a:rPr>
              <a:t>environnement</a:t>
            </a:r>
            <a:r>
              <a:rPr sz="1400" spc="30" dirty="0">
                <a:solidFill>
                  <a:srgbClr val="404040"/>
                </a:solidFill>
                <a:latin typeface="Calibri"/>
                <a:cs typeface="Calibri"/>
              </a:rPr>
              <a:t> </a:t>
            </a:r>
            <a:r>
              <a:rPr sz="1400" dirty="0">
                <a:solidFill>
                  <a:srgbClr val="404040"/>
                </a:solidFill>
                <a:latin typeface="Calibri"/>
                <a:cs typeface="Calibri"/>
              </a:rPr>
              <a:t>cible.</a:t>
            </a:r>
            <a:endParaRPr sz="1400" dirty="0">
              <a:latin typeface="Calibri"/>
              <a:cs typeface="Calibri"/>
            </a:endParaRPr>
          </a:p>
          <a:p>
            <a:pPr marL="104139" marR="62230" indent="-92075">
              <a:lnSpc>
                <a:spcPts val="2160"/>
              </a:lnSpc>
              <a:spcBef>
                <a:spcPts val="1435"/>
              </a:spcBef>
              <a:buClr>
                <a:srgbClr val="D24717"/>
              </a:buClr>
              <a:buFont typeface="Wingdings"/>
              <a:buChar char=""/>
              <a:tabLst>
                <a:tab pos="271145" algn="l"/>
              </a:tabLst>
            </a:pPr>
            <a:r>
              <a:rPr sz="1400" dirty="0">
                <a:solidFill>
                  <a:srgbClr val="404040"/>
                </a:solidFill>
                <a:latin typeface="Calibri"/>
                <a:cs typeface="Calibri"/>
              </a:rPr>
              <a:t>Que ce </a:t>
            </a:r>
            <a:r>
              <a:rPr sz="1400" spc="-5" dirty="0">
                <a:solidFill>
                  <a:srgbClr val="404040"/>
                </a:solidFill>
                <a:latin typeface="Calibri"/>
                <a:cs typeface="Calibri"/>
              </a:rPr>
              <a:t>soit </a:t>
            </a:r>
            <a:r>
              <a:rPr sz="1400" dirty="0">
                <a:solidFill>
                  <a:srgbClr val="404040"/>
                </a:solidFill>
                <a:latin typeface="Calibri"/>
                <a:cs typeface="Calibri"/>
              </a:rPr>
              <a:t>pour </a:t>
            </a:r>
            <a:r>
              <a:rPr sz="1400" spc="-5" dirty="0">
                <a:solidFill>
                  <a:srgbClr val="404040"/>
                </a:solidFill>
                <a:latin typeface="Calibri"/>
                <a:cs typeface="Calibri"/>
              </a:rPr>
              <a:t>les </a:t>
            </a:r>
            <a:r>
              <a:rPr sz="1400" spc="-10" dirty="0">
                <a:solidFill>
                  <a:srgbClr val="404040"/>
                </a:solidFill>
                <a:latin typeface="Calibri"/>
                <a:cs typeface="Calibri"/>
              </a:rPr>
              <a:t>tests unitaires </a:t>
            </a:r>
            <a:r>
              <a:rPr sz="1400" spc="-5" dirty="0">
                <a:solidFill>
                  <a:srgbClr val="404040"/>
                </a:solidFill>
                <a:latin typeface="Calibri"/>
                <a:cs typeface="Calibri"/>
              </a:rPr>
              <a:t>ou les </a:t>
            </a:r>
            <a:r>
              <a:rPr sz="1400" spc="-10" dirty="0">
                <a:solidFill>
                  <a:srgbClr val="404040"/>
                </a:solidFill>
                <a:latin typeface="Calibri"/>
                <a:cs typeface="Calibri"/>
              </a:rPr>
              <a:t>tests d’intégration, </a:t>
            </a:r>
            <a:r>
              <a:rPr sz="1400" dirty="0">
                <a:solidFill>
                  <a:srgbClr val="404040"/>
                </a:solidFill>
                <a:latin typeface="Calibri"/>
                <a:cs typeface="Calibri"/>
              </a:rPr>
              <a:t>il </a:t>
            </a:r>
            <a:r>
              <a:rPr sz="1400" spc="-10" dirty="0">
                <a:solidFill>
                  <a:srgbClr val="404040"/>
                </a:solidFill>
                <a:latin typeface="Calibri"/>
                <a:cs typeface="Calibri"/>
              </a:rPr>
              <a:t>est  </a:t>
            </a:r>
            <a:r>
              <a:rPr sz="1400" spc="-5" dirty="0">
                <a:solidFill>
                  <a:srgbClr val="404040"/>
                </a:solidFill>
                <a:latin typeface="Calibri"/>
                <a:cs typeface="Calibri"/>
              </a:rPr>
              <a:t>possible de choisir comment </a:t>
            </a:r>
            <a:r>
              <a:rPr sz="1400" dirty="0">
                <a:solidFill>
                  <a:srgbClr val="404040"/>
                </a:solidFill>
                <a:latin typeface="Calibri"/>
                <a:cs typeface="Calibri"/>
              </a:rPr>
              <a:t>le </a:t>
            </a:r>
            <a:r>
              <a:rPr sz="1400" spc="-10" dirty="0">
                <a:solidFill>
                  <a:srgbClr val="404040"/>
                </a:solidFill>
                <a:latin typeface="Calibri"/>
                <a:cs typeface="Calibri"/>
              </a:rPr>
              <a:t>processus réalisé </a:t>
            </a:r>
            <a:r>
              <a:rPr sz="1400" spc="-5" dirty="0">
                <a:solidFill>
                  <a:srgbClr val="404040"/>
                </a:solidFill>
                <a:latin typeface="Calibri"/>
                <a:cs typeface="Calibri"/>
              </a:rPr>
              <a:t>sur un </a:t>
            </a:r>
            <a:r>
              <a:rPr sz="1400" spc="-10" dirty="0">
                <a:solidFill>
                  <a:srgbClr val="404040"/>
                </a:solidFill>
                <a:latin typeface="Calibri"/>
                <a:cs typeface="Calibri"/>
              </a:rPr>
              <a:t>projet </a:t>
            </a:r>
            <a:r>
              <a:rPr sz="1400" spc="-5" dirty="0">
                <a:solidFill>
                  <a:srgbClr val="404040"/>
                </a:solidFill>
                <a:latin typeface="Calibri"/>
                <a:cs typeface="Calibri"/>
              </a:rPr>
              <a:t>doit réagir  </a:t>
            </a:r>
            <a:r>
              <a:rPr sz="1400" dirty="0">
                <a:solidFill>
                  <a:srgbClr val="404040"/>
                </a:solidFill>
                <a:latin typeface="Calibri"/>
                <a:cs typeface="Calibri"/>
              </a:rPr>
              <a:t>aux </a:t>
            </a:r>
            <a:r>
              <a:rPr sz="1400" spc="-10" dirty="0">
                <a:solidFill>
                  <a:srgbClr val="404040"/>
                </a:solidFill>
                <a:latin typeface="Calibri"/>
                <a:cs typeface="Calibri"/>
              </a:rPr>
              <a:t>tests et </a:t>
            </a:r>
            <a:r>
              <a:rPr sz="1400" dirty="0">
                <a:solidFill>
                  <a:srgbClr val="404040"/>
                </a:solidFill>
                <a:latin typeface="Calibri"/>
                <a:cs typeface="Calibri"/>
              </a:rPr>
              <a:t>à </a:t>
            </a:r>
            <a:r>
              <a:rPr sz="1400" spc="-10" dirty="0">
                <a:solidFill>
                  <a:srgbClr val="404040"/>
                </a:solidFill>
                <a:latin typeface="Calibri"/>
                <a:cs typeface="Calibri"/>
              </a:rPr>
              <a:t>leurs états. </a:t>
            </a:r>
            <a:r>
              <a:rPr sz="1400" spc="-5" dirty="0">
                <a:solidFill>
                  <a:srgbClr val="404040"/>
                </a:solidFill>
                <a:latin typeface="Calibri"/>
                <a:cs typeface="Calibri"/>
              </a:rPr>
              <a:t>Les </a:t>
            </a:r>
            <a:r>
              <a:rPr sz="1400" dirty="0">
                <a:solidFill>
                  <a:srgbClr val="404040"/>
                </a:solidFill>
                <a:latin typeface="Calibri"/>
                <a:cs typeface="Calibri"/>
              </a:rPr>
              <a:t>actions </a:t>
            </a:r>
            <a:r>
              <a:rPr sz="1400" spc="-10" dirty="0">
                <a:solidFill>
                  <a:srgbClr val="404040"/>
                </a:solidFill>
                <a:latin typeface="Calibri"/>
                <a:cs typeface="Calibri"/>
              </a:rPr>
              <a:t>suivantes peuvent être </a:t>
            </a:r>
            <a:r>
              <a:rPr sz="1400" spc="-5" dirty="0">
                <a:solidFill>
                  <a:srgbClr val="404040"/>
                </a:solidFill>
                <a:latin typeface="Calibri"/>
                <a:cs typeface="Calibri"/>
              </a:rPr>
              <a:t>réalisées</a:t>
            </a:r>
            <a:r>
              <a:rPr sz="1400" spc="145" dirty="0">
                <a:solidFill>
                  <a:srgbClr val="404040"/>
                </a:solidFill>
                <a:latin typeface="Calibri"/>
                <a:cs typeface="Calibri"/>
              </a:rPr>
              <a:t> </a:t>
            </a:r>
            <a:r>
              <a:rPr sz="1400" dirty="0">
                <a:solidFill>
                  <a:srgbClr val="404040"/>
                </a:solidFill>
                <a:latin typeface="Calibri"/>
                <a:cs typeface="Calibri"/>
              </a:rPr>
              <a:t>:</a:t>
            </a:r>
            <a:endParaRPr sz="1400" dirty="0">
              <a:latin typeface="Calibri"/>
              <a:cs typeface="Calibri"/>
            </a:endParaRPr>
          </a:p>
          <a:p>
            <a:pPr>
              <a:lnSpc>
                <a:spcPct val="100000"/>
              </a:lnSpc>
              <a:buClr>
                <a:srgbClr val="D24717"/>
              </a:buClr>
              <a:buFont typeface="Wingdings"/>
              <a:buChar char=""/>
            </a:pPr>
            <a:endParaRPr sz="1400" dirty="0">
              <a:latin typeface="Times New Roman"/>
              <a:cs typeface="Times New Roman"/>
            </a:endParaRPr>
          </a:p>
          <a:p>
            <a:pPr marL="396875" marR="1011555" lvl="1" indent="-182880">
              <a:lnSpc>
                <a:spcPts val="1939"/>
              </a:lnSpc>
              <a:spcBef>
                <a:spcPts val="1670"/>
              </a:spcBef>
              <a:buClr>
                <a:srgbClr val="D24717"/>
              </a:buClr>
              <a:buFont typeface="Wingdings"/>
              <a:buChar char=""/>
              <a:tabLst>
                <a:tab pos="448945" algn="l"/>
              </a:tabLst>
            </a:pPr>
            <a:r>
              <a:rPr sz="1200" spc="-5" dirty="0">
                <a:solidFill>
                  <a:srgbClr val="404040"/>
                </a:solidFill>
                <a:latin typeface="Calibri"/>
                <a:cs typeface="Calibri"/>
              </a:rPr>
              <a:t>Annuler </a:t>
            </a:r>
            <a:r>
              <a:rPr sz="1200" spc="-25" dirty="0">
                <a:solidFill>
                  <a:srgbClr val="404040"/>
                </a:solidFill>
                <a:latin typeface="Calibri"/>
                <a:cs typeface="Calibri"/>
              </a:rPr>
              <a:t>l’exécution </a:t>
            </a:r>
            <a:r>
              <a:rPr sz="1200" spc="-5" dirty="0">
                <a:solidFill>
                  <a:srgbClr val="404040"/>
                </a:solidFill>
                <a:latin typeface="Calibri"/>
                <a:cs typeface="Calibri"/>
              </a:rPr>
              <a:t>des </a:t>
            </a:r>
            <a:r>
              <a:rPr sz="1200" spc="-10" dirty="0">
                <a:solidFill>
                  <a:srgbClr val="404040"/>
                </a:solidFill>
                <a:latin typeface="Calibri"/>
                <a:cs typeface="Calibri"/>
              </a:rPr>
              <a:t>tests unitaires </a:t>
            </a:r>
            <a:r>
              <a:rPr sz="1200" spc="-5" dirty="0">
                <a:solidFill>
                  <a:srgbClr val="404040"/>
                </a:solidFill>
                <a:latin typeface="Calibri"/>
                <a:cs typeface="Calibri"/>
              </a:rPr>
              <a:t>dans le processus (-Dmaven.  </a:t>
            </a:r>
            <a:r>
              <a:rPr sz="1200" spc="-10" dirty="0">
                <a:solidFill>
                  <a:srgbClr val="404040"/>
                </a:solidFill>
                <a:latin typeface="Calibri"/>
                <a:cs typeface="Calibri"/>
              </a:rPr>
              <a:t>test.skip=true).</a:t>
            </a:r>
            <a:endParaRPr sz="1200" dirty="0">
              <a:latin typeface="Calibri"/>
              <a:cs typeface="Calibri"/>
            </a:endParaRPr>
          </a:p>
          <a:p>
            <a:pPr marL="448309" lvl="1" indent="-234950">
              <a:lnSpc>
                <a:spcPct val="100000"/>
              </a:lnSpc>
              <a:spcBef>
                <a:spcPts val="360"/>
              </a:spcBef>
              <a:buClr>
                <a:srgbClr val="D24717"/>
              </a:buClr>
              <a:buFont typeface="Wingdings"/>
              <a:buChar char=""/>
              <a:tabLst>
                <a:tab pos="448945" algn="l"/>
              </a:tabLst>
            </a:pPr>
            <a:r>
              <a:rPr sz="1200" spc="-5" dirty="0">
                <a:solidFill>
                  <a:srgbClr val="404040"/>
                </a:solidFill>
                <a:latin typeface="Calibri"/>
                <a:cs typeface="Calibri"/>
              </a:rPr>
              <a:t>Obliger un </a:t>
            </a:r>
            <a:r>
              <a:rPr sz="1200" spc="-10" dirty="0">
                <a:solidFill>
                  <a:srgbClr val="404040"/>
                </a:solidFill>
                <a:latin typeface="Calibri"/>
                <a:cs typeface="Calibri"/>
              </a:rPr>
              <a:t>projet </a:t>
            </a:r>
            <a:r>
              <a:rPr sz="1200" dirty="0">
                <a:solidFill>
                  <a:srgbClr val="404040"/>
                </a:solidFill>
                <a:latin typeface="Calibri"/>
                <a:cs typeface="Calibri"/>
              </a:rPr>
              <a:t>à </a:t>
            </a:r>
            <a:r>
              <a:rPr sz="1200" spc="-10" dirty="0">
                <a:solidFill>
                  <a:srgbClr val="404040"/>
                </a:solidFill>
                <a:latin typeface="Calibri"/>
                <a:cs typeface="Calibri"/>
              </a:rPr>
              <a:t>avoir </a:t>
            </a:r>
            <a:r>
              <a:rPr sz="1200" spc="-5" dirty="0">
                <a:solidFill>
                  <a:srgbClr val="404040"/>
                </a:solidFill>
                <a:latin typeface="Calibri"/>
                <a:cs typeface="Calibri"/>
              </a:rPr>
              <a:t>des </a:t>
            </a:r>
            <a:r>
              <a:rPr sz="1200" spc="-10" dirty="0">
                <a:solidFill>
                  <a:srgbClr val="404040"/>
                </a:solidFill>
                <a:latin typeface="Calibri"/>
                <a:cs typeface="Calibri"/>
              </a:rPr>
              <a:t>tests</a:t>
            </a:r>
            <a:r>
              <a:rPr sz="1200" spc="45" dirty="0">
                <a:solidFill>
                  <a:srgbClr val="404040"/>
                </a:solidFill>
                <a:latin typeface="Calibri"/>
                <a:cs typeface="Calibri"/>
              </a:rPr>
              <a:t> </a:t>
            </a:r>
            <a:r>
              <a:rPr sz="1200" spc="-15" dirty="0">
                <a:solidFill>
                  <a:srgbClr val="404040"/>
                </a:solidFill>
                <a:latin typeface="Calibri"/>
                <a:cs typeface="Calibri"/>
              </a:rPr>
              <a:t>(-DfailIfNoTest=true).</a:t>
            </a:r>
            <a:endParaRPr sz="1200" dirty="0">
              <a:latin typeface="Calibri"/>
              <a:cs typeface="Calibri"/>
            </a:endParaRPr>
          </a:p>
          <a:p>
            <a:pPr marL="448309" lvl="1" indent="-234950">
              <a:lnSpc>
                <a:spcPts val="2055"/>
              </a:lnSpc>
              <a:spcBef>
                <a:spcPts val="385"/>
              </a:spcBef>
              <a:buClr>
                <a:srgbClr val="D24717"/>
              </a:buClr>
              <a:buFont typeface="Wingdings"/>
              <a:buChar char=""/>
              <a:tabLst>
                <a:tab pos="448945" algn="l"/>
              </a:tabLst>
            </a:pPr>
            <a:r>
              <a:rPr sz="1200" spc="-5" dirty="0">
                <a:solidFill>
                  <a:srgbClr val="404040"/>
                </a:solidFill>
                <a:latin typeface="Calibri"/>
                <a:cs typeface="Calibri"/>
              </a:rPr>
              <a:t>Annuler </a:t>
            </a:r>
            <a:r>
              <a:rPr sz="1200" spc="-25" dirty="0">
                <a:solidFill>
                  <a:srgbClr val="404040"/>
                </a:solidFill>
                <a:latin typeface="Calibri"/>
                <a:cs typeface="Calibri"/>
              </a:rPr>
              <a:t>l’exécution </a:t>
            </a:r>
            <a:r>
              <a:rPr sz="1200" spc="-5" dirty="0">
                <a:solidFill>
                  <a:srgbClr val="404040"/>
                </a:solidFill>
                <a:latin typeface="Calibri"/>
                <a:cs typeface="Calibri"/>
              </a:rPr>
              <a:t>des </a:t>
            </a:r>
            <a:r>
              <a:rPr sz="1200" spc="-10" dirty="0">
                <a:solidFill>
                  <a:srgbClr val="404040"/>
                </a:solidFill>
                <a:latin typeface="Calibri"/>
                <a:cs typeface="Calibri"/>
              </a:rPr>
              <a:t>tests d’intégration </a:t>
            </a:r>
            <a:r>
              <a:rPr sz="1200" spc="-5" dirty="0">
                <a:solidFill>
                  <a:srgbClr val="404040"/>
                </a:solidFill>
                <a:latin typeface="Calibri"/>
                <a:cs typeface="Calibri"/>
              </a:rPr>
              <a:t>mais </a:t>
            </a:r>
            <a:r>
              <a:rPr sz="1200" dirty="0">
                <a:solidFill>
                  <a:srgbClr val="404040"/>
                </a:solidFill>
                <a:latin typeface="Calibri"/>
                <a:cs typeface="Calibri"/>
              </a:rPr>
              <a:t>pas leur </a:t>
            </a:r>
            <a:r>
              <a:rPr sz="1200" spc="-10" dirty="0">
                <a:solidFill>
                  <a:srgbClr val="404040"/>
                </a:solidFill>
                <a:latin typeface="Calibri"/>
                <a:cs typeface="Calibri"/>
              </a:rPr>
              <a:t>compilation</a:t>
            </a:r>
            <a:r>
              <a:rPr sz="1200" spc="140" dirty="0">
                <a:solidFill>
                  <a:srgbClr val="404040"/>
                </a:solidFill>
                <a:latin typeface="Calibri"/>
                <a:cs typeface="Calibri"/>
              </a:rPr>
              <a:t> </a:t>
            </a:r>
            <a:r>
              <a:rPr sz="1200" spc="5" dirty="0">
                <a:solidFill>
                  <a:srgbClr val="404040"/>
                </a:solidFill>
                <a:latin typeface="Calibri"/>
                <a:cs typeface="Calibri"/>
              </a:rPr>
              <a:t>(-</a:t>
            </a:r>
            <a:endParaRPr sz="1200" dirty="0">
              <a:latin typeface="Calibri"/>
              <a:cs typeface="Calibri"/>
            </a:endParaRPr>
          </a:p>
          <a:p>
            <a:pPr marL="396875">
              <a:lnSpc>
                <a:spcPts val="2055"/>
              </a:lnSpc>
            </a:pPr>
            <a:r>
              <a:rPr sz="1200" spc="-15" dirty="0">
                <a:solidFill>
                  <a:srgbClr val="404040"/>
                </a:solidFill>
                <a:latin typeface="Calibri"/>
                <a:cs typeface="Calibri"/>
              </a:rPr>
              <a:t>DskipITs=true).</a:t>
            </a:r>
            <a:endParaRPr sz="1200" dirty="0">
              <a:latin typeface="Calibri"/>
              <a:cs typeface="Calibri"/>
            </a:endParaRPr>
          </a:p>
          <a:p>
            <a:pPr marL="448309" lvl="1" indent="-234950">
              <a:lnSpc>
                <a:spcPct val="100000"/>
              </a:lnSpc>
              <a:spcBef>
                <a:spcPts val="385"/>
              </a:spcBef>
              <a:buClr>
                <a:srgbClr val="D24717"/>
              </a:buClr>
              <a:buFont typeface="Wingdings"/>
              <a:buChar char=""/>
              <a:tabLst>
                <a:tab pos="448945" algn="l"/>
              </a:tabLst>
            </a:pPr>
            <a:r>
              <a:rPr sz="1200" spc="-5" dirty="0">
                <a:solidFill>
                  <a:srgbClr val="404040"/>
                </a:solidFill>
                <a:latin typeface="Calibri"/>
                <a:cs typeface="Calibri"/>
              </a:rPr>
              <a:t>Ignorer </a:t>
            </a:r>
            <a:r>
              <a:rPr sz="1200" spc="-25" dirty="0">
                <a:solidFill>
                  <a:srgbClr val="404040"/>
                </a:solidFill>
                <a:latin typeface="Calibri"/>
                <a:cs typeface="Calibri"/>
              </a:rPr>
              <a:t>l’échec </a:t>
            </a:r>
            <a:r>
              <a:rPr sz="1200" spc="-5" dirty="0">
                <a:solidFill>
                  <a:srgbClr val="404040"/>
                </a:solidFill>
                <a:latin typeface="Calibri"/>
                <a:cs typeface="Calibri"/>
              </a:rPr>
              <a:t>des </a:t>
            </a:r>
            <a:r>
              <a:rPr sz="1200" spc="-10" dirty="0">
                <a:solidFill>
                  <a:srgbClr val="404040"/>
                </a:solidFill>
                <a:latin typeface="Calibri"/>
                <a:cs typeface="Calibri"/>
              </a:rPr>
              <a:t>tests unitaires</a:t>
            </a:r>
            <a:r>
              <a:rPr sz="1200" spc="90" dirty="0">
                <a:solidFill>
                  <a:srgbClr val="404040"/>
                </a:solidFill>
                <a:latin typeface="Calibri"/>
                <a:cs typeface="Calibri"/>
              </a:rPr>
              <a:t> </a:t>
            </a:r>
            <a:r>
              <a:rPr sz="1200" spc="-10" dirty="0">
                <a:solidFill>
                  <a:srgbClr val="404040"/>
                </a:solidFill>
                <a:latin typeface="Calibri"/>
                <a:cs typeface="Calibri"/>
              </a:rPr>
              <a:t>(-DtestFailureIgnore=true).</a:t>
            </a:r>
            <a:endParaRPr sz="1200" dirty="0">
              <a:latin typeface="Calibri"/>
              <a:cs typeface="Calibri"/>
            </a:endParaRPr>
          </a:p>
        </p:txBody>
      </p:sp>
      <p:sp>
        <p:nvSpPr>
          <p:cNvPr id="7" name="object 4"/>
          <p:cNvSpPr txBox="1">
            <a:spLocks/>
          </p:cNvSpPr>
          <p:nvPr/>
        </p:nvSpPr>
        <p:spPr>
          <a:xfrm>
            <a:off x="304800" y="150876"/>
            <a:ext cx="4403725"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140">
                <a:solidFill>
                  <a:schemeClr val="tx1"/>
                </a:solidFill>
              </a:rPr>
              <a:t>Tests</a:t>
            </a:r>
            <a:r>
              <a:rPr lang="en-US" kern="0" spc="-150">
                <a:solidFill>
                  <a:schemeClr val="tx1"/>
                </a:solidFill>
              </a:rPr>
              <a:t> </a:t>
            </a:r>
            <a:r>
              <a:rPr lang="en-US" kern="0" spc="-65">
                <a:solidFill>
                  <a:schemeClr val="tx1"/>
                </a:solidFill>
              </a:rPr>
              <a:t>d’intégration</a:t>
            </a:r>
            <a:endParaRPr lang="en-US" kern="0" spc="-65" dirty="0">
              <a:solidFill>
                <a:schemeClr val="tx1"/>
              </a:solidFill>
            </a:endParaRPr>
          </a:p>
        </p:txBody>
      </p:sp>
    </p:spTree>
    <p:extLst>
      <p:ext uri="{BB962C8B-B14F-4D97-AF65-F5344CB8AC3E}">
        <p14:creationId xmlns:p14="http://schemas.microsoft.com/office/powerpoint/2010/main" val="1441191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60555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Automatisation</a:t>
            </a:r>
            <a:r>
              <a:rPr lang="en-US" spc="40" dirty="0"/>
              <a:t> des tests </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1216230"/>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tests fonctionnels</a:t>
            </a:r>
          </a:p>
          <a:p>
            <a:pPr marL="298450" marR="17780" indent="-285750">
              <a:lnSpc>
                <a:spcPct val="114599"/>
              </a:lnSpc>
              <a:spcBef>
                <a:spcPts val="5"/>
              </a:spcBef>
              <a:buFont typeface="Wingdings" panose="05000000000000000000" pitchFamily="2" charset="2"/>
              <a:buChar char="v"/>
            </a:pPr>
            <a:r>
              <a:rPr lang="fr-FR" sz="2000" b="1" dirty="0">
                <a:solidFill>
                  <a:schemeClr val="bg1"/>
                </a:solidFill>
                <a:latin typeface="Century Gothic" panose="020B0502020202020204" pitchFamily="34" charset="0"/>
                <a:cs typeface="Tahoma"/>
              </a:rPr>
              <a:t>Les tests de montée en charge </a:t>
            </a:r>
          </a:p>
          <a:p>
            <a:pPr marL="298450" marR="17780" indent="-285750">
              <a:lnSpc>
                <a:spcPct val="114599"/>
              </a:lnSpc>
              <a:spcBef>
                <a:spcPts val="5"/>
              </a:spcBef>
              <a:buFont typeface="Wingdings" panose="05000000000000000000" pitchFamily="2" charset="2"/>
              <a:buChar char="v"/>
            </a:pPr>
            <a:r>
              <a:rPr lang="fr-FR" sz="1600" spc="10" dirty="0">
                <a:solidFill>
                  <a:schemeClr val="bg1"/>
                </a:solidFill>
                <a:latin typeface="Century Gothic" panose="020B0502020202020204" pitchFamily="34" charset="0"/>
                <a:cs typeface="Tahoma"/>
              </a:rPr>
              <a:t>Les test d’</a:t>
            </a:r>
            <a:r>
              <a:rPr lang="fr-FR" sz="1600" spc="10" dirty="0" err="1">
                <a:solidFill>
                  <a:schemeClr val="bg1"/>
                </a:solidFill>
                <a:latin typeface="Century Gothic" panose="020B0502020202020204" pitchFamily="34" charset="0"/>
                <a:cs typeface="Tahoma"/>
              </a:rPr>
              <a:t>acceptance</a:t>
            </a: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10419545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3400" y="1352550"/>
            <a:ext cx="6388100" cy="365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La performance d’une application:</a:t>
            </a:r>
          </a:p>
          <a:p>
            <a:pPr marL="1085850" lvl="1" indent="-342900">
              <a:lnSpc>
                <a:spcPts val="2088"/>
              </a:lnSpc>
              <a:spcBef>
                <a:spcPct val="0"/>
              </a:spcBef>
              <a:buClr>
                <a:srgbClr val="000000"/>
              </a:buClr>
              <a:buFont typeface="Wingdings" panose="05000000000000000000" pitchFamily="2" charset="2"/>
              <a:buChar char="v"/>
            </a:pPr>
            <a:r>
              <a:rPr lang="fr-FR" altLang="fr-FR" sz="1800" dirty="0">
                <a:latin typeface="Century Gothic" panose="020B0502020202020204" pitchFamily="34" charset="0"/>
                <a:ea typeface="Tahoma" panose="020B0604030504040204" pitchFamily="34" charset="0"/>
                <a:cs typeface="Tahoma" panose="020B0604030504040204" pitchFamily="34" charset="0"/>
              </a:rPr>
              <a:t>Généralement interprétée comme le temps d’exécution d’un bout de code ou d’une fonctionnalité.</a:t>
            </a:r>
          </a:p>
          <a:p>
            <a:pPr lvl="1" indent="0">
              <a:lnSpc>
                <a:spcPts val="2088"/>
              </a:lnSpc>
              <a:spcBef>
                <a:spcPct val="0"/>
              </a:spcBef>
              <a:buClr>
                <a:srgbClr val="000000"/>
              </a:buClr>
              <a:buNone/>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lvl="1" indent="0">
              <a:lnSpc>
                <a:spcPts val="2088"/>
              </a:lnSpc>
              <a:spcBef>
                <a:spcPct val="0"/>
              </a:spcBef>
              <a:buClr>
                <a:srgbClr val="000000"/>
              </a:buClr>
              <a:buNone/>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Les tests de performance</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r>
              <a:rPr lang="fr-FR" altLang="fr-FR" sz="1800" dirty="0">
                <a:latin typeface="Century Gothic" panose="020B0502020202020204" pitchFamily="34" charset="0"/>
                <a:ea typeface="Tahoma" panose="020B0604030504040204" pitchFamily="34" charset="0"/>
                <a:cs typeface="Tahoma" panose="020B0604030504040204" pitchFamily="34" charset="0"/>
              </a:rPr>
              <a:t>Ont pour but de caractériser l’impact d'une montée en charge peut avoir sur le comportement d’une application</a:t>
            </a:r>
          </a:p>
          <a:p>
            <a:pPr marL="1085850" lvl="1" indent="-342900">
              <a:lnSpc>
                <a:spcPts val="2088"/>
              </a:lnSpc>
              <a:spcBef>
                <a:spcPct val="0"/>
              </a:spcBef>
              <a:buClr>
                <a:srgbClr val="000000"/>
              </a:buClr>
              <a:buFont typeface="Wingdings" panose="05000000000000000000" pitchFamily="2" charset="2"/>
              <a:buChar char="v"/>
            </a:pPr>
            <a:r>
              <a:rPr lang="fr-FR" altLang="fr-FR" sz="1800" dirty="0">
                <a:latin typeface="Century Gothic" panose="020B0502020202020204" pitchFamily="34" charset="0"/>
                <a:ea typeface="Tahoma" panose="020B0604030504040204" pitchFamily="34" charset="0"/>
                <a:cs typeface="Tahoma" panose="020B0604030504040204" pitchFamily="34" charset="0"/>
              </a:rPr>
              <a:t>Détecter les goulots d’étranglement et les problèmes de performance. </a:t>
            </a: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4062412"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spc="40" dirty="0"/>
              <a:t>Tests de performance</a:t>
            </a:r>
            <a:endParaRPr lang="fr-FR" altLang="fr-FR" sz="30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364323533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2819" y="1657350"/>
            <a:ext cx="6388100"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Quand devrait on dérouler les tests de performance?</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4062412"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spc="40" dirty="0"/>
              <a:t>Tests de performance</a:t>
            </a:r>
            <a:endParaRPr lang="fr-FR" altLang="fr-FR" sz="30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190282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2819" y="1428750"/>
            <a:ext cx="6388100" cy="352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Plusieurs indicateurs</a:t>
            </a: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4062412"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spc="40" dirty="0"/>
              <a:t>Tests de performance</a:t>
            </a:r>
            <a:endParaRPr lang="fr-FR" altLang="fr-FR" sz="3000" dirty="0">
              <a:latin typeface="Century Gothic" panose="020B0502020202020204" pitchFamily="34" charset="0"/>
              <a:ea typeface="OCLTSB+Arial-BoldMT"/>
              <a:cs typeface="OCLTSB+Arial-BoldM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69344"/>
            <a:ext cx="7549329" cy="261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1869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2819" y="1657350"/>
            <a:ext cx="6388100"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Quand devrait on dérouler les tests de performance?</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4062412"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spc="40" dirty="0"/>
              <a:t>Tests de performance</a:t>
            </a:r>
            <a:endParaRPr lang="fr-FR" altLang="fr-FR" sz="30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18438453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2819" y="1657350"/>
            <a:ext cx="6388100"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err="1">
                <a:latin typeface="Century Gothic" panose="020B0502020202020204" pitchFamily="34" charset="0"/>
                <a:ea typeface="Tahoma" panose="020B0604030504040204" pitchFamily="34" charset="0"/>
                <a:cs typeface="Tahoma" panose="020B0604030504040204" pitchFamily="34" charset="0"/>
              </a:rPr>
              <a:t>Load</a:t>
            </a:r>
            <a:r>
              <a:rPr lang="fr-FR" altLang="fr-FR" sz="2400" dirty="0">
                <a:latin typeface="Century Gothic" panose="020B0502020202020204" pitchFamily="34" charset="0"/>
                <a:ea typeface="Tahoma" panose="020B0604030504040204" pitchFamily="34" charset="0"/>
                <a:cs typeface="Tahoma" panose="020B0604030504040204" pitchFamily="34" charset="0"/>
              </a:rPr>
              <a:t> Test</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Stress Test</a:t>
            </a: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Spike Test</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Endurance Test</a:t>
            </a:r>
          </a:p>
          <a:p>
            <a:pPr marL="342900" indent="-342900">
              <a:lnSpc>
                <a:spcPts val="2500"/>
              </a:lnSpc>
              <a:spcBef>
                <a:spcPct val="0"/>
              </a:spcBef>
              <a:buClr>
                <a:srgbClr val="000000"/>
              </a:buClr>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5410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altLang="fr-FR" sz="2800" spc="40" dirty="0"/>
              <a:t>Types de tests de performance</a:t>
            </a:r>
            <a:endParaRPr lang="fr-FR" altLang="fr-FR" sz="30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35453597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94652" y="63817"/>
            <a:ext cx="645326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3600" spc="40" dirty="0"/>
              <a:t>Automatisation des tests</a:t>
            </a:r>
            <a:endParaRPr lang="fr-FR" altLang="fr-FR" sz="3600" dirty="0">
              <a:latin typeface="Century Gothic" panose="020B0502020202020204" pitchFamily="34" charset="0"/>
              <a:ea typeface="OCLTSB+Arial-BoldMT"/>
              <a:cs typeface="OCLTSB+Arial-BoldMT"/>
            </a:endParaRPr>
          </a:p>
        </p:txBody>
      </p:sp>
      <p:sp>
        <p:nvSpPr>
          <p:cNvPr id="111620" name="object 5"/>
          <p:cNvSpPr txBox="1">
            <a:spLocks noChangeArrowheads="1"/>
          </p:cNvSpPr>
          <p:nvPr/>
        </p:nvSpPr>
        <p:spPr bwMode="auto">
          <a:xfrm>
            <a:off x="532819" y="1657350"/>
            <a:ext cx="6388100"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Nombre d’utilisateurs</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a:p>
            <a:pPr marL="342900" indent="-342900">
              <a:lnSpc>
                <a:spcPts val="2500"/>
              </a:lnSpc>
              <a:spcBef>
                <a:spcPct val="0"/>
              </a:spcBef>
              <a:buClr>
                <a:srgbClr val="000000"/>
              </a:buClr>
            </a:pPr>
            <a:r>
              <a:rPr lang="fr-FR" altLang="fr-FR" sz="2400" dirty="0">
                <a:latin typeface="Century Gothic" panose="020B0502020202020204" pitchFamily="34" charset="0"/>
                <a:ea typeface="Tahoma" panose="020B0604030504040204" pitchFamily="34" charset="0"/>
                <a:cs typeface="Tahoma" panose="020B0604030504040204" pitchFamily="34" charset="0"/>
              </a:rPr>
              <a:t>Nombre de requêtes</a:t>
            </a:r>
          </a:p>
          <a:p>
            <a:pPr>
              <a:lnSpc>
                <a:spcPts val="2500"/>
              </a:lnSpc>
              <a:spcBef>
                <a:spcPct val="0"/>
              </a:spcBef>
              <a:buClr>
                <a:srgbClr val="000000"/>
              </a:buClr>
              <a:buNone/>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txBox="1">
            <a:spLocks noChangeArrowheads="1"/>
          </p:cNvSpPr>
          <p:nvPr/>
        </p:nvSpPr>
        <p:spPr bwMode="auto">
          <a:xfrm>
            <a:off x="381000" y="666750"/>
            <a:ext cx="5410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altLang="fr-FR" sz="2800" spc="40" dirty="0"/>
              <a:t>Paramétrer la montée en charge </a:t>
            </a:r>
            <a:endParaRPr lang="fr-FR" altLang="fr-FR" sz="30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17031800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228600" y="187186"/>
            <a:ext cx="8141208" cy="1120820"/>
          </a:xfrm>
          <a:prstGeom prst="rect">
            <a:avLst/>
          </a:prstGeom>
        </p:spPr>
        <p:txBody>
          <a:bodyPr vert="horz" wrap="square" lIns="0" tIns="12700" rIns="0" bIns="0" rtlCol="0">
            <a:spAutoFit/>
          </a:bodyPr>
          <a:lstStyle/>
          <a:p>
            <a:pPr marL="12700">
              <a:lnSpc>
                <a:spcPct val="100000"/>
              </a:lnSpc>
              <a:spcBef>
                <a:spcPts val="100"/>
              </a:spcBef>
            </a:pPr>
            <a:r>
              <a:rPr sz="3600" spc="-135" dirty="0">
                <a:solidFill>
                  <a:schemeClr val="tx1"/>
                </a:solidFill>
              </a:rPr>
              <a:t>Test </a:t>
            </a:r>
            <a:r>
              <a:rPr sz="3600" spc="-25" dirty="0">
                <a:solidFill>
                  <a:schemeClr val="tx1"/>
                </a:solidFill>
              </a:rPr>
              <a:t>de </a:t>
            </a:r>
            <a:r>
              <a:rPr sz="3600" spc="-60" dirty="0">
                <a:solidFill>
                  <a:schemeClr val="tx1"/>
                </a:solidFill>
              </a:rPr>
              <a:t>stress, </a:t>
            </a:r>
            <a:r>
              <a:rPr sz="3600" spc="-25" dirty="0">
                <a:solidFill>
                  <a:schemeClr val="tx1"/>
                </a:solidFill>
              </a:rPr>
              <a:t>de </a:t>
            </a:r>
            <a:r>
              <a:rPr sz="3600" spc="-55" dirty="0">
                <a:solidFill>
                  <a:schemeClr val="tx1"/>
                </a:solidFill>
              </a:rPr>
              <a:t>rupture </a:t>
            </a:r>
            <a:r>
              <a:rPr sz="3600" spc="-60" dirty="0">
                <a:solidFill>
                  <a:schemeClr val="tx1"/>
                </a:solidFill>
              </a:rPr>
              <a:t>(stress</a:t>
            </a:r>
            <a:r>
              <a:rPr sz="3600" spc="-420" dirty="0">
                <a:solidFill>
                  <a:schemeClr val="tx1"/>
                </a:solidFill>
              </a:rPr>
              <a:t> </a:t>
            </a:r>
            <a:r>
              <a:rPr sz="3600" spc="-55" dirty="0">
                <a:solidFill>
                  <a:schemeClr val="tx1"/>
                </a:solidFill>
              </a:rPr>
              <a:t>testing)</a:t>
            </a:r>
            <a:endParaRPr sz="3600" dirty="0">
              <a:solidFill>
                <a:schemeClr val="tx1"/>
              </a:solidFill>
            </a:endParaRPr>
          </a:p>
        </p:txBody>
      </p:sp>
      <p:sp>
        <p:nvSpPr>
          <p:cNvPr id="5" name="object 5"/>
          <p:cNvSpPr txBox="1"/>
          <p:nvPr/>
        </p:nvSpPr>
        <p:spPr>
          <a:xfrm>
            <a:off x="533400" y="1308006"/>
            <a:ext cx="7452995" cy="3221908"/>
          </a:xfrm>
          <a:prstGeom prst="rect">
            <a:avLst/>
          </a:prstGeom>
        </p:spPr>
        <p:txBody>
          <a:bodyPr vert="horz" wrap="square" lIns="0" tIns="43180" rIns="0" bIns="0" rtlCol="0">
            <a:spAutoFit/>
          </a:bodyPr>
          <a:lstStyle/>
          <a:p>
            <a:pPr marL="104139" marR="5080" indent="-92075">
              <a:lnSpc>
                <a:spcPct val="90000"/>
              </a:lnSpc>
              <a:spcBef>
                <a:spcPts val="340"/>
              </a:spcBef>
              <a:buClr>
                <a:srgbClr val="D24717"/>
              </a:buClr>
              <a:buFont typeface="Wingdings"/>
              <a:buChar char=""/>
              <a:tabLst>
                <a:tab pos="271145" algn="l"/>
              </a:tabLst>
            </a:pPr>
            <a:r>
              <a:rPr sz="1600" spc="-5" dirty="0">
                <a:solidFill>
                  <a:srgbClr val="404040"/>
                </a:solidFill>
                <a:latin typeface="Calibri"/>
                <a:cs typeface="Calibri"/>
              </a:rPr>
              <a:t>Ce </a:t>
            </a:r>
            <a:r>
              <a:rPr sz="1600" spc="-15" dirty="0">
                <a:solidFill>
                  <a:srgbClr val="404040"/>
                </a:solidFill>
                <a:latin typeface="Calibri"/>
                <a:cs typeface="Calibri"/>
              </a:rPr>
              <a:t>test va </a:t>
            </a:r>
            <a:r>
              <a:rPr sz="1600" spc="-5" dirty="0">
                <a:solidFill>
                  <a:srgbClr val="404040"/>
                </a:solidFill>
                <a:latin typeface="Calibri"/>
                <a:cs typeface="Calibri"/>
              </a:rPr>
              <a:t>simuler </a:t>
            </a:r>
            <a:r>
              <a:rPr sz="1600" spc="-20" dirty="0">
                <a:solidFill>
                  <a:srgbClr val="404040"/>
                </a:solidFill>
                <a:latin typeface="Calibri"/>
                <a:cs typeface="Calibri"/>
              </a:rPr>
              <a:t>l’activité </a:t>
            </a:r>
            <a:r>
              <a:rPr sz="1600" spc="-5" dirty="0">
                <a:solidFill>
                  <a:srgbClr val="404040"/>
                </a:solidFill>
                <a:latin typeface="Calibri"/>
                <a:cs typeface="Calibri"/>
              </a:rPr>
              <a:t>maximale </a:t>
            </a:r>
            <a:r>
              <a:rPr sz="1600" spc="-10" dirty="0">
                <a:solidFill>
                  <a:srgbClr val="404040"/>
                </a:solidFill>
                <a:latin typeface="Calibri"/>
                <a:cs typeface="Calibri"/>
              </a:rPr>
              <a:t>attendue tous </a:t>
            </a:r>
            <a:r>
              <a:rPr sz="1600" spc="-5" dirty="0">
                <a:solidFill>
                  <a:srgbClr val="404040"/>
                </a:solidFill>
                <a:latin typeface="Calibri"/>
                <a:cs typeface="Calibri"/>
              </a:rPr>
              <a:t>scénarios  fonctionnels </a:t>
            </a:r>
            <a:r>
              <a:rPr sz="1600" spc="-10" dirty="0">
                <a:solidFill>
                  <a:srgbClr val="404040"/>
                </a:solidFill>
                <a:latin typeface="Calibri"/>
                <a:cs typeface="Calibri"/>
              </a:rPr>
              <a:t>confondus, </a:t>
            </a:r>
            <a:r>
              <a:rPr sz="1600" dirty="0">
                <a:solidFill>
                  <a:srgbClr val="404040"/>
                </a:solidFill>
                <a:latin typeface="Calibri"/>
                <a:cs typeface="Calibri"/>
              </a:rPr>
              <a:t>au </a:t>
            </a:r>
            <a:r>
              <a:rPr sz="1600" spc="-5" dirty="0">
                <a:solidFill>
                  <a:srgbClr val="404040"/>
                </a:solidFill>
                <a:latin typeface="Calibri"/>
                <a:cs typeface="Calibri"/>
              </a:rPr>
              <a:t>plus </a:t>
            </a:r>
            <a:r>
              <a:rPr sz="1600" dirty="0">
                <a:solidFill>
                  <a:srgbClr val="404040"/>
                </a:solidFill>
                <a:latin typeface="Calibri"/>
                <a:cs typeface="Calibri"/>
              </a:rPr>
              <a:t>haut </a:t>
            </a:r>
            <a:r>
              <a:rPr sz="1600" spc="-5" dirty="0">
                <a:solidFill>
                  <a:srgbClr val="404040"/>
                </a:solidFill>
                <a:latin typeface="Calibri"/>
                <a:cs typeface="Calibri"/>
              </a:rPr>
              <a:t>du </a:t>
            </a:r>
            <a:r>
              <a:rPr sz="1600" spc="-10" dirty="0">
                <a:solidFill>
                  <a:srgbClr val="404040"/>
                </a:solidFill>
                <a:latin typeface="Calibri"/>
                <a:cs typeface="Calibri"/>
              </a:rPr>
              <a:t>trafic, </a:t>
            </a:r>
            <a:r>
              <a:rPr sz="1600" dirty="0">
                <a:solidFill>
                  <a:srgbClr val="404040"/>
                </a:solidFill>
                <a:latin typeface="Calibri"/>
                <a:cs typeface="Calibri"/>
              </a:rPr>
              <a:t>pour </a:t>
            </a:r>
            <a:r>
              <a:rPr sz="1600" spc="-10" dirty="0">
                <a:solidFill>
                  <a:srgbClr val="404040"/>
                </a:solidFill>
                <a:latin typeface="Calibri"/>
                <a:cs typeface="Calibri"/>
              </a:rPr>
              <a:t>voir comment </a:t>
            </a:r>
            <a:r>
              <a:rPr sz="1600" dirty="0">
                <a:solidFill>
                  <a:srgbClr val="404040"/>
                </a:solidFill>
                <a:latin typeface="Calibri"/>
                <a:cs typeface="Calibri"/>
              </a:rPr>
              <a:t>le  </a:t>
            </a:r>
            <a:r>
              <a:rPr sz="1600" spc="-20" dirty="0">
                <a:solidFill>
                  <a:srgbClr val="404040"/>
                </a:solidFill>
                <a:latin typeface="Calibri"/>
                <a:cs typeface="Calibri"/>
              </a:rPr>
              <a:t>système </a:t>
            </a:r>
            <a:r>
              <a:rPr sz="1600" spc="-5" dirty="0">
                <a:solidFill>
                  <a:srgbClr val="404040"/>
                </a:solidFill>
                <a:latin typeface="Calibri"/>
                <a:cs typeface="Calibri"/>
              </a:rPr>
              <a:t>réagit </a:t>
            </a:r>
            <a:r>
              <a:rPr sz="1600" dirty="0">
                <a:solidFill>
                  <a:srgbClr val="404040"/>
                </a:solidFill>
                <a:latin typeface="Calibri"/>
                <a:cs typeface="Calibri"/>
              </a:rPr>
              <a:t>dans un </a:t>
            </a:r>
            <a:r>
              <a:rPr sz="1600" spc="-20" dirty="0">
                <a:solidFill>
                  <a:srgbClr val="404040"/>
                </a:solidFill>
                <a:latin typeface="Calibri"/>
                <a:cs typeface="Calibri"/>
              </a:rPr>
              <a:t>contexte </a:t>
            </a:r>
            <a:r>
              <a:rPr sz="1600" spc="-10" dirty="0">
                <a:solidFill>
                  <a:srgbClr val="404040"/>
                </a:solidFill>
                <a:latin typeface="Calibri"/>
                <a:cs typeface="Calibri"/>
              </a:rPr>
              <a:t>exceptionnel (explosion </a:t>
            </a:r>
            <a:r>
              <a:rPr sz="1600" dirty="0">
                <a:solidFill>
                  <a:srgbClr val="404040"/>
                </a:solidFill>
                <a:latin typeface="Calibri"/>
                <a:cs typeface="Calibri"/>
              </a:rPr>
              <a:t>du </a:t>
            </a:r>
            <a:r>
              <a:rPr sz="1600" spc="-10" dirty="0">
                <a:solidFill>
                  <a:srgbClr val="404040"/>
                </a:solidFill>
                <a:latin typeface="Calibri"/>
                <a:cs typeface="Calibri"/>
              </a:rPr>
              <a:t>nombre </a:t>
            </a:r>
            <a:r>
              <a:rPr sz="1600" spc="-5" dirty="0">
                <a:solidFill>
                  <a:srgbClr val="404040"/>
                </a:solidFill>
                <a:latin typeface="Calibri"/>
                <a:cs typeface="Calibri"/>
              </a:rPr>
              <a:t>de  visites, panne,</a:t>
            </a:r>
            <a:r>
              <a:rPr sz="1600" dirty="0">
                <a:solidFill>
                  <a:srgbClr val="404040"/>
                </a:solidFill>
                <a:latin typeface="Calibri"/>
                <a:cs typeface="Calibri"/>
              </a:rPr>
              <a:t> </a:t>
            </a:r>
            <a:r>
              <a:rPr sz="1600" spc="-5" dirty="0">
                <a:solidFill>
                  <a:srgbClr val="404040"/>
                </a:solidFill>
                <a:latin typeface="Calibri"/>
                <a:cs typeface="Calibri"/>
              </a:rPr>
              <a:t>etc.).</a:t>
            </a:r>
            <a:endParaRPr sz="1600" dirty="0">
              <a:latin typeface="Calibri"/>
              <a:cs typeface="Calibri"/>
            </a:endParaRPr>
          </a:p>
          <a:p>
            <a:pPr>
              <a:lnSpc>
                <a:spcPct val="100000"/>
              </a:lnSpc>
              <a:spcBef>
                <a:spcPts val="20"/>
              </a:spcBef>
              <a:buClr>
                <a:srgbClr val="D24717"/>
              </a:buClr>
              <a:buFont typeface="Wingdings"/>
              <a:buChar char=""/>
            </a:pPr>
            <a:endParaRPr sz="1600" dirty="0">
              <a:latin typeface="Times New Roman"/>
              <a:cs typeface="Times New Roman"/>
            </a:endParaRPr>
          </a:p>
          <a:p>
            <a:pPr marL="215265" indent="-203200">
              <a:lnSpc>
                <a:spcPts val="2280"/>
              </a:lnSpc>
              <a:buClr>
                <a:srgbClr val="D24717"/>
              </a:buClr>
              <a:buFont typeface="Wingdings"/>
              <a:buChar char=""/>
              <a:tabLst>
                <a:tab pos="215900" algn="l"/>
              </a:tabLst>
            </a:pPr>
            <a:r>
              <a:rPr sz="1600" spc="-5" dirty="0">
                <a:solidFill>
                  <a:srgbClr val="404040"/>
                </a:solidFill>
                <a:latin typeface="Calibri"/>
                <a:cs typeface="Calibri"/>
              </a:rPr>
              <a:t>Le </a:t>
            </a:r>
            <a:r>
              <a:rPr sz="1600" spc="-15" dirty="0">
                <a:solidFill>
                  <a:srgbClr val="404040"/>
                </a:solidFill>
                <a:latin typeface="Calibri"/>
                <a:cs typeface="Calibri"/>
              </a:rPr>
              <a:t>test </a:t>
            </a:r>
            <a:r>
              <a:rPr sz="1600" spc="-5" dirty="0">
                <a:solidFill>
                  <a:srgbClr val="404040"/>
                </a:solidFill>
                <a:latin typeface="Calibri"/>
                <a:cs typeface="Calibri"/>
              </a:rPr>
              <a:t>se </a:t>
            </a:r>
            <a:r>
              <a:rPr sz="1600" spc="-10" dirty="0">
                <a:solidFill>
                  <a:srgbClr val="404040"/>
                </a:solidFill>
                <a:latin typeface="Calibri"/>
                <a:cs typeface="Calibri"/>
              </a:rPr>
              <a:t>déroule </a:t>
            </a:r>
            <a:r>
              <a:rPr sz="1600" spc="-25" dirty="0">
                <a:solidFill>
                  <a:srgbClr val="404040"/>
                </a:solidFill>
                <a:latin typeface="Calibri"/>
                <a:cs typeface="Calibri"/>
              </a:rPr>
              <a:t>jusqu’à </a:t>
            </a:r>
            <a:r>
              <a:rPr sz="1600" dirty="0">
                <a:solidFill>
                  <a:srgbClr val="404040"/>
                </a:solidFill>
                <a:latin typeface="Calibri"/>
                <a:cs typeface="Calibri"/>
              </a:rPr>
              <a:t>ce que le </a:t>
            </a:r>
            <a:r>
              <a:rPr sz="1600" spc="-5" dirty="0">
                <a:solidFill>
                  <a:srgbClr val="404040"/>
                </a:solidFill>
                <a:latin typeface="Calibri"/>
                <a:cs typeface="Calibri"/>
              </a:rPr>
              <a:t>taux </a:t>
            </a:r>
            <a:r>
              <a:rPr sz="1600" spc="-25" dirty="0">
                <a:solidFill>
                  <a:srgbClr val="404040"/>
                </a:solidFill>
                <a:latin typeface="Calibri"/>
                <a:cs typeface="Calibri"/>
              </a:rPr>
              <a:t>d’erreurs </a:t>
            </a:r>
            <a:r>
              <a:rPr sz="1600" spc="-10" dirty="0">
                <a:solidFill>
                  <a:srgbClr val="404040"/>
                </a:solidFill>
                <a:latin typeface="Calibri"/>
                <a:cs typeface="Calibri"/>
              </a:rPr>
              <a:t>et </a:t>
            </a:r>
            <a:r>
              <a:rPr sz="1600" dirty="0">
                <a:solidFill>
                  <a:srgbClr val="404040"/>
                </a:solidFill>
                <a:latin typeface="Calibri"/>
                <a:cs typeface="Calibri"/>
              </a:rPr>
              <a:t>les </a:t>
            </a:r>
            <a:r>
              <a:rPr sz="1600" spc="-10" dirty="0">
                <a:solidFill>
                  <a:srgbClr val="404040"/>
                </a:solidFill>
                <a:latin typeface="Calibri"/>
                <a:cs typeface="Calibri"/>
              </a:rPr>
              <a:t>temps</a:t>
            </a:r>
            <a:r>
              <a:rPr sz="1600" spc="105" dirty="0">
                <a:solidFill>
                  <a:srgbClr val="404040"/>
                </a:solidFill>
                <a:latin typeface="Calibri"/>
                <a:cs typeface="Calibri"/>
              </a:rPr>
              <a:t> </a:t>
            </a:r>
            <a:r>
              <a:rPr sz="1600" spc="-5" dirty="0">
                <a:solidFill>
                  <a:srgbClr val="404040"/>
                </a:solidFill>
                <a:latin typeface="Calibri"/>
                <a:cs typeface="Calibri"/>
              </a:rPr>
              <a:t>de</a:t>
            </a:r>
            <a:endParaRPr sz="1600" dirty="0">
              <a:latin typeface="Calibri"/>
              <a:cs typeface="Calibri"/>
            </a:endParaRPr>
          </a:p>
          <a:p>
            <a:pPr marL="104139">
              <a:lnSpc>
                <a:spcPts val="2280"/>
              </a:lnSpc>
            </a:pPr>
            <a:r>
              <a:rPr sz="1600" spc="-5" dirty="0">
                <a:solidFill>
                  <a:srgbClr val="404040"/>
                </a:solidFill>
                <a:latin typeface="Calibri"/>
                <a:cs typeface="Calibri"/>
              </a:rPr>
              <a:t>chargement ne </a:t>
            </a:r>
            <a:r>
              <a:rPr sz="1600" spc="-10" dirty="0">
                <a:solidFill>
                  <a:srgbClr val="404040"/>
                </a:solidFill>
                <a:latin typeface="Calibri"/>
                <a:cs typeface="Calibri"/>
              </a:rPr>
              <a:t>soient </a:t>
            </a:r>
            <a:r>
              <a:rPr sz="1600" spc="-5" dirty="0">
                <a:solidFill>
                  <a:srgbClr val="404040"/>
                </a:solidFill>
                <a:latin typeface="Calibri"/>
                <a:cs typeface="Calibri"/>
              </a:rPr>
              <a:t>plus</a:t>
            </a:r>
            <a:r>
              <a:rPr sz="1600" dirty="0">
                <a:solidFill>
                  <a:srgbClr val="404040"/>
                </a:solidFill>
                <a:latin typeface="Calibri"/>
                <a:cs typeface="Calibri"/>
              </a:rPr>
              <a:t> </a:t>
            </a:r>
            <a:r>
              <a:rPr sz="1600" spc="-5" dirty="0">
                <a:solidFill>
                  <a:srgbClr val="404040"/>
                </a:solidFill>
                <a:latin typeface="Calibri"/>
                <a:cs typeface="Calibri"/>
              </a:rPr>
              <a:t>acceptables.</a:t>
            </a:r>
            <a:endParaRPr sz="1600" dirty="0">
              <a:latin typeface="Calibri"/>
              <a:cs typeface="Calibri"/>
            </a:endParaRPr>
          </a:p>
          <a:p>
            <a:pPr>
              <a:lnSpc>
                <a:spcPct val="100000"/>
              </a:lnSpc>
              <a:spcBef>
                <a:spcPts val="30"/>
              </a:spcBef>
            </a:pPr>
            <a:endParaRPr sz="1600" dirty="0">
              <a:latin typeface="Times New Roman"/>
              <a:cs typeface="Times New Roman"/>
            </a:endParaRPr>
          </a:p>
          <a:p>
            <a:pPr marL="215265" indent="-203200">
              <a:lnSpc>
                <a:spcPct val="100000"/>
              </a:lnSpc>
              <a:buClr>
                <a:srgbClr val="D24717"/>
              </a:buClr>
              <a:buFont typeface="Wingdings"/>
              <a:buChar char=""/>
              <a:tabLst>
                <a:tab pos="215900" algn="l"/>
              </a:tabLst>
            </a:pPr>
            <a:r>
              <a:rPr sz="1600" spc="-15" dirty="0">
                <a:solidFill>
                  <a:srgbClr val="404040"/>
                </a:solidFill>
                <a:latin typeface="Calibri"/>
                <a:cs typeface="Calibri"/>
              </a:rPr>
              <a:t>Cette liste </a:t>
            </a:r>
            <a:r>
              <a:rPr sz="1600" spc="-5" dirty="0">
                <a:solidFill>
                  <a:srgbClr val="404040"/>
                </a:solidFill>
                <a:latin typeface="Calibri"/>
                <a:cs typeface="Calibri"/>
              </a:rPr>
              <a:t>de </a:t>
            </a:r>
            <a:r>
              <a:rPr sz="1600" spc="-10" dirty="0">
                <a:solidFill>
                  <a:srgbClr val="404040"/>
                </a:solidFill>
                <a:latin typeface="Calibri"/>
                <a:cs typeface="Calibri"/>
              </a:rPr>
              <a:t>tests </a:t>
            </a:r>
            <a:r>
              <a:rPr sz="1600" spc="-35" dirty="0">
                <a:solidFill>
                  <a:srgbClr val="404040"/>
                </a:solidFill>
                <a:latin typeface="Calibri"/>
                <a:cs typeface="Calibri"/>
              </a:rPr>
              <a:t>n’est </a:t>
            </a:r>
            <a:r>
              <a:rPr sz="1600" dirty="0">
                <a:solidFill>
                  <a:srgbClr val="404040"/>
                </a:solidFill>
                <a:latin typeface="Calibri"/>
                <a:cs typeface="Calibri"/>
              </a:rPr>
              <a:t>pas </a:t>
            </a:r>
            <a:r>
              <a:rPr sz="1600" spc="-10" dirty="0">
                <a:solidFill>
                  <a:srgbClr val="404040"/>
                </a:solidFill>
                <a:latin typeface="Calibri"/>
                <a:cs typeface="Calibri"/>
              </a:rPr>
              <a:t>exhaustive, </a:t>
            </a:r>
            <a:r>
              <a:rPr sz="1600" dirty="0">
                <a:solidFill>
                  <a:srgbClr val="404040"/>
                </a:solidFill>
                <a:latin typeface="Calibri"/>
                <a:cs typeface="Calibri"/>
              </a:rPr>
              <a:t>il y a </a:t>
            </a:r>
            <a:r>
              <a:rPr sz="1600" spc="-5" dirty="0">
                <a:solidFill>
                  <a:srgbClr val="404040"/>
                </a:solidFill>
                <a:latin typeface="Calibri"/>
                <a:cs typeface="Calibri"/>
              </a:rPr>
              <a:t>aussi</a:t>
            </a:r>
            <a:r>
              <a:rPr sz="1600" spc="14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a:lnSpc>
                <a:spcPct val="100000"/>
              </a:lnSpc>
              <a:spcBef>
                <a:spcPts val="45"/>
              </a:spcBef>
              <a:buClr>
                <a:srgbClr val="D24717"/>
              </a:buClr>
              <a:buFont typeface="Wingdings"/>
              <a:buChar char=""/>
            </a:pPr>
            <a:endParaRPr sz="1600" dirty="0">
              <a:latin typeface="Times New Roman"/>
              <a:cs typeface="Times New Roman"/>
            </a:endParaRPr>
          </a:p>
          <a:p>
            <a:pPr marL="448309" lvl="1" indent="-234950">
              <a:lnSpc>
                <a:spcPct val="100000"/>
              </a:lnSpc>
              <a:spcBef>
                <a:spcPts val="5"/>
              </a:spcBef>
              <a:buClr>
                <a:srgbClr val="D24717"/>
              </a:buClr>
              <a:buFont typeface="Wingdings"/>
              <a:buChar char=""/>
              <a:tabLst>
                <a:tab pos="448945" algn="l"/>
              </a:tabLst>
            </a:pPr>
            <a:r>
              <a:rPr sz="1400" spc="-5" dirty="0">
                <a:solidFill>
                  <a:srgbClr val="404040"/>
                </a:solidFill>
                <a:latin typeface="Calibri"/>
                <a:cs typeface="Calibri"/>
              </a:rPr>
              <a:t>Le </a:t>
            </a:r>
            <a:r>
              <a:rPr sz="1400" spc="-15" dirty="0">
                <a:solidFill>
                  <a:srgbClr val="404040"/>
                </a:solidFill>
                <a:latin typeface="Calibri"/>
                <a:cs typeface="Calibri"/>
              </a:rPr>
              <a:t>test </a:t>
            </a:r>
            <a:r>
              <a:rPr sz="1400" spc="-5" dirty="0">
                <a:solidFill>
                  <a:srgbClr val="404040"/>
                </a:solidFill>
                <a:latin typeface="Calibri"/>
                <a:cs typeface="Calibri"/>
              </a:rPr>
              <a:t>de </a:t>
            </a:r>
            <a:r>
              <a:rPr sz="1400" spc="-10" dirty="0">
                <a:solidFill>
                  <a:srgbClr val="404040"/>
                </a:solidFill>
                <a:latin typeface="Calibri"/>
                <a:cs typeface="Calibri"/>
              </a:rPr>
              <a:t>dégradations </a:t>
            </a:r>
            <a:r>
              <a:rPr sz="1400" spc="-5" dirty="0">
                <a:solidFill>
                  <a:srgbClr val="404040"/>
                </a:solidFill>
                <a:latin typeface="Calibri"/>
                <a:cs typeface="Calibri"/>
              </a:rPr>
              <a:t>des</a:t>
            </a:r>
            <a:r>
              <a:rPr sz="1400" spc="45" dirty="0">
                <a:solidFill>
                  <a:srgbClr val="404040"/>
                </a:solidFill>
                <a:latin typeface="Calibri"/>
                <a:cs typeface="Calibri"/>
              </a:rPr>
              <a:t> </a:t>
            </a:r>
            <a:r>
              <a:rPr sz="1400" spc="-5" dirty="0">
                <a:solidFill>
                  <a:srgbClr val="404040"/>
                </a:solidFill>
                <a:latin typeface="Calibri"/>
                <a:cs typeface="Calibri"/>
              </a:rPr>
              <a:t>transactions,</a:t>
            </a:r>
            <a:endParaRPr sz="1400" dirty="0">
              <a:latin typeface="Calibri"/>
              <a:cs typeface="Calibri"/>
            </a:endParaRPr>
          </a:p>
          <a:p>
            <a:pPr marL="448309" lvl="1" indent="-234950">
              <a:lnSpc>
                <a:spcPct val="100000"/>
              </a:lnSpc>
              <a:spcBef>
                <a:spcPts val="190"/>
              </a:spcBef>
              <a:buClr>
                <a:srgbClr val="D24717"/>
              </a:buClr>
              <a:buFont typeface="Wingdings"/>
              <a:buChar char=""/>
              <a:tabLst>
                <a:tab pos="448945" algn="l"/>
              </a:tabLst>
            </a:pPr>
            <a:r>
              <a:rPr sz="1400" spc="-5" dirty="0">
                <a:solidFill>
                  <a:srgbClr val="404040"/>
                </a:solidFill>
                <a:latin typeface="Calibri"/>
                <a:cs typeface="Calibri"/>
              </a:rPr>
              <a:t>Le </a:t>
            </a:r>
            <a:r>
              <a:rPr sz="1400" spc="-15" dirty="0">
                <a:solidFill>
                  <a:srgbClr val="404040"/>
                </a:solidFill>
                <a:latin typeface="Calibri"/>
                <a:cs typeface="Calibri"/>
              </a:rPr>
              <a:t>test </a:t>
            </a:r>
            <a:r>
              <a:rPr sz="1400" spc="-20" dirty="0">
                <a:solidFill>
                  <a:srgbClr val="404040"/>
                </a:solidFill>
                <a:latin typeface="Calibri"/>
                <a:cs typeface="Calibri"/>
              </a:rPr>
              <a:t>d’endurance </a:t>
            </a:r>
            <a:r>
              <a:rPr sz="1400" spc="-10" dirty="0">
                <a:solidFill>
                  <a:srgbClr val="404040"/>
                </a:solidFill>
                <a:latin typeface="Calibri"/>
                <a:cs typeface="Calibri"/>
              </a:rPr>
              <a:t>(robustesse,</a:t>
            </a:r>
            <a:r>
              <a:rPr sz="1400" spc="75" dirty="0">
                <a:solidFill>
                  <a:srgbClr val="404040"/>
                </a:solidFill>
                <a:latin typeface="Calibri"/>
                <a:cs typeface="Calibri"/>
              </a:rPr>
              <a:t> </a:t>
            </a:r>
            <a:r>
              <a:rPr sz="1400" spc="-10" dirty="0">
                <a:solidFill>
                  <a:srgbClr val="404040"/>
                </a:solidFill>
                <a:latin typeface="Calibri"/>
                <a:cs typeface="Calibri"/>
              </a:rPr>
              <a:t>fiabilité),</a:t>
            </a:r>
            <a:endParaRPr sz="1400" dirty="0">
              <a:latin typeface="Calibri"/>
              <a:cs typeface="Calibri"/>
            </a:endParaRPr>
          </a:p>
          <a:p>
            <a:pPr marL="448309" lvl="1" indent="-234950">
              <a:lnSpc>
                <a:spcPct val="100000"/>
              </a:lnSpc>
              <a:spcBef>
                <a:spcPts val="180"/>
              </a:spcBef>
              <a:buClr>
                <a:srgbClr val="D24717"/>
              </a:buClr>
              <a:buFont typeface="Wingdings"/>
              <a:buChar char=""/>
              <a:tabLst>
                <a:tab pos="448945" algn="l"/>
              </a:tabLst>
            </a:pPr>
            <a:r>
              <a:rPr sz="1400" spc="-5" dirty="0">
                <a:solidFill>
                  <a:srgbClr val="404040"/>
                </a:solidFill>
                <a:latin typeface="Calibri"/>
                <a:cs typeface="Calibri"/>
              </a:rPr>
              <a:t>Le </a:t>
            </a:r>
            <a:r>
              <a:rPr sz="1400" spc="-15" dirty="0">
                <a:solidFill>
                  <a:srgbClr val="404040"/>
                </a:solidFill>
                <a:latin typeface="Calibri"/>
                <a:cs typeface="Calibri"/>
              </a:rPr>
              <a:t>test </a:t>
            </a:r>
            <a:r>
              <a:rPr sz="1400" spc="-5" dirty="0">
                <a:solidFill>
                  <a:srgbClr val="404040"/>
                </a:solidFill>
                <a:latin typeface="Calibri"/>
                <a:cs typeface="Calibri"/>
              </a:rPr>
              <a:t>de</a:t>
            </a:r>
            <a:r>
              <a:rPr sz="1400" spc="30" dirty="0">
                <a:solidFill>
                  <a:srgbClr val="404040"/>
                </a:solidFill>
                <a:latin typeface="Calibri"/>
                <a:cs typeface="Calibri"/>
              </a:rPr>
              <a:t> </a:t>
            </a:r>
            <a:r>
              <a:rPr sz="1400" spc="-5" dirty="0">
                <a:solidFill>
                  <a:srgbClr val="404040"/>
                </a:solidFill>
                <a:latin typeface="Calibri"/>
                <a:cs typeface="Calibri"/>
              </a:rPr>
              <a:t>résilience,</a:t>
            </a:r>
            <a:endParaRPr sz="1400" dirty="0">
              <a:latin typeface="Calibri"/>
              <a:cs typeface="Calibri"/>
            </a:endParaRPr>
          </a:p>
          <a:p>
            <a:pPr marL="448309" lvl="1" indent="-234950">
              <a:lnSpc>
                <a:spcPct val="100000"/>
              </a:lnSpc>
              <a:spcBef>
                <a:spcPts val="180"/>
              </a:spcBef>
              <a:buClr>
                <a:srgbClr val="D24717"/>
              </a:buClr>
              <a:buFont typeface="Wingdings"/>
              <a:buChar char=""/>
              <a:tabLst>
                <a:tab pos="448945" algn="l"/>
              </a:tabLst>
            </a:pPr>
            <a:r>
              <a:rPr sz="1400" spc="-5" dirty="0">
                <a:solidFill>
                  <a:srgbClr val="404040"/>
                </a:solidFill>
                <a:latin typeface="Calibri"/>
                <a:cs typeface="Calibri"/>
              </a:rPr>
              <a:t>Le </a:t>
            </a:r>
            <a:r>
              <a:rPr sz="1400" spc="-15" dirty="0">
                <a:solidFill>
                  <a:srgbClr val="404040"/>
                </a:solidFill>
                <a:latin typeface="Calibri"/>
                <a:cs typeface="Calibri"/>
              </a:rPr>
              <a:t>test </a:t>
            </a:r>
            <a:r>
              <a:rPr sz="1400" spc="-5" dirty="0">
                <a:solidFill>
                  <a:srgbClr val="404040"/>
                </a:solidFill>
                <a:latin typeface="Calibri"/>
                <a:cs typeface="Calibri"/>
              </a:rPr>
              <a:t>de vieillissement,</a:t>
            </a:r>
            <a:r>
              <a:rPr sz="1400" spc="35" dirty="0">
                <a:solidFill>
                  <a:srgbClr val="404040"/>
                </a:solidFill>
                <a:latin typeface="Calibri"/>
                <a:cs typeface="Calibri"/>
              </a:rPr>
              <a:t> </a:t>
            </a:r>
            <a:r>
              <a:rPr sz="1400" spc="-15" dirty="0">
                <a:solidFill>
                  <a:srgbClr val="404040"/>
                </a:solidFill>
                <a:latin typeface="Calibri"/>
                <a:cs typeface="Calibri"/>
              </a:rPr>
              <a:t>etc.</a:t>
            </a:r>
            <a:endParaRPr sz="1400" dirty="0">
              <a:latin typeface="Calibri"/>
              <a:cs typeface="Calibri"/>
            </a:endParaRPr>
          </a:p>
        </p:txBody>
      </p:sp>
    </p:spTree>
    <p:extLst>
      <p:ext uri="{BB962C8B-B14F-4D97-AF65-F5344CB8AC3E}">
        <p14:creationId xmlns:p14="http://schemas.microsoft.com/office/powerpoint/2010/main" val="28980459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5" name="object 5"/>
          <p:cNvSpPr txBox="1"/>
          <p:nvPr/>
        </p:nvSpPr>
        <p:spPr>
          <a:xfrm>
            <a:off x="533400" y="857079"/>
            <a:ext cx="7157084" cy="3886320"/>
          </a:xfrm>
          <a:prstGeom prst="rect">
            <a:avLst/>
          </a:prstGeom>
        </p:spPr>
        <p:txBody>
          <a:bodyPr vert="horz" wrap="square" lIns="0" tIns="13335" rIns="0" bIns="0" rtlCol="0">
            <a:spAutoFit/>
          </a:bodyPr>
          <a:lstStyle/>
          <a:p>
            <a:pPr marL="270510" indent="-258445">
              <a:lnSpc>
                <a:spcPts val="2255"/>
              </a:lnSpc>
              <a:spcBef>
                <a:spcPts val="105"/>
              </a:spcBef>
              <a:buClr>
                <a:srgbClr val="D24717"/>
              </a:buClr>
              <a:buFont typeface="Wingdings"/>
              <a:buChar char=""/>
              <a:tabLst>
                <a:tab pos="271145" algn="l"/>
              </a:tabLst>
            </a:pPr>
            <a:r>
              <a:rPr sz="2000" dirty="0">
                <a:solidFill>
                  <a:srgbClr val="404040"/>
                </a:solidFill>
                <a:latin typeface="Calibri"/>
                <a:cs typeface="Calibri"/>
              </a:rPr>
              <a:t>Unified Functional </a:t>
            </a:r>
            <a:r>
              <a:rPr sz="2000" spc="-30" dirty="0">
                <a:solidFill>
                  <a:srgbClr val="404040"/>
                </a:solidFill>
                <a:latin typeface="Calibri"/>
                <a:cs typeface="Calibri"/>
              </a:rPr>
              <a:t>Testing® </a:t>
            </a:r>
            <a:r>
              <a:rPr sz="2000" dirty="0">
                <a:solidFill>
                  <a:srgbClr val="404040"/>
                </a:solidFill>
                <a:latin typeface="Calibri"/>
                <a:cs typeface="Calibri"/>
              </a:rPr>
              <a:t>(UFT), année 1998</a:t>
            </a:r>
            <a:r>
              <a:rPr sz="2000" spc="10" dirty="0">
                <a:solidFill>
                  <a:srgbClr val="404040"/>
                </a:solidFill>
                <a:latin typeface="Calibri"/>
                <a:cs typeface="Calibri"/>
              </a:rPr>
              <a:t> </a:t>
            </a:r>
            <a:r>
              <a:rPr sz="2000" dirty="0">
                <a:solidFill>
                  <a:srgbClr val="404040"/>
                </a:solidFill>
                <a:latin typeface="Calibri"/>
                <a:cs typeface="Calibri"/>
              </a:rPr>
              <a:t>(VBScripting)</a:t>
            </a:r>
            <a:endParaRPr sz="2000" dirty="0">
              <a:latin typeface="Calibri"/>
              <a:cs typeface="Calibri"/>
            </a:endParaRPr>
          </a:p>
          <a:p>
            <a:pPr marL="270510" indent="-258445">
              <a:lnSpc>
                <a:spcPts val="2145"/>
              </a:lnSpc>
              <a:buClr>
                <a:srgbClr val="D24717"/>
              </a:buClr>
              <a:buFont typeface="Wingdings"/>
              <a:buChar char=""/>
              <a:tabLst>
                <a:tab pos="271145" algn="l"/>
              </a:tabLst>
            </a:pPr>
            <a:r>
              <a:rPr sz="2000" spc="-20" dirty="0">
                <a:solidFill>
                  <a:srgbClr val="404040"/>
                </a:solidFill>
                <a:latin typeface="Calibri"/>
                <a:cs typeface="Calibri"/>
              </a:rPr>
              <a:t>TestComplete®, </a:t>
            </a:r>
            <a:r>
              <a:rPr sz="2000" dirty="0">
                <a:solidFill>
                  <a:srgbClr val="404040"/>
                </a:solidFill>
                <a:latin typeface="Calibri"/>
                <a:cs typeface="Calibri"/>
              </a:rPr>
              <a:t>année</a:t>
            </a:r>
            <a:r>
              <a:rPr sz="2000" spc="35" dirty="0">
                <a:solidFill>
                  <a:srgbClr val="404040"/>
                </a:solidFill>
                <a:latin typeface="Calibri"/>
                <a:cs typeface="Calibri"/>
              </a:rPr>
              <a:t> </a:t>
            </a:r>
            <a:r>
              <a:rPr sz="2000" dirty="0">
                <a:solidFill>
                  <a:srgbClr val="404040"/>
                </a:solidFill>
                <a:latin typeface="Calibri"/>
                <a:cs typeface="Calibri"/>
              </a:rPr>
              <a:t>1999</a:t>
            </a:r>
            <a:endParaRPr sz="2000" dirty="0">
              <a:latin typeface="Calibri"/>
              <a:cs typeface="Calibri"/>
            </a:endParaRPr>
          </a:p>
          <a:p>
            <a:pPr marL="448309" lvl="1" indent="-234950">
              <a:lnSpc>
                <a:spcPts val="2050"/>
              </a:lnSpc>
              <a:buClr>
                <a:srgbClr val="D24717"/>
              </a:buClr>
              <a:buFont typeface="Wingdings"/>
              <a:buChar char=""/>
              <a:tabLst>
                <a:tab pos="448945" algn="l"/>
              </a:tabLst>
            </a:pPr>
            <a:r>
              <a:rPr sz="1800" spc="-10" dirty="0">
                <a:solidFill>
                  <a:srgbClr val="404040"/>
                </a:solidFill>
                <a:latin typeface="Calibri"/>
                <a:cs typeface="Calibri"/>
              </a:rPr>
              <a:t>VBScript </a:t>
            </a:r>
            <a:r>
              <a:rPr sz="1800" dirty="0">
                <a:solidFill>
                  <a:srgbClr val="404040"/>
                </a:solidFill>
                <a:latin typeface="Calibri"/>
                <a:cs typeface="Calibri"/>
              </a:rPr>
              <a:t>+ </a:t>
            </a:r>
            <a:r>
              <a:rPr sz="1800" spc="-5" dirty="0">
                <a:solidFill>
                  <a:srgbClr val="404040"/>
                </a:solidFill>
                <a:latin typeface="Calibri"/>
                <a:cs typeface="Calibri"/>
              </a:rPr>
              <a:t>C#Script, C++Script, DelphiScript, JScript, </a:t>
            </a:r>
            <a:r>
              <a:rPr sz="1800" spc="-10" dirty="0">
                <a:solidFill>
                  <a:srgbClr val="404040"/>
                </a:solidFill>
                <a:latin typeface="Calibri"/>
                <a:cs typeface="Calibri"/>
              </a:rPr>
              <a:t>JavaScript </a:t>
            </a:r>
            <a:r>
              <a:rPr sz="1800" spc="-5" dirty="0">
                <a:solidFill>
                  <a:srgbClr val="404040"/>
                </a:solidFill>
                <a:latin typeface="Calibri"/>
                <a:cs typeface="Calibri"/>
              </a:rPr>
              <a:t>et</a:t>
            </a:r>
            <a:r>
              <a:rPr sz="1800" spc="170" dirty="0">
                <a:solidFill>
                  <a:srgbClr val="404040"/>
                </a:solidFill>
                <a:latin typeface="Calibri"/>
                <a:cs typeface="Calibri"/>
              </a:rPr>
              <a:t> </a:t>
            </a:r>
            <a:r>
              <a:rPr sz="1800" dirty="0">
                <a:solidFill>
                  <a:srgbClr val="404040"/>
                </a:solidFill>
                <a:latin typeface="Calibri"/>
                <a:cs typeface="Calibri"/>
              </a:rPr>
              <a:t>Python</a:t>
            </a:r>
            <a:endParaRPr sz="1800" dirty="0">
              <a:latin typeface="Calibri"/>
              <a:cs typeface="Calibri"/>
            </a:endParaRPr>
          </a:p>
          <a:p>
            <a:pPr lvl="1">
              <a:lnSpc>
                <a:spcPct val="100000"/>
              </a:lnSpc>
              <a:spcBef>
                <a:spcPts val="30"/>
              </a:spcBef>
              <a:buClr>
                <a:srgbClr val="D24717"/>
              </a:buClr>
              <a:buFont typeface="Wingdings"/>
              <a:buChar char=""/>
            </a:pPr>
            <a:endParaRPr sz="1750" dirty="0">
              <a:latin typeface="Times New Roman"/>
              <a:cs typeface="Times New Roman"/>
            </a:endParaRPr>
          </a:p>
          <a:p>
            <a:pPr marL="270510" indent="-258445">
              <a:lnSpc>
                <a:spcPts val="2285"/>
              </a:lnSpc>
              <a:buClr>
                <a:srgbClr val="D24717"/>
              </a:buClr>
              <a:buFont typeface="Wingdings"/>
              <a:buChar char=""/>
              <a:tabLst>
                <a:tab pos="271145" algn="l"/>
              </a:tabLst>
            </a:pPr>
            <a:r>
              <a:rPr sz="2000" dirty="0">
                <a:solidFill>
                  <a:srgbClr val="404040"/>
                </a:solidFill>
                <a:latin typeface="Calibri"/>
                <a:cs typeface="Calibri"/>
              </a:rPr>
              <a:t>Apache </a:t>
            </a:r>
            <a:r>
              <a:rPr sz="2000" spc="-30" dirty="0">
                <a:solidFill>
                  <a:srgbClr val="404040"/>
                </a:solidFill>
                <a:latin typeface="Calibri"/>
                <a:cs typeface="Calibri"/>
              </a:rPr>
              <a:t>JMeter, </a:t>
            </a:r>
            <a:r>
              <a:rPr sz="2000" dirty="0">
                <a:solidFill>
                  <a:srgbClr val="404040"/>
                </a:solidFill>
                <a:latin typeface="Calibri"/>
                <a:cs typeface="Calibri"/>
              </a:rPr>
              <a:t>année</a:t>
            </a:r>
            <a:r>
              <a:rPr sz="2000" spc="20" dirty="0">
                <a:solidFill>
                  <a:srgbClr val="404040"/>
                </a:solidFill>
                <a:latin typeface="Calibri"/>
                <a:cs typeface="Calibri"/>
              </a:rPr>
              <a:t> </a:t>
            </a:r>
            <a:r>
              <a:rPr sz="2000" dirty="0">
                <a:solidFill>
                  <a:srgbClr val="404040"/>
                </a:solidFill>
                <a:latin typeface="Calibri"/>
                <a:cs typeface="Calibri"/>
              </a:rPr>
              <a:t>2001</a:t>
            </a:r>
            <a:endParaRPr sz="2000" dirty="0">
              <a:latin typeface="Calibri"/>
              <a:cs typeface="Calibri"/>
            </a:endParaRPr>
          </a:p>
          <a:p>
            <a:pPr marL="448309" lvl="1" indent="-234950">
              <a:lnSpc>
                <a:spcPts val="2045"/>
              </a:lnSpc>
              <a:buClr>
                <a:srgbClr val="D24717"/>
              </a:buClr>
              <a:buFont typeface="Wingdings"/>
              <a:buChar char=""/>
              <a:tabLst>
                <a:tab pos="448945" algn="l"/>
              </a:tabLst>
            </a:pPr>
            <a:r>
              <a:rPr sz="1800" dirty="0">
                <a:solidFill>
                  <a:srgbClr val="404040"/>
                </a:solidFill>
                <a:latin typeface="Calibri"/>
                <a:cs typeface="Calibri"/>
              </a:rPr>
              <a:t>A </a:t>
            </a:r>
            <a:r>
              <a:rPr sz="1800" spc="-5" dirty="0">
                <a:solidFill>
                  <a:srgbClr val="404040"/>
                </a:solidFill>
                <a:latin typeface="Calibri"/>
                <a:cs typeface="Calibri"/>
              </a:rPr>
              <a:t>utiliser </a:t>
            </a:r>
            <a:r>
              <a:rPr sz="1800" spc="-10" dirty="0">
                <a:solidFill>
                  <a:srgbClr val="404040"/>
                </a:solidFill>
                <a:latin typeface="Calibri"/>
                <a:cs typeface="Calibri"/>
              </a:rPr>
              <a:t>avec </a:t>
            </a:r>
            <a:r>
              <a:rPr sz="1800" spc="-5" dirty="0">
                <a:solidFill>
                  <a:srgbClr val="404040"/>
                </a:solidFill>
                <a:latin typeface="Calibri"/>
                <a:cs typeface="Calibri"/>
              </a:rPr>
              <a:t>un logiciel de surveillance </a:t>
            </a:r>
            <a:r>
              <a:rPr sz="1800" spc="-10" dirty="0">
                <a:solidFill>
                  <a:srgbClr val="404040"/>
                </a:solidFill>
                <a:latin typeface="Calibri"/>
                <a:cs typeface="Calibri"/>
              </a:rPr>
              <a:t>comme </a:t>
            </a:r>
            <a:r>
              <a:rPr sz="1800" spc="-15" dirty="0">
                <a:solidFill>
                  <a:srgbClr val="404040"/>
                </a:solidFill>
                <a:latin typeface="Calibri"/>
                <a:cs typeface="Calibri"/>
              </a:rPr>
              <a:t>Pandora</a:t>
            </a:r>
            <a:r>
              <a:rPr sz="1800" spc="114" dirty="0">
                <a:solidFill>
                  <a:srgbClr val="404040"/>
                </a:solidFill>
                <a:latin typeface="Calibri"/>
                <a:cs typeface="Calibri"/>
              </a:rPr>
              <a:t> </a:t>
            </a:r>
            <a:r>
              <a:rPr sz="1800" spc="-5" dirty="0">
                <a:solidFill>
                  <a:srgbClr val="404040"/>
                </a:solidFill>
                <a:latin typeface="Calibri"/>
                <a:cs typeface="Calibri"/>
              </a:rPr>
              <a:t>FMS</a:t>
            </a:r>
            <a:endParaRPr sz="1800" dirty="0">
              <a:latin typeface="Calibri"/>
              <a:cs typeface="Calibri"/>
            </a:endParaRPr>
          </a:p>
          <a:p>
            <a:pPr lvl="1">
              <a:lnSpc>
                <a:spcPct val="100000"/>
              </a:lnSpc>
              <a:spcBef>
                <a:spcPts val="35"/>
              </a:spcBef>
              <a:buClr>
                <a:srgbClr val="D24717"/>
              </a:buClr>
              <a:buFont typeface="Wingdings"/>
              <a:buChar char=""/>
            </a:pPr>
            <a:endParaRPr sz="1750" dirty="0">
              <a:latin typeface="Times New Roman"/>
              <a:cs typeface="Times New Roman"/>
            </a:endParaRPr>
          </a:p>
          <a:p>
            <a:pPr marL="270510" indent="-258445">
              <a:lnSpc>
                <a:spcPct val="100000"/>
              </a:lnSpc>
              <a:buClr>
                <a:srgbClr val="D24717"/>
              </a:buClr>
              <a:buFont typeface="Wingdings"/>
              <a:buChar char=""/>
              <a:tabLst>
                <a:tab pos="271145" algn="l"/>
              </a:tabLst>
            </a:pPr>
            <a:r>
              <a:rPr sz="2000" spc="-5" dirty="0">
                <a:solidFill>
                  <a:srgbClr val="404040"/>
                </a:solidFill>
                <a:latin typeface="Calibri"/>
                <a:cs typeface="Calibri"/>
              </a:rPr>
              <a:t>Rational </a:t>
            </a:r>
            <a:r>
              <a:rPr sz="2000" dirty="0">
                <a:solidFill>
                  <a:srgbClr val="404040"/>
                </a:solidFill>
                <a:latin typeface="Calibri"/>
                <a:cs typeface="Calibri"/>
              </a:rPr>
              <a:t>Functional </a:t>
            </a:r>
            <a:r>
              <a:rPr sz="2000" spc="-60" dirty="0">
                <a:solidFill>
                  <a:srgbClr val="404040"/>
                </a:solidFill>
                <a:latin typeface="Calibri"/>
                <a:cs typeface="Calibri"/>
              </a:rPr>
              <a:t>Tester, </a:t>
            </a:r>
            <a:r>
              <a:rPr sz="2000" dirty="0">
                <a:solidFill>
                  <a:srgbClr val="404040"/>
                </a:solidFill>
                <a:latin typeface="Calibri"/>
                <a:cs typeface="Calibri"/>
              </a:rPr>
              <a:t>année 2002</a:t>
            </a:r>
            <a:r>
              <a:rPr sz="2000" spc="60" dirty="0">
                <a:solidFill>
                  <a:srgbClr val="404040"/>
                </a:solidFill>
                <a:latin typeface="Calibri"/>
                <a:cs typeface="Calibri"/>
              </a:rPr>
              <a:t> </a:t>
            </a:r>
            <a:r>
              <a:rPr sz="2000" spc="-5" dirty="0">
                <a:solidFill>
                  <a:srgbClr val="404040"/>
                </a:solidFill>
                <a:latin typeface="Calibri"/>
                <a:cs typeface="Calibri"/>
              </a:rPr>
              <a:t>(WYSIWIG)</a:t>
            </a:r>
            <a:endParaRPr sz="2000" dirty="0">
              <a:latin typeface="Calibri"/>
              <a:cs typeface="Calibri"/>
            </a:endParaRPr>
          </a:p>
          <a:p>
            <a:pPr marL="270510" indent="-258445">
              <a:lnSpc>
                <a:spcPct val="100000"/>
              </a:lnSpc>
              <a:spcBef>
                <a:spcPts val="1835"/>
              </a:spcBef>
              <a:buClr>
                <a:srgbClr val="D24717"/>
              </a:buClr>
              <a:buFont typeface="Wingdings"/>
              <a:buChar char=""/>
              <a:tabLst>
                <a:tab pos="271145" algn="l"/>
              </a:tabLst>
            </a:pPr>
            <a:r>
              <a:rPr sz="2000" spc="-5" dirty="0">
                <a:solidFill>
                  <a:srgbClr val="404040"/>
                </a:solidFill>
                <a:latin typeface="Calibri"/>
                <a:cs typeface="Calibri"/>
              </a:rPr>
              <a:t>Selenium, </a:t>
            </a:r>
            <a:r>
              <a:rPr sz="2000" dirty="0">
                <a:solidFill>
                  <a:srgbClr val="404040"/>
                </a:solidFill>
                <a:latin typeface="Calibri"/>
                <a:cs typeface="Calibri"/>
              </a:rPr>
              <a:t>année</a:t>
            </a:r>
            <a:r>
              <a:rPr sz="2000" spc="15" dirty="0">
                <a:solidFill>
                  <a:srgbClr val="404040"/>
                </a:solidFill>
                <a:latin typeface="Calibri"/>
                <a:cs typeface="Calibri"/>
              </a:rPr>
              <a:t> </a:t>
            </a:r>
            <a:r>
              <a:rPr sz="2000" dirty="0">
                <a:solidFill>
                  <a:srgbClr val="404040"/>
                </a:solidFill>
                <a:latin typeface="Calibri"/>
                <a:cs typeface="Calibri"/>
              </a:rPr>
              <a:t>2004</a:t>
            </a:r>
            <a:endParaRPr sz="2000" dirty="0">
              <a:latin typeface="Calibri"/>
              <a:cs typeface="Calibri"/>
            </a:endParaRPr>
          </a:p>
          <a:p>
            <a:pPr marL="270510" indent="-258445">
              <a:lnSpc>
                <a:spcPts val="2255"/>
              </a:lnSpc>
              <a:spcBef>
                <a:spcPts val="1850"/>
              </a:spcBef>
              <a:buClr>
                <a:srgbClr val="D24717"/>
              </a:buClr>
              <a:buFont typeface="Wingdings"/>
              <a:buChar char=""/>
              <a:tabLst>
                <a:tab pos="271145" algn="l"/>
              </a:tabLst>
            </a:pPr>
            <a:r>
              <a:rPr sz="2000" spc="-10" dirty="0">
                <a:solidFill>
                  <a:srgbClr val="404040"/>
                </a:solidFill>
                <a:latin typeface="Calibri"/>
                <a:cs typeface="Calibri"/>
              </a:rPr>
              <a:t>Robot framework, </a:t>
            </a:r>
            <a:r>
              <a:rPr sz="2000" dirty="0">
                <a:solidFill>
                  <a:srgbClr val="404040"/>
                </a:solidFill>
                <a:latin typeface="Calibri"/>
                <a:cs typeface="Calibri"/>
              </a:rPr>
              <a:t>année</a:t>
            </a:r>
            <a:r>
              <a:rPr sz="2000" spc="5" dirty="0">
                <a:solidFill>
                  <a:srgbClr val="404040"/>
                </a:solidFill>
                <a:latin typeface="Calibri"/>
                <a:cs typeface="Calibri"/>
              </a:rPr>
              <a:t> </a:t>
            </a:r>
            <a:r>
              <a:rPr sz="2000" dirty="0">
                <a:solidFill>
                  <a:srgbClr val="404040"/>
                </a:solidFill>
                <a:latin typeface="Calibri"/>
                <a:cs typeface="Calibri"/>
              </a:rPr>
              <a:t>2005</a:t>
            </a:r>
            <a:endParaRPr sz="2000" dirty="0">
              <a:latin typeface="Calibri"/>
              <a:cs typeface="Calibri"/>
            </a:endParaRPr>
          </a:p>
          <a:p>
            <a:pPr marL="270510" indent="-258445">
              <a:lnSpc>
                <a:spcPts val="2120"/>
              </a:lnSpc>
              <a:buClr>
                <a:srgbClr val="D24717"/>
              </a:buClr>
              <a:buFont typeface="Wingdings"/>
              <a:buChar char=""/>
              <a:tabLst>
                <a:tab pos="271145" algn="l"/>
              </a:tabLst>
            </a:pPr>
            <a:r>
              <a:rPr sz="2000" spc="-45" dirty="0">
                <a:solidFill>
                  <a:srgbClr val="404040"/>
                </a:solidFill>
                <a:latin typeface="Calibri"/>
                <a:cs typeface="Calibri"/>
              </a:rPr>
              <a:t>Watir, </a:t>
            </a:r>
            <a:r>
              <a:rPr sz="2000" dirty="0">
                <a:solidFill>
                  <a:srgbClr val="404040"/>
                </a:solidFill>
                <a:latin typeface="Calibri"/>
                <a:cs typeface="Calibri"/>
              </a:rPr>
              <a:t>année 2008. Basé </a:t>
            </a:r>
            <a:r>
              <a:rPr sz="2000" spc="-5" dirty="0">
                <a:solidFill>
                  <a:srgbClr val="404040"/>
                </a:solidFill>
                <a:latin typeface="Calibri"/>
                <a:cs typeface="Calibri"/>
              </a:rPr>
              <a:t>sur Selenium.</a:t>
            </a:r>
            <a:r>
              <a:rPr sz="2000" spc="20" dirty="0">
                <a:solidFill>
                  <a:srgbClr val="404040"/>
                </a:solidFill>
                <a:latin typeface="Calibri"/>
                <a:cs typeface="Calibri"/>
              </a:rPr>
              <a:t> </a:t>
            </a:r>
            <a:r>
              <a:rPr sz="2000" spc="-30" dirty="0">
                <a:solidFill>
                  <a:srgbClr val="404040"/>
                </a:solidFill>
                <a:latin typeface="Calibri"/>
                <a:cs typeface="Calibri"/>
              </a:rPr>
              <a:t>Ruby.</a:t>
            </a:r>
            <a:endParaRPr sz="2000" dirty="0">
              <a:latin typeface="Calibri"/>
              <a:cs typeface="Calibri"/>
            </a:endParaRPr>
          </a:p>
          <a:p>
            <a:pPr marL="270510" indent="-258445">
              <a:lnSpc>
                <a:spcPts val="2260"/>
              </a:lnSpc>
              <a:buClr>
                <a:srgbClr val="D24717"/>
              </a:buClr>
              <a:buFont typeface="Wingdings"/>
              <a:buChar char=""/>
              <a:tabLst>
                <a:tab pos="271145" algn="l"/>
              </a:tabLst>
            </a:pPr>
            <a:r>
              <a:rPr sz="2000" spc="-15" dirty="0">
                <a:solidFill>
                  <a:srgbClr val="404040"/>
                </a:solidFill>
                <a:latin typeface="Calibri"/>
                <a:cs typeface="Calibri"/>
              </a:rPr>
              <a:t>Katalon </a:t>
            </a:r>
            <a:r>
              <a:rPr sz="2000" spc="-10" dirty="0">
                <a:solidFill>
                  <a:srgbClr val="404040"/>
                </a:solidFill>
                <a:latin typeface="Calibri"/>
                <a:cs typeface="Calibri"/>
              </a:rPr>
              <a:t>Studio, </a:t>
            </a:r>
            <a:r>
              <a:rPr sz="2000" dirty="0">
                <a:solidFill>
                  <a:srgbClr val="404040"/>
                </a:solidFill>
                <a:latin typeface="Calibri"/>
                <a:cs typeface="Calibri"/>
              </a:rPr>
              <a:t>année 2015. Basé </a:t>
            </a:r>
            <a:r>
              <a:rPr sz="2000" spc="-5" dirty="0">
                <a:solidFill>
                  <a:srgbClr val="404040"/>
                </a:solidFill>
                <a:latin typeface="Calibri"/>
                <a:cs typeface="Calibri"/>
              </a:rPr>
              <a:t>sur Selenium </a:t>
            </a:r>
            <a:r>
              <a:rPr sz="2000" spc="-10" dirty="0">
                <a:solidFill>
                  <a:srgbClr val="404040"/>
                </a:solidFill>
                <a:latin typeface="Calibri"/>
                <a:cs typeface="Calibri"/>
              </a:rPr>
              <a:t>et</a:t>
            </a:r>
            <a:r>
              <a:rPr sz="2000" spc="10" dirty="0">
                <a:solidFill>
                  <a:srgbClr val="404040"/>
                </a:solidFill>
                <a:latin typeface="Calibri"/>
                <a:cs typeface="Calibri"/>
              </a:rPr>
              <a:t> </a:t>
            </a:r>
            <a:r>
              <a:rPr sz="2000" dirty="0">
                <a:solidFill>
                  <a:srgbClr val="404040"/>
                </a:solidFill>
                <a:latin typeface="Calibri"/>
                <a:cs typeface="Calibri"/>
              </a:rPr>
              <a:t>Appium.</a:t>
            </a:r>
            <a:endParaRPr sz="20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7" name="Title 6"/>
          <p:cNvSpPr>
            <a:spLocks noGrp="1"/>
          </p:cNvSpPr>
          <p:nvPr>
            <p:ph type="title"/>
          </p:nvPr>
        </p:nvSpPr>
        <p:spPr/>
        <p:txBody>
          <a:bodyPr/>
          <a:lstStyle/>
          <a:p>
            <a:endParaRPr lang="fr-FR"/>
          </a:p>
        </p:txBody>
      </p:sp>
    </p:spTree>
    <p:extLst>
      <p:ext uri="{BB962C8B-B14F-4D97-AF65-F5344CB8AC3E}">
        <p14:creationId xmlns:p14="http://schemas.microsoft.com/office/powerpoint/2010/main" val="143490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75336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txBox="1"/>
          <p:nvPr/>
        </p:nvSpPr>
        <p:spPr>
          <a:xfrm>
            <a:off x="700786" y="1190593"/>
            <a:ext cx="7399020" cy="3584956"/>
          </a:xfrm>
          <a:prstGeom prst="rect">
            <a:avLst/>
          </a:prstGeom>
        </p:spPr>
        <p:txBody>
          <a:bodyPr vert="horz" wrap="square" lIns="0" tIns="47625" rIns="0" bIns="0" rtlCol="0">
            <a:spAutoFit/>
          </a:bodyPr>
          <a:lstStyle/>
          <a:p>
            <a:pPr marL="104139" marR="91186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JMeter </a:t>
            </a:r>
            <a:r>
              <a:rPr sz="2000" spc="-10" dirty="0">
                <a:solidFill>
                  <a:srgbClr val="404040"/>
                </a:solidFill>
                <a:latin typeface="Calibri"/>
                <a:cs typeface="Calibri"/>
              </a:rPr>
              <a:t>est </a:t>
            </a:r>
            <a:r>
              <a:rPr sz="2000" spc="-5" dirty="0">
                <a:solidFill>
                  <a:srgbClr val="404040"/>
                </a:solidFill>
                <a:latin typeface="Calibri"/>
                <a:cs typeface="Calibri"/>
              </a:rPr>
              <a:t>un outil de </a:t>
            </a:r>
            <a:r>
              <a:rPr sz="2000" spc="-15" dirty="0">
                <a:solidFill>
                  <a:srgbClr val="404040"/>
                </a:solidFill>
                <a:latin typeface="Calibri"/>
                <a:cs typeface="Calibri"/>
              </a:rPr>
              <a:t>test </a:t>
            </a:r>
            <a:r>
              <a:rPr sz="2000" spc="-5" dirty="0">
                <a:solidFill>
                  <a:srgbClr val="404040"/>
                </a:solidFill>
                <a:latin typeface="Calibri"/>
                <a:cs typeface="Calibri"/>
              </a:rPr>
              <a:t>de charge utilisé </a:t>
            </a:r>
            <a:r>
              <a:rPr sz="2000" dirty="0">
                <a:solidFill>
                  <a:srgbClr val="404040"/>
                </a:solidFill>
                <a:latin typeface="Calibri"/>
                <a:cs typeface="Calibri"/>
              </a:rPr>
              <a:t>pour </a:t>
            </a:r>
            <a:r>
              <a:rPr sz="2000" spc="-5" dirty="0">
                <a:solidFill>
                  <a:srgbClr val="404040"/>
                </a:solidFill>
                <a:latin typeface="Calibri"/>
                <a:cs typeface="Calibri"/>
              </a:rPr>
              <a:t>les </a:t>
            </a:r>
            <a:r>
              <a:rPr sz="2000" spc="-10" dirty="0">
                <a:solidFill>
                  <a:srgbClr val="404040"/>
                </a:solidFill>
                <a:latin typeface="Calibri"/>
                <a:cs typeface="Calibri"/>
              </a:rPr>
              <a:t>tests </a:t>
            </a:r>
            <a:r>
              <a:rPr sz="2000" spc="-5" dirty="0">
                <a:solidFill>
                  <a:srgbClr val="404040"/>
                </a:solidFill>
                <a:latin typeface="Calibri"/>
                <a:cs typeface="Calibri"/>
              </a:rPr>
              <a:t>de  performance.</a:t>
            </a:r>
            <a:endParaRPr sz="2000" dirty="0">
              <a:latin typeface="Calibri"/>
              <a:cs typeface="Calibri"/>
            </a:endParaRPr>
          </a:p>
          <a:p>
            <a:pPr>
              <a:lnSpc>
                <a:spcPct val="100000"/>
              </a:lnSpc>
              <a:spcBef>
                <a:spcPts val="25"/>
              </a:spcBef>
              <a:buClr>
                <a:srgbClr val="D24717"/>
              </a:buClr>
              <a:buFont typeface="Wingdings"/>
              <a:buChar char=""/>
            </a:pPr>
            <a:endParaRPr sz="2200" dirty="0">
              <a:latin typeface="Times New Roman"/>
              <a:cs typeface="Times New Roman"/>
            </a:endParaRPr>
          </a:p>
          <a:p>
            <a:pPr marL="104139" marR="5080" indent="-92075">
              <a:lnSpc>
                <a:spcPts val="2160"/>
              </a:lnSpc>
              <a:spcBef>
                <a:spcPts val="5"/>
              </a:spcBef>
              <a:buClr>
                <a:srgbClr val="D24717"/>
              </a:buClr>
              <a:buFont typeface="Wingdings"/>
              <a:buChar char=""/>
              <a:tabLst>
                <a:tab pos="215900" algn="l"/>
              </a:tabLst>
            </a:pPr>
            <a:r>
              <a:rPr sz="2000" dirty="0">
                <a:solidFill>
                  <a:srgbClr val="404040"/>
                </a:solidFill>
                <a:latin typeface="Calibri"/>
                <a:cs typeface="Calibri"/>
              </a:rPr>
              <a:t>Un </a:t>
            </a:r>
            <a:r>
              <a:rPr sz="2000" spc="-10" dirty="0">
                <a:solidFill>
                  <a:srgbClr val="404040"/>
                </a:solidFill>
                <a:latin typeface="Calibri"/>
                <a:cs typeface="Calibri"/>
              </a:rPr>
              <a:t>testeur </a:t>
            </a:r>
            <a:r>
              <a:rPr sz="2000" spc="-5" dirty="0">
                <a:solidFill>
                  <a:srgbClr val="404040"/>
                </a:solidFill>
                <a:latin typeface="Calibri"/>
                <a:cs typeface="Calibri"/>
              </a:rPr>
              <a:t>de performances peut </a:t>
            </a:r>
            <a:r>
              <a:rPr sz="2000" spc="-10" dirty="0">
                <a:solidFill>
                  <a:srgbClr val="404040"/>
                </a:solidFill>
                <a:latin typeface="Calibri"/>
                <a:cs typeface="Calibri"/>
              </a:rPr>
              <a:t>enregistrer </a:t>
            </a:r>
            <a:r>
              <a:rPr sz="2000" spc="-5" dirty="0">
                <a:solidFill>
                  <a:srgbClr val="404040"/>
                </a:solidFill>
                <a:latin typeface="Calibri"/>
                <a:cs typeface="Calibri"/>
              </a:rPr>
              <a:t>des </a:t>
            </a:r>
            <a:r>
              <a:rPr sz="2000" dirty="0">
                <a:solidFill>
                  <a:srgbClr val="404040"/>
                </a:solidFill>
                <a:latin typeface="Calibri"/>
                <a:cs typeface="Calibri"/>
              </a:rPr>
              <a:t>actions dans un  </a:t>
            </a:r>
            <a:r>
              <a:rPr sz="2000" spc="-15" dirty="0">
                <a:solidFill>
                  <a:srgbClr val="404040"/>
                </a:solidFill>
                <a:latin typeface="Calibri"/>
                <a:cs typeface="Calibri"/>
              </a:rPr>
              <a:t>navigateur </a:t>
            </a:r>
            <a:r>
              <a:rPr sz="2000" spc="-25" dirty="0">
                <a:solidFill>
                  <a:srgbClr val="404040"/>
                </a:solidFill>
                <a:latin typeface="Calibri"/>
                <a:cs typeface="Calibri"/>
              </a:rPr>
              <a:t>Web </a:t>
            </a:r>
            <a:r>
              <a:rPr sz="2000" spc="-5" dirty="0">
                <a:solidFill>
                  <a:srgbClr val="404040"/>
                </a:solidFill>
                <a:latin typeface="Calibri"/>
                <a:cs typeface="Calibri"/>
              </a:rPr>
              <a:t>ou créer manuellement un script </a:t>
            </a:r>
            <a:r>
              <a:rPr sz="2000" dirty="0">
                <a:solidFill>
                  <a:srgbClr val="404040"/>
                </a:solidFill>
                <a:latin typeface="Calibri"/>
                <a:cs typeface="Calibri"/>
              </a:rPr>
              <a:t>qui peut </a:t>
            </a:r>
            <a:r>
              <a:rPr sz="2000" spc="-5" dirty="0">
                <a:solidFill>
                  <a:srgbClr val="404040"/>
                </a:solidFill>
                <a:latin typeface="Calibri"/>
                <a:cs typeface="Calibri"/>
              </a:rPr>
              <a:t>ensuite </a:t>
            </a:r>
            <a:r>
              <a:rPr sz="2000" spc="-10" dirty="0">
                <a:solidFill>
                  <a:srgbClr val="404040"/>
                </a:solidFill>
                <a:latin typeface="Calibri"/>
                <a:cs typeface="Calibri"/>
              </a:rPr>
              <a:t>être  </a:t>
            </a:r>
            <a:r>
              <a:rPr sz="2000" spc="-15" dirty="0">
                <a:solidFill>
                  <a:srgbClr val="404040"/>
                </a:solidFill>
                <a:latin typeface="Calibri"/>
                <a:cs typeface="Calibri"/>
              </a:rPr>
              <a:t>exécuté avec </a:t>
            </a:r>
            <a:r>
              <a:rPr sz="2000" spc="-5" dirty="0">
                <a:solidFill>
                  <a:srgbClr val="404040"/>
                </a:solidFill>
                <a:latin typeface="Calibri"/>
                <a:cs typeface="Calibri"/>
              </a:rPr>
              <a:t>des centaines </a:t>
            </a:r>
            <a:r>
              <a:rPr sz="2000" dirty="0">
                <a:solidFill>
                  <a:srgbClr val="404040"/>
                </a:solidFill>
                <a:latin typeface="Calibri"/>
                <a:cs typeface="Calibri"/>
              </a:rPr>
              <a:t>ou </a:t>
            </a:r>
            <a:r>
              <a:rPr sz="2000" spc="-5" dirty="0">
                <a:solidFill>
                  <a:srgbClr val="404040"/>
                </a:solidFill>
                <a:latin typeface="Calibri"/>
                <a:cs typeface="Calibri"/>
              </a:rPr>
              <a:t>des </a:t>
            </a:r>
            <a:r>
              <a:rPr sz="2000" spc="-10" dirty="0">
                <a:solidFill>
                  <a:srgbClr val="404040"/>
                </a:solidFill>
                <a:latin typeface="Calibri"/>
                <a:cs typeface="Calibri"/>
              </a:rPr>
              <a:t>milliers</a:t>
            </a:r>
            <a:r>
              <a:rPr sz="2000" spc="70" dirty="0">
                <a:solidFill>
                  <a:srgbClr val="404040"/>
                </a:solidFill>
                <a:latin typeface="Calibri"/>
                <a:cs typeface="Calibri"/>
              </a:rPr>
              <a:t> </a:t>
            </a:r>
            <a:r>
              <a:rPr sz="2000" spc="-10" dirty="0">
                <a:solidFill>
                  <a:srgbClr val="404040"/>
                </a:solidFill>
                <a:latin typeface="Calibri"/>
                <a:cs typeface="Calibri"/>
              </a:rPr>
              <a:t>d'utilisateurs.</a:t>
            </a:r>
            <a:endParaRPr sz="2000" dirty="0">
              <a:latin typeface="Calibri"/>
              <a:cs typeface="Calibri"/>
            </a:endParaRPr>
          </a:p>
          <a:p>
            <a:pPr>
              <a:lnSpc>
                <a:spcPct val="100000"/>
              </a:lnSpc>
              <a:spcBef>
                <a:spcPts val="40"/>
              </a:spcBef>
              <a:buClr>
                <a:srgbClr val="D24717"/>
              </a:buClr>
              <a:buFont typeface="Wingdings"/>
              <a:buChar char=""/>
            </a:pPr>
            <a:endParaRPr sz="1950" dirty="0">
              <a:latin typeface="Times New Roman"/>
              <a:cs typeface="Times New Roman"/>
            </a:endParaRPr>
          </a:p>
          <a:p>
            <a:pPr marL="215265" indent="-203200">
              <a:lnSpc>
                <a:spcPts val="2280"/>
              </a:lnSpc>
              <a:buClr>
                <a:srgbClr val="D24717"/>
              </a:buClr>
              <a:buFont typeface="Wingdings"/>
              <a:buChar char=""/>
              <a:tabLst>
                <a:tab pos="215900" algn="l"/>
              </a:tabLst>
            </a:pPr>
            <a:r>
              <a:rPr sz="2000" spc="-5" dirty="0">
                <a:solidFill>
                  <a:srgbClr val="404040"/>
                </a:solidFill>
                <a:latin typeface="Calibri"/>
                <a:cs typeface="Calibri"/>
              </a:rPr>
              <a:t>JMeter </a:t>
            </a:r>
            <a:r>
              <a:rPr sz="2000" dirty="0">
                <a:solidFill>
                  <a:srgbClr val="404040"/>
                </a:solidFill>
                <a:latin typeface="Calibri"/>
                <a:cs typeface="Calibri"/>
              </a:rPr>
              <a:t>: </a:t>
            </a:r>
            <a:r>
              <a:rPr sz="2000" spc="-5" dirty="0">
                <a:solidFill>
                  <a:srgbClr val="404040"/>
                </a:solidFill>
                <a:latin typeface="Calibri"/>
                <a:cs typeface="Calibri"/>
              </a:rPr>
              <a:t>utilisation </a:t>
            </a:r>
            <a:r>
              <a:rPr sz="2000" spc="-15" dirty="0">
                <a:solidFill>
                  <a:srgbClr val="404040"/>
                </a:solidFill>
                <a:latin typeface="Calibri"/>
                <a:cs typeface="Calibri"/>
              </a:rPr>
              <a:t>d’utilisateurs </a:t>
            </a:r>
            <a:r>
              <a:rPr sz="2000" spc="-10" dirty="0">
                <a:solidFill>
                  <a:srgbClr val="404040"/>
                </a:solidFill>
                <a:latin typeface="Calibri"/>
                <a:cs typeface="Calibri"/>
              </a:rPr>
              <a:t>et </a:t>
            </a:r>
            <a:r>
              <a:rPr sz="2000" dirty="0">
                <a:solidFill>
                  <a:srgbClr val="404040"/>
                </a:solidFill>
                <a:latin typeface="Calibri"/>
                <a:cs typeface="Calibri"/>
              </a:rPr>
              <a:t>de </a:t>
            </a:r>
            <a:r>
              <a:rPr sz="2000" spc="-5" dirty="0">
                <a:solidFill>
                  <a:srgbClr val="404040"/>
                </a:solidFill>
                <a:latin typeface="Calibri"/>
                <a:cs typeface="Calibri"/>
              </a:rPr>
              <a:t>scénarios dynamiques</a:t>
            </a:r>
            <a:r>
              <a:rPr sz="2000" spc="100" dirty="0">
                <a:solidFill>
                  <a:srgbClr val="404040"/>
                </a:solidFill>
                <a:latin typeface="Calibri"/>
                <a:cs typeface="Calibri"/>
              </a:rPr>
              <a:t> </a:t>
            </a:r>
            <a:r>
              <a:rPr sz="2000" dirty="0">
                <a:solidFill>
                  <a:srgbClr val="404040"/>
                </a:solidFill>
                <a:latin typeface="Calibri"/>
                <a:cs typeface="Calibri"/>
              </a:rPr>
              <a:t>en</a:t>
            </a:r>
            <a:endParaRPr sz="2000" dirty="0">
              <a:latin typeface="Calibri"/>
              <a:cs typeface="Calibri"/>
            </a:endParaRPr>
          </a:p>
          <a:p>
            <a:pPr marL="104139">
              <a:lnSpc>
                <a:spcPts val="2280"/>
              </a:lnSpc>
            </a:pPr>
            <a:r>
              <a:rPr sz="2000" spc="-10" dirty="0">
                <a:solidFill>
                  <a:srgbClr val="404040"/>
                </a:solidFill>
                <a:latin typeface="Calibri"/>
                <a:cs typeface="Calibri"/>
              </a:rPr>
              <a:t>utilisant </a:t>
            </a:r>
            <a:r>
              <a:rPr sz="2000" spc="-5" dirty="0">
                <a:solidFill>
                  <a:srgbClr val="404040"/>
                </a:solidFill>
                <a:latin typeface="Calibri"/>
                <a:cs typeface="Calibri"/>
              </a:rPr>
              <a:t>ses </a:t>
            </a:r>
            <a:r>
              <a:rPr sz="2000" spc="-15" dirty="0">
                <a:solidFill>
                  <a:srgbClr val="404040"/>
                </a:solidFill>
                <a:latin typeface="Calibri"/>
                <a:cs typeface="Calibri"/>
              </a:rPr>
              <a:t>différents</a:t>
            </a:r>
            <a:r>
              <a:rPr sz="2000" spc="45" dirty="0">
                <a:solidFill>
                  <a:srgbClr val="404040"/>
                </a:solidFill>
                <a:latin typeface="Calibri"/>
                <a:cs typeface="Calibri"/>
              </a:rPr>
              <a:t> </a:t>
            </a:r>
            <a:r>
              <a:rPr sz="2000" spc="-5" dirty="0">
                <a:solidFill>
                  <a:srgbClr val="404040"/>
                </a:solidFill>
                <a:latin typeface="Calibri"/>
                <a:cs typeface="Calibri"/>
              </a:rPr>
              <a:t>éléments.</a:t>
            </a:r>
            <a:endParaRPr sz="2000" dirty="0">
              <a:latin typeface="Calibri"/>
              <a:cs typeface="Calibri"/>
            </a:endParaRPr>
          </a:p>
          <a:p>
            <a:pPr>
              <a:lnSpc>
                <a:spcPct val="100000"/>
              </a:lnSpc>
              <a:spcBef>
                <a:spcPts val="30"/>
              </a:spcBef>
            </a:pPr>
            <a:endParaRPr sz="2000" dirty="0">
              <a:latin typeface="Times New Roman"/>
              <a:cs typeface="Times New Roman"/>
            </a:endParaRPr>
          </a:p>
          <a:p>
            <a:pPr marL="12700">
              <a:lnSpc>
                <a:spcPts val="2280"/>
              </a:lnSpc>
            </a:pPr>
            <a:r>
              <a:rPr sz="2000" spc="-5" dirty="0">
                <a:solidFill>
                  <a:srgbClr val="404040"/>
                </a:solidFill>
                <a:latin typeface="Calibri"/>
                <a:cs typeface="Calibri"/>
              </a:rPr>
              <a:t>Exemple </a:t>
            </a:r>
            <a:r>
              <a:rPr sz="2000" dirty="0">
                <a:solidFill>
                  <a:srgbClr val="404040"/>
                </a:solidFill>
                <a:latin typeface="Calibri"/>
                <a:cs typeface="Calibri"/>
              </a:rPr>
              <a:t>: un CSV </a:t>
            </a:r>
            <a:r>
              <a:rPr sz="2000" spc="-10" dirty="0">
                <a:solidFill>
                  <a:srgbClr val="404040"/>
                </a:solidFill>
                <a:latin typeface="Calibri"/>
                <a:cs typeface="Calibri"/>
              </a:rPr>
              <a:t>Data </a:t>
            </a:r>
            <a:r>
              <a:rPr sz="2000" spc="-5" dirty="0">
                <a:solidFill>
                  <a:srgbClr val="404040"/>
                </a:solidFill>
                <a:latin typeface="Calibri"/>
                <a:cs typeface="Calibri"/>
              </a:rPr>
              <a:t>Set Config </a:t>
            </a:r>
            <a:r>
              <a:rPr sz="2000" dirty="0">
                <a:solidFill>
                  <a:srgbClr val="404040"/>
                </a:solidFill>
                <a:latin typeface="Calibri"/>
                <a:cs typeface="Calibri"/>
              </a:rPr>
              <a:t>pour spécifier un</a:t>
            </a:r>
            <a:r>
              <a:rPr sz="2000" spc="-50" dirty="0">
                <a:solidFill>
                  <a:srgbClr val="404040"/>
                </a:solidFill>
                <a:latin typeface="Calibri"/>
                <a:cs typeface="Calibri"/>
              </a:rPr>
              <a:t> </a:t>
            </a:r>
            <a:r>
              <a:rPr sz="2000" dirty="0">
                <a:solidFill>
                  <a:srgbClr val="404040"/>
                </a:solidFill>
                <a:latin typeface="Calibri"/>
                <a:cs typeface="Calibri"/>
              </a:rPr>
              <a:t>ensemble</a:t>
            </a:r>
            <a:endParaRPr sz="2000" dirty="0">
              <a:latin typeface="Calibri"/>
              <a:cs typeface="Calibri"/>
            </a:endParaRPr>
          </a:p>
          <a:p>
            <a:pPr marL="12700">
              <a:lnSpc>
                <a:spcPts val="2280"/>
              </a:lnSpc>
            </a:pPr>
            <a:r>
              <a:rPr sz="2000" spc="-10" dirty="0">
                <a:solidFill>
                  <a:srgbClr val="404040"/>
                </a:solidFill>
                <a:latin typeface="Calibri"/>
                <a:cs typeface="Calibri"/>
              </a:rPr>
              <a:t>d'utilisateurs </a:t>
            </a:r>
            <a:r>
              <a:rPr sz="2000" dirty="0">
                <a:solidFill>
                  <a:srgbClr val="404040"/>
                </a:solidFill>
                <a:latin typeface="Calibri"/>
                <a:cs typeface="Calibri"/>
              </a:rPr>
              <a:t>à connecter à une </a:t>
            </a:r>
            <a:r>
              <a:rPr sz="2000" spc="-5" dirty="0">
                <a:solidFill>
                  <a:srgbClr val="404040"/>
                </a:solidFill>
                <a:latin typeface="Calibri"/>
                <a:cs typeface="Calibri"/>
              </a:rPr>
              <a:t>application</a:t>
            </a:r>
            <a:r>
              <a:rPr sz="2000" spc="15" dirty="0">
                <a:solidFill>
                  <a:srgbClr val="404040"/>
                </a:solidFill>
                <a:latin typeface="Calibri"/>
                <a:cs typeface="Calibri"/>
              </a:rPr>
              <a:t> </a:t>
            </a:r>
            <a:r>
              <a:rPr sz="2000" spc="-20" dirty="0">
                <a:solidFill>
                  <a:srgbClr val="404040"/>
                </a:solidFill>
                <a:latin typeface="Calibri"/>
                <a:cs typeface="Calibri"/>
              </a:rPr>
              <a:t>Web.</a:t>
            </a:r>
            <a:endParaRPr sz="20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390</a:t>
            </a:r>
            <a:endParaRPr sz="1050">
              <a:latin typeface="Calibri"/>
              <a:cs typeface="Calibri"/>
            </a:endParaRPr>
          </a:p>
        </p:txBody>
      </p:sp>
    </p:spTree>
    <p:extLst>
      <p:ext uri="{BB962C8B-B14F-4D97-AF65-F5344CB8AC3E}">
        <p14:creationId xmlns:p14="http://schemas.microsoft.com/office/powerpoint/2010/main" val="33106632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3" name="object 3"/>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53283" y="1499616"/>
            <a:ext cx="3617976" cy="30483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89277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762000" y="9715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721677" y="1024112"/>
            <a:ext cx="7555865" cy="3362972"/>
          </a:xfrm>
          <a:prstGeom prst="rect">
            <a:avLst/>
          </a:prstGeom>
        </p:spPr>
        <p:txBody>
          <a:bodyPr vert="horz" wrap="square" lIns="0" tIns="129540" rIns="0" bIns="0" rtlCol="0">
            <a:spAutoFit/>
          </a:bodyPr>
          <a:lstStyle/>
          <a:p>
            <a:pPr marL="104139">
              <a:lnSpc>
                <a:spcPct val="100000"/>
              </a:lnSpc>
              <a:spcBef>
                <a:spcPts val="1020"/>
              </a:spcBef>
            </a:pPr>
            <a:r>
              <a:rPr sz="1600" dirty="0">
                <a:solidFill>
                  <a:srgbClr val="404040"/>
                </a:solidFill>
                <a:latin typeface="Calibri"/>
                <a:cs typeface="Calibri"/>
              </a:rPr>
              <a:t>Principales </a:t>
            </a:r>
            <a:r>
              <a:rPr sz="1600" spc="-10" dirty="0">
                <a:solidFill>
                  <a:srgbClr val="404040"/>
                </a:solidFill>
                <a:latin typeface="Calibri"/>
                <a:cs typeface="Calibri"/>
              </a:rPr>
              <a:t>caractéristiques et </a:t>
            </a:r>
            <a:r>
              <a:rPr sz="1600" spc="-15" dirty="0">
                <a:solidFill>
                  <a:srgbClr val="404040"/>
                </a:solidFill>
                <a:latin typeface="Calibri"/>
                <a:cs typeface="Calibri"/>
              </a:rPr>
              <a:t>avantages </a:t>
            </a:r>
            <a:r>
              <a:rPr sz="1600" spc="-5" dirty="0">
                <a:solidFill>
                  <a:srgbClr val="404040"/>
                </a:solidFill>
                <a:latin typeface="Calibri"/>
                <a:cs typeface="Calibri"/>
              </a:rPr>
              <a:t>de </a:t>
            </a:r>
            <a:r>
              <a:rPr sz="1600" spc="-10" dirty="0">
                <a:solidFill>
                  <a:srgbClr val="404040"/>
                </a:solidFill>
                <a:latin typeface="Calibri"/>
                <a:cs typeface="Calibri"/>
              </a:rPr>
              <a:t>Jmeter</a:t>
            </a:r>
            <a:r>
              <a:rPr sz="1600" spc="9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270510" indent="-258445">
              <a:lnSpc>
                <a:spcPts val="2160"/>
              </a:lnSpc>
              <a:spcBef>
                <a:spcPts val="919"/>
              </a:spcBef>
              <a:buClr>
                <a:srgbClr val="D24717"/>
              </a:buClr>
              <a:buFont typeface="Wingdings"/>
              <a:buChar char=""/>
              <a:tabLst>
                <a:tab pos="271145" algn="l"/>
              </a:tabLst>
            </a:pPr>
            <a:r>
              <a:rPr sz="1600" b="1" spc="-5" dirty="0">
                <a:solidFill>
                  <a:srgbClr val="404040"/>
                </a:solidFill>
                <a:latin typeface="Calibri"/>
                <a:cs typeface="Calibri"/>
              </a:rPr>
              <a:t>Prix</a:t>
            </a:r>
            <a:r>
              <a:rPr sz="1600" spc="-5" dirty="0">
                <a:solidFill>
                  <a:srgbClr val="404040"/>
                </a:solidFill>
                <a:latin typeface="Calibri"/>
                <a:cs typeface="Calibri"/>
              </a:rPr>
              <a:t>. JMeter </a:t>
            </a:r>
            <a:r>
              <a:rPr sz="1600" spc="-10" dirty="0">
                <a:solidFill>
                  <a:srgbClr val="404040"/>
                </a:solidFill>
                <a:latin typeface="Calibri"/>
                <a:cs typeface="Calibri"/>
              </a:rPr>
              <a:t>est </a:t>
            </a:r>
            <a:r>
              <a:rPr sz="1600" spc="-25" dirty="0">
                <a:solidFill>
                  <a:srgbClr val="404040"/>
                </a:solidFill>
                <a:latin typeface="Calibri"/>
                <a:cs typeface="Calibri"/>
              </a:rPr>
              <a:t>l’outil </a:t>
            </a:r>
            <a:r>
              <a:rPr sz="1600" spc="-5" dirty="0">
                <a:solidFill>
                  <a:srgbClr val="404040"/>
                </a:solidFill>
                <a:latin typeface="Calibri"/>
                <a:cs typeface="Calibri"/>
              </a:rPr>
              <a:t>open source, qui </a:t>
            </a:r>
            <a:r>
              <a:rPr sz="1600" spc="-10" dirty="0">
                <a:solidFill>
                  <a:srgbClr val="404040"/>
                </a:solidFill>
                <a:latin typeface="Calibri"/>
                <a:cs typeface="Calibri"/>
              </a:rPr>
              <a:t>permet </a:t>
            </a:r>
            <a:r>
              <a:rPr sz="1600" dirty="0">
                <a:solidFill>
                  <a:srgbClr val="404040"/>
                </a:solidFill>
                <a:latin typeface="Calibri"/>
                <a:cs typeface="Calibri"/>
              </a:rPr>
              <a:t>à </a:t>
            </a:r>
            <a:r>
              <a:rPr sz="1600" spc="-10" dirty="0">
                <a:solidFill>
                  <a:srgbClr val="404040"/>
                </a:solidFill>
                <a:latin typeface="Calibri"/>
                <a:cs typeface="Calibri"/>
              </a:rPr>
              <a:t>tout </a:t>
            </a:r>
            <a:r>
              <a:rPr sz="1600" dirty="0">
                <a:solidFill>
                  <a:srgbClr val="404040"/>
                </a:solidFill>
                <a:latin typeface="Calibri"/>
                <a:cs typeface="Calibri"/>
              </a:rPr>
              <a:t>le</a:t>
            </a:r>
            <a:r>
              <a:rPr sz="1600" spc="40" dirty="0">
                <a:solidFill>
                  <a:srgbClr val="404040"/>
                </a:solidFill>
                <a:latin typeface="Calibri"/>
                <a:cs typeface="Calibri"/>
              </a:rPr>
              <a:t> </a:t>
            </a:r>
            <a:r>
              <a:rPr sz="1600" dirty="0">
                <a:solidFill>
                  <a:srgbClr val="404040"/>
                </a:solidFill>
                <a:latin typeface="Calibri"/>
                <a:cs typeface="Calibri"/>
              </a:rPr>
              <a:t>monde</a:t>
            </a:r>
            <a:endParaRPr sz="1600" dirty="0">
              <a:latin typeface="Calibri"/>
              <a:cs typeface="Calibri"/>
            </a:endParaRPr>
          </a:p>
          <a:p>
            <a:pPr marL="104139">
              <a:lnSpc>
                <a:spcPts val="2160"/>
              </a:lnSpc>
            </a:pPr>
            <a:r>
              <a:rPr sz="1600" spc="-10" dirty="0">
                <a:solidFill>
                  <a:srgbClr val="404040"/>
                </a:solidFill>
                <a:latin typeface="Calibri"/>
                <a:cs typeface="Calibri"/>
              </a:rPr>
              <a:t>d’utiliser </a:t>
            </a:r>
            <a:r>
              <a:rPr sz="1600" dirty="0">
                <a:solidFill>
                  <a:srgbClr val="404040"/>
                </a:solidFill>
                <a:latin typeface="Calibri"/>
                <a:cs typeface="Calibri"/>
              </a:rPr>
              <a:t>le code </a:t>
            </a:r>
            <a:r>
              <a:rPr sz="1600" spc="-10" dirty="0">
                <a:solidFill>
                  <a:srgbClr val="404040"/>
                </a:solidFill>
                <a:latin typeface="Calibri"/>
                <a:cs typeface="Calibri"/>
              </a:rPr>
              <a:t>source </a:t>
            </a:r>
            <a:r>
              <a:rPr sz="1600" dirty="0">
                <a:solidFill>
                  <a:srgbClr val="404040"/>
                </a:solidFill>
                <a:latin typeface="Calibri"/>
                <a:cs typeface="Calibri"/>
              </a:rPr>
              <a:t>pour le</a:t>
            </a:r>
            <a:r>
              <a:rPr sz="1600" spc="-30" dirty="0">
                <a:solidFill>
                  <a:srgbClr val="404040"/>
                </a:solidFill>
                <a:latin typeface="Calibri"/>
                <a:cs typeface="Calibri"/>
              </a:rPr>
              <a:t> </a:t>
            </a:r>
            <a:r>
              <a:rPr sz="1600" spc="-5" dirty="0">
                <a:solidFill>
                  <a:srgbClr val="404040"/>
                </a:solidFill>
                <a:latin typeface="Calibri"/>
                <a:cs typeface="Calibri"/>
              </a:rPr>
              <a:t>développement.</a:t>
            </a:r>
            <a:endParaRPr sz="1600" dirty="0">
              <a:latin typeface="Calibri"/>
              <a:cs typeface="Calibri"/>
            </a:endParaRPr>
          </a:p>
          <a:p>
            <a:pPr marL="104139" marR="13970" indent="-92075">
              <a:lnSpc>
                <a:spcPct val="80000"/>
              </a:lnSpc>
              <a:spcBef>
                <a:spcPts val="1395"/>
              </a:spcBef>
              <a:buClr>
                <a:srgbClr val="D24717"/>
              </a:buClr>
              <a:buFont typeface="Wingdings"/>
              <a:buChar char=""/>
              <a:tabLst>
                <a:tab pos="271145" algn="l"/>
              </a:tabLst>
            </a:pPr>
            <a:r>
              <a:rPr sz="1600" b="1" dirty="0">
                <a:solidFill>
                  <a:srgbClr val="404040"/>
                </a:solidFill>
                <a:latin typeface="Calibri"/>
                <a:cs typeface="Calibri"/>
              </a:rPr>
              <a:t>Indépendance de </a:t>
            </a:r>
            <a:r>
              <a:rPr sz="1600" b="1" spc="-5" dirty="0">
                <a:solidFill>
                  <a:srgbClr val="404040"/>
                </a:solidFill>
                <a:latin typeface="Calibri"/>
                <a:cs typeface="Calibri"/>
              </a:rPr>
              <a:t>la </a:t>
            </a:r>
            <a:r>
              <a:rPr sz="1600" b="1" spc="-10" dirty="0">
                <a:solidFill>
                  <a:srgbClr val="404040"/>
                </a:solidFill>
                <a:latin typeface="Calibri"/>
                <a:cs typeface="Calibri"/>
              </a:rPr>
              <a:t>plateforme. </a:t>
            </a:r>
            <a:r>
              <a:rPr sz="1600" spc="-5" dirty="0">
                <a:solidFill>
                  <a:srgbClr val="404040"/>
                </a:solidFill>
                <a:latin typeface="Calibri"/>
                <a:cs typeface="Calibri"/>
              </a:rPr>
              <a:t>Comme JMeter </a:t>
            </a:r>
            <a:r>
              <a:rPr sz="1600" spc="-15" dirty="0">
                <a:solidFill>
                  <a:srgbClr val="404040"/>
                </a:solidFill>
                <a:latin typeface="Calibri"/>
                <a:cs typeface="Calibri"/>
              </a:rPr>
              <a:t>étant </a:t>
            </a:r>
            <a:r>
              <a:rPr sz="1600" dirty="0">
                <a:solidFill>
                  <a:srgbClr val="404040"/>
                </a:solidFill>
                <a:latin typeface="Calibri"/>
                <a:cs typeface="Calibri"/>
              </a:rPr>
              <a:t>une </a:t>
            </a:r>
            <a:r>
              <a:rPr sz="1600" spc="-5" dirty="0">
                <a:solidFill>
                  <a:srgbClr val="404040"/>
                </a:solidFill>
                <a:latin typeface="Calibri"/>
                <a:cs typeface="Calibri"/>
              </a:rPr>
              <a:t>application  de bureau </a:t>
            </a:r>
            <a:r>
              <a:rPr sz="1600" spc="-20" dirty="0">
                <a:solidFill>
                  <a:srgbClr val="404040"/>
                </a:solidFill>
                <a:latin typeface="Calibri"/>
                <a:cs typeface="Calibri"/>
              </a:rPr>
              <a:t>Java </a:t>
            </a:r>
            <a:r>
              <a:rPr sz="1600" dirty="0">
                <a:solidFill>
                  <a:srgbClr val="404040"/>
                </a:solidFill>
                <a:latin typeface="Calibri"/>
                <a:cs typeface="Calibri"/>
              </a:rPr>
              <a:t>à 100%, il peut donc </a:t>
            </a:r>
            <a:r>
              <a:rPr sz="1600" spc="-10" dirty="0">
                <a:solidFill>
                  <a:srgbClr val="404040"/>
                </a:solidFill>
                <a:latin typeface="Calibri"/>
                <a:cs typeface="Calibri"/>
              </a:rPr>
              <a:t>être </a:t>
            </a:r>
            <a:r>
              <a:rPr sz="1600" spc="-20" dirty="0">
                <a:solidFill>
                  <a:srgbClr val="404040"/>
                </a:solidFill>
                <a:latin typeface="Calibri"/>
                <a:cs typeface="Calibri"/>
              </a:rPr>
              <a:t>exécuté </a:t>
            </a:r>
            <a:r>
              <a:rPr sz="1600" spc="-5" dirty="0">
                <a:solidFill>
                  <a:srgbClr val="404040"/>
                </a:solidFill>
                <a:latin typeface="Calibri"/>
                <a:cs typeface="Calibri"/>
              </a:rPr>
              <a:t>sur </a:t>
            </a:r>
            <a:r>
              <a:rPr sz="1600" spc="-10" dirty="0">
                <a:solidFill>
                  <a:srgbClr val="404040"/>
                </a:solidFill>
                <a:latin typeface="Calibri"/>
                <a:cs typeface="Calibri"/>
              </a:rPr>
              <a:t>plusieurs </a:t>
            </a:r>
            <a:r>
              <a:rPr sz="1600" spc="-5" dirty="0">
                <a:solidFill>
                  <a:srgbClr val="404040"/>
                </a:solidFill>
                <a:latin typeface="Calibri"/>
                <a:cs typeface="Calibri"/>
              </a:rPr>
              <a:t>plates-  </a:t>
            </a:r>
            <a:r>
              <a:rPr sz="1600" spc="-10" dirty="0">
                <a:solidFill>
                  <a:srgbClr val="404040"/>
                </a:solidFill>
                <a:latin typeface="Calibri"/>
                <a:cs typeface="Calibri"/>
              </a:rPr>
              <a:t>formes.</a:t>
            </a:r>
            <a:endParaRPr sz="1600" dirty="0">
              <a:latin typeface="Calibri"/>
              <a:cs typeface="Calibri"/>
            </a:endParaRPr>
          </a:p>
          <a:p>
            <a:pPr marL="104139" marR="85725" indent="-92075" algn="just">
              <a:lnSpc>
                <a:spcPts val="1920"/>
              </a:lnSpc>
              <a:spcBef>
                <a:spcPts val="1390"/>
              </a:spcBef>
              <a:buClr>
                <a:srgbClr val="D24717"/>
              </a:buClr>
              <a:buFont typeface="Wingdings"/>
              <a:buChar char=""/>
              <a:tabLst>
                <a:tab pos="271145" algn="l"/>
              </a:tabLst>
            </a:pPr>
            <a:r>
              <a:rPr sz="1600" b="1" spc="-5" dirty="0">
                <a:solidFill>
                  <a:srgbClr val="404040"/>
                </a:solidFill>
                <a:latin typeface="Calibri"/>
                <a:cs typeface="Calibri"/>
              </a:rPr>
              <a:t>Installation. </a:t>
            </a:r>
            <a:r>
              <a:rPr sz="1600" dirty="0">
                <a:solidFill>
                  <a:srgbClr val="404040"/>
                </a:solidFill>
                <a:latin typeface="Calibri"/>
                <a:cs typeface="Calibri"/>
              </a:rPr>
              <a:t>Aucune </a:t>
            </a:r>
            <a:r>
              <a:rPr sz="1600" spc="-10" dirty="0">
                <a:solidFill>
                  <a:srgbClr val="404040"/>
                </a:solidFill>
                <a:latin typeface="Calibri"/>
                <a:cs typeface="Calibri"/>
              </a:rPr>
              <a:t>installation </a:t>
            </a:r>
            <a:r>
              <a:rPr sz="1600" spc="-5" dirty="0">
                <a:solidFill>
                  <a:srgbClr val="404040"/>
                </a:solidFill>
                <a:latin typeface="Calibri"/>
                <a:cs typeface="Calibri"/>
              </a:rPr>
              <a:t>spéciale </a:t>
            </a:r>
            <a:r>
              <a:rPr sz="1600" spc="-35" dirty="0">
                <a:solidFill>
                  <a:srgbClr val="404040"/>
                </a:solidFill>
                <a:latin typeface="Calibri"/>
                <a:cs typeface="Calibri"/>
              </a:rPr>
              <a:t>n’est </a:t>
            </a:r>
            <a:r>
              <a:rPr sz="1600" spc="-5" dirty="0">
                <a:solidFill>
                  <a:srgbClr val="404040"/>
                </a:solidFill>
                <a:latin typeface="Calibri"/>
                <a:cs typeface="Calibri"/>
              </a:rPr>
              <a:t>nécessaire. </a:t>
            </a:r>
            <a:r>
              <a:rPr sz="1600" spc="-50" dirty="0">
                <a:solidFill>
                  <a:srgbClr val="404040"/>
                </a:solidFill>
                <a:latin typeface="Calibri"/>
                <a:cs typeface="Calibri"/>
              </a:rPr>
              <a:t>Tout </a:t>
            </a:r>
            <a:r>
              <a:rPr sz="1600" dirty="0">
                <a:solidFill>
                  <a:srgbClr val="404040"/>
                </a:solidFill>
                <a:latin typeface="Calibri"/>
                <a:cs typeface="Calibri"/>
              </a:rPr>
              <a:t>ce que  </a:t>
            </a:r>
            <a:r>
              <a:rPr sz="1600" spc="-10" dirty="0">
                <a:solidFill>
                  <a:srgbClr val="404040"/>
                </a:solidFill>
                <a:latin typeface="Calibri"/>
                <a:cs typeface="Calibri"/>
              </a:rPr>
              <a:t>vous </a:t>
            </a:r>
            <a:r>
              <a:rPr sz="1600" spc="-15" dirty="0">
                <a:solidFill>
                  <a:srgbClr val="404040"/>
                </a:solidFill>
                <a:latin typeface="Calibri"/>
                <a:cs typeface="Calibri"/>
              </a:rPr>
              <a:t>devez faire </a:t>
            </a:r>
            <a:r>
              <a:rPr sz="1600" dirty="0">
                <a:solidFill>
                  <a:srgbClr val="404040"/>
                </a:solidFill>
                <a:latin typeface="Calibri"/>
                <a:cs typeface="Calibri"/>
              </a:rPr>
              <a:t>pour </a:t>
            </a:r>
            <a:r>
              <a:rPr sz="1600" spc="-15" dirty="0">
                <a:solidFill>
                  <a:srgbClr val="404040"/>
                </a:solidFill>
                <a:latin typeface="Calibri"/>
                <a:cs typeface="Calibri"/>
              </a:rPr>
              <a:t>exécuter </a:t>
            </a:r>
            <a:r>
              <a:rPr sz="1600" spc="-5" dirty="0">
                <a:solidFill>
                  <a:srgbClr val="404040"/>
                </a:solidFill>
                <a:latin typeface="Calibri"/>
                <a:cs typeface="Calibri"/>
              </a:rPr>
              <a:t>JMeter </a:t>
            </a:r>
            <a:r>
              <a:rPr sz="1600" spc="-10" dirty="0">
                <a:solidFill>
                  <a:srgbClr val="404040"/>
                </a:solidFill>
                <a:latin typeface="Calibri"/>
                <a:cs typeface="Calibri"/>
              </a:rPr>
              <a:t>consiste </a:t>
            </a:r>
            <a:r>
              <a:rPr sz="1600" dirty="0">
                <a:solidFill>
                  <a:srgbClr val="404040"/>
                </a:solidFill>
                <a:latin typeface="Calibri"/>
                <a:cs typeface="Calibri"/>
              </a:rPr>
              <a:t>à copier </a:t>
            </a:r>
            <a:r>
              <a:rPr sz="1600" spc="-10" dirty="0">
                <a:solidFill>
                  <a:srgbClr val="404040"/>
                </a:solidFill>
                <a:latin typeface="Calibri"/>
                <a:cs typeface="Calibri"/>
              </a:rPr>
              <a:t>et </a:t>
            </a:r>
            <a:r>
              <a:rPr sz="1600" dirty="0">
                <a:solidFill>
                  <a:srgbClr val="404040"/>
                </a:solidFill>
                <a:latin typeface="Calibri"/>
                <a:cs typeface="Calibri"/>
              </a:rPr>
              <a:t>à </a:t>
            </a:r>
            <a:r>
              <a:rPr sz="1600" spc="-15" dirty="0">
                <a:solidFill>
                  <a:srgbClr val="404040"/>
                </a:solidFill>
                <a:latin typeface="Calibri"/>
                <a:cs typeface="Calibri"/>
              </a:rPr>
              <a:t>exécuter </a:t>
            </a:r>
            <a:r>
              <a:rPr sz="1600" spc="-5" dirty="0">
                <a:solidFill>
                  <a:srgbClr val="404040"/>
                </a:solidFill>
                <a:latin typeface="Calibri"/>
                <a:cs typeface="Calibri"/>
              </a:rPr>
              <a:t>le  fichier </a:t>
            </a:r>
            <a:r>
              <a:rPr sz="1600" dirty="0">
                <a:solidFill>
                  <a:srgbClr val="404040"/>
                </a:solidFill>
                <a:latin typeface="Calibri"/>
                <a:cs typeface="Calibri"/>
              </a:rPr>
              <a:t>*</a:t>
            </a:r>
            <a:r>
              <a:rPr sz="1600" spc="-5" dirty="0">
                <a:solidFill>
                  <a:srgbClr val="404040"/>
                </a:solidFill>
                <a:latin typeface="Calibri"/>
                <a:cs typeface="Calibri"/>
              </a:rPr>
              <a:t> </a:t>
            </a:r>
            <a:r>
              <a:rPr sz="1600" spc="-10" dirty="0">
                <a:solidFill>
                  <a:srgbClr val="404040"/>
                </a:solidFill>
                <a:latin typeface="Calibri"/>
                <a:cs typeface="Calibri"/>
              </a:rPr>
              <a:t>.bat.</a:t>
            </a:r>
            <a:endParaRPr sz="1600" dirty="0">
              <a:latin typeface="Calibri"/>
              <a:cs typeface="Calibri"/>
            </a:endParaRPr>
          </a:p>
          <a:p>
            <a:pPr marL="104139" marR="5080" indent="-92075">
              <a:lnSpc>
                <a:spcPct val="80000"/>
              </a:lnSpc>
              <a:spcBef>
                <a:spcPts val="1420"/>
              </a:spcBef>
              <a:buClr>
                <a:srgbClr val="D24717"/>
              </a:buClr>
              <a:buFont typeface="Wingdings"/>
              <a:buChar char=""/>
              <a:tabLst>
                <a:tab pos="271145" algn="l"/>
              </a:tabLst>
            </a:pPr>
            <a:r>
              <a:rPr sz="1600" b="1" spc="-10" dirty="0">
                <a:solidFill>
                  <a:srgbClr val="404040"/>
                </a:solidFill>
                <a:latin typeface="Calibri"/>
                <a:cs typeface="Calibri"/>
              </a:rPr>
              <a:t>Interface </a:t>
            </a:r>
            <a:r>
              <a:rPr sz="1600" b="1" spc="-5" dirty="0">
                <a:solidFill>
                  <a:srgbClr val="404040"/>
                </a:solidFill>
                <a:latin typeface="Calibri"/>
                <a:cs typeface="Calibri"/>
              </a:rPr>
              <a:t>graphique conviviale </a:t>
            </a:r>
            <a:r>
              <a:rPr sz="1600" b="1" spc="-10" dirty="0">
                <a:solidFill>
                  <a:srgbClr val="404040"/>
                </a:solidFill>
                <a:latin typeface="Calibri"/>
                <a:cs typeface="Calibri"/>
              </a:rPr>
              <a:t>(interface </a:t>
            </a:r>
            <a:r>
              <a:rPr sz="1600" b="1" spc="-5" dirty="0">
                <a:solidFill>
                  <a:srgbClr val="404040"/>
                </a:solidFill>
                <a:latin typeface="Calibri"/>
                <a:cs typeface="Calibri"/>
              </a:rPr>
              <a:t>utilisateur graphique). </a:t>
            </a:r>
            <a:r>
              <a:rPr sz="1600" dirty="0">
                <a:solidFill>
                  <a:srgbClr val="404040"/>
                </a:solidFill>
                <a:latin typeface="Calibri"/>
                <a:cs typeface="Calibri"/>
              </a:rPr>
              <a:t>En  </a:t>
            </a:r>
            <a:r>
              <a:rPr sz="1600" spc="-10" dirty="0">
                <a:solidFill>
                  <a:srgbClr val="404040"/>
                </a:solidFill>
                <a:latin typeface="Calibri"/>
                <a:cs typeface="Calibri"/>
              </a:rPr>
              <a:t>fait, </a:t>
            </a:r>
            <a:r>
              <a:rPr sz="1600" dirty="0">
                <a:solidFill>
                  <a:srgbClr val="404040"/>
                </a:solidFill>
                <a:latin typeface="Calibri"/>
                <a:cs typeface="Calibri"/>
              </a:rPr>
              <a:t>il </a:t>
            </a:r>
            <a:r>
              <a:rPr sz="1600" spc="-10" dirty="0">
                <a:solidFill>
                  <a:srgbClr val="404040"/>
                </a:solidFill>
                <a:latin typeface="Calibri"/>
                <a:cs typeface="Calibri"/>
              </a:rPr>
              <a:t>pourrait être </a:t>
            </a:r>
            <a:r>
              <a:rPr sz="1600" spc="-5" dirty="0">
                <a:solidFill>
                  <a:srgbClr val="404040"/>
                </a:solidFill>
                <a:latin typeface="Calibri"/>
                <a:cs typeface="Calibri"/>
              </a:rPr>
              <a:t>utilisé dans </a:t>
            </a:r>
            <a:r>
              <a:rPr sz="1600" dirty="0">
                <a:solidFill>
                  <a:srgbClr val="404040"/>
                </a:solidFill>
                <a:latin typeface="Calibri"/>
                <a:cs typeface="Calibri"/>
              </a:rPr>
              <a:t>3 </a:t>
            </a:r>
            <a:r>
              <a:rPr sz="1600" spc="-5" dirty="0">
                <a:solidFill>
                  <a:srgbClr val="404040"/>
                </a:solidFill>
                <a:latin typeface="Calibri"/>
                <a:cs typeface="Calibri"/>
              </a:rPr>
              <a:t>modes: </a:t>
            </a:r>
            <a:r>
              <a:rPr sz="1600" dirty="0">
                <a:solidFill>
                  <a:srgbClr val="404040"/>
                </a:solidFill>
                <a:latin typeface="Calibri"/>
                <a:cs typeface="Calibri"/>
              </a:rPr>
              <a:t>le mode </a:t>
            </a:r>
            <a:r>
              <a:rPr sz="1600" spc="-10" dirty="0">
                <a:solidFill>
                  <a:srgbClr val="404040"/>
                </a:solidFill>
                <a:latin typeface="Calibri"/>
                <a:cs typeface="Calibri"/>
              </a:rPr>
              <a:t>interface </a:t>
            </a:r>
            <a:r>
              <a:rPr sz="1600" spc="-5" dirty="0">
                <a:solidFill>
                  <a:srgbClr val="404040"/>
                </a:solidFill>
                <a:latin typeface="Calibri"/>
                <a:cs typeface="Calibri"/>
              </a:rPr>
              <a:t>graphique,  </a:t>
            </a:r>
            <a:r>
              <a:rPr sz="1600" dirty="0">
                <a:solidFill>
                  <a:srgbClr val="404040"/>
                </a:solidFill>
                <a:latin typeface="Calibri"/>
                <a:cs typeface="Calibri"/>
              </a:rPr>
              <a:t>le mode </a:t>
            </a:r>
            <a:r>
              <a:rPr sz="1600" spc="-5" dirty="0">
                <a:solidFill>
                  <a:srgbClr val="404040"/>
                </a:solidFill>
                <a:latin typeface="Calibri"/>
                <a:cs typeface="Calibri"/>
              </a:rPr>
              <a:t>serveur </a:t>
            </a:r>
            <a:r>
              <a:rPr sz="1600" spc="-10" dirty="0">
                <a:solidFill>
                  <a:srgbClr val="404040"/>
                </a:solidFill>
                <a:latin typeface="Calibri"/>
                <a:cs typeface="Calibri"/>
              </a:rPr>
              <a:t>et </a:t>
            </a:r>
            <a:r>
              <a:rPr sz="1600" dirty="0">
                <a:solidFill>
                  <a:srgbClr val="404040"/>
                </a:solidFill>
                <a:latin typeface="Calibri"/>
                <a:cs typeface="Calibri"/>
              </a:rPr>
              <a:t>le mode ligne </a:t>
            </a:r>
            <a:r>
              <a:rPr sz="1600" spc="-5" dirty="0">
                <a:solidFill>
                  <a:srgbClr val="404040"/>
                </a:solidFill>
                <a:latin typeface="Calibri"/>
                <a:cs typeface="Calibri"/>
              </a:rPr>
              <a:t>de commande. </a:t>
            </a:r>
            <a:r>
              <a:rPr sz="1600" dirty="0">
                <a:solidFill>
                  <a:srgbClr val="404040"/>
                </a:solidFill>
                <a:latin typeface="Calibri"/>
                <a:cs typeface="Calibri"/>
              </a:rPr>
              <a:t>Il </a:t>
            </a:r>
            <a:r>
              <a:rPr sz="1600" spc="-10" dirty="0">
                <a:solidFill>
                  <a:srgbClr val="404040"/>
                </a:solidFill>
                <a:latin typeface="Calibri"/>
                <a:cs typeface="Calibri"/>
              </a:rPr>
              <a:t>faut </a:t>
            </a:r>
            <a:r>
              <a:rPr sz="1600" spc="-5" dirty="0">
                <a:solidFill>
                  <a:srgbClr val="404040"/>
                </a:solidFill>
                <a:latin typeface="Calibri"/>
                <a:cs typeface="Calibri"/>
              </a:rPr>
              <a:t>un peu de </a:t>
            </a:r>
            <a:r>
              <a:rPr sz="1600" spc="-10" dirty="0">
                <a:solidFill>
                  <a:srgbClr val="404040"/>
                </a:solidFill>
                <a:latin typeface="Calibri"/>
                <a:cs typeface="Calibri"/>
              </a:rPr>
              <a:t>temps  </a:t>
            </a:r>
            <a:r>
              <a:rPr sz="1600" dirty="0">
                <a:solidFill>
                  <a:srgbClr val="404040"/>
                </a:solidFill>
                <a:latin typeface="Calibri"/>
                <a:cs typeface="Calibri"/>
              </a:rPr>
              <a:t>pour </a:t>
            </a:r>
            <a:r>
              <a:rPr sz="1600" spc="-5" dirty="0">
                <a:solidFill>
                  <a:srgbClr val="404040"/>
                </a:solidFill>
                <a:latin typeface="Calibri"/>
                <a:cs typeface="Calibri"/>
              </a:rPr>
              <a:t>se </a:t>
            </a:r>
            <a:r>
              <a:rPr sz="1600" spc="-10" dirty="0">
                <a:solidFill>
                  <a:srgbClr val="404040"/>
                </a:solidFill>
                <a:latin typeface="Calibri"/>
                <a:cs typeface="Calibri"/>
              </a:rPr>
              <a:t>familiariser </a:t>
            </a:r>
            <a:r>
              <a:rPr sz="1600" spc="-20" dirty="0">
                <a:solidFill>
                  <a:srgbClr val="404040"/>
                </a:solidFill>
                <a:latin typeface="Calibri"/>
                <a:cs typeface="Calibri"/>
              </a:rPr>
              <a:t>avec </a:t>
            </a:r>
            <a:r>
              <a:rPr sz="1600" spc="-10" dirty="0">
                <a:solidFill>
                  <a:srgbClr val="404040"/>
                </a:solidFill>
                <a:latin typeface="Calibri"/>
                <a:cs typeface="Calibri"/>
              </a:rPr>
              <a:t>l’interface </a:t>
            </a:r>
            <a:r>
              <a:rPr sz="1600" spc="-5" dirty="0">
                <a:solidFill>
                  <a:srgbClr val="404040"/>
                </a:solidFill>
                <a:latin typeface="Calibri"/>
                <a:cs typeface="Calibri"/>
              </a:rPr>
              <a:t>graphique de</a:t>
            </a:r>
            <a:r>
              <a:rPr sz="1600" spc="80" dirty="0">
                <a:solidFill>
                  <a:srgbClr val="404040"/>
                </a:solidFill>
                <a:latin typeface="Calibri"/>
                <a:cs typeface="Calibri"/>
              </a:rPr>
              <a:t> </a:t>
            </a:r>
            <a:r>
              <a:rPr sz="1600" spc="-35" dirty="0">
                <a:solidFill>
                  <a:srgbClr val="404040"/>
                </a:solidFill>
                <a:latin typeface="Calibri"/>
                <a:cs typeface="Calibri"/>
              </a:rPr>
              <a:t>JMeter.</a:t>
            </a:r>
            <a:endParaRPr sz="1600" dirty="0">
              <a:latin typeface="Calibri"/>
              <a:cs typeface="Calibri"/>
            </a:endParaRPr>
          </a:p>
        </p:txBody>
      </p:sp>
    </p:spTree>
    <p:extLst>
      <p:ext uri="{BB962C8B-B14F-4D97-AF65-F5344CB8AC3E}">
        <p14:creationId xmlns:p14="http://schemas.microsoft.com/office/powerpoint/2010/main" val="18995712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10259" y="971550"/>
            <a:ext cx="7469505" cy="3654975"/>
          </a:xfrm>
          <a:prstGeom prst="rect">
            <a:avLst/>
          </a:prstGeom>
        </p:spPr>
        <p:txBody>
          <a:bodyPr vert="horz" wrap="square" lIns="0" tIns="132715" rIns="0" bIns="0" rtlCol="0">
            <a:spAutoFit/>
          </a:bodyPr>
          <a:lstStyle/>
          <a:p>
            <a:pPr marL="104139">
              <a:lnSpc>
                <a:spcPct val="100000"/>
              </a:lnSpc>
              <a:spcBef>
                <a:spcPts val="1045"/>
              </a:spcBef>
            </a:pPr>
            <a:r>
              <a:rPr sz="1600" spc="-5" dirty="0">
                <a:solidFill>
                  <a:srgbClr val="404040"/>
                </a:solidFill>
                <a:latin typeface="Calibri"/>
                <a:cs typeface="Calibri"/>
              </a:rPr>
              <a:t>Principales </a:t>
            </a:r>
            <a:r>
              <a:rPr sz="1600" spc="-10" dirty="0">
                <a:solidFill>
                  <a:srgbClr val="404040"/>
                </a:solidFill>
                <a:latin typeface="Calibri"/>
                <a:cs typeface="Calibri"/>
              </a:rPr>
              <a:t>caractéristiques et </a:t>
            </a:r>
            <a:r>
              <a:rPr sz="1600" spc="-15" dirty="0">
                <a:solidFill>
                  <a:srgbClr val="404040"/>
                </a:solidFill>
                <a:latin typeface="Calibri"/>
                <a:cs typeface="Calibri"/>
              </a:rPr>
              <a:t>avantages </a:t>
            </a:r>
            <a:r>
              <a:rPr sz="1600" spc="-5" dirty="0">
                <a:solidFill>
                  <a:srgbClr val="404040"/>
                </a:solidFill>
                <a:latin typeface="Calibri"/>
                <a:cs typeface="Calibri"/>
              </a:rPr>
              <a:t>de </a:t>
            </a:r>
            <a:r>
              <a:rPr sz="1600" spc="-10" dirty="0">
                <a:solidFill>
                  <a:srgbClr val="404040"/>
                </a:solidFill>
                <a:latin typeface="Calibri"/>
                <a:cs typeface="Calibri"/>
              </a:rPr>
              <a:t>Jmeter</a:t>
            </a:r>
            <a:r>
              <a:rPr sz="1600" spc="90" dirty="0">
                <a:solidFill>
                  <a:srgbClr val="404040"/>
                </a:solidFill>
                <a:latin typeface="Calibri"/>
                <a:cs typeface="Calibri"/>
              </a:rPr>
              <a:t> </a:t>
            </a:r>
            <a:r>
              <a:rPr sz="1600" spc="-5" dirty="0">
                <a:solidFill>
                  <a:srgbClr val="404040"/>
                </a:solidFill>
                <a:latin typeface="Calibri"/>
                <a:cs typeface="Calibri"/>
              </a:rPr>
              <a:t>:</a:t>
            </a:r>
            <a:endParaRPr sz="1600" dirty="0">
              <a:latin typeface="Calibri"/>
              <a:cs typeface="Calibri"/>
            </a:endParaRPr>
          </a:p>
          <a:p>
            <a:pPr marL="257810" indent="-245745">
              <a:lnSpc>
                <a:spcPts val="2055"/>
              </a:lnSpc>
              <a:spcBef>
                <a:spcPts val="944"/>
              </a:spcBef>
              <a:buClr>
                <a:srgbClr val="D24717"/>
              </a:buClr>
              <a:buFont typeface="Wingdings"/>
              <a:buChar char=""/>
              <a:tabLst>
                <a:tab pos="258445" algn="l"/>
              </a:tabLst>
            </a:pPr>
            <a:r>
              <a:rPr sz="1600" b="1" spc="-5" dirty="0">
                <a:solidFill>
                  <a:srgbClr val="404040"/>
                </a:solidFill>
                <a:latin typeface="Calibri"/>
                <a:cs typeface="Calibri"/>
              </a:rPr>
              <a:t>Visualisation des </a:t>
            </a:r>
            <a:r>
              <a:rPr sz="1600" b="1" spc="-15" dirty="0">
                <a:solidFill>
                  <a:srgbClr val="404040"/>
                </a:solidFill>
                <a:latin typeface="Calibri"/>
                <a:cs typeface="Calibri"/>
              </a:rPr>
              <a:t>résultats </a:t>
            </a:r>
            <a:r>
              <a:rPr sz="1600" b="1" spc="-5" dirty="0">
                <a:solidFill>
                  <a:srgbClr val="404040"/>
                </a:solidFill>
                <a:latin typeface="Calibri"/>
                <a:cs typeface="Calibri"/>
              </a:rPr>
              <a:t>du </a:t>
            </a:r>
            <a:r>
              <a:rPr sz="1600" b="1" spc="-10" dirty="0">
                <a:solidFill>
                  <a:srgbClr val="404040"/>
                </a:solidFill>
                <a:latin typeface="Calibri"/>
                <a:cs typeface="Calibri"/>
              </a:rPr>
              <a:t>cas </a:t>
            </a:r>
            <a:r>
              <a:rPr sz="1600" b="1" spc="-5" dirty="0">
                <a:solidFill>
                  <a:srgbClr val="404040"/>
                </a:solidFill>
                <a:latin typeface="Calibri"/>
                <a:cs typeface="Calibri"/>
              </a:rPr>
              <a:t>de </a:t>
            </a:r>
            <a:r>
              <a:rPr sz="1600" b="1" spc="-15" dirty="0">
                <a:solidFill>
                  <a:srgbClr val="404040"/>
                </a:solidFill>
                <a:latin typeface="Calibri"/>
                <a:cs typeface="Calibri"/>
              </a:rPr>
              <a:t>test. </a:t>
            </a:r>
            <a:r>
              <a:rPr sz="1600" spc="-20" dirty="0">
                <a:solidFill>
                  <a:srgbClr val="404040"/>
                </a:solidFill>
                <a:latin typeface="Calibri"/>
                <a:cs typeface="Calibri"/>
              </a:rPr>
              <a:t>Différentes </a:t>
            </a:r>
            <a:r>
              <a:rPr sz="1600" spc="-5" dirty="0">
                <a:solidFill>
                  <a:srgbClr val="404040"/>
                </a:solidFill>
                <a:latin typeface="Calibri"/>
                <a:cs typeface="Calibri"/>
              </a:rPr>
              <a:t>manières:</a:t>
            </a:r>
            <a:r>
              <a:rPr sz="1600" spc="235" dirty="0">
                <a:solidFill>
                  <a:srgbClr val="404040"/>
                </a:solidFill>
                <a:latin typeface="Calibri"/>
                <a:cs typeface="Calibri"/>
              </a:rPr>
              <a:t> </a:t>
            </a:r>
            <a:r>
              <a:rPr sz="1600" spc="-5" dirty="0">
                <a:solidFill>
                  <a:srgbClr val="404040"/>
                </a:solidFill>
                <a:latin typeface="Calibri"/>
                <a:cs typeface="Calibri"/>
              </a:rPr>
              <a:t>table,</a:t>
            </a:r>
            <a:endParaRPr sz="1600" dirty="0">
              <a:latin typeface="Calibri"/>
              <a:cs typeface="Calibri"/>
            </a:endParaRPr>
          </a:p>
          <a:p>
            <a:pPr marL="104139">
              <a:lnSpc>
                <a:spcPts val="2055"/>
              </a:lnSpc>
            </a:pPr>
            <a:r>
              <a:rPr sz="1600" spc="-10" dirty="0">
                <a:solidFill>
                  <a:srgbClr val="404040"/>
                </a:solidFill>
                <a:latin typeface="Calibri"/>
                <a:cs typeface="Calibri"/>
              </a:rPr>
              <a:t>graphique, </a:t>
            </a:r>
            <a:r>
              <a:rPr sz="1600" spc="-5" dirty="0">
                <a:solidFill>
                  <a:srgbClr val="404040"/>
                </a:solidFill>
                <a:latin typeface="Calibri"/>
                <a:cs typeface="Calibri"/>
              </a:rPr>
              <a:t>fichier </a:t>
            </a:r>
            <a:r>
              <a:rPr sz="1600" spc="-10" dirty="0">
                <a:solidFill>
                  <a:srgbClr val="404040"/>
                </a:solidFill>
                <a:latin typeface="Calibri"/>
                <a:cs typeface="Calibri"/>
              </a:rPr>
              <a:t>journal </a:t>
            </a:r>
            <a:r>
              <a:rPr sz="1600" spc="-5" dirty="0">
                <a:solidFill>
                  <a:srgbClr val="404040"/>
                </a:solidFill>
                <a:latin typeface="Calibri"/>
                <a:cs typeface="Calibri"/>
              </a:rPr>
              <a:t>et</a:t>
            </a:r>
            <a:r>
              <a:rPr sz="1600" spc="50" dirty="0">
                <a:solidFill>
                  <a:srgbClr val="404040"/>
                </a:solidFill>
                <a:latin typeface="Calibri"/>
                <a:cs typeface="Calibri"/>
              </a:rPr>
              <a:t> </a:t>
            </a:r>
            <a:r>
              <a:rPr sz="1600" spc="-5" dirty="0">
                <a:solidFill>
                  <a:srgbClr val="404040"/>
                </a:solidFill>
                <a:latin typeface="Calibri"/>
                <a:cs typeface="Calibri"/>
              </a:rPr>
              <a:t>arborescence.</a:t>
            </a:r>
            <a:endParaRPr sz="1600" dirty="0">
              <a:latin typeface="Calibri"/>
              <a:cs typeface="Calibri"/>
            </a:endParaRPr>
          </a:p>
          <a:p>
            <a:pPr marL="204470" indent="-192405">
              <a:lnSpc>
                <a:spcPts val="2050"/>
              </a:lnSpc>
              <a:spcBef>
                <a:spcPts val="940"/>
              </a:spcBef>
              <a:buClr>
                <a:srgbClr val="D24717"/>
              </a:buClr>
              <a:buFont typeface="Wingdings"/>
              <a:buChar char=""/>
              <a:tabLst>
                <a:tab pos="205104" algn="l"/>
              </a:tabLst>
            </a:pPr>
            <a:r>
              <a:rPr sz="1600" b="1" spc="-10" dirty="0">
                <a:solidFill>
                  <a:srgbClr val="404040"/>
                </a:solidFill>
                <a:latin typeface="Calibri"/>
                <a:cs typeface="Calibri"/>
              </a:rPr>
              <a:t>Cadre </a:t>
            </a:r>
            <a:r>
              <a:rPr sz="1600" b="1" spc="-5" dirty="0">
                <a:solidFill>
                  <a:srgbClr val="404040"/>
                </a:solidFill>
                <a:latin typeface="Calibri"/>
                <a:cs typeface="Calibri"/>
              </a:rPr>
              <a:t>multi-threading</a:t>
            </a:r>
            <a:r>
              <a:rPr sz="1600" spc="-5" dirty="0">
                <a:solidFill>
                  <a:srgbClr val="404040"/>
                </a:solidFill>
                <a:latin typeface="Calibri"/>
                <a:cs typeface="Calibri"/>
              </a:rPr>
              <a:t>. </a:t>
            </a:r>
            <a:r>
              <a:rPr sz="1600" spc="-10" dirty="0">
                <a:solidFill>
                  <a:srgbClr val="404040"/>
                </a:solidFill>
                <a:latin typeface="Calibri"/>
                <a:cs typeface="Calibri"/>
              </a:rPr>
              <a:t>JMeter </a:t>
            </a:r>
            <a:r>
              <a:rPr sz="1600" spc="-5" dirty="0">
                <a:solidFill>
                  <a:srgbClr val="404040"/>
                </a:solidFill>
                <a:latin typeface="Calibri"/>
                <a:cs typeface="Calibri"/>
              </a:rPr>
              <a:t>aide à </a:t>
            </a:r>
            <a:r>
              <a:rPr sz="1600" spc="-15" dirty="0">
                <a:solidFill>
                  <a:srgbClr val="404040"/>
                </a:solidFill>
                <a:latin typeface="Calibri"/>
                <a:cs typeface="Calibri"/>
              </a:rPr>
              <a:t>fournir l’échantillonnage </a:t>
            </a:r>
            <a:r>
              <a:rPr sz="1600" spc="-10" dirty="0">
                <a:solidFill>
                  <a:srgbClr val="404040"/>
                </a:solidFill>
                <a:latin typeface="Calibri"/>
                <a:cs typeface="Calibri"/>
              </a:rPr>
              <a:t>parallèle</a:t>
            </a:r>
            <a:r>
              <a:rPr sz="1600" spc="210" dirty="0">
                <a:solidFill>
                  <a:srgbClr val="404040"/>
                </a:solidFill>
                <a:latin typeface="Calibri"/>
                <a:cs typeface="Calibri"/>
              </a:rPr>
              <a:t> </a:t>
            </a:r>
            <a:r>
              <a:rPr sz="1600" spc="-10" dirty="0">
                <a:solidFill>
                  <a:srgbClr val="404040"/>
                </a:solidFill>
                <a:latin typeface="Calibri"/>
                <a:cs typeface="Calibri"/>
              </a:rPr>
              <a:t>et</a:t>
            </a:r>
            <a:endParaRPr sz="1600" dirty="0">
              <a:latin typeface="Calibri"/>
              <a:cs typeface="Calibri"/>
            </a:endParaRPr>
          </a:p>
          <a:p>
            <a:pPr marL="104139">
              <a:lnSpc>
                <a:spcPts val="2050"/>
              </a:lnSpc>
            </a:pPr>
            <a:r>
              <a:rPr sz="1600" spc="-10" dirty="0">
                <a:solidFill>
                  <a:srgbClr val="404040"/>
                </a:solidFill>
                <a:latin typeface="Calibri"/>
                <a:cs typeface="Calibri"/>
              </a:rPr>
              <a:t>simultané </a:t>
            </a:r>
            <a:r>
              <a:rPr sz="1600" spc="-5" dirty="0">
                <a:solidFill>
                  <a:srgbClr val="404040"/>
                </a:solidFill>
                <a:latin typeface="Calibri"/>
                <a:cs typeface="Calibri"/>
              </a:rPr>
              <a:t>de </a:t>
            </a:r>
            <a:r>
              <a:rPr sz="1600" spc="-20" dirty="0">
                <a:solidFill>
                  <a:srgbClr val="404040"/>
                </a:solidFill>
                <a:latin typeface="Calibri"/>
                <a:cs typeface="Calibri"/>
              </a:rPr>
              <a:t>différentes </a:t>
            </a:r>
            <a:r>
              <a:rPr sz="1600" spc="-15" dirty="0">
                <a:solidFill>
                  <a:srgbClr val="404040"/>
                </a:solidFill>
                <a:latin typeface="Calibri"/>
                <a:cs typeface="Calibri"/>
              </a:rPr>
              <a:t>fonctions </a:t>
            </a:r>
            <a:r>
              <a:rPr sz="1600" spc="-10" dirty="0">
                <a:solidFill>
                  <a:srgbClr val="404040"/>
                </a:solidFill>
                <a:latin typeface="Calibri"/>
                <a:cs typeface="Calibri"/>
              </a:rPr>
              <a:t>par </a:t>
            </a:r>
            <a:r>
              <a:rPr sz="1600" spc="-5" dirty="0">
                <a:solidFill>
                  <a:srgbClr val="404040"/>
                </a:solidFill>
                <a:latin typeface="Calibri"/>
                <a:cs typeface="Calibri"/>
              </a:rPr>
              <a:t>un </a:t>
            </a:r>
            <a:r>
              <a:rPr sz="1600" spc="-15" dirty="0">
                <a:solidFill>
                  <a:srgbClr val="404040"/>
                </a:solidFill>
                <a:latin typeface="Calibri"/>
                <a:cs typeface="Calibri"/>
              </a:rPr>
              <a:t>groupe </a:t>
            </a:r>
            <a:r>
              <a:rPr sz="1600" spc="-5" dirty="0">
                <a:solidFill>
                  <a:srgbClr val="404040"/>
                </a:solidFill>
                <a:latin typeface="Calibri"/>
                <a:cs typeface="Calibri"/>
              </a:rPr>
              <a:t>de </a:t>
            </a:r>
            <a:r>
              <a:rPr sz="1600" spc="-10" dirty="0">
                <a:solidFill>
                  <a:srgbClr val="404040"/>
                </a:solidFill>
                <a:latin typeface="Calibri"/>
                <a:cs typeface="Calibri"/>
              </a:rPr>
              <a:t>threads</a:t>
            </a:r>
            <a:r>
              <a:rPr sz="1600" spc="175" dirty="0">
                <a:solidFill>
                  <a:srgbClr val="404040"/>
                </a:solidFill>
                <a:latin typeface="Calibri"/>
                <a:cs typeface="Calibri"/>
              </a:rPr>
              <a:t> </a:t>
            </a:r>
            <a:r>
              <a:rPr sz="1600" spc="-10" dirty="0">
                <a:solidFill>
                  <a:srgbClr val="404040"/>
                </a:solidFill>
                <a:latin typeface="Calibri"/>
                <a:cs typeface="Calibri"/>
              </a:rPr>
              <a:t>distinct.</a:t>
            </a:r>
            <a:endParaRPr sz="1600" dirty="0">
              <a:latin typeface="Calibri"/>
              <a:cs typeface="Calibri"/>
            </a:endParaRPr>
          </a:p>
          <a:p>
            <a:pPr marL="104139" marR="259715" indent="-92075">
              <a:lnSpc>
                <a:spcPct val="80100"/>
              </a:lnSpc>
              <a:spcBef>
                <a:spcPts val="1400"/>
              </a:spcBef>
              <a:buClr>
                <a:srgbClr val="D24717"/>
              </a:buClr>
              <a:buFont typeface="Wingdings"/>
              <a:buChar char=""/>
              <a:tabLst>
                <a:tab pos="205104" algn="l"/>
              </a:tabLst>
            </a:pPr>
            <a:r>
              <a:rPr sz="1600" b="1" spc="-5" dirty="0">
                <a:solidFill>
                  <a:srgbClr val="404040"/>
                </a:solidFill>
                <a:latin typeface="Calibri"/>
                <a:cs typeface="Calibri"/>
              </a:rPr>
              <a:t>Haut niveau </a:t>
            </a:r>
            <a:r>
              <a:rPr sz="1600" b="1" spc="-15" dirty="0">
                <a:solidFill>
                  <a:srgbClr val="404040"/>
                </a:solidFill>
                <a:latin typeface="Calibri"/>
                <a:cs typeface="Calibri"/>
              </a:rPr>
              <a:t>d’extensibilité. </a:t>
            </a:r>
            <a:r>
              <a:rPr sz="1600" spc="-30" dirty="0">
                <a:solidFill>
                  <a:srgbClr val="404040"/>
                </a:solidFill>
                <a:latin typeface="Calibri"/>
                <a:cs typeface="Calibri"/>
              </a:rPr>
              <a:t>Vous </a:t>
            </a:r>
            <a:r>
              <a:rPr sz="1600" spc="-25" dirty="0">
                <a:solidFill>
                  <a:srgbClr val="404040"/>
                </a:solidFill>
                <a:latin typeface="Calibri"/>
                <a:cs typeface="Calibri"/>
              </a:rPr>
              <a:t>avez </a:t>
            </a:r>
            <a:r>
              <a:rPr sz="1600" spc="-5" dirty="0">
                <a:solidFill>
                  <a:srgbClr val="404040"/>
                </a:solidFill>
                <a:latin typeface="Calibri"/>
                <a:cs typeface="Calibri"/>
              </a:rPr>
              <a:t>la </a:t>
            </a:r>
            <a:r>
              <a:rPr sz="1600" spc="-10" dirty="0">
                <a:solidFill>
                  <a:srgbClr val="404040"/>
                </a:solidFill>
                <a:latin typeface="Calibri"/>
                <a:cs typeface="Calibri"/>
              </a:rPr>
              <a:t>possibilité </a:t>
            </a:r>
            <a:r>
              <a:rPr sz="1600" spc="-25" dirty="0">
                <a:solidFill>
                  <a:srgbClr val="404040"/>
                </a:solidFill>
                <a:latin typeface="Calibri"/>
                <a:cs typeface="Calibri"/>
              </a:rPr>
              <a:t>d’écrire </a:t>
            </a:r>
            <a:r>
              <a:rPr sz="1600" spc="-15" dirty="0">
                <a:solidFill>
                  <a:srgbClr val="404040"/>
                </a:solidFill>
                <a:latin typeface="Calibri"/>
                <a:cs typeface="Calibri"/>
              </a:rPr>
              <a:t>vos propres  </a:t>
            </a:r>
            <a:r>
              <a:rPr sz="1600" spc="-10" dirty="0">
                <a:solidFill>
                  <a:srgbClr val="404040"/>
                </a:solidFill>
                <a:latin typeface="Calibri"/>
                <a:cs typeface="Calibri"/>
              </a:rPr>
              <a:t>cas </a:t>
            </a:r>
            <a:r>
              <a:rPr sz="1600" spc="-5" dirty="0">
                <a:solidFill>
                  <a:srgbClr val="404040"/>
                </a:solidFill>
                <a:latin typeface="Calibri"/>
                <a:cs typeface="Calibri"/>
              </a:rPr>
              <a:t>de </a:t>
            </a:r>
            <a:r>
              <a:rPr sz="1600" spc="-10" dirty="0">
                <a:solidFill>
                  <a:srgbClr val="404040"/>
                </a:solidFill>
                <a:latin typeface="Calibri"/>
                <a:cs typeface="Calibri"/>
              </a:rPr>
              <a:t>test. </a:t>
            </a:r>
            <a:r>
              <a:rPr sz="1600" spc="-5" dirty="0">
                <a:solidFill>
                  <a:srgbClr val="404040"/>
                </a:solidFill>
                <a:latin typeface="Calibri"/>
                <a:cs typeface="Calibri"/>
              </a:rPr>
              <a:t>En </a:t>
            </a:r>
            <a:r>
              <a:rPr sz="1600" spc="-10" dirty="0">
                <a:solidFill>
                  <a:srgbClr val="404040"/>
                </a:solidFill>
                <a:latin typeface="Calibri"/>
                <a:cs typeface="Calibri"/>
              </a:rPr>
              <a:t>outre, </a:t>
            </a:r>
            <a:r>
              <a:rPr sz="1600" spc="-5" dirty="0">
                <a:solidFill>
                  <a:srgbClr val="404040"/>
                </a:solidFill>
                <a:latin typeface="Calibri"/>
                <a:cs typeface="Calibri"/>
              </a:rPr>
              <a:t>des plug-ins de </a:t>
            </a:r>
            <a:r>
              <a:rPr sz="1600" spc="-10" dirty="0">
                <a:solidFill>
                  <a:srgbClr val="404040"/>
                </a:solidFill>
                <a:latin typeface="Calibri"/>
                <a:cs typeface="Calibri"/>
              </a:rPr>
              <a:t>visualisation spéciaux sont pris </a:t>
            </a:r>
            <a:r>
              <a:rPr sz="1600" dirty="0">
                <a:solidFill>
                  <a:srgbClr val="404040"/>
                </a:solidFill>
                <a:latin typeface="Calibri"/>
                <a:cs typeface="Calibri"/>
              </a:rPr>
              <a:t>en  </a:t>
            </a:r>
            <a:r>
              <a:rPr sz="1600" spc="-15" dirty="0">
                <a:solidFill>
                  <a:srgbClr val="404040"/>
                </a:solidFill>
                <a:latin typeface="Calibri"/>
                <a:cs typeface="Calibri"/>
              </a:rPr>
              <a:t>charge </a:t>
            </a:r>
            <a:r>
              <a:rPr sz="1600" spc="-10" dirty="0">
                <a:solidFill>
                  <a:srgbClr val="404040"/>
                </a:solidFill>
                <a:latin typeface="Calibri"/>
                <a:cs typeface="Calibri"/>
              </a:rPr>
              <a:t>pour étendre </a:t>
            </a:r>
            <a:r>
              <a:rPr sz="1600" spc="-15" dirty="0">
                <a:solidFill>
                  <a:srgbClr val="404040"/>
                </a:solidFill>
                <a:latin typeface="Calibri"/>
                <a:cs typeface="Calibri"/>
              </a:rPr>
              <a:t>vos</a:t>
            </a:r>
            <a:r>
              <a:rPr sz="1600" spc="50" dirty="0">
                <a:solidFill>
                  <a:srgbClr val="404040"/>
                </a:solidFill>
                <a:latin typeface="Calibri"/>
                <a:cs typeface="Calibri"/>
              </a:rPr>
              <a:t> </a:t>
            </a:r>
            <a:r>
              <a:rPr sz="1600" spc="-10" dirty="0">
                <a:solidFill>
                  <a:srgbClr val="404040"/>
                </a:solidFill>
                <a:latin typeface="Calibri"/>
                <a:cs typeface="Calibri"/>
              </a:rPr>
              <a:t>tests.</a:t>
            </a:r>
            <a:endParaRPr sz="1600" dirty="0">
              <a:latin typeface="Calibri"/>
              <a:cs typeface="Calibri"/>
            </a:endParaRPr>
          </a:p>
          <a:p>
            <a:pPr marL="104139" marR="553720" indent="-92075">
              <a:lnSpc>
                <a:spcPct val="80000"/>
              </a:lnSpc>
              <a:spcBef>
                <a:spcPts val="1405"/>
              </a:spcBef>
              <a:buClr>
                <a:srgbClr val="D24717"/>
              </a:buClr>
              <a:buFont typeface="Wingdings"/>
              <a:buChar char=""/>
              <a:tabLst>
                <a:tab pos="205104" algn="l"/>
              </a:tabLst>
            </a:pPr>
            <a:r>
              <a:rPr sz="1600" b="1" spc="-5" dirty="0">
                <a:solidFill>
                  <a:srgbClr val="404040"/>
                </a:solidFill>
                <a:latin typeface="Calibri"/>
                <a:cs typeface="Calibri"/>
              </a:rPr>
              <a:t>Simulation. </a:t>
            </a:r>
            <a:r>
              <a:rPr sz="1600" spc="-10" dirty="0">
                <a:solidFill>
                  <a:srgbClr val="404040"/>
                </a:solidFill>
                <a:latin typeface="Calibri"/>
                <a:cs typeface="Calibri"/>
              </a:rPr>
              <a:t>JMeter permet </a:t>
            </a:r>
            <a:r>
              <a:rPr sz="1600" spc="-5" dirty="0">
                <a:solidFill>
                  <a:srgbClr val="404040"/>
                </a:solidFill>
                <a:latin typeface="Calibri"/>
                <a:cs typeface="Calibri"/>
              </a:rPr>
              <a:t>de </a:t>
            </a:r>
            <a:r>
              <a:rPr sz="1600" spc="-10" dirty="0">
                <a:solidFill>
                  <a:srgbClr val="404040"/>
                </a:solidFill>
                <a:latin typeface="Calibri"/>
                <a:cs typeface="Calibri"/>
              </a:rPr>
              <a:t>simuler plusieurs utilisateurs </a:t>
            </a:r>
            <a:r>
              <a:rPr sz="1600" spc="-20" dirty="0">
                <a:solidFill>
                  <a:srgbClr val="404040"/>
                </a:solidFill>
                <a:latin typeface="Calibri"/>
                <a:cs typeface="Calibri"/>
              </a:rPr>
              <a:t>avec </a:t>
            </a:r>
            <a:r>
              <a:rPr sz="1600" spc="-10" dirty="0">
                <a:solidFill>
                  <a:srgbClr val="404040"/>
                </a:solidFill>
                <a:latin typeface="Calibri"/>
                <a:cs typeface="Calibri"/>
              </a:rPr>
              <a:t>des  threads parallèles et </a:t>
            </a:r>
            <a:r>
              <a:rPr sz="1600" spc="-5" dirty="0">
                <a:solidFill>
                  <a:srgbClr val="404040"/>
                </a:solidFill>
                <a:latin typeface="Calibri"/>
                <a:cs typeface="Calibri"/>
              </a:rPr>
              <a:t>de </a:t>
            </a:r>
            <a:r>
              <a:rPr sz="1600" spc="-10" dirty="0">
                <a:solidFill>
                  <a:srgbClr val="404040"/>
                </a:solidFill>
                <a:latin typeface="Calibri"/>
                <a:cs typeface="Calibri"/>
              </a:rPr>
              <a:t>créer une lourde </a:t>
            </a:r>
            <a:r>
              <a:rPr sz="1600" spc="-15" dirty="0">
                <a:solidFill>
                  <a:srgbClr val="404040"/>
                </a:solidFill>
                <a:latin typeface="Calibri"/>
                <a:cs typeface="Calibri"/>
              </a:rPr>
              <a:t>charge </a:t>
            </a:r>
            <a:r>
              <a:rPr sz="1600" spc="-10" dirty="0">
                <a:solidFill>
                  <a:srgbClr val="404040"/>
                </a:solidFill>
                <a:latin typeface="Calibri"/>
                <a:cs typeface="Calibri"/>
              </a:rPr>
              <a:t>par rapport </a:t>
            </a:r>
            <a:r>
              <a:rPr sz="1600" spc="-5" dirty="0">
                <a:solidFill>
                  <a:srgbClr val="404040"/>
                </a:solidFill>
                <a:latin typeface="Calibri"/>
                <a:cs typeface="Calibri"/>
              </a:rPr>
              <a:t>aux  applications </a:t>
            </a:r>
            <a:r>
              <a:rPr sz="1600" spc="-30" dirty="0">
                <a:solidFill>
                  <a:srgbClr val="404040"/>
                </a:solidFill>
                <a:latin typeface="Calibri"/>
                <a:cs typeface="Calibri"/>
              </a:rPr>
              <a:t>Web</a:t>
            </a:r>
            <a:r>
              <a:rPr sz="1600" spc="10" dirty="0">
                <a:solidFill>
                  <a:srgbClr val="404040"/>
                </a:solidFill>
                <a:latin typeface="Calibri"/>
                <a:cs typeface="Calibri"/>
              </a:rPr>
              <a:t> </a:t>
            </a:r>
            <a:r>
              <a:rPr sz="1600" spc="-15" dirty="0">
                <a:solidFill>
                  <a:srgbClr val="404040"/>
                </a:solidFill>
                <a:latin typeface="Calibri"/>
                <a:cs typeface="Calibri"/>
              </a:rPr>
              <a:t>testées.</a:t>
            </a:r>
            <a:endParaRPr sz="1600" dirty="0">
              <a:latin typeface="Calibri"/>
              <a:cs typeface="Calibri"/>
            </a:endParaRPr>
          </a:p>
          <a:p>
            <a:pPr marL="104139" marR="33020" indent="-92075">
              <a:lnSpc>
                <a:spcPct val="80000"/>
              </a:lnSpc>
              <a:spcBef>
                <a:spcPts val="1390"/>
              </a:spcBef>
              <a:buClr>
                <a:srgbClr val="D24717"/>
              </a:buClr>
              <a:buFont typeface="Wingdings"/>
              <a:buChar char=""/>
              <a:tabLst>
                <a:tab pos="205104" algn="l"/>
              </a:tabLst>
            </a:pPr>
            <a:r>
              <a:rPr sz="1600" b="1" spc="-10" dirty="0">
                <a:solidFill>
                  <a:srgbClr val="404040"/>
                </a:solidFill>
                <a:latin typeface="Calibri"/>
                <a:cs typeface="Calibri"/>
              </a:rPr>
              <a:t>Prise </a:t>
            </a:r>
            <a:r>
              <a:rPr sz="1600" b="1" spc="-5" dirty="0">
                <a:solidFill>
                  <a:srgbClr val="404040"/>
                </a:solidFill>
                <a:latin typeface="Calibri"/>
                <a:cs typeface="Calibri"/>
              </a:rPr>
              <a:t>en </a:t>
            </a:r>
            <a:r>
              <a:rPr sz="1600" b="1" spc="-15" dirty="0">
                <a:solidFill>
                  <a:srgbClr val="404040"/>
                </a:solidFill>
                <a:latin typeface="Calibri"/>
                <a:cs typeface="Calibri"/>
              </a:rPr>
              <a:t>charge </a:t>
            </a:r>
            <a:r>
              <a:rPr sz="1600" b="1" spc="-5" dirty="0">
                <a:solidFill>
                  <a:srgbClr val="404040"/>
                </a:solidFill>
                <a:latin typeface="Calibri"/>
                <a:cs typeface="Calibri"/>
              </a:rPr>
              <a:t>multi-protocole. </a:t>
            </a:r>
            <a:r>
              <a:rPr sz="1600" spc="-5" dirty="0">
                <a:solidFill>
                  <a:srgbClr val="404040"/>
                </a:solidFill>
                <a:latin typeface="Calibri"/>
                <a:cs typeface="Calibri"/>
              </a:rPr>
              <a:t>Il </a:t>
            </a:r>
            <a:r>
              <a:rPr sz="1600" spc="-10" dirty="0">
                <a:solidFill>
                  <a:srgbClr val="404040"/>
                </a:solidFill>
                <a:latin typeface="Calibri"/>
                <a:cs typeface="Calibri"/>
              </a:rPr>
              <a:t>prend </a:t>
            </a:r>
            <a:r>
              <a:rPr sz="1600" spc="-5" dirty="0">
                <a:solidFill>
                  <a:srgbClr val="404040"/>
                </a:solidFill>
                <a:latin typeface="Calibri"/>
                <a:cs typeface="Calibri"/>
              </a:rPr>
              <a:t>en </a:t>
            </a:r>
            <a:r>
              <a:rPr sz="1600" spc="-15" dirty="0">
                <a:solidFill>
                  <a:srgbClr val="404040"/>
                </a:solidFill>
                <a:latin typeface="Calibri"/>
                <a:cs typeface="Calibri"/>
              </a:rPr>
              <a:t>charge tous </a:t>
            </a:r>
            <a:r>
              <a:rPr sz="1600" spc="-5" dirty="0">
                <a:solidFill>
                  <a:srgbClr val="404040"/>
                </a:solidFill>
                <a:latin typeface="Calibri"/>
                <a:cs typeface="Calibri"/>
              </a:rPr>
              <a:t>les </a:t>
            </a:r>
            <a:r>
              <a:rPr sz="1600" spc="-15" dirty="0">
                <a:solidFill>
                  <a:srgbClr val="404040"/>
                </a:solidFill>
                <a:latin typeface="Calibri"/>
                <a:cs typeface="Calibri"/>
              </a:rPr>
              <a:t>protocoles </a:t>
            </a:r>
            <a:r>
              <a:rPr sz="1600" spc="-10" dirty="0">
                <a:solidFill>
                  <a:srgbClr val="404040"/>
                </a:solidFill>
                <a:latin typeface="Calibri"/>
                <a:cs typeface="Calibri"/>
              </a:rPr>
              <a:t>de  </a:t>
            </a:r>
            <a:r>
              <a:rPr sz="1600" spc="-5" dirty="0">
                <a:solidFill>
                  <a:srgbClr val="404040"/>
                </a:solidFill>
                <a:latin typeface="Calibri"/>
                <a:cs typeface="Calibri"/>
              </a:rPr>
              <a:t>base </a:t>
            </a:r>
            <a:r>
              <a:rPr sz="1600" spc="-10" dirty="0">
                <a:solidFill>
                  <a:srgbClr val="404040"/>
                </a:solidFill>
                <a:latin typeface="Calibri"/>
                <a:cs typeface="Calibri"/>
              </a:rPr>
              <a:t>tels que </a:t>
            </a:r>
            <a:r>
              <a:rPr sz="1600" spc="-50" dirty="0">
                <a:solidFill>
                  <a:srgbClr val="404040"/>
                </a:solidFill>
                <a:latin typeface="Calibri"/>
                <a:cs typeface="Calibri"/>
              </a:rPr>
              <a:t>HTTP, </a:t>
            </a:r>
            <a:r>
              <a:rPr sz="1600" spc="-55" dirty="0">
                <a:solidFill>
                  <a:srgbClr val="404040"/>
                </a:solidFill>
                <a:latin typeface="Calibri"/>
                <a:cs typeface="Calibri"/>
              </a:rPr>
              <a:t>SOAP, </a:t>
            </a:r>
            <a:r>
              <a:rPr sz="1600" spc="-60" dirty="0">
                <a:solidFill>
                  <a:srgbClr val="404040"/>
                </a:solidFill>
                <a:latin typeface="Calibri"/>
                <a:cs typeface="Calibri"/>
              </a:rPr>
              <a:t>LDAP, </a:t>
            </a:r>
            <a:r>
              <a:rPr sz="1600" spc="-10" dirty="0">
                <a:solidFill>
                  <a:srgbClr val="404040"/>
                </a:solidFill>
                <a:latin typeface="Calibri"/>
                <a:cs typeface="Calibri"/>
              </a:rPr>
              <a:t>JDBC, JMS </a:t>
            </a:r>
            <a:r>
              <a:rPr sz="1600" spc="-5" dirty="0">
                <a:solidFill>
                  <a:srgbClr val="404040"/>
                </a:solidFill>
                <a:latin typeface="Calibri"/>
                <a:cs typeface="Calibri"/>
              </a:rPr>
              <a:t>et</a:t>
            </a:r>
            <a:r>
              <a:rPr sz="1600" spc="280" dirty="0">
                <a:solidFill>
                  <a:srgbClr val="404040"/>
                </a:solidFill>
                <a:latin typeface="Calibri"/>
                <a:cs typeface="Calibri"/>
              </a:rPr>
              <a:t> </a:t>
            </a:r>
            <a:r>
              <a:rPr sz="1600" spc="-65" dirty="0">
                <a:solidFill>
                  <a:srgbClr val="404040"/>
                </a:solidFill>
                <a:latin typeface="Calibri"/>
                <a:cs typeface="Calibri"/>
              </a:rPr>
              <a:t>FTP.</a:t>
            </a:r>
            <a:endParaRPr sz="1600" dirty="0">
              <a:latin typeface="Calibri"/>
              <a:cs typeface="Calibri"/>
            </a:endParaRPr>
          </a:p>
        </p:txBody>
      </p:sp>
    </p:spTree>
    <p:extLst>
      <p:ext uri="{BB962C8B-B14F-4D97-AF65-F5344CB8AC3E}">
        <p14:creationId xmlns:p14="http://schemas.microsoft.com/office/powerpoint/2010/main" val="19729081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08355" y="8953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33400" y="706893"/>
            <a:ext cx="7473315" cy="4043415"/>
          </a:xfrm>
          <a:prstGeom prst="rect">
            <a:avLst/>
          </a:prstGeom>
        </p:spPr>
        <p:txBody>
          <a:bodyPr vert="horz" wrap="square" lIns="0" tIns="161290" rIns="0" bIns="0" rtlCol="0">
            <a:spAutoFit/>
          </a:bodyPr>
          <a:lstStyle/>
          <a:p>
            <a:pPr marL="104139">
              <a:lnSpc>
                <a:spcPct val="100000"/>
              </a:lnSpc>
              <a:spcBef>
                <a:spcPts val="1270"/>
              </a:spcBef>
            </a:pPr>
            <a:r>
              <a:rPr sz="1900" spc="-5" dirty="0">
                <a:solidFill>
                  <a:srgbClr val="404040"/>
                </a:solidFill>
                <a:latin typeface="Calibri"/>
                <a:cs typeface="Calibri"/>
              </a:rPr>
              <a:t>Principales </a:t>
            </a:r>
            <a:r>
              <a:rPr sz="1900" spc="-10" dirty="0">
                <a:solidFill>
                  <a:srgbClr val="404040"/>
                </a:solidFill>
                <a:latin typeface="Calibri"/>
                <a:cs typeface="Calibri"/>
              </a:rPr>
              <a:t>caractéristiques et </a:t>
            </a:r>
            <a:r>
              <a:rPr sz="1900" spc="-15" dirty="0">
                <a:solidFill>
                  <a:srgbClr val="404040"/>
                </a:solidFill>
                <a:latin typeface="Calibri"/>
                <a:cs typeface="Calibri"/>
              </a:rPr>
              <a:t>avantages </a:t>
            </a:r>
            <a:r>
              <a:rPr sz="1900" spc="-5" dirty="0">
                <a:solidFill>
                  <a:srgbClr val="404040"/>
                </a:solidFill>
                <a:latin typeface="Calibri"/>
                <a:cs typeface="Calibri"/>
              </a:rPr>
              <a:t>de </a:t>
            </a:r>
            <a:r>
              <a:rPr sz="1900" spc="-10" dirty="0">
                <a:solidFill>
                  <a:srgbClr val="404040"/>
                </a:solidFill>
                <a:latin typeface="Calibri"/>
                <a:cs typeface="Calibri"/>
              </a:rPr>
              <a:t>Jmeter</a:t>
            </a:r>
            <a:r>
              <a:rPr sz="1900" spc="90" dirty="0">
                <a:solidFill>
                  <a:srgbClr val="404040"/>
                </a:solidFill>
                <a:latin typeface="Calibri"/>
                <a:cs typeface="Calibri"/>
              </a:rPr>
              <a:t> </a:t>
            </a:r>
            <a:r>
              <a:rPr sz="1900" spc="-5" dirty="0">
                <a:solidFill>
                  <a:srgbClr val="404040"/>
                </a:solidFill>
                <a:latin typeface="Calibri"/>
                <a:cs typeface="Calibri"/>
              </a:rPr>
              <a:t>:</a:t>
            </a:r>
            <a:endParaRPr sz="1900" dirty="0">
              <a:latin typeface="Calibri"/>
              <a:cs typeface="Calibri"/>
            </a:endParaRPr>
          </a:p>
          <a:p>
            <a:pPr marL="257810" indent="-245745">
              <a:lnSpc>
                <a:spcPts val="2165"/>
              </a:lnSpc>
              <a:spcBef>
                <a:spcPts val="1175"/>
              </a:spcBef>
              <a:buClr>
                <a:srgbClr val="D24717"/>
              </a:buClr>
              <a:buFont typeface="Wingdings"/>
              <a:buChar char=""/>
              <a:tabLst>
                <a:tab pos="258445" algn="l"/>
              </a:tabLst>
            </a:pPr>
            <a:r>
              <a:rPr sz="1900" b="1" spc="-55" dirty="0">
                <a:solidFill>
                  <a:srgbClr val="404040"/>
                </a:solidFill>
                <a:latin typeface="Calibri"/>
                <a:cs typeface="Calibri"/>
              </a:rPr>
              <a:t>Test </a:t>
            </a:r>
            <a:r>
              <a:rPr sz="1900" b="1" spc="-5" dirty="0">
                <a:solidFill>
                  <a:srgbClr val="404040"/>
                </a:solidFill>
                <a:latin typeface="Calibri"/>
                <a:cs typeface="Calibri"/>
              </a:rPr>
              <a:t>de script. </a:t>
            </a:r>
            <a:r>
              <a:rPr sz="1900" spc="-10" dirty="0">
                <a:solidFill>
                  <a:srgbClr val="404040"/>
                </a:solidFill>
                <a:latin typeface="Calibri"/>
                <a:cs typeface="Calibri"/>
              </a:rPr>
              <a:t>Jmeter </a:t>
            </a:r>
            <a:r>
              <a:rPr sz="1900" spc="-5" dirty="0">
                <a:solidFill>
                  <a:srgbClr val="404040"/>
                </a:solidFill>
                <a:latin typeface="Calibri"/>
                <a:cs typeface="Calibri"/>
              </a:rPr>
              <a:t>peut </a:t>
            </a:r>
            <a:r>
              <a:rPr sz="1900" spc="-15" dirty="0">
                <a:solidFill>
                  <a:srgbClr val="404040"/>
                </a:solidFill>
                <a:latin typeface="Calibri"/>
                <a:cs typeface="Calibri"/>
              </a:rPr>
              <a:t>être intégré </a:t>
            </a:r>
            <a:r>
              <a:rPr sz="1900" spc="-5" dirty="0">
                <a:solidFill>
                  <a:srgbClr val="404040"/>
                </a:solidFill>
                <a:latin typeface="Calibri"/>
                <a:cs typeface="Calibri"/>
              </a:rPr>
              <a:t>à Selenium </a:t>
            </a:r>
            <a:r>
              <a:rPr sz="1900" spc="-10" dirty="0">
                <a:solidFill>
                  <a:srgbClr val="404040"/>
                </a:solidFill>
                <a:latin typeface="Calibri"/>
                <a:cs typeface="Calibri"/>
              </a:rPr>
              <a:t>et </a:t>
            </a:r>
            <a:r>
              <a:rPr sz="1900" dirty="0">
                <a:solidFill>
                  <a:srgbClr val="404040"/>
                </a:solidFill>
                <a:latin typeface="Calibri"/>
                <a:cs typeface="Calibri"/>
              </a:rPr>
              <a:t>Bean </a:t>
            </a:r>
            <a:r>
              <a:rPr sz="1900" spc="-5" dirty="0">
                <a:solidFill>
                  <a:srgbClr val="404040"/>
                </a:solidFill>
                <a:latin typeface="Calibri"/>
                <a:cs typeface="Calibri"/>
              </a:rPr>
              <a:t>Shell </a:t>
            </a:r>
            <a:r>
              <a:rPr sz="1900" spc="-10" dirty="0">
                <a:solidFill>
                  <a:srgbClr val="404040"/>
                </a:solidFill>
                <a:latin typeface="Calibri"/>
                <a:cs typeface="Calibri"/>
              </a:rPr>
              <a:t>pour</a:t>
            </a:r>
            <a:r>
              <a:rPr sz="1900" spc="290" dirty="0">
                <a:solidFill>
                  <a:srgbClr val="404040"/>
                </a:solidFill>
                <a:latin typeface="Calibri"/>
                <a:cs typeface="Calibri"/>
              </a:rPr>
              <a:t> </a:t>
            </a:r>
            <a:r>
              <a:rPr sz="1900" spc="-10" dirty="0">
                <a:solidFill>
                  <a:srgbClr val="404040"/>
                </a:solidFill>
                <a:latin typeface="Calibri"/>
                <a:cs typeface="Calibri"/>
              </a:rPr>
              <a:t>des</a:t>
            </a:r>
            <a:endParaRPr sz="1900" dirty="0">
              <a:latin typeface="Calibri"/>
              <a:cs typeface="Calibri"/>
            </a:endParaRPr>
          </a:p>
          <a:p>
            <a:pPr marL="104139">
              <a:lnSpc>
                <a:spcPts val="2165"/>
              </a:lnSpc>
            </a:pPr>
            <a:r>
              <a:rPr sz="1900" spc="-15" dirty="0">
                <a:solidFill>
                  <a:srgbClr val="404040"/>
                </a:solidFill>
                <a:latin typeface="Calibri"/>
                <a:cs typeface="Calibri"/>
              </a:rPr>
              <a:t>tests</a:t>
            </a:r>
            <a:r>
              <a:rPr sz="1900" spc="-10" dirty="0">
                <a:solidFill>
                  <a:srgbClr val="404040"/>
                </a:solidFill>
                <a:latin typeface="Calibri"/>
                <a:cs typeface="Calibri"/>
              </a:rPr>
              <a:t> automatisés.</a:t>
            </a:r>
            <a:endParaRPr sz="1900" dirty="0">
              <a:latin typeface="Calibri"/>
              <a:cs typeface="Calibri"/>
            </a:endParaRPr>
          </a:p>
          <a:p>
            <a:pPr marL="104139" marR="537210" indent="-92075">
              <a:lnSpc>
                <a:spcPts val="2050"/>
              </a:lnSpc>
              <a:spcBef>
                <a:spcPts val="1440"/>
              </a:spcBef>
              <a:buClr>
                <a:srgbClr val="D24717"/>
              </a:buClr>
              <a:buFont typeface="Wingdings"/>
              <a:buChar char=""/>
              <a:tabLst>
                <a:tab pos="205104" algn="l"/>
              </a:tabLst>
            </a:pPr>
            <a:r>
              <a:rPr sz="1900" b="1" spc="-5" dirty="0">
                <a:solidFill>
                  <a:srgbClr val="404040"/>
                </a:solidFill>
                <a:latin typeface="Calibri"/>
                <a:cs typeface="Calibri"/>
              </a:rPr>
              <a:t>« </a:t>
            </a:r>
            <a:r>
              <a:rPr sz="1900" b="1" spc="-15" dirty="0">
                <a:solidFill>
                  <a:srgbClr val="404040"/>
                </a:solidFill>
                <a:latin typeface="Calibri"/>
                <a:cs typeface="Calibri"/>
              </a:rPr>
              <a:t>Record </a:t>
            </a:r>
            <a:r>
              <a:rPr sz="1900" b="1" spc="-5" dirty="0">
                <a:solidFill>
                  <a:srgbClr val="404040"/>
                </a:solidFill>
                <a:latin typeface="Calibri"/>
                <a:cs typeface="Calibri"/>
              </a:rPr>
              <a:t>» et « </a:t>
            </a:r>
            <a:r>
              <a:rPr sz="1900" b="1" spc="-10" dirty="0">
                <a:solidFill>
                  <a:srgbClr val="404040"/>
                </a:solidFill>
                <a:latin typeface="Calibri"/>
                <a:cs typeface="Calibri"/>
              </a:rPr>
              <a:t>Playback </a:t>
            </a:r>
            <a:r>
              <a:rPr sz="1900" b="1" spc="-5" dirty="0">
                <a:solidFill>
                  <a:srgbClr val="404040"/>
                </a:solidFill>
                <a:latin typeface="Calibri"/>
                <a:cs typeface="Calibri"/>
              </a:rPr>
              <a:t>»</a:t>
            </a:r>
            <a:r>
              <a:rPr sz="1900" spc="-5" dirty="0">
                <a:solidFill>
                  <a:srgbClr val="404040"/>
                </a:solidFill>
                <a:latin typeface="Calibri"/>
                <a:cs typeface="Calibri"/>
              </a:rPr>
              <a:t>– </a:t>
            </a:r>
            <a:r>
              <a:rPr sz="1900" b="1" spc="-10" dirty="0">
                <a:solidFill>
                  <a:srgbClr val="404040"/>
                </a:solidFill>
                <a:latin typeface="Calibri"/>
                <a:cs typeface="Calibri"/>
              </a:rPr>
              <a:t>Enregistrer </a:t>
            </a:r>
            <a:r>
              <a:rPr sz="1900" b="1" spc="-5" dirty="0">
                <a:solidFill>
                  <a:srgbClr val="404040"/>
                </a:solidFill>
                <a:latin typeface="Calibri"/>
                <a:cs typeface="Calibri"/>
              </a:rPr>
              <a:t>« options. </a:t>
            </a:r>
            <a:r>
              <a:rPr sz="1900" spc="-35" dirty="0">
                <a:solidFill>
                  <a:srgbClr val="404040"/>
                </a:solidFill>
                <a:latin typeface="Calibri"/>
                <a:cs typeface="Calibri"/>
              </a:rPr>
              <a:t>L’activité </a:t>
            </a:r>
            <a:r>
              <a:rPr sz="1900" spc="-10" dirty="0">
                <a:solidFill>
                  <a:srgbClr val="404040"/>
                </a:solidFill>
                <a:latin typeface="Calibri"/>
                <a:cs typeface="Calibri"/>
              </a:rPr>
              <a:t>des  utilisateurs </a:t>
            </a:r>
            <a:r>
              <a:rPr sz="1900" spc="-5" dirty="0">
                <a:solidFill>
                  <a:srgbClr val="404040"/>
                </a:solidFill>
                <a:latin typeface="Calibri"/>
                <a:cs typeface="Calibri"/>
              </a:rPr>
              <a:t>sur le </a:t>
            </a:r>
            <a:r>
              <a:rPr sz="1900" spc="-15" dirty="0">
                <a:solidFill>
                  <a:srgbClr val="404040"/>
                </a:solidFill>
                <a:latin typeface="Calibri"/>
                <a:cs typeface="Calibri"/>
              </a:rPr>
              <a:t>navigateur </a:t>
            </a:r>
            <a:r>
              <a:rPr sz="1900" spc="-10" dirty="0">
                <a:solidFill>
                  <a:srgbClr val="404040"/>
                </a:solidFill>
                <a:latin typeface="Calibri"/>
                <a:cs typeface="Calibri"/>
              </a:rPr>
              <a:t>pourrait </a:t>
            </a:r>
            <a:r>
              <a:rPr sz="1900" spc="-15" dirty="0">
                <a:solidFill>
                  <a:srgbClr val="404040"/>
                </a:solidFill>
                <a:latin typeface="Calibri"/>
                <a:cs typeface="Calibri"/>
              </a:rPr>
              <a:t>être </a:t>
            </a:r>
            <a:r>
              <a:rPr sz="1900" spc="-10" dirty="0">
                <a:solidFill>
                  <a:srgbClr val="404040"/>
                </a:solidFill>
                <a:latin typeface="Calibri"/>
                <a:cs typeface="Calibri"/>
              </a:rPr>
              <a:t>enregistrée et </a:t>
            </a:r>
            <a:r>
              <a:rPr sz="1900" spc="-5" dirty="0">
                <a:solidFill>
                  <a:srgbClr val="404040"/>
                </a:solidFill>
                <a:latin typeface="Calibri"/>
                <a:cs typeface="Calibri"/>
              </a:rPr>
              <a:t>simulée </a:t>
            </a:r>
            <a:r>
              <a:rPr sz="1900" spc="-10" dirty="0">
                <a:solidFill>
                  <a:srgbClr val="404040"/>
                </a:solidFill>
                <a:latin typeface="Calibri"/>
                <a:cs typeface="Calibri"/>
              </a:rPr>
              <a:t>dans  </a:t>
            </a:r>
            <a:r>
              <a:rPr sz="1900" spc="-20" dirty="0">
                <a:solidFill>
                  <a:srgbClr val="404040"/>
                </a:solidFill>
                <a:latin typeface="Calibri"/>
                <a:cs typeface="Calibri"/>
              </a:rPr>
              <a:t>l’application </a:t>
            </a:r>
            <a:r>
              <a:rPr sz="1900" spc="-30" dirty="0">
                <a:solidFill>
                  <a:srgbClr val="404040"/>
                </a:solidFill>
                <a:latin typeface="Calibri"/>
                <a:cs typeface="Calibri"/>
              </a:rPr>
              <a:t>Web </a:t>
            </a:r>
            <a:r>
              <a:rPr sz="1900" spc="-5" dirty="0">
                <a:solidFill>
                  <a:srgbClr val="404040"/>
                </a:solidFill>
                <a:latin typeface="Calibri"/>
                <a:cs typeface="Calibri"/>
              </a:rPr>
              <a:t>à </a:t>
            </a:r>
            <a:r>
              <a:rPr sz="1900" spc="-30" dirty="0">
                <a:solidFill>
                  <a:srgbClr val="404040"/>
                </a:solidFill>
                <a:latin typeface="Calibri"/>
                <a:cs typeface="Calibri"/>
              </a:rPr>
              <a:t>l’aide </a:t>
            </a:r>
            <a:r>
              <a:rPr sz="1900" spc="-5" dirty="0">
                <a:solidFill>
                  <a:srgbClr val="404040"/>
                </a:solidFill>
                <a:latin typeface="Calibri"/>
                <a:cs typeface="Calibri"/>
              </a:rPr>
              <a:t>de</a:t>
            </a:r>
            <a:r>
              <a:rPr sz="1900" spc="135" dirty="0">
                <a:solidFill>
                  <a:srgbClr val="404040"/>
                </a:solidFill>
                <a:latin typeface="Calibri"/>
                <a:cs typeface="Calibri"/>
              </a:rPr>
              <a:t> </a:t>
            </a:r>
            <a:r>
              <a:rPr sz="1900" spc="-40" dirty="0">
                <a:solidFill>
                  <a:srgbClr val="404040"/>
                </a:solidFill>
                <a:latin typeface="Calibri"/>
                <a:cs typeface="Calibri"/>
              </a:rPr>
              <a:t>JMeter.</a:t>
            </a:r>
            <a:endParaRPr sz="1900" dirty="0">
              <a:latin typeface="Calibri"/>
              <a:cs typeface="Calibri"/>
            </a:endParaRPr>
          </a:p>
          <a:p>
            <a:pPr marL="104139" marR="330200" indent="-92075">
              <a:lnSpc>
                <a:spcPts val="2050"/>
              </a:lnSpc>
              <a:spcBef>
                <a:spcPts val="1400"/>
              </a:spcBef>
              <a:buClr>
                <a:srgbClr val="D24717"/>
              </a:buClr>
              <a:buFont typeface="Wingdings"/>
              <a:buChar char=""/>
              <a:tabLst>
                <a:tab pos="205104" algn="l"/>
              </a:tabLst>
            </a:pPr>
            <a:r>
              <a:rPr sz="1900" b="1" spc="-10" dirty="0">
                <a:solidFill>
                  <a:srgbClr val="404040"/>
                </a:solidFill>
                <a:latin typeface="Calibri"/>
                <a:cs typeface="Calibri"/>
              </a:rPr>
              <a:t>Prise </a:t>
            </a:r>
            <a:r>
              <a:rPr sz="1900" b="1" spc="-5" dirty="0">
                <a:solidFill>
                  <a:srgbClr val="404040"/>
                </a:solidFill>
                <a:latin typeface="Calibri"/>
                <a:cs typeface="Calibri"/>
              </a:rPr>
              <a:t>en </a:t>
            </a:r>
            <a:r>
              <a:rPr sz="1900" b="1" spc="-15" dirty="0">
                <a:solidFill>
                  <a:srgbClr val="404040"/>
                </a:solidFill>
                <a:latin typeface="Calibri"/>
                <a:cs typeface="Calibri"/>
              </a:rPr>
              <a:t>charge </a:t>
            </a:r>
            <a:r>
              <a:rPr sz="1900" b="1" spc="-10" dirty="0">
                <a:solidFill>
                  <a:srgbClr val="404040"/>
                </a:solidFill>
                <a:latin typeface="Calibri"/>
                <a:cs typeface="Calibri"/>
              </a:rPr>
              <a:t>intégrée </a:t>
            </a:r>
            <a:r>
              <a:rPr sz="1900" b="1" dirty="0">
                <a:solidFill>
                  <a:srgbClr val="404040"/>
                </a:solidFill>
                <a:latin typeface="Calibri"/>
                <a:cs typeface="Calibri"/>
              </a:rPr>
              <a:t>en </a:t>
            </a:r>
            <a:r>
              <a:rPr sz="1900" b="1" spc="-10" dirty="0">
                <a:solidFill>
                  <a:srgbClr val="404040"/>
                </a:solidFill>
                <a:latin typeface="Calibri"/>
                <a:cs typeface="Calibri"/>
              </a:rPr>
              <a:t>temps réel. </a:t>
            </a:r>
            <a:r>
              <a:rPr sz="1900" spc="-10" dirty="0">
                <a:solidFill>
                  <a:srgbClr val="404040"/>
                </a:solidFill>
                <a:latin typeface="Calibri"/>
                <a:cs typeface="Calibri"/>
              </a:rPr>
              <a:t>Les collecteurs Apache </a:t>
            </a:r>
            <a:r>
              <a:rPr sz="1900" spc="-40" dirty="0">
                <a:solidFill>
                  <a:srgbClr val="404040"/>
                </a:solidFill>
                <a:latin typeface="Calibri"/>
                <a:cs typeface="Calibri"/>
              </a:rPr>
              <a:t>Tomcat  </a:t>
            </a:r>
            <a:r>
              <a:rPr sz="1900" spc="-15" dirty="0">
                <a:solidFill>
                  <a:srgbClr val="404040"/>
                </a:solidFill>
                <a:latin typeface="Calibri"/>
                <a:cs typeface="Calibri"/>
              </a:rPr>
              <a:t>permettent </a:t>
            </a:r>
            <a:r>
              <a:rPr sz="1900" spc="-5" dirty="0">
                <a:solidFill>
                  <a:srgbClr val="404040"/>
                </a:solidFill>
                <a:latin typeface="Calibri"/>
                <a:cs typeface="Calibri"/>
              </a:rPr>
              <a:t>de </a:t>
            </a:r>
            <a:r>
              <a:rPr sz="1900" spc="-15" dirty="0">
                <a:solidFill>
                  <a:srgbClr val="404040"/>
                </a:solidFill>
                <a:latin typeface="Calibri"/>
                <a:cs typeface="Calibri"/>
              </a:rPr>
              <a:t>fournir </a:t>
            </a:r>
            <a:r>
              <a:rPr sz="1900" spc="-10" dirty="0">
                <a:solidFill>
                  <a:srgbClr val="404040"/>
                </a:solidFill>
                <a:latin typeface="Calibri"/>
                <a:cs typeface="Calibri"/>
              </a:rPr>
              <a:t>une </a:t>
            </a:r>
            <a:r>
              <a:rPr sz="1900" spc="-5" dirty="0">
                <a:solidFill>
                  <a:srgbClr val="404040"/>
                </a:solidFill>
                <a:latin typeface="Calibri"/>
                <a:cs typeface="Calibri"/>
              </a:rPr>
              <a:t>surveillance en </a:t>
            </a:r>
            <a:r>
              <a:rPr sz="1900" spc="-10" dirty="0">
                <a:solidFill>
                  <a:srgbClr val="404040"/>
                </a:solidFill>
                <a:latin typeface="Calibri"/>
                <a:cs typeface="Calibri"/>
              </a:rPr>
              <a:t>temps</a:t>
            </a:r>
            <a:r>
              <a:rPr sz="1900" spc="120" dirty="0">
                <a:solidFill>
                  <a:srgbClr val="404040"/>
                </a:solidFill>
                <a:latin typeface="Calibri"/>
                <a:cs typeface="Calibri"/>
              </a:rPr>
              <a:t> </a:t>
            </a:r>
            <a:r>
              <a:rPr sz="1900" spc="-10" dirty="0">
                <a:solidFill>
                  <a:srgbClr val="404040"/>
                </a:solidFill>
                <a:latin typeface="Calibri"/>
                <a:cs typeface="Calibri"/>
              </a:rPr>
              <a:t>réel.</a:t>
            </a:r>
            <a:endParaRPr sz="1900" dirty="0">
              <a:latin typeface="Calibri"/>
              <a:cs typeface="Calibri"/>
            </a:endParaRPr>
          </a:p>
          <a:p>
            <a:pPr marL="104139" marR="5080" indent="-92075">
              <a:lnSpc>
                <a:spcPts val="2050"/>
              </a:lnSpc>
              <a:spcBef>
                <a:spcPts val="1405"/>
              </a:spcBef>
              <a:buClr>
                <a:srgbClr val="D24717"/>
              </a:buClr>
              <a:buFont typeface="Wingdings"/>
              <a:buChar char=""/>
              <a:tabLst>
                <a:tab pos="205104" algn="l"/>
              </a:tabLst>
            </a:pPr>
            <a:r>
              <a:rPr sz="1900" b="1" spc="-15" dirty="0">
                <a:solidFill>
                  <a:srgbClr val="404040"/>
                </a:solidFill>
                <a:latin typeface="Calibri"/>
                <a:cs typeface="Calibri"/>
              </a:rPr>
              <a:t>Intégration </a:t>
            </a:r>
            <a:r>
              <a:rPr sz="1900" b="1" spc="-10" dirty="0">
                <a:solidFill>
                  <a:srgbClr val="404040"/>
                </a:solidFill>
                <a:latin typeface="Calibri"/>
                <a:cs typeface="Calibri"/>
              </a:rPr>
              <a:t>facile </a:t>
            </a:r>
            <a:r>
              <a:rPr sz="1900" b="1" spc="-5" dirty="0">
                <a:solidFill>
                  <a:srgbClr val="404040"/>
                </a:solidFill>
                <a:latin typeface="Calibri"/>
                <a:cs typeface="Calibri"/>
              </a:rPr>
              <a:t>et continue </a:t>
            </a:r>
            <a:r>
              <a:rPr sz="1900" b="1" spc="-15" dirty="0">
                <a:solidFill>
                  <a:srgbClr val="404040"/>
                </a:solidFill>
                <a:latin typeface="Calibri"/>
                <a:cs typeface="Calibri"/>
              </a:rPr>
              <a:t>avec </a:t>
            </a:r>
            <a:r>
              <a:rPr sz="1900" b="1" dirty="0">
                <a:solidFill>
                  <a:srgbClr val="404040"/>
                </a:solidFill>
                <a:latin typeface="Calibri"/>
                <a:cs typeface="Calibri"/>
              </a:rPr>
              <a:t>les </a:t>
            </a:r>
            <a:r>
              <a:rPr sz="1900" b="1" spc="-5" dirty="0">
                <a:solidFill>
                  <a:srgbClr val="404040"/>
                </a:solidFill>
                <a:latin typeface="Calibri"/>
                <a:cs typeface="Calibri"/>
              </a:rPr>
              <a:t>bibliothèques open </a:t>
            </a:r>
            <a:r>
              <a:rPr sz="1900" b="1" spc="-10" dirty="0">
                <a:solidFill>
                  <a:srgbClr val="404040"/>
                </a:solidFill>
                <a:latin typeface="Calibri"/>
                <a:cs typeface="Calibri"/>
              </a:rPr>
              <a:t>source. </a:t>
            </a:r>
            <a:r>
              <a:rPr sz="1900" spc="-10" dirty="0">
                <a:solidFill>
                  <a:srgbClr val="404040"/>
                </a:solidFill>
                <a:latin typeface="Calibri"/>
                <a:cs typeface="Calibri"/>
              </a:rPr>
              <a:t>JMeter  est </a:t>
            </a:r>
            <a:r>
              <a:rPr sz="1900" spc="-15" dirty="0">
                <a:solidFill>
                  <a:srgbClr val="404040"/>
                </a:solidFill>
                <a:latin typeface="Calibri"/>
                <a:cs typeface="Calibri"/>
              </a:rPr>
              <a:t>intégré </a:t>
            </a:r>
            <a:r>
              <a:rPr sz="1900" spc="-5" dirty="0">
                <a:solidFill>
                  <a:srgbClr val="404040"/>
                </a:solidFill>
                <a:latin typeface="Calibri"/>
                <a:cs typeface="Calibri"/>
              </a:rPr>
              <a:t>aux </a:t>
            </a:r>
            <a:r>
              <a:rPr sz="1900" spc="-10" dirty="0">
                <a:solidFill>
                  <a:srgbClr val="404040"/>
                </a:solidFill>
                <a:latin typeface="Calibri"/>
                <a:cs typeface="Calibri"/>
              </a:rPr>
              <a:t>bibliothèques open source pour </a:t>
            </a:r>
            <a:r>
              <a:rPr sz="1900" spc="-5" dirty="0">
                <a:solidFill>
                  <a:srgbClr val="404040"/>
                </a:solidFill>
                <a:latin typeface="Calibri"/>
                <a:cs typeface="Calibri"/>
              </a:rPr>
              <a:t>Jenkins, </a:t>
            </a:r>
            <a:r>
              <a:rPr sz="1900" spc="-20" dirty="0">
                <a:solidFill>
                  <a:srgbClr val="404040"/>
                </a:solidFill>
                <a:latin typeface="Calibri"/>
                <a:cs typeface="Calibri"/>
              </a:rPr>
              <a:t>Maven </a:t>
            </a:r>
            <a:r>
              <a:rPr sz="1900" spc="-10" dirty="0">
                <a:solidFill>
                  <a:srgbClr val="404040"/>
                </a:solidFill>
                <a:latin typeface="Calibri"/>
                <a:cs typeface="Calibri"/>
              </a:rPr>
              <a:t>et</a:t>
            </a:r>
            <a:r>
              <a:rPr sz="1900" spc="300" dirty="0">
                <a:solidFill>
                  <a:srgbClr val="404040"/>
                </a:solidFill>
                <a:latin typeface="Calibri"/>
                <a:cs typeface="Calibri"/>
              </a:rPr>
              <a:t> </a:t>
            </a:r>
            <a:r>
              <a:rPr sz="1900" spc="-10" dirty="0">
                <a:solidFill>
                  <a:srgbClr val="404040"/>
                </a:solidFill>
                <a:latin typeface="Calibri"/>
                <a:cs typeface="Calibri"/>
              </a:rPr>
              <a:t>Gradle.</a:t>
            </a:r>
            <a:endParaRPr sz="1900" dirty="0">
              <a:latin typeface="Calibri"/>
              <a:cs typeface="Calibri"/>
            </a:endParaRPr>
          </a:p>
          <a:p>
            <a:pPr marL="257810" indent="-245745">
              <a:lnSpc>
                <a:spcPct val="100000"/>
              </a:lnSpc>
              <a:spcBef>
                <a:spcPts val="1150"/>
              </a:spcBef>
              <a:buClr>
                <a:srgbClr val="D24717"/>
              </a:buClr>
              <a:buFont typeface="Wingdings"/>
              <a:buChar char=""/>
              <a:tabLst>
                <a:tab pos="258445" algn="l"/>
              </a:tabLst>
            </a:pPr>
            <a:r>
              <a:rPr sz="1900" spc="-50" dirty="0">
                <a:solidFill>
                  <a:srgbClr val="404040"/>
                </a:solidFill>
                <a:latin typeface="Calibri"/>
                <a:cs typeface="Calibri"/>
              </a:rPr>
              <a:t>Tous </a:t>
            </a:r>
            <a:r>
              <a:rPr sz="1900" spc="-5" dirty="0">
                <a:solidFill>
                  <a:srgbClr val="404040"/>
                </a:solidFill>
                <a:latin typeface="Calibri"/>
                <a:cs typeface="Calibri"/>
              </a:rPr>
              <a:t>les </a:t>
            </a:r>
            <a:r>
              <a:rPr sz="1900" spc="-15" dirty="0">
                <a:solidFill>
                  <a:srgbClr val="404040"/>
                </a:solidFill>
                <a:latin typeface="Calibri"/>
                <a:cs typeface="Calibri"/>
              </a:rPr>
              <a:t>protocoles </a:t>
            </a:r>
            <a:r>
              <a:rPr sz="1900" spc="-5" dirty="0">
                <a:solidFill>
                  <a:srgbClr val="404040"/>
                </a:solidFill>
                <a:latin typeface="Calibri"/>
                <a:cs typeface="Calibri"/>
              </a:rPr>
              <a:t>de base </a:t>
            </a:r>
            <a:r>
              <a:rPr sz="1900" spc="-10" dirty="0">
                <a:solidFill>
                  <a:srgbClr val="404040"/>
                </a:solidFill>
                <a:latin typeface="Calibri"/>
                <a:cs typeface="Calibri"/>
              </a:rPr>
              <a:t>tels que </a:t>
            </a:r>
            <a:r>
              <a:rPr sz="1900" spc="-50" dirty="0">
                <a:solidFill>
                  <a:srgbClr val="404040"/>
                </a:solidFill>
                <a:latin typeface="Calibri"/>
                <a:cs typeface="Calibri"/>
              </a:rPr>
              <a:t>HTTP, </a:t>
            </a:r>
            <a:r>
              <a:rPr sz="1900" spc="-55" dirty="0">
                <a:solidFill>
                  <a:srgbClr val="404040"/>
                </a:solidFill>
                <a:latin typeface="Calibri"/>
                <a:cs typeface="Calibri"/>
              </a:rPr>
              <a:t>SOAP, </a:t>
            </a:r>
            <a:r>
              <a:rPr sz="1900" spc="-60" dirty="0">
                <a:solidFill>
                  <a:srgbClr val="404040"/>
                </a:solidFill>
                <a:latin typeface="Calibri"/>
                <a:cs typeface="Calibri"/>
              </a:rPr>
              <a:t>LDAP, </a:t>
            </a:r>
            <a:r>
              <a:rPr sz="1900" spc="-10" dirty="0">
                <a:solidFill>
                  <a:srgbClr val="404040"/>
                </a:solidFill>
                <a:latin typeface="Calibri"/>
                <a:cs typeface="Calibri"/>
              </a:rPr>
              <a:t>JDBC, JMS et</a:t>
            </a:r>
            <a:r>
              <a:rPr sz="1900" spc="395" dirty="0">
                <a:solidFill>
                  <a:srgbClr val="404040"/>
                </a:solidFill>
                <a:latin typeface="Calibri"/>
                <a:cs typeface="Calibri"/>
              </a:rPr>
              <a:t> </a:t>
            </a:r>
            <a:r>
              <a:rPr sz="1900" spc="-65" dirty="0">
                <a:solidFill>
                  <a:srgbClr val="404040"/>
                </a:solidFill>
                <a:latin typeface="Calibri"/>
                <a:cs typeface="Calibri"/>
              </a:rPr>
              <a:t>FTP.</a:t>
            </a:r>
            <a:endParaRPr sz="1900" dirty="0">
              <a:latin typeface="Calibri"/>
              <a:cs typeface="Calibri"/>
            </a:endParaRPr>
          </a:p>
        </p:txBody>
      </p:sp>
    </p:spTree>
    <p:extLst>
      <p:ext uri="{BB962C8B-B14F-4D97-AF65-F5344CB8AC3E}">
        <p14:creationId xmlns:p14="http://schemas.microsoft.com/office/powerpoint/2010/main" val="11234418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10260" y="1263928"/>
            <a:ext cx="7420609" cy="3149580"/>
          </a:xfrm>
          <a:prstGeom prst="rect">
            <a:avLst/>
          </a:prstGeom>
        </p:spPr>
        <p:txBody>
          <a:bodyPr vert="horz" wrap="square" lIns="0" tIns="160020" rIns="0" bIns="0" rtlCol="0">
            <a:spAutoFit/>
          </a:bodyPr>
          <a:lstStyle/>
          <a:p>
            <a:pPr marL="104139">
              <a:lnSpc>
                <a:spcPct val="100000"/>
              </a:lnSpc>
              <a:spcBef>
                <a:spcPts val="1260"/>
              </a:spcBef>
            </a:pPr>
            <a:r>
              <a:rPr sz="2000" spc="-15" dirty="0">
                <a:solidFill>
                  <a:srgbClr val="404040"/>
                </a:solidFill>
                <a:latin typeface="Calibri"/>
                <a:cs typeface="Calibri"/>
              </a:rPr>
              <a:t>Points </a:t>
            </a:r>
            <a:r>
              <a:rPr sz="2000" spc="-5" dirty="0">
                <a:solidFill>
                  <a:srgbClr val="404040"/>
                </a:solidFill>
                <a:latin typeface="Calibri"/>
                <a:cs typeface="Calibri"/>
              </a:rPr>
              <a:t>faibles</a:t>
            </a:r>
            <a:r>
              <a:rPr sz="2000" spc="3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dirty="0">
                <a:solidFill>
                  <a:srgbClr val="404040"/>
                </a:solidFill>
                <a:latin typeface="Calibri"/>
                <a:cs typeface="Calibri"/>
              </a:rPr>
              <a:t>Il </a:t>
            </a:r>
            <a:r>
              <a:rPr sz="2000" spc="-35" dirty="0">
                <a:solidFill>
                  <a:srgbClr val="404040"/>
                </a:solidFill>
                <a:latin typeface="Calibri"/>
                <a:cs typeface="Calibri"/>
              </a:rPr>
              <a:t>n’est </a:t>
            </a:r>
            <a:r>
              <a:rPr sz="2000" spc="-5" dirty="0">
                <a:solidFill>
                  <a:srgbClr val="404040"/>
                </a:solidFill>
                <a:latin typeface="Calibri"/>
                <a:cs typeface="Calibri"/>
              </a:rPr>
              <a:t>pas possible </a:t>
            </a:r>
            <a:r>
              <a:rPr sz="2000" spc="-20" dirty="0">
                <a:solidFill>
                  <a:srgbClr val="404040"/>
                </a:solidFill>
                <a:latin typeface="Calibri"/>
                <a:cs typeface="Calibri"/>
              </a:rPr>
              <a:t>d’enregistrer </a:t>
            </a:r>
            <a:r>
              <a:rPr sz="2000" dirty="0">
                <a:solidFill>
                  <a:srgbClr val="404040"/>
                </a:solidFill>
                <a:latin typeface="Calibri"/>
                <a:cs typeface="Calibri"/>
              </a:rPr>
              <a:t>une </a:t>
            </a:r>
            <a:r>
              <a:rPr sz="2000" spc="-5" dirty="0">
                <a:solidFill>
                  <a:srgbClr val="404040"/>
                </a:solidFill>
                <a:latin typeface="Calibri"/>
                <a:cs typeface="Calibri"/>
              </a:rPr>
              <a:t>communication</a:t>
            </a:r>
            <a:r>
              <a:rPr sz="2000" spc="30" dirty="0">
                <a:solidFill>
                  <a:srgbClr val="404040"/>
                </a:solidFill>
                <a:latin typeface="Calibri"/>
                <a:cs typeface="Calibri"/>
              </a:rPr>
              <a:t> </a:t>
            </a:r>
            <a:r>
              <a:rPr sz="2000" spc="-5" dirty="0">
                <a:solidFill>
                  <a:srgbClr val="404040"/>
                </a:solidFill>
                <a:latin typeface="Calibri"/>
                <a:cs typeface="Calibri"/>
              </a:rPr>
              <a:t>HTTPS.</a:t>
            </a:r>
            <a:endParaRPr sz="2000" dirty="0">
              <a:latin typeface="Calibri"/>
              <a:cs typeface="Calibri"/>
            </a:endParaRPr>
          </a:p>
          <a:p>
            <a:pPr marL="104139" marR="615315" indent="-92075">
              <a:lnSpc>
                <a:spcPts val="2160"/>
              </a:lnSpc>
              <a:spcBef>
                <a:spcPts val="1430"/>
              </a:spcBef>
              <a:buClr>
                <a:srgbClr val="D24717"/>
              </a:buClr>
              <a:buFont typeface="Wingdings"/>
              <a:buChar char=""/>
              <a:tabLst>
                <a:tab pos="271145" algn="l"/>
              </a:tabLst>
            </a:pPr>
            <a:r>
              <a:rPr sz="2000" dirty="0">
                <a:solidFill>
                  <a:srgbClr val="404040"/>
                </a:solidFill>
                <a:latin typeface="Calibri"/>
                <a:cs typeface="Calibri"/>
              </a:rPr>
              <a:t>Il </a:t>
            </a:r>
            <a:r>
              <a:rPr sz="2000" spc="-35" dirty="0">
                <a:solidFill>
                  <a:srgbClr val="404040"/>
                </a:solidFill>
                <a:latin typeface="Calibri"/>
                <a:cs typeface="Calibri"/>
              </a:rPr>
              <a:t>n’est </a:t>
            </a:r>
            <a:r>
              <a:rPr sz="2000" dirty="0">
                <a:solidFill>
                  <a:srgbClr val="404040"/>
                </a:solidFill>
                <a:latin typeface="Calibri"/>
                <a:cs typeface="Calibri"/>
              </a:rPr>
              <a:t>pas capable de </a:t>
            </a:r>
            <a:r>
              <a:rPr sz="2000" spc="-5" dirty="0">
                <a:solidFill>
                  <a:srgbClr val="404040"/>
                </a:solidFill>
                <a:latin typeface="Calibri"/>
                <a:cs typeface="Calibri"/>
              </a:rPr>
              <a:t>surveiller les </a:t>
            </a:r>
            <a:r>
              <a:rPr sz="2000" spc="-10" dirty="0">
                <a:solidFill>
                  <a:srgbClr val="404040"/>
                </a:solidFill>
                <a:latin typeface="Calibri"/>
                <a:cs typeface="Calibri"/>
              </a:rPr>
              <a:t>statistiques </a:t>
            </a:r>
            <a:r>
              <a:rPr sz="2000" spc="-5" dirty="0">
                <a:solidFill>
                  <a:srgbClr val="404040"/>
                </a:solidFill>
                <a:latin typeface="Calibri"/>
                <a:cs typeface="Calibri"/>
              </a:rPr>
              <a:t>liées </a:t>
            </a:r>
            <a:r>
              <a:rPr sz="2000" dirty="0">
                <a:solidFill>
                  <a:srgbClr val="404040"/>
                </a:solidFill>
                <a:latin typeface="Calibri"/>
                <a:cs typeface="Calibri"/>
              </a:rPr>
              <a:t>au </a:t>
            </a:r>
            <a:r>
              <a:rPr sz="2000" spc="-5" dirty="0">
                <a:solidFill>
                  <a:srgbClr val="404040"/>
                </a:solidFill>
                <a:latin typeface="Calibri"/>
                <a:cs typeface="Calibri"/>
              </a:rPr>
              <a:t>serveur  </a:t>
            </a:r>
            <a:r>
              <a:rPr sz="2000" spc="-15" dirty="0">
                <a:solidFill>
                  <a:srgbClr val="404040"/>
                </a:solidFill>
                <a:latin typeface="Calibri"/>
                <a:cs typeface="Calibri"/>
              </a:rPr>
              <a:t>d’applications.</a:t>
            </a:r>
            <a:endParaRPr sz="2000" dirty="0">
              <a:latin typeface="Calibri"/>
              <a:cs typeface="Calibri"/>
            </a:endParaRPr>
          </a:p>
          <a:p>
            <a:pPr marL="270510" indent="-258445">
              <a:lnSpc>
                <a:spcPct val="100000"/>
              </a:lnSpc>
              <a:spcBef>
                <a:spcPts val="1130"/>
              </a:spcBef>
              <a:buClr>
                <a:srgbClr val="D24717"/>
              </a:buClr>
              <a:buFont typeface="Wingdings"/>
              <a:buChar char=""/>
              <a:tabLst>
                <a:tab pos="271145" algn="l"/>
              </a:tabLst>
            </a:pPr>
            <a:r>
              <a:rPr sz="2000" dirty="0">
                <a:solidFill>
                  <a:srgbClr val="404040"/>
                </a:solidFill>
                <a:latin typeface="Calibri"/>
                <a:cs typeface="Calibri"/>
              </a:rPr>
              <a:t>Il </a:t>
            </a:r>
            <a:r>
              <a:rPr sz="2000" spc="-15" dirty="0">
                <a:solidFill>
                  <a:srgbClr val="404040"/>
                </a:solidFill>
                <a:latin typeface="Calibri"/>
                <a:cs typeface="Calibri"/>
              </a:rPr>
              <a:t>n’y </a:t>
            </a:r>
            <a:r>
              <a:rPr sz="2000" dirty="0">
                <a:solidFill>
                  <a:srgbClr val="404040"/>
                </a:solidFill>
                <a:latin typeface="Calibri"/>
                <a:cs typeface="Calibri"/>
              </a:rPr>
              <a:t>a pas </a:t>
            </a:r>
            <a:r>
              <a:rPr sz="2000" spc="-20" dirty="0">
                <a:solidFill>
                  <a:srgbClr val="404040"/>
                </a:solidFill>
                <a:latin typeface="Calibri"/>
                <a:cs typeface="Calibri"/>
              </a:rPr>
              <a:t>d’option </a:t>
            </a:r>
            <a:r>
              <a:rPr sz="2000" spc="-5" dirty="0">
                <a:solidFill>
                  <a:srgbClr val="404040"/>
                </a:solidFill>
                <a:latin typeface="Calibri"/>
                <a:cs typeface="Calibri"/>
              </a:rPr>
              <a:t>d’interception de </a:t>
            </a:r>
            <a:r>
              <a:rPr sz="2000" spc="-10" dirty="0">
                <a:solidFill>
                  <a:srgbClr val="404040"/>
                </a:solidFill>
                <a:latin typeface="Calibri"/>
                <a:cs typeface="Calibri"/>
              </a:rPr>
              <a:t>trafic</a:t>
            </a:r>
            <a:r>
              <a:rPr sz="2000" spc="-35" dirty="0">
                <a:solidFill>
                  <a:srgbClr val="404040"/>
                </a:solidFill>
                <a:latin typeface="Calibri"/>
                <a:cs typeface="Calibri"/>
              </a:rPr>
              <a:t> </a:t>
            </a:r>
            <a:r>
              <a:rPr sz="2000" spc="-5" dirty="0">
                <a:solidFill>
                  <a:srgbClr val="404040"/>
                </a:solidFill>
                <a:latin typeface="Calibri"/>
                <a:cs typeface="Calibri"/>
              </a:rPr>
              <a:t>AJAX.</a:t>
            </a:r>
            <a:endParaRPr sz="2000" dirty="0">
              <a:latin typeface="Calibri"/>
              <a:cs typeface="Calibri"/>
            </a:endParaRPr>
          </a:p>
          <a:p>
            <a:pPr marL="104139" marR="5080" indent="-92075">
              <a:lnSpc>
                <a:spcPts val="2160"/>
              </a:lnSpc>
              <a:spcBef>
                <a:spcPts val="1440"/>
              </a:spcBef>
              <a:buClr>
                <a:srgbClr val="D24717"/>
              </a:buClr>
              <a:buFont typeface="Wingdings"/>
              <a:buChar char=""/>
              <a:tabLst>
                <a:tab pos="271145" algn="l"/>
              </a:tabLst>
            </a:pPr>
            <a:r>
              <a:rPr sz="2000" spc="-5" dirty="0">
                <a:solidFill>
                  <a:srgbClr val="404040"/>
                </a:solidFill>
                <a:latin typeface="Calibri"/>
                <a:cs typeface="Calibri"/>
              </a:rPr>
              <a:t>Les fonctionnalités </a:t>
            </a:r>
            <a:r>
              <a:rPr sz="2000" spc="-10" dirty="0">
                <a:solidFill>
                  <a:srgbClr val="404040"/>
                </a:solidFill>
                <a:latin typeface="Calibri"/>
                <a:cs typeface="Calibri"/>
              </a:rPr>
              <a:t>très </a:t>
            </a:r>
            <a:r>
              <a:rPr sz="2000" spc="-5" dirty="0">
                <a:solidFill>
                  <a:srgbClr val="404040"/>
                </a:solidFill>
                <a:latin typeface="Calibri"/>
                <a:cs typeface="Calibri"/>
              </a:rPr>
              <a:t>limitées du </a:t>
            </a:r>
            <a:r>
              <a:rPr sz="2000" spc="-10" dirty="0">
                <a:solidFill>
                  <a:srgbClr val="404040"/>
                </a:solidFill>
                <a:latin typeface="Calibri"/>
                <a:cs typeface="Calibri"/>
              </a:rPr>
              <a:t>framework </a:t>
            </a:r>
            <a:r>
              <a:rPr sz="2000" spc="-5" dirty="0">
                <a:solidFill>
                  <a:srgbClr val="404040"/>
                </a:solidFill>
                <a:latin typeface="Calibri"/>
                <a:cs typeface="Calibri"/>
              </a:rPr>
              <a:t>de reporting </a:t>
            </a:r>
            <a:r>
              <a:rPr sz="2000" dirty="0">
                <a:solidFill>
                  <a:srgbClr val="404040"/>
                </a:solidFill>
                <a:latin typeface="Calibri"/>
                <a:cs typeface="Calibri"/>
              </a:rPr>
              <a:t>(Même </a:t>
            </a:r>
            <a:r>
              <a:rPr sz="2000" spc="-5" dirty="0">
                <a:solidFill>
                  <a:srgbClr val="404040"/>
                </a:solidFill>
                <a:latin typeface="Calibri"/>
                <a:cs typeface="Calibri"/>
              </a:rPr>
              <a:t>si  </a:t>
            </a:r>
            <a:r>
              <a:rPr sz="2000" dirty="0">
                <a:solidFill>
                  <a:srgbClr val="404040"/>
                </a:solidFill>
                <a:latin typeface="Calibri"/>
                <a:cs typeface="Calibri"/>
              </a:rPr>
              <a:t>la </a:t>
            </a:r>
            <a:r>
              <a:rPr sz="2000" spc="-15" dirty="0">
                <a:solidFill>
                  <a:srgbClr val="404040"/>
                </a:solidFill>
                <a:latin typeface="Calibri"/>
                <a:cs typeface="Calibri"/>
              </a:rPr>
              <a:t>version </a:t>
            </a:r>
            <a:r>
              <a:rPr sz="2000" dirty="0">
                <a:solidFill>
                  <a:srgbClr val="404040"/>
                </a:solidFill>
                <a:latin typeface="Calibri"/>
                <a:cs typeface="Calibri"/>
              </a:rPr>
              <a:t>5.1.1 </a:t>
            </a:r>
            <a:r>
              <a:rPr sz="2000" spc="-5" dirty="0">
                <a:solidFill>
                  <a:srgbClr val="404040"/>
                </a:solidFill>
                <a:latin typeface="Calibri"/>
                <a:cs typeface="Calibri"/>
              </a:rPr>
              <a:t>apporte </a:t>
            </a:r>
            <a:r>
              <a:rPr sz="2000" dirty="0">
                <a:solidFill>
                  <a:srgbClr val="404040"/>
                </a:solidFill>
                <a:latin typeface="Calibri"/>
                <a:cs typeface="Calibri"/>
              </a:rPr>
              <a:t>la </a:t>
            </a:r>
            <a:r>
              <a:rPr sz="2000" spc="-10" dirty="0">
                <a:solidFill>
                  <a:srgbClr val="404040"/>
                </a:solidFill>
                <a:latin typeface="Calibri"/>
                <a:cs typeface="Calibri"/>
              </a:rPr>
              <a:t>possibilité </a:t>
            </a:r>
            <a:r>
              <a:rPr sz="2000" spc="-5" dirty="0">
                <a:solidFill>
                  <a:srgbClr val="404040"/>
                </a:solidFill>
                <a:latin typeface="Calibri"/>
                <a:cs typeface="Calibri"/>
              </a:rPr>
              <a:t>de générer des rapports </a:t>
            </a:r>
            <a:r>
              <a:rPr sz="2000" dirty="0">
                <a:solidFill>
                  <a:srgbClr val="404040"/>
                </a:solidFill>
                <a:latin typeface="Calibri"/>
                <a:cs typeface="Calibri"/>
              </a:rPr>
              <a:t>de </a:t>
            </a:r>
            <a:r>
              <a:rPr sz="2000" spc="-15" dirty="0">
                <a:solidFill>
                  <a:srgbClr val="404040"/>
                </a:solidFill>
                <a:latin typeface="Calibri"/>
                <a:cs typeface="Calibri"/>
              </a:rPr>
              <a:t>test  </a:t>
            </a:r>
            <a:r>
              <a:rPr sz="2000" spc="-5" dirty="0">
                <a:solidFill>
                  <a:srgbClr val="404040"/>
                </a:solidFill>
                <a:latin typeface="Calibri"/>
                <a:cs typeface="Calibri"/>
              </a:rPr>
              <a:t>HTML </a:t>
            </a:r>
            <a:r>
              <a:rPr sz="2000" spc="-10" dirty="0">
                <a:solidFill>
                  <a:srgbClr val="404040"/>
                </a:solidFill>
                <a:latin typeface="Calibri"/>
                <a:cs typeface="Calibri"/>
              </a:rPr>
              <a:t>directement </a:t>
            </a:r>
            <a:r>
              <a:rPr sz="2000" dirty="0">
                <a:solidFill>
                  <a:srgbClr val="404040"/>
                </a:solidFill>
                <a:latin typeface="Calibri"/>
                <a:cs typeface="Calibri"/>
              </a:rPr>
              <a:t>depuis </a:t>
            </a:r>
            <a:r>
              <a:rPr sz="2000" spc="-10" dirty="0">
                <a:solidFill>
                  <a:srgbClr val="404040"/>
                </a:solidFill>
                <a:latin typeface="Calibri"/>
                <a:cs typeface="Calibri"/>
              </a:rPr>
              <a:t>l’interface </a:t>
            </a:r>
            <a:r>
              <a:rPr sz="2000" spc="-5" dirty="0">
                <a:solidFill>
                  <a:srgbClr val="404040"/>
                </a:solidFill>
                <a:latin typeface="Calibri"/>
                <a:cs typeface="Calibri"/>
              </a:rPr>
              <a:t>de</a:t>
            </a:r>
            <a:r>
              <a:rPr sz="2000" spc="45" dirty="0">
                <a:solidFill>
                  <a:srgbClr val="404040"/>
                </a:solidFill>
                <a:latin typeface="Calibri"/>
                <a:cs typeface="Calibri"/>
              </a:rPr>
              <a:t> </a:t>
            </a:r>
            <a:r>
              <a:rPr sz="2000" spc="-10" dirty="0">
                <a:solidFill>
                  <a:srgbClr val="404040"/>
                </a:solidFill>
                <a:latin typeface="Calibri"/>
                <a:cs typeface="Calibri"/>
              </a:rPr>
              <a:t>Jmeter).</a:t>
            </a:r>
            <a:endParaRPr sz="2000" dirty="0">
              <a:latin typeface="Calibri"/>
              <a:cs typeface="Calibri"/>
            </a:endParaRPr>
          </a:p>
        </p:txBody>
      </p:sp>
    </p:spTree>
    <p:extLst>
      <p:ext uri="{BB962C8B-B14F-4D97-AF65-F5344CB8AC3E}">
        <p14:creationId xmlns:p14="http://schemas.microsoft.com/office/powerpoint/2010/main" val="330605904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625215" cy="568166"/>
          </a:xfrm>
          <a:prstGeom prst="rect">
            <a:avLst/>
          </a:prstGeom>
        </p:spPr>
        <p:txBody>
          <a:bodyPr vert="horz" wrap="square" lIns="0" tIns="12700" rIns="0" bIns="0" rtlCol="0">
            <a:spAutoFit/>
          </a:bodyPr>
          <a:lstStyle/>
          <a:p>
            <a:pPr marL="12700">
              <a:lnSpc>
                <a:spcPct val="100000"/>
              </a:lnSpc>
              <a:spcBef>
                <a:spcPts val="100"/>
              </a:spcBef>
            </a:pPr>
            <a:r>
              <a:rPr spc="-45" dirty="0"/>
              <a:t>Apache</a:t>
            </a:r>
            <a:r>
              <a:rPr spc="-165" dirty="0"/>
              <a:t> </a:t>
            </a:r>
            <a:r>
              <a:rPr spc="-55" dirty="0"/>
              <a:t>JMeter</a:t>
            </a:r>
          </a:p>
        </p:txBody>
      </p:sp>
      <p:sp>
        <p:nvSpPr>
          <p:cNvPr id="5" name="object 5"/>
          <p:cNvSpPr txBox="1"/>
          <p:nvPr/>
        </p:nvSpPr>
        <p:spPr>
          <a:xfrm>
            <a:off x="810260" y="1599152"/>
            <a:ext cx="7395209" cy="2069156"/>
          </a:xfrm>
          <a:prstGeom prst="rect">
            <a:avLst/>
          </a:prstGeom>
        </p:spPr>
        <p:txBody>
          <a:bodyPr vert="horz" wrap="square" lIns="0" tIns="47625" rIns="0" bIns="0" rtlCol="0">
            <a:spAutoFit/>
          </a:bodyPr>
          <a:lstStyle/>
          <a:p>
            <a:pPr marL="104139" marR="644525"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Regular Expression </a:t>
            </a:r>
            <a:r>
              <a:rPr sz="2000" spc="-10" dirty="0">
                <a:solidFill>
                  <a:srgbClr val="404040"/>
                </a:solidFill>
                <a:latin typeface="Calibri"/>
                <a:cs typeface="Calibri"/>
              </a:rPr>
              <a:t>Extractor </a:t>
            </a:r>
            <a:r>
              <a:rPr sz="2000" spc="-5" dirty="0">
                <a:solidFill>
                  <a:srgbClr val="404040"/>
                </a:solidFill>
                <a:latin typeface="Calibri"/>
                <a:cs typeface="Calibri"/>
              </a:rPr>
              <a:t>ou CSS </a:t>
            </a:r>
            <a:r>
              <a:rPr sz="2000" dirty="0">
                <a:solidFill>
                  <a:srgbClr val="404040"/>
                </a:solidFill>
                <a:latin typeface="Calibri"/>
                <a:cs typeface="Calibri"/>
              </a:rPr>
              <a:t>/ </a:t>
            </a:r>
            <a:r>
              <a:rPr sz="2000" spc="-5" dirty="0">
                <a:solidFill>
                  <a:srgbClr val="404040"/>
                </a:solidFill>
                <a:latin typeface="Calibri"/>
                <a:cs typeface="Calibri"/>
              </a:rPr>
              <a:t>JQuery </a:t>
            </a:r>
            <a:r>
              <a:rPr sz="2000" spc="-10" dirty="0">
                <a:solidFill>
                  <a:srgbClr val="404040"/>
                </a:solidFill>
                <a:latin typeface="Calibri"/>
                <a:cs typeface="Calibri"/>
              </a:rPr>
              <a:t>Extractor </a:t>
            </a:r>
            <a:r>
              <a:rPr sz="2000" dirty="0">
                <a:solidFill>
                  <a:srgbClr val="404040"/>
                </a:solidFill>
                <a:latin typeface="Calibri"/>
                <a:cs typeface="Calibri"/>
              </a:rPr>
              <a:t>: </a:t>
            </a:r>
            <a:r>
              <a:rPr sz="2000" spc="-5" dirty="0">
                <a:solidFill>
                  <a:srgbClr val="404040"/>
                </a:solidFill>
                <a:latin typeface="Calibri"/>
                <a:cs typeface="Calibri"/>
              </a:rPr>
              <a:t>pour  </a:t>
            </a:r>
            <a:r>
              <a:rPr sz="2000" spc="-10" dirty="0">
                <a:solidFill>
                  <a:srgbClr val="404040"/>
                </a:solidFill>
                <a:latin typeface="Calibri"/>
                <a:cs typeface="Calibri"/>
              </a:rPr>
              <a:t>enregistrer </a:t>
            </a:r>
            <a:r>
              <a:rPr sz="2000" spc="-5" dirty="0">
                <a:solidFill>
                  <a:srgbClr val="404040"/>
                </a:solidFill>
                <a:latin typeface="Calibri"/>
                <a:cs typeface="Calibri"/>
              </a:rPr>
              <a:t>les identifiants de session </a:t>
            </a:r>
            <a:r>
              <a:rPr sz="2000" dirty="0">
                <a:solidFill>
                  <a:srgbClr val="404040"/>
                </a:solidFill>
                <a:latin typeface="Calibri"/>
                <a:cs typeface="Calibri"/>
              </a:rPr>
              <a:t>à </a:t>
            </a:r>
            <a:r>
              <a:rPr sz="2000" spc="-5" dirty="0">
                <a:solidFill>
                  <a:srgbClr val="404040"/>
                </a:solidFill>
                <a:latin typeface="Calibri"/>
                <a:cs typeface="Calibri"/>
              </a:rPr>
              <a:t>utiliser </a:t>
            </a:r>
            <a:r>
              <a:rPr sz="2000" dirty="0">
                <a:solidFill>
                  <a:srgbClr val="404040"/>
                </a:solidFill>
                <a:latin typeface="Calibri"/>
                <a:cs typeface="Calibri"/>
              </a:rPr>
              <a:t>dans </a:t>
            </a:r>
            <a:r>
              <a:rPr sz="2000" spc="-5" dirty="0">
                <a:solidFill>
                  <a:srgbClr val="404040"/>
                </a:solidFill>
                <a:latin typeface="Calibri"/>
                <a:cs typeface="Calibri"/>
              </a:rPr>
              <a:t>les </a:t>
            </a:r>
            <a:r>
              <a:rPr sz="2000" spc="-10" dirty="0">
                <a:solidFill>
                  <a:srgbClr val="404040"/>
                </a:solidFill>
                <a:latin typeface="Calibri"/>
                <a:cs typeface="Calibri"/>
              </a:rPr>
              <a:t>requêtes  </a:t>
            </a:r>
            <a:r>
              <a:rPr sz="2000" spc="-5" dirty="0">
                <a:solidFill>
                  <a:srgbClr val="404040"/>
                </a:solidFill>
                <a:latin typeface="Calibri"/>
                <a:cs typeface="Calibri"/>
              </a:rPr>
              <a:t>futures.</a:t>
            </a:r>
            <a:endParaRPr sz="2000">
              <a:latin typeface="Calibri"/>
              <a:cs typeface="Calibri"/>
            </a:endParaRPr>
          </a:p>
          <a:p>
            <a:pPr>
              <a:lnSpc>
                <a:spcPct val="100000"/>
              </a:lnSpc>
              <a:spcBef>
                <a:spcPts val="50"/>
              </a:spcBef>
              <a:buClr>
                <a:srgbClr val="D24717"/>
              </a:buClr>
              <a:buFont typeface="Wingdings"/>
              <a:buChar char=""/>
            </a:pPr>
            <a:endParaRPr sz="2150">
              <a:latin typeface="Times New Roman"/>
              <a:cs typeface="Times New Roman"/>
            </a:endParaRPr>
          </a:p>
          <a:p>
            <a:pPr marL="104139" marR="5080" indent="-92075">
              <a:lnSpc>
                <a:spcPct val="90100"/>
              </a:lnSpc>
              <a:buClr>
                <a:srgbClr val="D24717"/>
              </a:buClr>
              <a:buFont typeface="Wingdings"/>
              <a:buChar char=""/>
              <a:tabLst>
                <a:tab pos="271145" algn="l"/>
              </a:tabLst>
            </a:pPr>
            <a:r>
              <a:rPr sz="2000" spc="-5" dirty="0">
                <a:solidFill>
                  <a:srgbClr val="404040"/>
                </a:solidFill>
                <a:latin typeface="Calibri"/>
                <a:cs typeface="Calibri"/>
              </a:rPr>
              <a:t>Le </a:t>
            </a:r>
            <a:r>
              <a:rPr sz="2000" dirty="0">
                <a:solidFill>
                  <a:srgbClr val="404040"/>
                </a:solidFill>
                <a:latin typeface="Calibri"/>
                <a:cs typeface="Calibri"/>
              </a:rPr>
              <a:t>JSR223 </a:t>
            </a:r>
            <a:r>
              <a:rPr sz="2000" spc="-10" dirty="0">
                <a:solidFill>
                  <a:srgbClr val="404040"/>
                </a:solidFill>
                <a:latin typeface="Calibri"/>
                <a:cs typeface="Calibri"/>
              </a:rPr>
              <a:t>PreProcessor </a:t>
            </a:r>
            <a:r>
              <a:rPr sz="2000" spc="-5" dirty="0">
                <a:solidFill>
                  <a:srgbClr val="404040"/>
                </a:solidFill>
                <a:latin typeface="Calibri"/>
                <a:cs typeface="Calibri"/>
              </a:rPr>
              <a:t>couplé </a:t>
            </a:r>
            <a:r>
              <a:rPr sz="2000" dirty="0">
                <a:solidFill>
                  <a:srgbClr val="404040"/>
                </a:solidFill>
                <a:latin typeface="Calibri"/>
                <a:cs typeface="Calibri"/>
              </a:rPr>
              <a:t>au </a:t>
            </a:r>
            <a:r>
              <a:rPr sz="2000" spc="-10" dirty="0">
                <a:solidFill>
                  <a:srgbClr val="404040"/>
                </a:solidFill>
                <a:latin typeface="Calibri"/>
                <a:cs typeface="Calibri"/>
              </a:rPr>
              <a:t>langage Groovy </a:t>
            </a:r>
            <a:r>
              <a:rPr sz="2000" spc="-5" dirty="0">
                <a:solidFill>
                  <a:srgbClr val="404040"/>
                </a:solidFill>
                <a:latin typeface="Calibri"/>
                <a:cs typeface="Calibri"/>
              </a:rPr>
              <a:t>peut </a:t>
            </a:r>
            <a:r>
              <a:rPr sz="2000" spc="-10" dirty="0">
                <a:solidFill>
                  <a:srgbClr val="404040"/>
                </a:solidFill>
                <a:latin typeface="Calibri"/>
                <a:cs typeface="Calibri"/>
              </a:rPr>
              <a:t>être </a:t>
            </a:r>
            <a:r>
              <a:rPr sz="2000" spc="-5" dirty="0">
                <a:solidFill>
                  <a:srgbClr val="404040"/>
                </a:solidFill>
                <a:latin typeface="Calibri"/>
                <a:cs typeface="Calibri"/>
              </a:rPr>
              <a:t>utilisé  pour créer des données uniques </a:t>
            </a:r>
            <a:r>
              <a:rPr sz="2000" dirty="0">
                <a:solidFill>
                  <a:srgbClr val="404040"/>
                </a:solidFill>
                <a:latin typeface="Calibri"/>
                <a:cs typeface="Calibri"/>
              </a:rPr>
              <a:t>dynamiques </a:t>
            </a:r>
            <a:r>
              <a:rPr sz="2000" spc="-5" dirty="0">
                <a:solidFill>
                  <a:srgbClr val="404040"/>
                </a:solidFill>
                <a:latin typeface="Calibri"/>
                <a:cs typeface="Calibri"/>
              </a:rPr>
              <a:t>pour </a:t>
            </a:r>
            <a:r>
              <a:rPr sz="2000" dirty="0">
                <a:solidFill>
                  <a:srgbClr val="404040"/>
                </a:solidFill>
                <a:latin typeface="Calibri"/>
                <a:cs typeface="Calibri"/>
              </a:rPr>
              <a:t>chaque </a:t>
            </a:r>
            <a:r>
              <a:rPr sz="2000" spc="-10" dirty="0">
                <a:solidFill>
                  <a:srgbClr val="404040"/>
                </a:solidFill>
                <a:latin typeface="Calibri"/>
                <a:cs typeface="Calibri"/>
              </a:rPr>
              <a:t>utilisateur </a:t>
            </a:r>
            <a:r>
              <a:rPr sz="2000" dirty="0">
                <a:solidFill>
                  <a:srgbClr val="404040"/>
                </a:solidFill>
                <a:latin typeface="Calibri"/>
                <a:cs typeface="Calibri"/>
              </a:rPr>
              <a:t>à  </a:t>
            </a:r>
            <a:r>
              <a:rPr sz="2000" spc="-15" dirty="0">
                <a:solidFill>
                  <a:srgbClr val="404040"/>
                </a:solidFill>
                <a:latin typeface="Calibri"/>
                <a:cs typeface="Calibri"/>
              </a:rPr>
              <a:t>envoyer </a:t>
            </a:r>
            <a:r>
              <a:rPr sz="2000" dirty="0">
                <a:solidFill>
                  <a:srgbClr val="404040"/>
                </a:solidFill>
                <a:latin typeface="Calibri"/>
                <a:cs typeface="Calibri"/>
              </a:rPr>
              <a:t>dans le </a:t>
            </a:r>
            <a:r>
              <a:rPr sz="2000" spc="-5" dirty="0">
                <a:solidFill>
                  <a:srgbClr val="404040"/>
                </a:solidFill>
                <a:latin typeface="Calibri"/>
                <a:cs typeface="Calibri"/>
              </a:rPr>
              <a:t>cadre </a:t>
            </a:r>
            <a:r>
              <a:rPr sz="2000" dirty="0">
                <a:solidFill>
                  <a:srgbClr val="404040"/>
                </a:solidFill>
                <a:latin typeface="Calibri"/>
                <a:cs typeface="Calibri"/>
              </a:rPr>
              <a:t>d'un </a:t>
            </a:r>
            <a:r>
              <a:rPr sz="2000" spc="-10" dirty="0">
                <a:solidFill>
                  <a:srgbClr val="404040"/>
                </a:solidFill>
                <a:latin typeface="Calibri"/>
                <a:cs typeface="Calibri"/>
              </a:rPr>
              <a:t>corps </a:t>
            </a:r>
            <a:r>
              <a:rPr sz="2000" spc="-5" dirty="0">
                <a:solidFill>
                  <a:srgbClr val="404040"/>
                </a:solidFill>
                <a:latin typeface="Calibri"/>
                <a:cs typeface="Calibri"/>
              </a:rPr>
              <a:t>POST</a:t>
            </a:r>
            <a:r>
              <a:rPr sz="2000" spc="-6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188748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386195" cy="568166"/>
          </a:xfrm>
          <a:prstGeom prst="rect">
            <a:avLst/>
          </a:prstGeom>
        </p:spPr>
        <p:txBody>
          <a:bodyPr vert="horz" wrap="square" lIns="0" tIns="12700" rIns="0" bIns="0" rtlCol="0">
            <a:spAutoFit/>
          </a:bodyPr>
          <a:lstStyle/>
          <a:p>
            <a:pPr marL="12700">
              <a:lnSpc>
                <a:spcPct val="100000"/>
              </a:lnSpc>
              <a:spcBef>
                <a:spcPts val="100"/>
              </a:spcBef>
            </a:pPr>
            <a:r>
              <a:rPr spc="-65" dirty="0"/>
              <a:t>Installation </a:t>
            </a:r>
            <a:r>
              <a:rPr dirty="0"/>
              <a:t>+</a:t>
            </a:r>
            <a:r>
              <a:rPr spc="-155" dirty="0"/>
              <a:t> </a:t>
            </a:r>
            <a:r>
              <a:rPr spc="-65" dirty="0"/>
              <a:t>configuration</a:t>
            </a:r>
          </a:p>
        </p:txBody>
      </p:sp>
      <p:sp>
        <p:nvSpPr>
          <p:cNvPr id="5" name="object 5"/>
          <p:cNvSpPr txBox="1"/>
          <p:nvPr/>
        </p:nvSpPr>
        <p:spPr>
          <a:xfrm>
            <a:off x="597535" y="971550"/>
            <a:ext cx="7319645" cy="1779333"/>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spc="-20" dirty="0">
                <a:solidFill>
                  <a:srgbClr val="404040"/>
                </a:solidFill>
                <a:latin typeface="Calibri"/>
                <a:cs typeface="Calibri"/>
              </a:rPr>
              <a:t>Téléchargement </a:t>
            </a:r>
            <a:r>
              <a:rPr sz="2000" spc="-5" dirty="0">
                <a:solidFill>
                  <a:srgbClr val="404040"/>
                </a:solidFill>
                <a:latin typeface="Calibri"/>
                <a:cs typeface="Calibri"/>
              </a:rPr>
              <a:t>de </a:t>
            </a:r>
            <a:r>
              <a:rPr sz="2000" spc="-25" dirty="0">
                <a:solidFill>
                  <a:srgbClr val="404040"/>
                </a:solidFill>
                <a:latin typeface="Calibri"/>
                <a:cs typeface="Calibri"/>
              </a:rPr>
              <a:t>l’archive </a:t>
            </a:r>
            <a:r>
              <a:rPr sz="2000" spc="-5" dirty="0">
                <a:solidFill>
                  <a:srgbClr val="404040"/>
                </a:solidFill>
                <a:latin typeface="Calibri"/>
                <a:cs typeface="Calibri"/>
              </a:rPr>
              <a:t>distribuée </a:t>
            </a:r>
            <a:r>
              <a:rPr sz="2000" dirty="0">
                <a:solidFill>
                  <a:srgbClr val="404040"/>
                </a:solidFill>
                <a:latin typeface="Calibri"/>
                <a:cs typeface="Calibri"/>
              </a:rPr>
              <a:t>à partir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section </a:t>
            </a:r>
            <a:r>
              <a:rPr sz="2000" dirty="0">
                <a:solidFill>
                  <a:srgbClr val="404040"/>
                </a:solidFill>
                <a:latin typeface="Calibri"/>
                <a:cs typeface="Calibri"/>
              </a:rPr>
              <a:t>Binaries  </a:t>
            </a:r>
            <a:r>
              <a:rPr sz="2000" spc="-5" dirty="0">
                <a:solidFill>
                  <a:srgbClr val="404040"/>
                </a:solidFill>
                <a:latin typeface="Calibri"/>
                <a:cs typeface="Calibri"/>
              </a:rPr>
              <a:t>de JMeter </a:t>
            </a:r>
            <a:r>
              <a:rPr sz="2000" dirty="0">
                <a:solidFill>
                  <a:srgbClr val="404040"/>
                </a:solidFill>
                <a:latin typeface="Calibri"/>
                <a:cs typeface="Calibri"/>
              </a:rPr>
              <a:t>depuis la </a:t>
            </a:r>
            <a:r>
              <a:rPr sz="2000" spc="-5" dirty="0">
                <a:solidFill>
                  <a:srgbClr val="404040"/>
                </a:solidFill>
                <a:latin typeface="Calibri"/>
                <a:cs typeface="Calibri"/>
              </a:rPr>
              <a:t>page </a:t>
            </a:r>
            <a:r>
              <a:rPr sz="2000" dirty="0">
                <a:solidFill>
                  <a:srgbClr val="404040"/>
                </a:solidFill>
                <a:latin typeface="Calibri"/>
                <a:cs typeface="Calibri"/>
              </a:rPr>
              <a:t>Download Apache </a:t>
            </a:r>
            <a:r>
              <a:rPr sz="2000" spc="-5" dirty="0">
                <a:solidFill>
                  <a:srgbClr val="404040"/>
                </a:solidFill>
                <a:latin typeface="Calibri"/>
                <a:cs typeface="Calibri"/>
              </a:rPr>
              <a:t>JMeter </a:t>
            </a:r>
            <a:r>
              <a:rPr sz="2000" spc="-10" dirty="0">
                <a:solidFill>
                  <a:srgbClr val="404040"/>
                </a:solidFill>
                <a:latin typeface="Calibri"/>
                <a:cs typeface="Calibri"/>
              </a:rPr>
              <a:t>(vérifier </a:t>
            </a:r>
            <a:r>
              <a:rPr sz="2000" dirty="0">
                <a:solidFill>
                  <a:srgbClr val="404040"/>
                </a:solidFill>
                <a:latin typeface="Calibri"/>
                <a:cs typeface="Calibri"/>
              </a:rPr>
              <a:t>que</a:t>
            </a:r>
            <a:endParaRPr sz="2000" dirty="0">
              <a:latin typeface="Calibri"/>
              <a:cs typeface="Calibri"/>
            </a:endParaRPr>
          </a:p>
          <a:p>
            <a:pPr marL="104139">
              <a:lnSpc>
                <a:spcPts val="2130"/>
              </a:lnSpc>
            </a:pPr>
            <a:r>
              <a:rPr sz="2000" spc="-25" dirty="0">
                <a:solidFill>
                  <a:srgbClr val="404040"/>
                </a:solidFill>
                <a:latin typeface="Calibri"/>
                <a:cs typeface="Calibri"/>
              </a:rPr>
              <a:t>l’existence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variable </a:t>
            </a:r>
            <a:r>
              <a:rPr sz="2000" spc="-20" dirty="0">
                <a:solidFill>
                  <a:srgbClr val="404040"/>
                </a:solidFill>
                <a:latin typeface="Calibri"/>
                <a:cs typeface="Calibri"/>
              </a:rPr>
              <a:t>d’environnement</a:t>
            </a:r>
            <a:r>
              <a:rPr sz="2000" spc="70" dirty="0">
                <a:solidFill>
                  <a:srgbClr val="404040"/>
                </a:solidFill>
                <a:latin typeface="Calibri"/>
                <a:cs typeface="Calibri"/>
              </a:rPr>
              <a:t> </a:t>
            </a:r>
            <a:r>
              <a:rPr sz="2000" spc="-20" dirty="0">
                <a:solidFill>
                  <a:srgbClr val="404040"/>
                </a:solidFill>
                <a:latin typeface="Calibri"/>
                <a:cs typeface="Calibri"/>
              </a:rPr>
              <a:t>JAVA_HOME).</a:t>
            </a:r>
            <a:endParaRPr sz="2000" dirty="0">
              <a:latin typeface="Calibri"/>
              <a:cs typeface="Calibri"/>
            </a:endParaRPr>
          </a:p>
          <a:p>
            <a:pPr>
              <a:lnSpc>
                <a:spcPct val="100000"/>
              </a:lnSpc>
              <a:spcBef>
                <a:spcPts val="15"/>
              </a:spcBef>
            </a:pPr>
            <a:endParaRPr sz="2000" dirty="0">
              <a:latin typeface="Times New Roman"/>
              <a:cs typeface="Times New Roman"/>
            </a:endParaRPr>
          </a:p>
          <a:p>
            <a:pPr marL="270510" indent="-258445">
              <a:lnSpc>
                <a:spcPts val="2280"/>
              </a:lnSpc>
              <a:buClr>
                <a:srgbClr val="D24717"/>
              </a:buClr>
              <a:buFont typeface="Wingdings"/>
              <a:buChar char=""/>
              <a:tabLst>
                <a:tab pos="271145" algn="l"/>
              </a:tabLst>
            </a:pPr>
            <a:r>
              <a:rPr sz="2000" dirty="0">
                <a:solidFill>
                  <a:srgbClr val="404040"/>
                </a:solidFill>
                <a:latin typeface="Calibri"/>
                <a:cs typeface="Calibri"/>
              </a:rPr>
              <a:t>Sous </a:t>
            </a:r>
            <a:r>
              <a:rPr sz="2000" spc="-5" dirty="0">
                <a:solidFill>
                  <a:srgbClr val="404040"/>
                </a:solidFill>
                <a:latin typeface="Calibri"/>
                <a:cs typeface="Calibri"/>
              </a:rPr>
              <a:t>Windows </a:t>
            </a:r>
            <a:r>
              <a:rPr sz="2000" dirty="0">
                <a:solidFill>
                  <a:srgbClr val="404040"/>
                </a:solidFill>
                <a:latin typeface="Calibri"/>
                <a:cs typeface="Calibri"/>
              </a:rPr>
              <a:t>: accéder au </a:t>
            </a:r>
            <a:r>
              <a:rPr sz="2000" spc="-5" dirty="0">
                <a:solidFill>
                  <a:srgbClr val="404040"/>
                </a:solidFill>
                <a:latin typeface="Calibri"/>
                <a:cs typeface="Calibri"/>
              </a:rPr>
              <a:t>&lt;jmeter_location&gt;\bin </a:t>
            </a:r>
            <a:r>
              <a:rPr sz="2000" spc="-10" dirty="0">
                <a:solidFill>
                  <a:srgbClr val="404040"/>
                </a:solidFill>
                <a:latin typeface="Calibri"/>
                <a:cs typeface="Calibri"/>
              </a:rPr>
              <a:t>et</a:t>
            </a:r>
            <a:r>
              <a:rPr sz="2000" spc="-15" dirty="0">
                <a:solidFill>
                  <a:srgbClr val="404040"/>
                </a:solidFill>
                <a:latin typeface="Calibri"/>
                <a:cs typeface="Calibri"/>
              </a:rPr>
              <a:t> exécuter</a:t>
            </a:r>
            <a:endParaRPr sz="2000" dirty="0">
              <a:latin typeface="Calibri"/>
              <a:cs typeface="Calibri"/>
            </a:endParaRPr>
          </a:p>
          <a:p>
            <a:pPr marL="104139">
              <a:lnSpc>
                <a:spcPts val="2280"/>
              </a:lnSpc>
            </a:pPr>
            <a:r>
              <a:rPr sz="2000" spc="-20" dirty="0">
                <a:solidFill>
                  <a:srgbClr val="404040"/>
                </a:solidFill>
                <a:latin typeface="Calibri"/>
                <a:cs typeface="Calibri"/>
              </a:rPr>
              <a:t>jmeterw.bat </a:t>
            </a:r>
            <a:r>
              <a:rPr sz="2000" dirty="0">
                <a:solidFill>
                  <a:srgbClr val="404040"/>
                </a:solidFill>
                <a:latin typeface="Calibri"/>
                <a:cs typeface="Calibri"/>
              </a:rPr>
              <a:t>ou</a:t>
            </a:r>
            <a:r>
              <a:rPr sz="2000" spc="15" dirty="0">
                <a:solidFill>
                  <a:srgbClr val="404040"/>
                </a:solidFill>
                <a:latin typeface="Calibri"/>
                <a:cs typeface="Calibri"/>
              </a:rPr>
              <a:t> </a:t>
            </a:r>
            <a:r>
              <a:rPr sz="2000" spc="-30" dirty="0">
                <a:solidFill>
                  <a:srgbClr val="404040"/>
                </a:solidFill>
                <a:latin typeface="Calibri"/>
                <a:cs typeface="Calibri"/>
              </a:rPr>
              <a:t>jmeter.bat</a:t>
            </a:r>
            <a:endParaRPr sz="20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370832" y="2699766"/>
            <a:ext cx="4572000" cy="194995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186451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685800" y="8191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685800" y="742950"/>
            <a:ext cx="7393940" cy="3718326"/>
          </a:xfrm>
          <a:prstGeom prst="rect">
            <a:avLst/>
          </a:prstGeom>
        </p:spPr>
        <p:txBody>
          <a:bodyPr vert="horz" wrap="square" lIns="0" tIns="47625" rIns="0" bIns="0" rtlCol="0">
            <a:spAutoFit/>
          </a:bodyPr>
          <a:lstStyle/>
          <a:p>
            <a:pPr marL="104139" marR="74295" indent="-92075">
              <a:lnSpc>
                <a:spcPts val="2160"/>
              </a:lnSpc>
              <a:spcBef>
                <a:spcPts val="375"/>
              </a:spcBef>
              <a:buClr>
                <a:srgbClr val="D24717"/>
              </a:buClr>
              <a:buFont typeface="Wingdings"/>
              <a:buChar char=""/>
              <a:tabLst>
                <a:tab pos="271145" algn="l"/>
              </a:tabLst>
            </a:pPr>
            <a:r>
              <a:rPr sz="2000" b="1" spc="-50" dirty="0">
                <a:solidFill>
                  <a:srgbClr val="404040"/>
                </a:solidFill>
                <a:latin typeface="Calibri"/>
                <a:cs typeface="Calibri"/>
              </a:rPr>
              <a:t>Test </a:t>
            </a:r>
            <a:r>
              <a:rPr sz="2000" b="1" spc="-5" dirty="0">
                <a:solidFill>
                  <a:srgbClr val="404040"/>
                </a:solidFill>
                <a:latin typeface="Calibri"/>
                <a:cs typeface="Calibri"/>
              </a:rPr>
              <a:t>Plan </a:t>
            </a:r>
            <a:r>
              <a:rPr sz="2000" dirty="0">
                <a:solidFill>
                  <a:srgbClr val="404040"/>
                </a:solidFill>
                <a:latin typeface="Calibri"/>
                <a:cs typeface="Calibri"/>
              </a:rPr>
              <a:t>: </a:t>
            </a:r>
            <a:r>
              <a:rPr sz="2000" spc="-10" dirty="0">
                <a:solidFill>
                  <a:srgbClr val="404040"/>
                </a:solidFill>
                <a:latin typeface="Calibri"/>
                <a:cs typeface="Calibri"/>
              </a:rPr>
              <a:t>point </a:t>
            </a:r>
            <a:r>
              <a:rPr sz="2000" spc="-5" dirty="0">
                <a:solidFill>
                  <a:srgbClr val="404040"/>
                </a:solidFill>
                <a:latin typeface="Calibri"/>
                <a:cs typeface="Calibri"/>
              </a:rPr>
              <a:t>de </a:t>
            </a:r>
            <a:r>
              <a:rPr sz="2000" dirty="0">
                <a:solidFill>
                  <a:srgbClr val="404040"/>
                </a:solidFill>
                <a:latin typeface="Calibri"/>
                <a:cs typeface="Calibri"/>
              </a:rPr>
              <a:t>départ pour </a:t>
            </a:r>
            <a:r>
              <a:rPr sz="2000" spc="-5" dirty="0">
                <a:solidFill>
                  <a:srgbClr val="404040"/>
                </a:solidFill>
                <a:latin typeface="Calibri"/>
                <a:cs typeface="Calibri"/>
              </a:rPr>
              <a:t>les scripts. JMeter </a:t>
            </a:r>
            <a:r>
              <a:rPr sz="2000" spc="-10" dirty="0">
                <a:solidFill>
                  <a:srgbClr val="404040"/>
                </a:solidFill>
                <a:latin typeface="Calibri"/>
                <a:cs typeface="Calibri"/>
              </a:rPr>
              <a:t>enregistre </a:t>
            </a:r>
            <a:r>
              <a:rPr sz="2000" dirty="0">
                <a:solidFill>
                  <a:srgbClr val="404040"/>
                </a:solidFill>
                <a:latin typeface="Calibri"/>
                <a:cs typeface="Calibri"/>
              </a:rPr>
              <a:t>le plan  </a:t>
            </a:r>
            <a:r>
              <a:rPr sz="2000" spc="-5" dirty="0">
                <a:solidFill>
                  <a:srgbClr val="404040"/>
                </a:solidFill>
                <a:latin typeface="Calibri"/>
                <a:cs typeface="Calibri"/>
              </a:rPr>
              <a:t>de </a:t>
            </a:r>
            <a:r>
              <a:rPr sz="2000" spc="-15" dirty="0">
                <a:solidFill>
                  <a:srgbClr val="404040"/>
                </a:solidFill>
                <a:latin typeface="Calibri"/>
                <a:cs typeface="Calibri"/>
              </a:rPr>
              <a:t>test </a:t>
            </a:r>
            <a:r>
              <a:rPr sz="2000" dirty="0">
                <a:solidFill>
                  <a:srgbClr val="404040"/>
                </a:solidFill>
                <a:latin typeface="Calibri"/>
                <a:cs typeface="Calibri"/>
              </a:rPr>
              <a:t>au </a:t>
            </a:r>
            <a:r>
              <a:rPr sz="2000" spc="-15" dirty="0">
                <a:solidFill>
                  <a:srgbClr val="404040"/>
                </a:solidFill>
                <a:latin typeface="Calibri"/>
                <a:cs typeface="Calibri"/>
              </a:rPr>
              <a:t>format</a:t>
            </a:r>
            <a:r>
              <a:rPr sz="2000" spc="30" dirty="0">
                <a:solidFill>
                  <a:srgbClr val="404040"/>
                </a:solidFill>
                <a:latin typeface="Calibri"/>
                <a:cs typeface="Calibri"/>
              </a:rPr>
              <a:t> </a:t>
            </a:r>
            <a:r>
              <a:rPr sz="2000" spc="-5" dirty="0">
                <a:solidFill>
                  <a:srgbClr val="404040"/>
                </a:solidFill>
                <a:latin typeface="Calibri"/>
                <a:cs typeface="Calibri"/>
              </a:rPr>
              <a:t>.jmx.</a:t>
            </a:r>
            <a:endParaRPr sz="2000" dirty="0">
              <a:latin typeface="Calibri"/>
              <a:cs typeface="Calibri"/>
            </a:endParaRPr>
          </a:p>
          <a:p>
            <a:pPr>
              <a:lnSpc>
                <a:spcPct val="100000"/>
              </a:lnSpc>
              <a:spcBef>
                <a:spcPts val="45"/>
              </a:spcBef>
              <a:buClr>
                <a:srgbClr val="D24717"/>
              </a:buClr>
              <a:buFont typeface="Wingdings"/>
              <a:buChar char=""/>
            </a:pPr>
            <a:endParaRPr sz="2200" dirty="0">
              <a:latin typeface="Times New Roman"/>
              <a:cs typeface="Times New Roman"/>
            </a:endParaRPr>
          </a:p>
          <a:p>
            <a:pPr marL="396875" marR="5080" lvl="1" indent="-182880">
              <a:lnSpc>
                <a:spcPts val="1939"/>
              </a:lnSpc>
              <a:spcBef>
                <a:spcPts val="5"/>
              </a:spcBef>
              <a:buClr>
                <a:srgbClr val="D24717"/>
              </a:buClr>
              <a:buSzPct val="94444"/>
              <a:buFont typeface="Wingdings"/>
              <a:buChar char=""/>
              <a:tabLst>
                <a:tab pos="397510" algn="l"/>
              </a:tabLst>
            </a:pPr>
            <a:r>
              <a:rPr sz="1800" dirty="0">
                <a:solidFill>
                  <a:srgbClr val="404040"/>
                </a:solidFill>
                <a:latin typeface="Calibri"/>
                <a:cs typeface="Calibri"/>
              </a:rPr>
              <a:t>Ajout </a:t>
            </a:r>
            <a:r>
              <a:rPr sz="1800" spc="-5" dirty="0">
                <a:solidFill>
                  <a:srgbClr val="404040"/>
                </a:solidFill>
                <a:latin typeface="Calibri"/>
                <a:cs typeface="Calibri"/>
              </a:rPr>
              <a:t>des composants </a:t>
            </a:r>
            <a:r>
              <a:rPr sz="1800" dirty="0">
                <a:solidFill>
                  <a:srgbClr val="404040"/>
                </a:solidFill>
                <a:latin typeface="Calibri"/>
                <a:cs typeface="Calibri"/>
              </a:rPr>
              <a:t>au </a:t>
            </a:r>
            <a:r>
              <a:rPr sz="1800" spc="-5" dirty="0">
                <a:solidFill>
                  <a:srgbClr val="404040"/>
                </a:solidFill>
                <a:latin typeface="Calibri"/>
                <a:cs typeface="Calibri"/>
              </a:rPr>
              <a:t>plan de </a:t>
            </a:r>
            <a:r>
              <a:rPr sz="1800" spc="-15" dirty="0">
                <a:solidFill>
                  <a:srgbClr val="404040"/>
                </a:solidFill>
                <a:latin typeface="Calibri"/>
                <a:cs typeface="Calibri"/>
              </a:rPr>
              <a:t>test </a:t>
            </a:r>
            <a:r>
              <a:rPr sz="1800" dirty="0">
                <a:solidFill>
                  <a:srgbClr val="404040"/>
                </a:solidFill>
                <a:latin typeface="Calibri"/>
                <a:cs typeface="Calibri"/>
              </a:rPr>
              <a:t>en </a:t>
            </a:r>
            <a:r>
              <a:rPr sz="1800" spc="-5" dirty="0">
                <a:solidFill>
                  <a:srgbClr val="404040"/>
                </a:solidFill>
                <a:latin typeface="Calibri"/>
                <a:cs typeface="Calibri"/>
              </a:rPr>
              <a:t>cliquant </a:t>
            </a:r>
            <a:r>
              <a:rPr sz="1800" spc="-10" dirty="0">
                <a:solidFill>
                  <a:srgbClr val="404040"/>
                </a:solidFill>
                <a:latin typeface="Calibri"/>
                <a:cs typeface="Calibri"/>
              </a:rPr>
              <a:t>avec </a:t>
            </a:r>
            <a:r>
              <a:rPr sz="1800" spc="-5" dirty="0">
                <a:solidFill>
                  <a:srgbClr val="404040"/>
                </a:solidFill>
                <a:latin typeface="Calibri"/>
                <a:cs typeface="Calibri"/>
              </a:rPr>
              <a:t>le bouton </a:t>
            </a:r>
            <a:r>
              <a:rPr sz="1800" spc="-10" dirty="0">
                <a:solidFill>
                  <a:srgbClr val="404040"/>
                </a:solidFill>
                <a:latin typeface="Calibri"/>
                <a:cs typeface="Calibri"/>
              </a:rPr>
              <a:t>droit </a:t>
            </a:r>
            <a:r>
              <a:rPr sz="1800" spc="-5" dirty="0">
                <a:solidFill>
                  <a:srgbClr val="404040"/>
                </a:solidFill>
                <a:latin typeface="Calibri"/>
                <a:cs typeface="Calibri"/>
              </a:rPr>
              <a:t>de la  souris </a:t>
            </a:r>
            <a:r>
              <a:rPr sz="1800" dirty="0">
                <a:solidFill>
                  <a:srgbClr val="404040"/>
                </a:solidFill>
                <a:latin typeface="Calibri"/>
                <a:cs typeface="Calibri"/>
              </a:rPr>
              <a:t>sur </a:t>
            </a:r>
            <a:r>
              <a:rPr sz="1800" spc="-5" dirty="0">
                <a:solidFill>
                  <a:srgbClr val="404040"/>
                </a:solidFill>
                <a:latin typeface="Calibri"/>
                <a:cs typeface="Calibri"/>
              </a:rPr>
              <a:t>le </a:t>
            </a:r>
            <a:r>
              <a:rPr sz="1800" spc="-10" dirty="0">
                <a:solidFill>
                  <a:srgbClr val="404040"/>
                </a:solidFill>
                <a:latin typeface="Calibri"/>
                <a:cs typeface="Calibri"/>
              </a:rPr>
              <a:t>volet </a:t>
            </a:r>
            <a:r>
              <a:rPr sz="1800" spc="-5" dirty="0">
                <a:solidFill>
                  <a:srgbClr val="404040"/>
                </a:solidFill>
                <a:latin typeface="Calibri"/>
                <a:cs typeface="Calibri"/>
              </a:rPr>
              <a:t>de </a:t>
            </a:r>
            <a:r>
              <a:rPr sz="1800" spc="-15" dirty="0">
                <a:solidFill>
                  <a:srgbClr val="404040"/>
                </a:solidFill>
                <a:latin typeface="Calibri"/>
                <a:cs typeface="Calibri"/>
              </a:rPr>
              <a:t>test </a:t>
            </a:r>
            <a:r>
              <a:rPr sz="1800" spc="-5" dirty="0">
                <a:solidFill>
                  <a:srgbClr val="404040"/>
                </a:solidFill>
                <a:latin typeface="Calibri"/>
                <a:cs typeface="Calibri"/>
              </a:rPr>
              <a:t>et </a:t>
            </a:r>
            <a:r>
              <a:rPr sz="1800" dirty="0">
                <a:solidFill>
                  <a:srgbClr val="404040"/>
                </a:solidFill>
                <a:latin typeface="Calibri"/>
                <a:cs typeface="Calibri"/>
              </a:rPr>
              <a:t>en </a:t>
            </a:r>
            <a:r>
              <a:rPr sz="1800" spc="-5" dirty="0">
                <a:solidFill>
                  <a:srgbClr val="404040"/>
                </a:solidFill>
                <a:latin typeface="Calibri"/>
                <a:cs typeface="Calibri"/>
              </a:rPr>
              <a:t>accédant </a:t>
            </a:r>
            <a:r>
              <a:rPr sz="1800" dirty="0">
                <a:solidFill>
                  <a:srgbClr val="404040"/>
                </a:solidFill>
                <a:latin typeface="Calibri"/>
                <a:cs typeface="Calibri"/>
              </a:rPr>
              <a:t>au </a:t>
            </a:r>
            <a:r>
              <a:rPr sz="1800" spc="-10" dirty="0">
                <a:solidFill>
                  <a:srgbClr val="404040"/>
                </a:solidFill>
                <a:latin typeface="Calibri"/>
                <a:cs typeface="Calibri"/>
              </a:rPr>
              <a:t>composant </a:t>
            </a:r>
            <a:r>
              <a:rPr sz="1800" dirty="0">
                <a:solidFill>
                  <a:srgbClr val="404040"/>
                </a:solidFill>
                <a:latin typeface="Calibri"/>
                <a:cs typeface="Calibri"/>
              </a:rPr>
              <a:t>à</a:t>
            </a:r>
            <a:r>
              <a:rPr sz="1800" spc="125" dirty="0">
                <a:solidFill>
                  <a:srgbClr val="404040"/>
                </a:solidFill>
                <a:latin typeface="Calibri"/>
                <a:cs typeface="Calibri"/>
              </a:rPr>
              <a:t> </a:t>
            </a:r>
            <a:r>
              <a:rPr sz="1800" spc="-30" dirty="0">
                <a:solidFill>
                  <a:srgbClr val="404040"/>
                </a:solidFill>
                <a:latin typeface="Calibri"/>
                <a:cs typeface="Calibri"/>
              </a:rPr>
              <a:t>ajouter.</a:t>
            </a:r>
            <a:endParaRPr sz="1800" dirty="0">
              <a:latin typeface="Calibri"/>
              <a:cs typeface="Calibri"/>
            </a:endParaRPr>
          </a:p>
          <a:p>
            <a:pPr lvl="1">
              <a:lnSpc>
                <a:spcPct val="100000"/>
              </a:lnSpc>
              <a:buClr>
                <a:srgbClr val="D24717"/>
              </a:buClr>
              <a:buFont typeface="Wingdings"/>
              <a:buChar char=""/>
            </a:pPr>
            <a:endParaRPr sz="2150" dirty="0">
              <a:latin typeface="Times New Roman"/>
              <a:cs typeface="Times New Roman"/>
            </a:endParaRPr>
          </a:p>
          <a:p>
            <a:pPr marL="270510" indent="-258445">
              <a:lnSpc>
                <a:spcPct val="100000"/>
              </a:lnSpc>
              <a:buClr>
                <a:srgbClr val="D24717"/>
              </a:buClr>
              <a:buFont typeface="Wingdings"/>
              <a:buChar char=""/>
              <a:tabLst>
                <a:tab pos="271145" algn="l"/>
              </a:tabLst>
            </a:pPr>
            <a:r>
              <a:rPr sz="2000" b="1" spc="-10" dirty="0">
                <a:solidFill>
                  <a:srgbClr val="404040"/>
                </a:solidFill>
                <a:latin typeface="Calibri"/>
                <a:cs typeface="Calibri"/>
              </a:rPr>
              <a:t>Workbench </a:t>
            </a:r>
            <a:r>
              <a:rPr sz="2000" dirty="0">
                <a:solidFill>
                  <a:srgbClr val="404040"/>
                </a:solidFill>
                <a:latin typeface="Calibri"/>
                <a:cs typeface="Calibri"/>
              </a:rPr>
              <a:t>: un </a:t>
            </a:r>
            <a:r>
              <a:rPr sz="2000" spc="-10" dirty="0">
                <a:solidFill>
                  <a:srgbClr val="404040"/>
                </a:solidFill>
                <a:latin typeface="Calibri"/>
                <a:cs typeface="Calibri"/>
              </a:rPr>
              <a:t>endroit temporaire </a:t>
            </a:r>
            <a:r>
              <a:rPr sz="2000" spc="-5" dirty="0">
                <a:solidFill>
                  <a:srgbClr val="404040"/>
                </a:solidFill>
                <a:latin typeface="Calibri"/>
                <a:cs typeface="Calibri"/>
              </a:rPr>
              <a:t>pour démarrer </a:t>
            </a:r>
            <a:r>
              <a:rPr sz="2000" dirty="0">
                <a:solidFill>
                  <a:srgbClr val="404040"/>
                </a:solidFill>
                <a:latin typeface="Calibri"/>
                <a:cs typeface="Calibri"/>
              </a:rPr>
              <a:t>le </a:t>
            </a:r>
            <a:r>
              <a:rPr sz="2000" spc="-5" dirty="0">
                <a:solidFill>
                  <a:srgbClr val="404040"/>
                </a:solidFill>
                <a:latin typeface="Calibri"/>
                <a:cs typeface="Calibri"/>
              </a:rPr>
              <a:t>script.</a:t>
            </a:r>
            <a:endParaRPr sz="2000" dirty="0">
              <a:latin typeface="Calibri"/>
              <a:cs typeface="Calibri"/>
            </a:endParaRPr>
          </a:p>
          <a:p>
            <a:pPr>
              <a:lnSpc>
                <a:spcPct val="100000"/>
              </a:lnSpc>
              <a:spcBef>
                <a:spcPts val="25"/>
              </a:spcBef>
              <a:buClr>
                <a:srgbClr val="D24717"/>
              </a:buClr>
              <a:buFont typeface="Wingdings"/>
              <a:buChar char=""/>
            </a:pPr>
            <a:endParaRPr sz="2250" dirty="0">
              <a:latin typeface="Times New Roman"/>
              <a:cs typeface="Times New Roman"/>
            </a:endParaRPr>
          </a:p>
          <a:p>
            <a:pPr marL="396875" marR="516255" lvl="1" indent="-182880">
              <a:lnSpc>
                <a:spcPts val="1939"/>
              </a:lnSpc>
              <a:buClr>
                <a:srgbClr val="D24717"/>
              </a:buClr>
              <a:buSzPct val="94444"/>
              <a:buFont typeface="Wingdings"/>
              <a:buChar char=""/>
              <a:tabLst>
                <a:tab pos="448945" algn="l"/>
              </a:tabLst>
            </a:pPr>
            <a:r>
              <a:rPr sz="1800" spc="-10" dirty="0">
                <a:solidFill>
                  <a:srgbClr val="404040"/>
                </a:solidFill>
                <a:latin typeface="Calibri"/>
                <a:cs typeface="Calibri"/>
              </a:rPr>
              <a:t>Exemple </a:t>
            </a:r>
            <a:r>
              <a:rPr sz="1800" dirty="0">
                <a:solidFill>
                  <a:srgbClr val="404040"/>
                </a:solidFill>
                <a:latin typeface="Calibri"/>
                <a:cs typeface="Calibri"/>
              </a:rPr>
              <a:t>: </a:t>
            </a:r>
            <a:r>
              <a:rPr sz="1800" spc="-15" dirty="0">
                <a:solidFill>
                  <a:srgbClr val="404040"/>
                </a:solidFill>
                <a:latin typeface="Calibri"/>
                <a:cs typeface="Calibri"/>
              </a:rPr>
              <a:t>Avec </a:t>
            </a:r>
            <a:r>
              <a:rPr sz="1800" spc="-10" dirty="0">
                <a:solidFill>
                  <a:srgbClr val="404040"/>
                </a:solidFill>
                <a:latin typeface="Calibri"/>
                <a:cs typeface="Calibri"/>
              </a:rPr>
              <a:t>tous </a:t>
            </a:r>
            <a:r>
              <a:rPr sz="1800" dirty="0">
                <a:solidFill>
                  <a:srgbClr val="404040"/>
                </a:solidFill>
                <a:latin typeface="Calibri"/>
                <a:cs typeface="Calibri"/>
              </a:rPr>
              <a:t>les </a:t>
            </a:r>
            <a:r>
              <a:rPr sz="1800" spc="-5" dirty="0">
                <a:solidFill>
                  <a:srgbClr val="404040"/>
                </a:solidFill>
                <a:latin typeface="Calibri"/>
                <a:cs typeface="Calibri"/>
              </a:rPr>
              <a:t>composants disponibles dans Plan de </a:t>
            </a:r>
            <a:r>
              <a:rPr sz="1800" spc="-10" dirty="0">
                <a:solidFill>
                  <a:srgbClr val="404040"/>
                </a:solidFill>
                <a:latin typeface="Calibri"/>
                <a:cs typeface="Calibri"/>
              </a:rPr>
              <a:t>test, </a:t>
            </a:r>
            <a:r>
              <a:rPr sz="1800" spc="-5" dirty="0">
                <a:solidFill>
                  <a:srgbClr val="404040"/>
                </a:solidFill>
                <a:latin typeface="Calibri"/>
                <a:cs typeface="Calibri"/>
              </a:rPr>
              <a:t>on  obtient unHTTP(s) </a:t>
            </a:r>
            <a:r>
              <a:rPr sz="1800" spc="-45" dirty="0">
                <a:solidFill>
                  <a:srgbClr val="404040"/>
                </a:solidFill>
                <a:latin typeface="Calibri"/>
                <a:cs typeface="Calibri"/>
              </a:rPr>
              <a:t>Test </a:t>
            </a:r>
            <a:r>
              <a:rPr sz="1800" spc="-10" dirty="0">
                <a:solidFill>
                  <a:srgbClr val="404040"/>
                </a:solidFill>
                <a:latin typeface="Calibri"/>
                <a:cs typeface="Calibri"/>
              </a:rPr>
              <a:t>Script </a:t>
            </a:r>
            <a:r>
              <a:rPr sz="1800" spc="-15" dirty="0">
                <a:solidFill>
                  <a:srgbClr val="404040"/>
                </a:solidFill>
                <a:latin typeface="Calibri"/>
                <a:cs typeface="Calibri"/>
              </a:rPr>
              <a:t>Recorder </a:t>
            </a:r>
            <a:r>
              <a:rPr sz="1800" spc="-10" dirty="0">
                <a:solidFill>
                  <a:srgbClr val="404040"/>
                </a:solidFill>
                <a:latin typeface="Calibri"/>
                <a:cs typeface="Calibri"/>
              </a:rPr>
              <a:t>afin </a:t>
            </a:r>
            <a:r>
              <a:rPr sz="1800" spc="-5" dirty="0">
                <a:solidFill>
                  <a:srgbClr val="404040"/>
                </a:solidFill>
                <a:latin typeface="Calibri"/>
                <a:cs typeface="Calibri"/>
              </a:rPr>
              <a:t>d' </a:t>
            </a:r>
            <a:r>
              <a:rPr sz="1800" spc="-15" dirty="0">
                <a:solidFill>
                  <a:srgbClr val="404040"/>
                </a:solidFill>
                <a:latin typeface="Calibri"/>
                <a:cs typeface="Calibri"/>
              </a:rPr>
              <a:t>record </a:t>
            </a:r>
            <a:r>
              <a:rPr sz="1800" spc="-5" dirty="0">
                <a:solidFill>
                  <a:srgbClr val="404040"/>
                </a:solidFill>
                <a:latin typeface="Calibri"/>
                <a:cs typeface="Calibri"/>
              </a:rPr>
              <a:t>les actions du  </a:t>
            </a:r>
            <a:r>
              <a:rPr sz="1800" spc="-30" dirty="0">
                <a:solidFill>
                  <a:srgbClr val="404040"/>
                </a:solidFill>
                <a:latin typeface="Calibri"/>
                <a:cs typeface="Calibri"/>
              </a:rPr>
              <a:t>navigateur.</a:t>
            </a:r>
            <a:endParaRPr sz="1800" dirty="0">
              <a:latin typeface="Calibri"/>
              <a:cs typeface="Calibri"/>
            </a:endParaRPr>
          </a:p>
          <a:p>
            <a:pPr marL="448309" lvl="1" indent="-234950">
              <a:lnSpc>
                <a:spcPts val="2050"/>
              </a:lnSpc>
              <a:spcBef>
                <a:spcPts val="160"/>
              </a:spcBef>
              <a:buClr>
                <a:srgbClr val="D24717"/>
              </a:buClr>
              <a:buSzPct val="94444"/>
              <a:buFont typeface="Wingdings"/>
              <a:buChar char=""/>
              <a:tabLst>
                <a:tab pos="448945" algn="l"/>
              </a:tabLst>
            </a:pPr>
            <a:r>
              <a:rPr sz="1800" spc="-5" dirty="0">
                <a:solidFill>
                  <a:srgbClr val="404040"/>
                </a:solidFill>
                <a:latin typeface="Calibri"/>
                <a:cs typeface="Calibri"/>
              </a:rPr>
              <a:t>Les scripts peuvent </a:t>
            </a:r>
            <a:r>
              <a:rPr sz="1800" spc="-15" dirty="0">
                <a:solidFill>
                  <a:srgbClr val="404040"/>
                </a:solidFill>
                <a:latin typeface="Calibri"/>
                <a:cs typeface="Calibri"/>
              </a:rPr>
              <a:t>être </a:t>
            </a:r>
            <a:r>
              <a:rPr sz="1800" spc="-10" dirty="0">
                <a:solidFill>
                  <a:srgbClr val="404040"/>
                </a:solidFill>
                <a:latin typeface="Calibri"/>
                <a:cs typeface="Calibri"/>
              </a:rPr>
              <a:t>enregistrés </a:t>
            </a:r>
            <a:r>
              <a:rPr sz="1800" spc="-5" dirty="0">
                <a:solidFill>
                  <a:srgbClr val="404040"/>
                </a:solidFill>
                <a:latin typeface="Calibri"/>
                <a:cs typeface="Calibri"/>
              </a:rPr>
              <a:t>dans </a:t>
            </a:r>
            <a:r>
              <a:rPr sz="1800" dirty="0">
                <a:solidFill>
                  <a:srgbClr val="404040"/>
                </a:solidFill>
                <a:latin typeface="Calibri"/>
                <a:cs typeface="Calibri"/>
              </a:rPr>
              <a:t>le </a:t>
            </a:r>
            <a:r>
              <a:rPr sz="1800" spc="-15" dirty="0">
                <a:solidFill>
                  <a:srgbClr val="404040"/>
                </a:solidFill>
                <a:latin typeface="Calibri"/>
                <a:cs typeface="Calibri"/>
              </a:rPr>
              <a:t>Workbench, </a:t>
            </a:r>
            <a:r>
              <a:rPr sz="1800" dirty="0">
                <a:solidFill>
                  <a:srgbClr val="404040"/>
                </a:solidFill>
                <a:latin typeface="Calibri"/>
                <a:cs typeface="Calibri"/>
              </a:rPr>
              <a:t>à </a:t>
            </a:r>
            <a:r>
              <a:rPr sz="1800" spc="-10" dirty="0">
                <a:solidFill>
                  <a:srgbClr val="404040"/>
                </a:solidFill>
                <a:latin typeface="Calibri"/>
                <a:cs typeface="Calibri"/>
              </a:rPr>
              <a:t>condition</a:t>
            </a:r>
            <a:r>
              <a:rPr sz="1800" spc="165" dirty="0">
                <a:solidFill>
                  <a:srgbClr val="404040"/>
                </a:solidFill>
                <a:latin typeface="Calibri"/>
                <a:cs typeface="Calibri"/>
              </a:rPr>
              <a:t> </a:t>
            </a:r>
            <a:r>
              <a:rPr sz="1800" spc="-5" dirty="0">
                <a:solidFill>
                  <a:srgbClr val="404040"/>
                </a:solidFill>
                <a:latin typeface="Calibri"/>
                <a:cs typeface="Calibri"/>
              </a:rPr>
              <a:t>de</a:t>
            </a:r>
            <a:endParaRPr sz="1800" dirty="0">
              <a:latin typeface="Calibri"/>
              <a:cs typeface="Calibri"/>
            </a:endParaRPr>
          </a:p>
          <a:p>
            <a:pPr marL="396875">
              <a:lnSpc>
                <a:spcPts val="2050"/>
              </a:lnSpc>
            </a:pPr>
            <a:r>
              <a:rPr sz="1800" spc="-10" dirty="0">
                <a:solidFill>
                  <a:srgbClr val="404040"/>
                </a:solidFill>
                <a:latin typeface="Calibri"/>
                <a:cs typeface="Calibri"/>
              </a:rPr>
              <a:t>cocher </a:t>
            </a:r>
            <a:r>
              <a:rPr sz="1800" spc="-5" dirty="0">
                <a:solidFill>
                  <a:srgbClr val="404040"/>
                </a:solidFill>
                <a:latin typeface="Calibri"/>
                <a:cs typeface="Calibri"/>
              </a:rPr>
              <a:t>la case </a:t>
            </a:r>
            <a:r>
              <a:rPr sz="1800" spc="-10" dirty="0">
                <a:solidFill>
                  <a:srgbClr val="404040"/>
                </a:solidFill>
                <a:latin typeface="Calibri"/>
                <a:cs typeface="Calibri"/>
              </a:rPr>
              <a:t>"Save</a:t>
            </a:r>
            <a:r>
              <a:rPr sz="1800" spc="30" dirty="0">
                <a:solidFill>
                  <a:srgbClr val="404040"/>
                </a:solidFill>
                <a:latin typeface="Calibri"/>
                <a:cs typeface="Calibri"/>
              </a:rPr>
              <a:t> </a:t>
            </a:r>
            <a:r>
              <a:rPr sz="1800" spc="-10" dirty="0">
                <a:solidFill>
                  <a:srgbClr val="404040"/>
                </a:solidFill>
                <a:latin typeface="Calibri"/>
                <a:cs typeface="Calibri"/>
              </a:rPr>
              <a:t>Workbench".</a:t>
            </a:r>
            <a:endParaRPr sz="18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035722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533400" y="546934"/>
            <a:ext cx="7560945" cy="4253857"/>
          </a:xfrm>
          <a:prstGeom prst="rect">
            <a:avLst/>
          </a:prstGeom>
        </p:spPr>
        <p:txBody>
          <a:bodyPr vert="horz" wrap="square" lIns="0" tIns="47625" rIns="0" bIns="0" rtlCol="0">
            <a:spAutoFit/>
          </a:bodyPr>
          <a:lstStyle/>
          <a:p>
            <a:pPr marL="104139" marR="12700" indent="-92075">
              <a:lnSpc>
                <a:spcPts val="2160"/>
              </a:lnSpc>
              <a:spcBef>
                <a:spcPts val="375"/>
              </a:spcBef>
              <a:buClr>
                <a:srgbClr val="D24717"/>
              </a:buClr>
              <a:buFont typeface="Wingdings"/>
              <a:buChar char=""/>
              <a:tabLst>
                <a:tab pos="271145" algn="l"/>
              </a:tabLst>
            </a:pPr>
            <a:r>
              <a:rPr sz="2000" b="1" spc="-5" dirty="0">
                <a:solidFill>
                  <a:srgbClr val="404040"/>
                </a:solidFill>
                <a:latin typeface="Calibri"/>
                <a:cs typeface="Calibri"/>
              </a:rPr>
              <a:t>Threads (Users) </a:t>
            </a:r>
            <a:r>
              <a:rPr sz="2000" dirty="0">
                <a:solidFill>
                  <a:srgbClr val="404040"/>
                </a:solidFill>
                <a:latin typeface="Calibri"/>
                <a:cs typeface="Calibri"/>
              </a:rPr>
              <a:t>: </a:t>
            </a:r>
            <a:r>
              <a:rPr sz="2000" spc="-5" dirty="0">
                <a:solidFill>
                  <a:srgbClr val="404040"/>
                </a:solidFill>
                <a:latin typeface="Calibri"/>
                <a:cs typeface="Calibri"/>
              </a:rPr>
              <a:t>Définir </a:t>
            </a:r>
            <a:r>
              <a:rPr sz="2000" dirty="0">
                <a:solidFill>
                  <a:srgbClr val="404040"/>
                </a:solidFill>
                <a:latin typeface="Calibri"/>
                <a:cs typeface="Calibri"/>
              </a:rPr>
              <a:t>un </a:t>
            </a:r>
            <a:r>
              <a:rPr sz="2000" spc="-5" dirty="0">
                <a:solidFill>
                  <a:srgbClr val="404040"/>
                </a:solidFill>
                <a:latin typeface="Calibri"/>
                <a:cs typeface="Calibri"/>
              </a:rPr>
              <a:t>nombre </a:t>
            </a:r>
            <a:r>
              <a:rPr sz="2000" spc="-10" dirty="0">
                <a:solidFill>
                  <a:srgbClr val="404040"/>
                </a:solidFill>
                <a:latin typeface="Calibri"/>
                <a:cs typeface="Calibri"/>
              </a:rPr>
              <a:t>d'utilisateurs </a:t>
            </a:r>
            <a:r>
              <a:rPr sz="2000" dirty="0">
                <a:solidFill>
                  <a:srgbClr val="404040"/>
                </a:solidFill>
                <a:latin typeface="Calibri"/>
                <a:cs typeface="Calibri"/>
              </a:rPr>
              <a:t>(virtuels) à </a:t>
            </a:r>
            <a:r>
              <a:rPr sz="2000" spc="-30" dirty="0">
                <a:solidFill>
                  <a:srgbClr val="404040"/>
                </a:solidFill>
                <a:latin typeface="Calibri"/>
                <a:cs typeface="Calibri"/>
              </a:rPr>
              <a:t>exécuter,  </a:t>
            </a:r>
            <a:r>
              <a:rPr sz="2000" dirty="0">
                <a:solidFill>
                  <a:srgbClr val="404040"/>
                </a:solidFill>
                <a:latin typeface="Calibri"/>
                <a:cs typeface="Calibri"/>
              </a:rPr>
              <a:t>le </a:t>
            </a:r>
            <a:r>
              <a:rPr sz="2000" spc="-10" dirty="0">
                <a:solidFill>
                  <a:srgbClr val="404040"/>
                </a:solidFill>
                <a:latin typeface="Calibri"/>
                <a:cs typeface="Calibri"/>
              </a:rPr>
              <a:t>temps </a:t>
            </a:r>
            <a:r>
              <a:rPr sz="2000" spc="-5" dirty="0">
                <a:solidFill>
                  <a:srgbClr val="404040"/>
                </a:solidFill>
                <a:latin typeface="Calibri"/>
                <a:cs typeface="Calibri"/>
              </a:rPr>
              <a:t>de </a:t>
            </a:r>
            <a:r>
              <a:rPr sz="2000" spc="-10" dirty="0">
                <a:solidFill>
                  <a:srgbClr val="404040"/>
                </a:solidFill>
                <a:latin typeface="Calibri"/>
                <a:cs typeface="Calibri"/>
              </a:rPr>
              <a:t>montée </a:t>
            </a:r>
            <a:r>
              <a:rPr sz="2000" dirty="0">
                <a:solidFill>
                  <a:srgbClr val="404040"/>
                </a:solidFill>
                <a:latin typeface="Calibri"/>
                <a:cs typeface="Calibri"/>
              </a:rPr>
              <a:t>en </a:t>
            </a:r>
            <a:r>
              <a:rPr sz="2000" spc="-5" dirty="0">
                <a:solidFill>
                  <a:srgbClr val="404040"/>
                </a:solidFill>
                <a:latin typeface="Calibri"/>
                <a:cs typeface="Calibri"/>
              </a:rPr>
              <a:t>charge </a:t>
            </a:r>
            <a:r>
              <a:rPr sz="2000" spc="-10" dirty="0">
                <a:solidFill>
                  <a:srgbClr val="404040"/>
                </a:solidFill>
                <a:latin typeface="Calibri"/>
                <a:cs typeface="Calibri"/>
              </a:rPr>
              <a:t>et </a:t>
            </a:r>
            <a:r>
              <a:rPr sz="2000"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a:t>
            </a:r>
            <a:r>
              <a:rPr sz="2000" spc="20" dirty="0">
                <a:solidFill>
                  <a:srgbClr val="404040"/>
                </a:solidFill>
                <a:latin typeface="Calibri"/>
                <a:cs typeface="Calibri"/>
              </a:rPr>
              <a:t> </a:t>
            </a:r>
            <a:r>
              <a:rPr sz="2000" spc="-5" dirty="0">
                <a:solidFill>
                  <a:srgbClr val="404040"/>
                </a:solidFill>
                <a:latin typeface="Calibri"/>
                <a:cs typeface="Calibri"/>
              </a:rPr>
              <a:t>boucles.</a:t>
            </a:r>
            <a:endParaRPr sz="2000" dirty="0">
              <a:latin typeface="Calibri"/>
              <a:cs typeface="Calibri"/>
            </a:endParaRPr>
          </a:p>
          <a:p>
            <a:pPr>
              <a:lnSpc>
                <a:spcPct val="100000"/>
              </a:lnSpc>
              <a:spcBef>
                <a:spcPts val="45"/>
              </a:spcBef>
              <a:buClr>
                <a:srgbClr val="D24717"/>
              </a:buClr>
              <a:buFont typeface="Wingdings"/>
              <a:buChar char=""/>
            </a:pPr>
            <a:endParaRPr sz="2200" dirty="0">
              <a:latin typeface="Times New Roman"/>
              <a:cs typeface="Times New Roman"/>
            </a:endParaRPr>
          </a:p>
          <a:p>
            <a:pPr marL="396875" marR="210185" lvl="1" indent="-182880">
              <a:lnSpc>
                <a:spcPts val="1939"/>
              </a:lnSpc>
              <a:spcBef>
                <a:spcPts val="5"/>
              </a:spcBef>
              <a:buClr>
                <a:srgbClr val="D24717"/>
              </a:buClr>
              <a:buFont typeface="Wingdings"/>
              <a:buChar char=""/>
              <a:tabLst>
                <a:tab pos="448945" algn="l"/>
              </a:tabLst>
            </a:pPr>
            <a:r>
              <a:rPr sz="1800" spc="-15" dirty="0">
                <a:solidFill>
                  <a:srgbClr val="404040"/>
                </a:solidFill>
                <a:latin typeface="Calibri"/>
                <a:cs typeface="Calibri"/>
              </a:rPr>
              <a:t>Possibilité </a:t>
            </a:r>
            <a:r>
              <a:rPr sz="1800" spc="-5" dirty="0">
                <a:solidFill>
                  <a:srgbClr val="404040"/>
                </a:solidFill>
                <a:latin typeface="Calibri"/>
                <a:cs typeface="Calibri"/>
              </a:rPr>
              <a:t>de définir </a:t>
            </a:r>
            <a:r>
              <a:rPr sz="1800" dirty="0">
                <a:solidFill>
                  <a:srgbClr val="404040"/>
                </a:solidFill>
                <a:latin typeface="Calibri"/>
                <a:cs typeface="Calibri"/>
              </a:rPr>
              <a:t>sur </a:t>
            </a:r>
            <a:r>
              <a:rPr sz="1800" spc="-5" dirty="0">
                <a:solidFill>
                  <a:srgbClr val="404040"/>
                </a:solidFill>
                <a:latin typeface="Calibri"/>
                <a:cs typeface="Calibri"/>
              </a:rPr>
              <a:t>Plan de </a:t>
            </a:r>
            <a:r>
              <a:rPr sz="1800" spc="-15" dirty="0">
                <a:solidFill>
                  <a:srgbClr val="404040"/>
                </a:solidFill>
                <a:latin typeface="Calibri"/>
                <a:cs typeface="Calibri"/>
              </a:rPr>
              <a:t>test </a:t>
            </a:r>
            <a:r>
              <a:rPr sz="1800" spc="-5" dirty="0">
                <a:solidFill>
                  <a:srgbClr val="404040"/>
                </a:solidFill>
                <a:latin typeface="Calibri"/>
                <a:cs typeface="Calibri"/>
              </a:rPr>
              <a:t>si les groupes de threads doivent </a:t>
            </a:r>
            <a:r>
              <a:rPr sz="1800" spc="-15" dirty="0">
                <a:solidFill>
                  <a:srgbClr val="404040"/>
                </a:solidFill>
                <a:latin typeface="Calibri"/>
                <a:cs typeface="Calibri"/>
              </a:rPr>
              <a:t>être  exécutés </a:t>
            </a:r>
            <a:r>
              <a:rPr sz="1800" dirty="0">
                <a:solidFill>
                  <a:srgbClr val="404040"/>
                </a:solidFill>
                <a:latin typeface="Calibri"/>
                <a:cs typeface="Calibri"/>
              </a:rPr>
              <a:t>en </a:t>
            </a:r>
            <a:r>
              <a:rPr sz="1800" spc="-5" dirty="0">
                <a:solidFill>
                  <a:srgbClr val="404040"/>
                </a:solidFill>
                <a:latin typeface="Calibri"/>
                <a:cs typeface="Calibri"/>
              </a:rPr>
              <a:t>séquence ou </a:t>
            </a:r>
            <a:r>
              <a:rPr sz="1800" dirty="0">
                <a:solidFill>
                  <a:srgbClr val="404040"/>
                </a:solidFill>
                <a:latin typeface="Calibri"/>
                <a:cs typeface="Calibri"/>
              </a:rPr>
              <a:t>en </a:t>
            </a:r>
            <a:r>
              <a:rPr sz="1800" spc="-10" dirty="0">
                <a:solidFill>
                  <a:srgbClr val="404040"/>
                </a:solidFill>
                <a:latin typeface="Calibri"/>
                <a:cs typeface="Calibri"/>
              </a:rPr>
              <a:t>parallèle </a:t>
            </a:r>
            <a:r>
              <a:rPr sz="1800" spc="-5" dirty="0">
                <a:solidFill>
                  <a:srgbClr val="404040"/>
                </a:solidFill>
                <a:latin typeface="Calibri"/>
                <a:cs typeface="Calibri"/>
              </a:rPr>
              <a:t>dans le </a:t>
            </a:r>
            <a:r>
              <a:rPr sz="1800" spc="-10" dirty="0">
                <a:solidFill>
                  <a:srgbClr val="404040"/>
                </a:solidFill>
                <a:latin typeface="Calibri"/>
                <a:cs typeface="Calibri"/>
              </a:rPr>
              <a:t>cas </a:t>
            </a:r>
            <a:r>
              <a:rPr sz="1800" spc="-5" dirty="0">
                <a:solidFill>
                  <a:srgbClr val="404040"/>
                </a:solidFill>
                <a:latin typeface="Calibri"/>
                <a:cs typeface="Calibri"/>
              </a:rPr>
              <a:t>de </a:t>
            </a:r>
            <a:r>
              <a:rPr sz="1800" spc="-10" dirty="0">
                <a:solidFill>
                  <a:srgbClr val="404040"/>
                </a:solidFill>
                <a:latin typeface="Calibri"/>
                <a:cs typeface="Calibri"/>
              </a:rPr>
              <a:t>plusieurs </a:t>
            </a:r>
            <a:r>
              <a:rPr sz="1800" spc="-5" dirty="0">
                <a:solidFill>
                  <a:srgbClr val="404040"/>
                </a:solidFill>
                <a:latin typeface="Calibri"/>
                <a:cs typeface="Calibri"/>
              </a:rPr>
              <a:t>groupes de  threads.</a:t>
            </a:r>
            <a:endParaRPr sz="1800" dirty="0">
              <a:latin typeface="Calibri"/>
              <a:cs typeface="Calibri"/>
            </a:endParaRPr>
          </a:p>
          <a:p>
            <a:pPr marL="448309" lvl="1" indent="-234950">
              <a:lnSpc>
                <a:spcPct val="100000"/>
              </a:lnSpc>
              <a:spcBef>
                <a:spcPts val="160"/>
              </a:spcBef>
              <a:buClr>
                <a:srgbClr val="D24717"/>
              </a:buClr>
              <a:buFont typeface="Wingdings"/>
              <a:buChar char=""/>
              <a:tabLst>
                <a:tab pos="448945" algn="l"/>
              </a:tabLst>
            </a:pPr>
            <a:r>
              <a:rPr sz="1800" spc="-10" dirty="0">
                <a:solidFill>
                  <a:srgbClr val="404040"/>
                </a:solidFill>
                <a:latin typeface="Calibri"/>
                <a:cs typeface="Calibri"/>
              </a:rPr>
              <a:t>Exemples </a:t>
            </a:r>
            <a:r>
              <a:rPr sz="1800" dirty="0">
                <a:solidFill>
                  <a:srgbClr val="404040"/>
                </a:solidFill>
                <a:latin typeface="Calibri"/>
                <a:cs typeface="Calibri"/>
              </a:rPr>
              <a:t>: </a:t>
            </a:r>
            <a:r>
              <a:rPr sz="1800" spc="-10" dirty="0">
                <a:solidFill>
                  <a:srgbClr val="404040"/>
                </a:solidFill>
                <a:latin typeface="Calibri"/>
                <a:cs typeface="Calibri"/>
              </a:rPr>
              <a:t>Thread Group, </a:t>
            </a:r>
            <a:r>
              <a:rPr sz="1800" spc="-5" dirty="0">
                <a:solidFill>
                  <a:srgbClr val="404040"/>
                </a:solidFill>
                <a:latin typeface="Calibri"/>
                <a:cs typeface="Calibri"/>
              </a:rPr>
              <a:t>setUp </a:t>
            </a:r>
            <a:r>
              <a:rPr sz="1800" spc="-10" dirty="0">
                <a:solidFill>
                  <a:srgbClr val="404040"/>
                </a:solidFill>
                <a:latin typeface="Calibri"/>
                <a:cs typeface="Calibri"/>
              </a:rPr>
              <a:t>Thread Group, </a:t>
            </a:r>
            <a:r>
              <a:rPr sz="1800" dirty="0">
                <a:solidFill>
                  <a:srgbClr val="404040"/>
                </a:solidFill>
                <a:latin typeface="Calibri"/>
                <a:cs typeface="Calibri"/>
              </a:rPr>
              <a:t>and </a:t>
            </a:r>
            <a:r>
              <a:rPr sz="1800" spc="-10" dirty="0">
                <a:solidFill>
                  <a:srgbClr val="404040"/>
                </a:solidFill>
                <a:latin typeface="Calibri"/>
                <a:cs typeface="Calibri"/>
              </a:rPr>
              <a:t>tearDown Thread</a:t>
            </a:r>
            <a:r>
              <a:rPr sz="1800" spc="235" dirty="0">
                <a:solidFill>
                  <a:srgbClr val="404040"/>
                </a:solidFill>
                <a:latin typeface="Calibri"/>
                <a:cs typeface="Calibri"/>
              </a:rPr>
              <a:t> </a:t>
            </a:r>
            <a:r>
              <a:rPr sz="1800" spc="-10" dirty="0">
                <a:solidFill>
                  <a:srgbClr val="404040"/>
                </a:solidFill>
                <a:latin typeface="Calibri"/>
                <a:cs typeface="Calibri"/>
              </a:rPr>
              <a:t>Group</a:t>
            </a:r>
            <a:endParaRPr sz="1800" dirty="0">
              <a:latin typeface="Calibri"/>
              <a:cs typeface="Calibri"/>
            </a:endParaRPr>
          </a:p>
          <a:p>
            <a:pPr lvl="1">
              <a:lnSpc>
                <a:spcPct val="100000"/>
              </a:lnSpc>
              <a:buClr>
                <a:srgbClr val="D24717"/>
              </a:buClr>
              <a:buFont typeface="Wingdings"/>
              <a:buChar char=""/>
            </a:pPr>
            <a:endParaRPr sz="2400" dirty="0">
              <a:latin typeface="Times New Roman"/>
              <a:cs typeface="Times New Roman"/>
            </a:endParaRPr>
          </a:p>
          <a:p>
            <a:pPr marL="104139" marR="1191895" indent="-92075">
              <a:lnSpc>
                <a:spcPts val="2160"/>
              </a:lnSpc>
              <a:buClr>
                <a:srgbClr val="D24717"/>
              </a:buClr>
              <a:buFont typeface="Wingdings"/>
              <a:buChar char=""/>
              <a:tabLst>
                <a:tab pos="271145" algn="l"/>
              </a:tabLst>
            </a:pPr>
            <a:r>
              <a:rPr sz="2000" b="1" spc="-5" dirty="0">
                <a:solidFill>
                  <a:srgbClr val="404040"/>
                </a:solidFill>
                <a:latin typeface="Calibri"/>
                <a:cs typeface="Calibri"/>
              </a:rPr>
              <a:t>Logic Controller </a:t>
            </a:r>
            <a:r>
              <a:rPr sz="2000" dirty="0">
                <a:solidFill>
                  <a:srgbClr val="404040"/>
                </a:solidFill>
                <a:latin typeface="Calibri"/>
                <a:cs typeface="Calibri"/>
              </a:rPr>
              <a:t>: </a:t>
            </a:r>
            <a:r>
              <a:rPr sz="2000" spc="-10" dirty="0">
                <a:solidFill>
                  <a:srgbClr val="404040"/>
                </a:solidFill>
                <a:latin typeface="Calibri"/>
                <a:cs typeface="Calibri"/>
              </a:rPr>
              <a:t>Permet </a:t>
            </a:r>
            <a:r>
              <a:rPr sz="2000" dirty="0">
                <a:solidFill>
                  <a:srgbClr val="404040"/>
                </a:solidFill>
                <a:latin typeface="Calibri"/>
                <a:cs typeface="Calibri"/>
              </a:rPr>
              <a:t>de </a:t>
            </a:r>
            <a:r>
              <a:rPr sz="2000" spc="-5" dirty="0">
                <a:solidFill>
                  <a:srgbClr val="404040"/>
                </a:solidFill>
                <a:latin typeface="Calibri"/>
                <a:cs typeface="Calibri"/>
              </a:rPr>
              <a:t>définir </a:t>
            </a:r>
            <a:r>
              <a:rPr sz="2000" dirty="0">
                <a:solidFill>
                  <a:srgbClr val="404040"/>
                </a:solidFill>
                <a:latin typeface="Calibri"/>
                <a:cs typeface="Calibri"/>
              </a:rPr>
              <a:t>le </a:t>
            </a:r>
            <a:r>
              <a:rPr sz="2000" spc="-5" dirty="0">
                <a:solidFill>
                  <a:srgbClr val="404040"/>
                </a:solidFill>
                <a:latin typeface="Calibri"/>
                <a:cs typeface="Calibri"/>
              </a:rPr>
              <a:t>flux </a:t>
            </a:r>
            <a:r>
              <a:rPr sz="2000" spc="-10" dirty="0">
                <a:solidFill>
                  <a:srgbClr val="404040"/>
                </a:solidFill>
                <a:latin typeface="Calibri"/>
                <a:cs typeface="Calibri"/>
              </a:rPr>
              <a:t>d'exécution et </a:t>
            </a:r>
            <a:r>
              <a:rPr sz="2000" dirty="0">
                <a:solidFill>
                  <a:srgbClr val="404040"/>
                </a:solidFill>
                <a:latin typeface="Calibri"/>
                <a:cs typeface="Calibri"/>
              </a:rPr>
              <a:t>le  </a:t>
            </a:r>
            <a:r>
              <a:rPr sz="2000" spc="-10" dirty="0">
                <a:solidFill>
                  <a:srgbClr val="404040"/>
                </a:solidFill>
                <a:latin typeface="Calibri"/>
                <a:cs typeface="Calibri"/>
              </a:rPr>
              <a:t>regroupement </a:t>
            </a:r>
            <a:r>
              <a:rPr sz="2000" spc="-5" dirty="0">
                <a:solidFill>
                  <a:srgbClr val="404040"/>
                </a:solidFill>
                <a:latin typeface="Calibri"/>
                <a:cs typeface="Calibri"/>
              </a:rPr>
              <a:t>des</a:t>
            </a:r>
            <a:r>
              <a:rPr sz="2000" spc="-10" dirty="0">
                <a:solidFill>
                  <a:srgbClr val="404040"/>
                </a:solidFill>
                <a:latin typeface="Calibri"/>
                <a:cs typeface="Calibri"/>
              </a:rPr>
              <a:t> </a:t>
            </a:r>
            <a:r>
              <a:rPr sz="2000" spc="-5" dirty="0">
                <a:solidFill>
                  <a:srgbClr val="404040"/>
                </a:solidFill>
                <a:latin typeface="Calibri"/>
                <a:cs typeface="Calibri"/>
              </a:rPr>
              <a:t>échantillonneurs.</a:t>
            </a:r>
            <a:endParaRPr sz="2000" dirty="0">
              <a:latin typeface="Calibri"/>
              <a:cs typeface="Calibri"/>
            </a:endParaRPr>
          </a:p>
          <a:p>
            <a:pPr>
              <a:lnSpc>
                <a:spcPct val="100000"/>
              </a:lnSpc>
              <a:spcBef>
                <a:spcPts val="15"/>
              </a:spcBef>
              <a:buClr>
                <a:srgbClr val="D24717"/>
              </a:buClr>
              <a:buFont typeface="Wingdings"/>
              <a:buChar char=""/>
            </a:pPr>
            <a:endParaRPr sz="2200" dirty="0">
              <a:latin typeface="Times New Roman"/>
              <a:cs typeface="Times New Roman"/>
            </a:endParaRPr>
          </a:p>
          <a:p>
            <a:pPr marL="396875" marR="133985" lvl="1" indent="-182880">
              <a:lnSpc>
                <a:spcPct val="90000"/>
              </a:lnSpc>
              <a:buClr>
                <a:srgbClr val="D24717"/>
              </a:buClr>
              <a:buFont typeface="Wingdings"/>
              <a:buChar char=""/>
              <a:tabLst>
                <a:tab pos="397510" algn="l"/>
              </a:tabLst>
            </a:pPr>
            <a:r>
              <a:rPr sz="1800" spc="-10" dirty="0">
                <a:solidFill>
                  <a:srgbClr val="404040"/>
                </a:solidFill>
                <a:latin typeface="Calibri"/>
                <a:cs typeface="Calibri"/>
              </a:rPr>
              <a:t>Exemple </a:t>
            </a:r>
            <a:r>
              <a:rPr sz="1800" dirty="0">
                <a:solidFill>
                  <a:srgbClr val="404040"/>
                </a:solidFill>
                <a:latin typeface="Calibri"/>
                <a:cs typeface="Calibri"/>
              </a:rPr>
              <a:t>: </a:t>
            </a:r>
            <a:r>
              <a:rPr sz="1800" spc="-5" dirty="0">
                <a:solidFill>
                  <a:srgbClr val="404040"/>
                </a:solidFill>
                <a:latin typeface="Calibri"/>
                <a:cs typeface="Calibri"/>
              </a:rPr>
              <a:t>le </a:t>
            </a:r>
            <a:r>
              <a:rPr sz="1800" spc="-20" dirty="0">
                <a:solidFill>
                  <a:srgbClr val="404040"/>
                </a:solidFill>
                <a:latin typeface="Calibri"/>
                <a:cs typeface="Calibri"/>
              </a:rPr>
              <a:t>Transaction </a:t>
            </a:r>
            <a:r>
              <a:rPr sz="1800" spc="-10" dirty="0">
                <a:solidFill>
                  <a:srgbClr val="404040"/>
                </a:solidFill>
                <a:latin typeface="Calibri"/>
                <a:cs typeface="Calibri"/>
              </a:rPr>
              <a:t>Controller </a:t>
            </a:r>
            <a:r>
              <a:rPr sz="1800" spc="-5" dirty="0">
                <a:solidFill>
                  <a:srgbClr val="404040"/>
                </a:solidFill>
                <a:latin typeface="Calibri"/>
                <a:cs typeface="Calibri"/>
              </a:rPr>
              <a:t>pour </a:t>
            </a:r>
            <a:r>
              <a:rPr sz="1800" spc="-10" dirty="0">
                <a:solidFill>
                  <a:srgbClr val="404040"/>
                </a:solidFill>
                <a:latin typeface="Calibri"/>
                <a:cs typeface="Calibri"/>
              </a:rPr>
              <a:t>combiner tous </a:t>
            </a:r>
            <a:r>
              <a:rPr sz="1800" dirty="0">
                <a:solidFill>
                  <a:srgbClr val="404040"/>
                </a:solidFill>
                <a:latin typeface="Calibri"/>
                <a:cs typeface="Calibri"/>
              </a:rPr>
              <a:t>les </a:t>
            </a:r>
            <a:r>
              <a:rPr sz="1800" spc="-10" dirty="0">
                <a:solidFill>
                  <a:srgbClr val="404040"/>
                </a:solidFill>
                <a:latin typeface="Calibri"/>
                <a:cs typeface="Calibri"/>
              </a:rPr>
              <a:t>échantillonneurs  </a:t>
            </a:r>
            <a:r>
              <a:rPr sz="1800" spc="-5" dirty="0">
                <a:solidFill>
                  <a:srgbClr val="404040"/>
                </a:solidFill>
                <a:latin typeface="Calibri"/>
                <a:cs typeface="Calibri"/>
              </a:rPr>
              <a:t>de la page de </a:t>
            </a:r>
            <a:r>
              <a:rPr sz="1800" spc="-10" dirty="0">
                <a:solidFill>
                  <a:srgbClr val="404040"/>
                </a:solidFill>
                <a:latin typeface="Calibri"/>
                <a:cs typeface="Calibri"/>
              </a:rPr>
              <a:t>connexion (toutes </a:t>
            </a:r>
            <a:r>
              <a:rPr sz="1800" spc="-5" dirty="0">
                <a:solidFill>
                  <a:srgbClr val="404040"/>
                </a:solidFill>
                <a:latin typeface="Calibri"/>
                <a:cs typeface="Calibri"/>
              </a:rPr>
              <a:t>les </a:t>
            </a:r>
            <a:r>
              <a:rPr sz="1800" spc="-10" dirty="0">
                <a:solidFill>
                  <a:srgbClr val="404040"/>
                </a:solidFill>
                <a:latin typeface="Calibri"/>
                <a:cs typeface="Calibri"/>
              </a:rPr>
              <a:t>ressources, </a:t>
            </a:r>
            <a:r>
              <a:rPr sz="1800" dirty="0">
                <a:solidFill>
                  <a:srgbClr val="404040"/>
                </a:solidFill>
                <a:latin typeface="Calibri"/>
                <a:cs typeface="Calibri"/>
              </a:rPr>
              <a:t>y </a:t>
            </a:r>
            <a:r>
              <a:rPr sz="1800" spc="-10" dirty="0">
                <a:solidFill>
                  <a:srgbClr val="404040"/>
                </a:solidFill>
                <a:latin typeface="Calibri"/>
                <a:cs typeface="Calibri"/>
              </a:rPr>
              <a:t>compris </a:t>
            </a:r>
            <a:r>
              <a:rPr sz="1800" dirty="0">
                <a:solidFill>
                  <a:srgbClr val="404040"/>
                </a:solidFill>
                <a:latin typeface="Calibri"/>
                <a:cs typeface="Calibri"/>
              </a:rPr>
              <a:t>les </a:t>
            </a:r>
            <a:r>
              <a:rPr sz="1800" spc="-5" dirty="0">
                <a:solidFill>
                  <a:srgbClr val="404040"/>
                </a:solidFill>
                <a:latin typeface="Calibri"/>
                <a:cs typeface="Calibri"/>
              </a:rPr>
              <a:t>images, les  </a:t>
            </a:r>
            <a:r>
              <a:rPr sz="1800" spc="-10" dirty="0">
                <a:solidFill>
                  <a:srgbClr val="404040"/>
                </a:solidFill>
                <a:latin typeface="Calibri"/>
                <a:cs typeface="Calibri"/>
              </a:rPr>
              <a:t>fichiers </a:t>
            </a:r>
            <a:r>
              <a:rPr sz="1800" spc="-5" dirty="0">
                <a:solidFill>
                  <a:srgbClr val="404040"/>
                </a:solidFill>
                <a:latin typeface="Calibri"/>
                <a:cs typeface="Calibri"/>
              </a:rPr>
              <a:t>.css et </a:t>
            </a:r>
            <a:r>
              <a:rPr sz="1800" dirty="0">
                <a:solidFill>
                  <a:srgbClr val="404040"/>
                </a:solidFill>
                <a:latin typeface="Calibri"/>
                <a:cs typeface="Calibri"/>
              </a:rPr>
              <a:t>.js) </a:t>
            </a:r>
            <a:r>
              <a:rPr sz="1800" spc="-5" dirty="0">
                <a:solidFill>
                  <a:srgbClr val="404040"/>
                </a:solidFill>
                <a:latin typeface="Calibri"/>
                <a:cs typeface="Calibri"/>
              </a:rPr>
              <a:t>de </a:t>
            </a:r>
            <a:r>
              <a:rPr sz="1800" spc="-10" dirty="0">
                <a:solidFill>
                  <a:srgbClr val="404040"/>
                </a:solidFill>
                <a:latin typeface="Calibri"/>
                <a:cs typeface="Calibri"/>
              </a:rPr>
              <a:t>sorte </a:t>
            </a:r>
            <a:r>
              <a:rPr sz="1800" dirty="0">
                <a:solidFill>
                  <a:srgbClr val="404040"/>
                </a:solidFill>
                <a:latin typeface="Calibri"/>
                <a:cs typeface="Calibri"/>
              </a:rPr>
              <a:t>que le </a:t>
            </a:r>
            <a:r>
              <a:rPr sz="1800" spc="-10" dirty="0">
                <a:solidFill>
                  <a:srgbClr val="404040"/>
                </a:solidFill>
                <a:latin typeface="Calibri"/>
                <a:cs typeface="Calibri"/>
              </a:rPr>
              <a:t>temps </a:t>
            </a:r>
            <a:r>
              <a:rPr sz="1800" dirty="0">
                <a:solidFill>
                  <a:srgbClr val="404040"/>
                </a:solidFill>
                <a:latin typeface="Calibri"/>
                <a:cs typeface="Calibri"/>
              </a:rPr>
              <a:t>de </a:t>
            </a:r>
            <a:r>
              <a:rPr sz="1800" spc="-5" dirty="0">
                <a:solidFill>
                  <a:srgbClr val="404040"/>
                </a:solidFill>
                <a:latin typeface="Calibri"/>
                <a:cs typeface="Calibri"/>
              </a:rPr>
              <a:t>réponse combiné </a:t>
            </a:r>
            <a:r>
              <a:rPr sz="1800" dirty="0">
                <a:solidFill>
                  <a:srgbClr val="404040"/>
                </a:solidFill>
                <a:latin typeface="Calibri"/>
                <a:cs typeface="Calibri"/>
              </a:rPr>
              <a:t>puisse </a:t>
            </a:r>
            <a:r>
              <a:rPr sz="1800" spc="-10" dirty="0">
                <a:solidFill>
                  <a:srgbClr val="404040"/>
                </a:solidFill>
                <a:latin typeface="Calibri"/>
                <a:cs typeface="Calibri"/>
              </a:rPr>
              <a:t>être  récupéré.</a:t>
            </a:r>
            <a:endParaRPr sz="18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88193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662048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380855" y="742950"/>
            <a:ext cx="7552690" cy="3871957"/>
          </a:xfrm>
          <a:prstGeom prst="rect">
            <a:avLst/>
          </a:prstGeom>
        </p:spPr>
        <p:txBody>
          <a:bodyPr vert="horz" wrap="square" lIns="0" tIns="71755" rIns="0" bIns="0" rtlCol="0">
            <a:spAutoFit/>
          </a:bodyPr>
          <a:lstStyle/>
          <a:p>
            <a:pPr marL="104139" marR="195580" indent="-92075">
              <a:lnSpc>
                <a:spcPts val="1920"/>
              </a:lnSpc>
              <a:spcBef>
                <a:spcPts val="565"/>
              </a:spcBef>
              <a:buClr>
                <a:srgbClr val="D24717"/>
              </a:buClr>
              <a:buFont typeface="Wingdings"/>
              <a:buChar char=""/>
              <a:tabLst>
                <a:tab pos="271145" algn="l"/>
              </a:tabLst>
            </a:pPr>
            <a:r>
              <a:rPr b="1" dirty="0">
                <a:solidFill>
                  <a:srgbClr val="404040"/>
                </a:solidFill>
                <a:latin typeface="Calibri"/>
                <a:cs typeface="Calibri"/>
              </a:rPr>
              <a:t>Sampler </a:t>
            </a:r>
            <a:r>
              <a:rPr dirty="0">
                <a:solidFill>
                  <a:srgbClr val="404040"/>
                </a:solidFill>
                <a:latin typeface="Calibri"/>
                <a:cs typeface="Calibri"/>
              </a:rPr>
              <a:t>: </a:t>
            </a:r>
            <a:r>
              <a:rPr spc="-5" dirty="0">
                <a:solidFill>
                  <a:srgbClr val="404040"/>
                </a:solidFill>
                <a:latin typeface="Calibri"/>
                <a:cs typeface="Calibri"/>
              </a:rPr>
              <a:t>le cœur du </a:t>
            </a:r>
            <a:r>
              <a:rPr spc="-35" dirty="0">
                <a:solidFill>
                  <a:srgbClr val="404040"/>
                </a:solidFill>
                <a:latin typeface="Calibri"/>
                <a:cs typeface="Calibri"/>
              </a:rPr>
              <a:t>JMeter. </a:t>
            </a:r>
            <a:r>
              <a:rPr spc="-5" dirty="0">
                <a:solidFill>
                  <a:srgbClr val="404040"/>
                </a:solidFill>
                <a:latin typeface="Calibri"/>
                <a:cs typeface="Calibri"/>
              </a:rPr>
              <a:t>Composants </a:t>
            </a:r>
            <a:r>
              <a:rPr dirty="0">
                <a:solidFill>
                  <a:srgbClr val="404040"/>
                </a:solidFill>
                <a:latin typeface="Calibri"/>
                <a:cs typeface="Calibri"/>
              </a:rPr>
              <a:t>pour </a:t>
            </a:r>
            <a:r>
              <a:rPr spc="-5" dirty="0">
                <a:solidFill>
                  <a:srgbClr val="404040"/>
                </a:solidFill>
                <a:latin typeface="Calibri"/>
                <a:cs typeface="Calibri"/>
              </a:rPr>
              <a:t>simuler des </a:t>
            </a:r>
            <a:r>
              <a:rPr spc="-10" dirty="0">
                <a:solidFill>
                  <a:srgbClr val="404040"/>
                </a:solidFill>
                <a:latin typeface="Calibri"/>
                <a:cs typeface="Calibri"/>
              </a:rPr>
              <a:t>requêtes  </a:t>
            </a:r>
            <a:r>
              <a:rPr spc="-5" dirty="0">
                <a:solidFill>
                  <a:srgbClr val="404040"/>
                </a:solidFill>
                <a:latin typeface="Calibri"/>
                <a:cs typeface="Calibri"/>
              </a:rPr>
              <a:t>de </a:t>
            </a:r>
            <a:r>
              <a:rPr spc="-15" dirty="0">
                <a:solidFill>
                  <a:srgbClr val="404040"/>
                </a:solidFill>
                <a:latin typeface="Calibri"/>
                <a:cs typeface="Calibri"/>
              </a:rPr>
              <a:t>différents </a:t>
            </a:r>
            <a:r>
              <a:rPr spc="-10" dirty="0">
                <a:solidFill>
                  <a:srgbClr val="404040"/>
                </a:solidFill>
                <a:latin typeface="Calibri"/>
                <a:cs typeface="Calibri"/>
              </a:rPr>
              <a:t>protocoles tels </a:t>
            </a:r>
            <a:r>
              <a:rPr dirty="0">
                <a:solidFill>
                  <a:srgbClr val="404040"/>
                </a:solidFill>
                <a:latin typeface="Calibri"/>
                <a:cs typeface="Calibri"/>
              </a:rPr>
              <a:t>que </a:t>
            </a:r>
            <a:r>
              <a:rPr spc="-55" dirty="0">
                <a:solidFill>
                  <a:srgbClr val="404040"/>
                </a:solidFill>
                <a:latin typeface="Calibri"/>
                <a:cs typeface="Calibri"/>
              </a:rPr>
              <a:t>HTTP, </a:t>
            </a:r>
            <a:r>
              <a:rPr spc="-5" dirty="0">
                <a:solidFill>
                  <a:srgbClr val="404040"/>
                </a:solidFill>
                <a:latin typeface="Calibri"/>
                <a:cs typeface="Calibri"/>
              </a:rPr>
              <a:t>JDBC, </a:t>
            </a:r>
            <a:r>
              <a:rPr spc="-70" dirty="0">
                <a:solidFill>
                  <a:srgbClr val="404040"/>
                </a:solidFill>
                <a:latin typeface="Calibri"/>
                <a:cs typeface="Calibri"/>
              </a:rPr>
              <a:t>FTP, </a:t>
            </a:r>
            <a:r>
              <a:rPr spc="-5" dirty="0">
                <a:solidFill>
                  <a:srgbClr val="404040"/>
                </a:solidFill>
                <a:latin typeface="Calibri"/>
                <a:cs typeface="Calibri"/>
              </a:rPr>
              <a:t>SMTP</a:t>
            </a:r>
            <a:r>
              <a:rPr spc="185" dirty="0">
                <a:solidFill>
                  <a:srgbClr val="404040"/>
                </a:solidFill>
                <a:latin typeface="Calibri"/>
                <a:cs typeface="Calibri"/>
              </a:rPr>
              <a:t> </a:t>
            </a:r>
            <a:r>
              <a:rPr spc="-10" dirty="0">
                <a:solidFill>
                  <a:srgbClr val="404040"/>
                </a:solidFill>
                <a:latin typeface="Calibri"/>
                <a:cs typeface="Calibri"/>
              </a:rPr>
              <a:t>etc.</a:t>
            </a:r>
            <a:endParaRPr dirty="0">
              <a:latin typeface="Calibri"/>
              <a:cs typeface="Calibri"/>
            </a:endParaRPr>
          </a:p>
          <a:p>
            <a:pPr>
              <a:lnSpc>
                <a:spcPct val="100000"/>
              </a:lnSpc>
              <a:spcBef>
                <a:spcPts val="45"/>
              </a:spcBef>
              <a:buClr>
                <a:srgbClr val="D24717"/>
              </a:buClr>
              <a:buFont typeface="Wingdings"/>
              <a:buChar char=""/>
            </a:pPr>
            <a:endParaRPr dirty="0">
              <a:latin typeface="Times New Roman"/>
              <a:cs typeface="Times New Roman"/>
            </a:endParaRPr>
          </a:p>
          <a:p>
            <a:pPr marL="396875" marR="199390" lvl="1" indent="-182880">
              <a:lnSpc>
                <a:spcPct val="80000"/>
              </a:lnSpc>
              <a:buClr>
                <a:srgbClr val="D24717"/>
              </a:buClr>
              <a:buFont typeface="Wingdings"/>
              <a:buChar char=""/>
              <a:tabLst>
                <a:tab pos="448945" algn="l"/>
              </a:tabLst>
            </a:pPr>
            <a:r>
              <a:rPr sz="1600" spc="-10" dirty="0">
                <a:solidFill>
                  <a:srgbClr val="404040"/>
                </a:solidFill>
                <a:latin typeface="Calibri"/>
                <a:cs typeface="Calibri"/>
              </a:rPr>
              <a:t>Exemple </a:t>
            </a:r>
            <a:r>
              <a:rPr sz="1600" dirty="0">
                <a:solidFill>
                  <a:srgbClr val="404040"/>
                </a:solidFill>
                <a:latin typeface="Calibri"/>
                <a:cs typeface="Calibri"/>
              </a:rPr>
              <a:t>: HTTP </a:t>
            </a:r>
            <a:r>
              <a:rPr sz="1600" spc="-5" dirty="0">
                <a:solidFill>
                  <a:srgbClr val="404040"/>
                </a:solidFill>
                <a:latin typeface="Calibri"/>
                <a:cs typeface="Calibri"/>
              </a:rPr>
              <a:t>sampler permet de simuler un paquet </a:t>
            </a:r>
            <a:r>
              <a:rPr sz="1600" dirty="0">
                <a:solidFill>
                  <a:srgbClr val="404040"/>
                </a:solidFill>
                <a:latin typeface="Calibri"/>
                <a:cs typeface="Calibri"/>
              </a:rPr>
              <a:t>HTTP </a:t>
            </a:r>
            <a:r>
              <a:rPr sz="1600" spc="-5" dirty="0">
                <a:solidFill>
                  <a:srgbClr val="404040"/>
                </a:solidFill>
                <a:latin typeface="Calibri"/>
                <a:cs typeface="Calibri"/>
              </a:rPr>
              <a:t>(de </a:t>
            </a:r>
            <a:r>
              <a:rPr sz="1600" spc="-45" dirty="0">
                <a:solidFill>
                  <a:srgbClr val="404040"/>
                </a:solidFill>
                <a:latin typeface="Calibri"/>
                <a:cs typeface="Calibri"/>
              </a:rPr>
              <a:t>GET, </a:t>
            </a:r>
            <a:r>
              <a:rPr sz="1600" spc="-10" dirty="0">
                <a:solidFill>
                  <a:srgbClr val="404040"/>
                </a:solidFill>
                <a:latin typeface="Calibri"/>
                <a:cs typeface="Calibri"/>
              </a:rPr>
              <a:t>POST  </a:t>
            </a:r>
            <a:r>
              <a:rPr sz="1600" spc="-5" dirty="0">
                <a:solidFill>
                  <a:srgbClr val="404040"/>
                </a:solidFill>
                <a:latin typeface="Calibri"/>
                <a:cs typeface="Calibri"/>
              </a:rPr>
              <a:t>ou de </a:t>
            </a:r>
            <a:r>
              <a:rPr sz="1600" spc="-15" dirty="0">
                <a:solidFill>
                  <a:srgbClr val="404040"/>
                </a:solidFill>
                <a:latin typeface="Calibri"/>
                <a:cs typeface="Calibri"/>
              </a:rPr>
              <a:t>toute </a:t>
            </a:r>
            <a:r>
              <a:rPr sz="1600" spc="-5" dirty="0">
                <a:solidFill>
                  <a:srgbClr val="404040"/>
                </a:solidFill>
                <a:latin typeface="Calibri"/>
                <a:cs typeface="Calibri"/>
              </a:rPr>
              <a:t>méthode</a:t>
            </a:r>
            <a:r>
              <a:rPr sz="1600" spc="55" dirty="0">
                <a:solidFill>
                  <a:srgbClr val="404040"/>
                </a:solidFill>
                <a:latin typeface="Calibri"/>
                <a:cs typeface="Calibri"/>
              </a:rPr>
              <a:t> </a:t>
            </a:r>
            <a:r>
              <a:rPr sz="1600" spc="-5" dirty="0">
                <a:solidFill>
                  <a:srgbClr val="404040"/>
                </a:solidFill>
                <a:latin typeface="Calibri"/>
                <a:cs typeface="Calibri"/>
              </a:rPr>
              <a:t>supportée).</a:t>
            </a:r>
            <a:endParaRPr sz="1600" dirty="0">
              <a:latin typeface="Calibri"/>
              <a:cs typeface="Calibri"/>
            </a:endParaRPr>
          </a:p>
          <a:p>
            <a:pPr marL="448309" lvl="1" indent="-234950">
              <a:lnSpc>
                <a:spcPts val="2135"/>
              </a:lnSpc>
              <a:buClr>
                <a:srgbClr val="D24717"/>
              </a:buClr>
              <a:buFont typeface="Wingdings"/>
              <a:buChar char=""/>
              <a:tabLst>
                <a:tab pos="448945" algn="l"/>
              </a:tabLst>
            </a:pPr>
            <a:r>
              <a:rPr sz="1600" spc="-10" dirty="0">
                <a:solidFill>
                  <a:srgbClr val="404040"/>
                </a:solidFill>
                <a:latin typeface="Calibri"/>
                <a:cs typeface="Calibri"/>
              </a:rPr>
              <a:t>Existence </a:t>
            </a:r>
            <a:r>
              <a:rPr sz="1600" spc="-5" dirty="0">
                <a:solidFill>
                  <a:srgbClr val="404040"/>
                </a:solidFill>
                <a:latin typeface="Calibri"/>
                <a:cs typeface="Calibri"/>
              </a:rPr>
              <a:t>de plug-ins pour des </a:t>
            </a:r>
            <a:r>
              <a:rPr sz="1600" spc="-10" dirty="0">
                <a:solidFill>
                  <a:srgbClr val="404040"/>
                </a:solidFill>
                <a:latin typeface="Calibri"/>
                <a:cs typeface="Calibri"/>
              </a:rPr>
              <a:t>protocoles</a:t>
            </a:r>
            <a:r>
              <a:rPr sz="1600" spc="85" dirty="0">
                <a:solidFill>
                  <a:srgbClr val="404040"/>
                </a:solidFill>
                <a:latin typeface="Calibri"/>
                <a:cs typeface="Calibri"/>
              </a:rPr>
              <a:t> </a:t>
            </a:r>
            <a:r>
              <a:rPr sz="1600" spc="-5" dirty="0">
                <a:solidFill>
                  <a:srgbClr val="404040"/>
                </a:solidFill>
                <a:latin typeface="Calibri"/>
                <a:cs typeface="Calibri"/>
              </a:rPr>
              <a:t>supplémentaires.</a:t>
            </a:r>
            <a:endParaRPr sz="1600" dirty="0">
              <a:latin typeface="Calibri"/>
              <a:cs typeface="Calibri"/>
            </a:endParaRPr>
          </a:p>
          <a:p>
            <a:pPr lvl="1">
              <a:lnSpc>
                <a:spcPct val="100000"/>
              </a:lnSpc>
              <a:spcBef>
                <a:spcPts val="15"/>
              </a:spcBef>
              <a:buClr>
                <a:srgbClr val="D24717"/>
              </a:buClr>
              <a:buFont typeface="Wingdings"/>
              <a:buChar char=""/>
            </a:pPr>
            <a:endParaRPr sz="1600" dirty="0">
              <a:latin typeface="Times New Roman"/>
              <a:cs typeface="Times New Roman"/>
            </a:endParaRPr>
          </a:p>
          <a:p>
            <a:pPr marL="270510" indent="-258445">
              <a:lnSpc>
                <a:spcPts val="2160"/>
              </a:lnSpc>
              <a:spcBef>
                <a:spcPts val="5"/>
              </a:spcBef>
              <a:buClr>
                <a:srgbClr val="D24717"/>
              </a:buClr>
              <a:buFont typeface="Wingdings"/>
              <a:buChar char=""/>
              <a:tabLst>
                <a:tab pos="271145" algn="l"/>
              </a:tabLst>
            </a:pPr>
            <a:r>
              <a:rPr b="1" spc="-5" dirty="0">
                <a:solidFill>
                  <a:srgbClr val="404040"/>
                </a:solidFill>
                <a:latin typeface="Calibri"/>
                <a:cs typeface="Calibri"/>
              </a:rPr>
              <a:t>Config Element configuration </a:t>
            </a:r>
            <a:r>
              <a:rPr dirty="0">
                <a:solidFill>
                  <a:srgbClr val="404040"/>
                </a:solidFill>
                <a:latin typeface="Calibri"/>
                <a:cs typeface="Calibri"/>
              </a:rPr>
              <a:t>: pour </a:t>
            </a:r>
            <a:r>
              <a:rPr spc="-5" dirty="0">
                <a:solidFill>
                  <a:srgbClr val="404040"/>
                </a:solidFill>
                <a:latin typeface="Calibri"/>
                <a:cs typeface="Calibri"/>
              </a:rPr>
              <a:t>définir les </a:t>
            </a:r>
            <a:r>
              <a:rPr spc="-10" dirty="0">
                <a:solidFill>
                  <a:srgbClr val="404040"/>
                </a:solidFill>
                <a:latin typeface="Calibri"/>
                <a:cs typeface="Calibri"/>
              </a:rPr>
              <a:t>valeurs </a:t>
            </a:r>
            <a:r>
              <a:rPr spc="-5" dirty="0">
                <a:solidFill>
                  <a:srgbClr val="404040"/>
                </a:solidFill>
                <a:latin typeface="Calibri"/>
                <a:cs typeface="Calibri"/>
              </a:rPr>
              <a:t>par </a:t>
            </a:r>
            <a:r>
              <a:rPr spc="-10" dirty="0">
                <a:solidFill>
                  <a:srgbClr val="404040"/>
                </a:solidFill>
                <a:latin typeface="Calibri"/>
                <a:cs typeface="Calibri"/>
              </a:rPr>
              <a:t>défaut</a:t>
            </a:r>
            <a:r>
              <a:rPr spc="-55" dirty="0">
                <a:solidFill>
                  <a:srgbClr val="404040"/>
                </a:solidFill>
                <a:latin typeface="Calibri"/>
                <a:cs typeface="Calibri"/>
              </a:rPr>
              <a:t> </a:t>
            </a:r>
            <a:r>
              <a:rPr spc="-10" dirty="0">
                <a:solidFill>
                  <a:srgbClr val="404040"/>
                </a:solidFill>
                <a:latin typeface="Calibri"/>
                <a:cs typeface="Calibri"/>
              </a:rPr>
              <a:t>et</a:t>
            </a:r>
            <a:endParaRPr dirty="0">
              <a:latin typeface="Calibri"/>
              <a:cs typeface="Calibri"/>
            </a:endParaRPr>
          </a:p>
          <a:p>
            <a:pPr marL="104139">
              <a:lnSpc>
                <a:spcPts val="2160"/>
              </a:lnSpc>
            </a:pPr>
            <a:r>
              <a:rPr spc="-5" dirty="0">
                <a:solidFill>
                  <a:srgbClr val="404040"/>
                </a:solidFill>
                <a:latin typeface="Calibri"/>
                <a:cs typeface="Calibri"/>
              </a:rPr>
              <a:t>les variables </a:t>
            </a:r>
            <a:r>
              <a:rPr dirty="0">
                <a:solidFill>
                  <a:srgbClr val="404040"/>
                </a:solidFill>
                <a:latin typeface="Calibri"/>
                <a:cs typeface="Calibri"/>
              </a:rPr>
              <a:t>à </a:t>
            </a:r>
            <a:r>
              <a:rPr spc="-5" dirty="0">
                <a:solidFill>
                  <a:srgbClr val="404040"/>
                </a:solidFill>
                <a:latin typeface="Calibri"/>
                <a:cs typeface="Calibri"/>
              </a:rPr>
              <a:t>utiliser </a:t>
            </a:r>
            <a:r>
              <a:rPr spc="-10" dirty="0">
                <a:solidFill>
                  <a:srgbClr val="404040"/>
                </a:solidFill>
                <a:latin typeface="Calibri"/>
                <a:cs typeface="Calibri"/>
              </a:rPr>
              <a:t>ultérieurement </a:t>
            </a:r>
            <a:r>
              <a:rPr spc="-5" dirty="0">
                <a:solidFill>
                  <a:srgbClr val="404040"/>
                </a:solidFill>
                <a:latin typeface="Calibri"/>
                <a:cs typeface="Calibri"/>
              </a:rPr>
              <a:t>par les</a:t>
            </a:r>
            <a:r>
              <a:rPr spc="125" dirty="0">
                <a:solidFill>
                  <a:srgbClr val="404040"/>
                </a:solidFill>
                <a:latin typeface="Calibri"/>
                <a:cs typeface="Calibri"/>
              </a:rPr>
              <a:t> </a:t>
            </a:r>
            <a:r>
              <a:rPr spc="-5" dirty="0">
                <a:solidFill>
                  <a:srgbClr val="404040"/>
                </a:solidFill>
                <a:latin typeface="Calibri"/>
                <a:cs typeface="Calibri"/>
              </a:rPr>
              <a:t>échantillonneurs.</a:t>
            </a:r>
            <a:endParaRPr dirty="0">
              <a:latin typeface="Calibri"/>
              <a:cs typeface="Calibri"/>
            </a:endParaRPr>
          </a:p>
          <a:p>
            <a:pPr>
              <a:lnSpc>
                <a:spcPct val="100000"/>
              </a:lnSpc>
              <a:spcBef>
                <a:spcPts val="35"/>
              </a:spcBef>
            </a:pPr>
            <a:endParaRPr dirty="0">
              <a:latin typeface="Times New Roman"/>
              <a:cs typeface="Times New Roman"/>
            </a:endParaRPr>
          </a:p>
          <a:p>
            <a:pPr marL="396875" marR="170815" lvl="1" indent="-182880">
              <a:lnSpc>
                <a:spcPct val="80000"/>
              </a:lnSpc>
              <a:buClr>
                <a:srgbClr val="D24717"/>
              </a:buClr>
              <a:buFont typeface="Wingdings"/>
              <a:buChar char=""/>
              <a:tabLst>
                <a:tab pos="448945" algn="l"/>
              </a:tabLst>
            </a:pPr>
            <a:r>
              <a:rPr sz="1600" spc="-5" dirty="0">
                <a:solidFill>
                  <a:srgbClr val="404040"/>
                </a:solidFill>
                <a:latin typeface="Calibri"/>
                <a:cs typeface="Calibri"/>
              </a:rPr>
              <a:t>Eléments généralement </a:t>
            </a:r>
            <a:r>
              <a:rPr sz="1600" spc="-15" dirty="0">
                <a:solidFill>
                  <a:srgbClr val="404040"/>
                </a:solidFill>
                <a:latin typeface="Calibri"/>
                <a:cs typeface="Calibri"/>
              </a:rPr>
              <a:t>traités </a:t>
            </a:r>
            <a:r>
              <a:rPr sz="1600" dirty="0">
                <a:solidFill>
                  <a:srgbClr val="404040"/>
                </a:solidFill>
                <a:latin typeface="Calibri"/>
                <a:cs typeface="Calibri"/>
              </a:rPr>
              <a:t>au </a:t>
            </a:r>
            <a:r>
              <a:rPr sz="1600" spc="-5" dirty="0">
                <a:solidFill>
                  <a:srgbClr val="404040"/>
                </a:solidFill>
                <a:latin typeface="Calibri"/>
                <a:cs typeface="Calibri"/>
              </a:rPr>
              <a:t>début du </a:t>
            </a:r>
            <a:r>
              <a:rPr sz="1600" spc="-10" dirty="0">
                <a:solidFill>
                  <a:srgbClr val="404040"/>
                </a:solidFill>
                <a:latin typeface="Calibri"/>
                <a:cs typeface="Calibri"/>
              </a:rPr>
              <a:t>périmètre </a:t>
            </a:r>
            <a:r>
              <a:rPr sz="1600" spc="-5" dirty="0">
                <a:solidFill>
                  <a:srgbClr val="404040"/>
                </a:solidFill>
                <a:latin typeface="Calibri"/>
                <a:cs typeface="Calibri"/>
              </a:rPr>
              <a:t>dans lequel ils se  </a:t>
            </a:r>
            <a:r>
              <a:rPr sz="1600" spc="-10" dirty="0">
                <a:solidFill>
                  <a:srgbClr val="404040"/>
                </a:solidFill>
                <a:latin typeface="Calibri"/>
                <a:cs typeface="Calibri"/>
              </a:rPr>
              <a:t>trouvent, c'est-à-dire avant </a:t>
            </a:r>
            <a:r>
              <a:rPr sz="1600" spc="-5" dirty="0">
                <a:solidFill>
                  <a:srgbClr val="404040"/>
                </a:solidFill>
                <a:latin typeface="Calibri"/>
                <a:cs typeface="Calibri"/>
              </a:rPr>
              <a:t>tous </a:t>
            </a:r>
            <a:r>
              <a:rPr sz="1600" dirty="0">
                <a:solidFill>
                  <a:srgbClr val="404040"/>
                </a:solidFill>
                <a:latin typeface="Calibri"/>
                <a:cs typeface="Calibri"/>
              </a:rPr>
              <a:t>les </a:t>
            </a:r>
            <a:r>
              <a:rPr sz="1600" spc="-5" dirty="0">
                <a:solidFill>
                  <a:srgbClr val="404040"/>
                </a:solidFill>
                <a:latin typeface="Calibri"/>
                <a:cs typeface="Calibri"/>
              </a:rPr>
              <a:t>échantillonneurs </a:t>
            </a:r>
            <a:r>
              <a:rPr sz="1600" dirty="0">
                <a:solidFill>
                  <a:srgbClr val="404040"/>
                </a:solidFill>
                <a:latin typeface="Calibri"/>
                <a:cs typeface="Calibri"/>
              </a:rPr>
              <a:t>dans la même</a:t>
            </a:r>
            <a:r>
              <a:rPr sz="1600" spc="130" dirty="0">
                <a:solidFill>
                  <a:srgbClr val="404040"/>
                </a:solidFill>
                <a:latin typeface="Calibri"/>
                <a:cs typeface="Calibri"/>
              </a:rPr>
              <a:t> </a:t>
            </a:r>
            <a:r>
              <a:rPr sz="1600" spc="-10" dirty="0">
                <a:solidFill>
                  <a:srgbClr val="404040"/>
                </a:solidFill>
                <a:latin typeface="Calibri"/>
                <a:cs typeface="Calibri"/>
              </a:rPr>
              <a:t>portée.</a:t>
            </a:r>
            <a:endParaRPr sz="1600" dirty="0">
              <a:latin typeface="Calibri"/>
              <a:cs typeface="Calibri"/>
            </a:endParaRPr>
          </a:p>
          <a:p>
            <a:pPr marL="396875" marR="5080" lvl="1" indent="-182880">
              <a:lnSpc>
                <a:spcPct val="80000"/>
              </a:lnSpc>
              <a:spcBef>
                <a:spcPts val="395"/>
              </a:spcBef>
              <a:buClr>
                <a:srgbClr val="D24717"/>
              </a:buClr>
              <a:buFont typeface="Wingdings"/>
              <a:buChar char=""/>
              <a:tabLst>
                <a:tab pos="448945" algn="l"/>
              </a:tabLst>
            </a:pPr>
            <a:r>
              <a:rPr sz="1600" spc="-10" dirty="0">
                <a:solidFill>
                  <a:srgbClr val="404040"/>
                </a:solidFill>
                <a:latin typeface="Calibri"/>
                <a:cs typeface="Calibri"/>
              </a:rPr>
              <a:t>Exemple </a:t>
            </a:r>
            <a:r>
              <a:rPr sz="1600" dirty="0">
                <a:solidFill>
                  <a:srgbClr val="404040"/>
                </a:solidFill>
                <a:latin typeface="Calibri"/>
                <a:cs typeface="Calibri"/>
              </a:rPr>
              <a:t>: </a:t>
            </a:r>
            <a:r>
              <a:rPr sz="1600" i="1" spc="-15" dirty="0">
                <a:solidFill>
                  <a:srgbClr val="404040"/>
                </a:solidFill>
                <a:latin typeface="Calibri"/>
                <a:cs typeface="Calibri"/>
              </a:rPr>
              <a:t>CSV </a:t>
            </a:r>
            <a:r>
              <a:rPr sz="1600" i="1" spc="-10" dirty="0">
                <a:solidFill>
                  <a:srgbClr val="404040"/>
                </a:solidFill>
                <a:latin typeface="Calibri"/>
                <a:cs typeface="Calibri"/>
              </a:rPr>
              <a:t>Dataset </a:t>
            </a:r>
            <a:r>
              <a:rPr sz="1600" i="1" spc="-5" dirty="0">
                <a:solidFill>
                  <a:srgbClr val="404040"/>
                </a:solidFill>
                <a:latin typeface="Calibri"/>
                <a:cs typeface="Calibri"/>
              </a:rPr>
              <a:t>Config </a:t>
            </a:r>
            <a:r>
              <a:rPr sz="1600" spc="-5" dirty="0">
                <a:solidFill>
                  <a:srgbClr val="404040"/>
                </a:solidFill>
                <a:latin typeface="Calibri"/>
                <a:cs typeface="Calibri"/>
              </a:rPr>
              <a:t>pour </a:t>
            </a:r>
            <a:r>
              <a:rPr sz="1600" spc="-10" dirty="0">
                <a:solidFill>
                  <a:srgbClr val="404040"/>
                </a:solidFill>
                <a:latin typeface="Calibri"/>
                <a:cs typeface="Calibri"/>
              </a:rPr>
              <a:t>fournir </a:t>
            </a:r>
            <a:r>
              <a:rPr sz="1600" spc="-5" dirty="0">
                <a:solidFill>
                  <a:srgbClr val="404040"/>
                </a:solidFill>
                <a:latin typeface="Calibri"/>
                <a:cs typeface="Calibri"/>
              </a:rPr>
              <a:t>des données de </a:t>
            </a:r>
            <a:r>
              <a:rPr sz="1600" spc="-15" dirty="0">
                <a:solidFill>
                  <a:srgbClr val="404040"/>
                </a:solidFill>
                <a:latin typeface="Calibri"/>
                <a:cs typeface="Calibri"/>
              </a:rPr>
              <a:t>test </a:t>
            </a:r>
            <a:r>
              <a:rPr sz="1600" spc="-5" dirty="0">
                <a:solidFill>
                  <a:srgbClr val="404040"/>
                </a:solidFill>
                <a:latin typeface="Calibri"/>
                <a:cs typeface="Calibri"/>
              </a:rPr>
              <a:t>(à partir </a:t>
            </a:r>
            <a:r>
              <a:rPr sz="1600" spc="-15" dirty="0">
                <a:solidFill>
                  <a:srgbClr val="404040"/>
                </a:solidFill>
                <a:latin typeface="Calibri"/>
                <a:cs typeface="Calibri"/>
              </a:rPr>
              <a:t>d’un  </a:t>
            </a:r>
            <a:r>
              <a:rPr sz="1600" spc="-10" dirty="0">
                <a:solidFill>
                  <a:srgbClr val="404040"/>
                </a:solidFill>
                <a:latin typeface="Calibri"/>
                <a:cs typeface="Calibri"/>
              </a:rPr>
              <a:t>fichier) telles </a:t>
            </a:r>
            <a:r>
              <a:rPr sz="1600" spc="-5" dirty="0">
                <a:solidFill>
                  <a:srgbClr val="404040"/>
                </a:solidFill>
                <a:latin typeface="Calibri"/>
                <a:cs typeface="Calibri"/>
              </a:rPr>
              <a:t>que les noms </a:t>
            </a:r>
            <a:r>
              <a:rPr sz="1600" spc="-20" dirty="0">
                <a:solidFill>
                  <a:srgbClr val="404040"/>
                </a:solidFill>
                <a:latin typeface="Calibri"/>
                <a:cs typeface="Calibri"/>
              </a:rPr>
              <a:t>d'utilisateur, </a:t>
            </a:r>
            <a:r>
              <a:rPr sz="1600" spc="-5" dirty="0">
                <a:solidFill>
                  <a:srgbClr val="404040"/>
                </a:solidFill>
                <a:latin typeface="Calibri"/>
                <a:cs typeface="Calibri"/>
              </a:rPr>
              <a:t>les </a:t>
            </a:r>
            <a:r>
              <a:rPr sz="1600" dirty="0">
                <a:solidFill>
                  <a:srgbClr val="404040"/>
                </a:solidFill>
                <a:latin typeface="Calibri"/>
                <a:cs typeface="Calibri"/>
              </a:rPr>
              <a:t>mots </a:t>
            </a:r>
            <a:r>
              <a:rPr sz="1600" spc="-5" dirty="0">
                <a:solidFill>
                  <a:srgbClr val="404040"/>
                </a:solidFill>
                <a:latin typeface="Calibri"/>
                <a:cs typeface="Calibri"/>
              </a:rPr>
              <a:t>de passe du scénario de  </a:t>
            </a:r>
            <a:r>
              <a:rPr sz="1600" spc="-10" dirty="0">
                <a:solidFill>
                  <a:srgbClr val="404040"/>
                </a:solidFill>
                <a:latin typeface="Calibri"/>
                <a:cs typeface="Calibri"/>
              </a:rPr>
              <a:t>connexion.</a:t>
            </a:r>
            <a:endParaRPr sz="1600" dirty="0">
              <a:latin typeface="Calibri"/>
              <a:cs typeface="Calibri"/>
            </a:endParaRPr>
          </a:p>
          <a:p>
            <a:pPr marL="396875" marR="195580" lvl="1" indent="-182880">
              <a:lnSpc>
                <a:spcPct val="80000"/>
              </a:lnSpc>
              <a:spcBef>
                <a:spcPts val="395"/>
              </a:spcBef>
              <a:buClr>
                <a:srgbClr val="D24717"/>
              </a:buClr>
              <a:buFont typeface="Wingdings"/>
              <a:buChar char=""/>
              <a:tabLst>
                <a:tab pos="448945" algn="l"/>
              </a:tabLst>
            </a:pPr>
            <a:r>
              <a:rPr sz="1600" spc="-10" dirty="0">
                <a:solidFill>
                  <a:srgbClr val="404040"/>
                </a:solidFill>
                <a:latin typeface="Calibri"/>
                <a:cs typeface="Calibri"/>
              </a:rPr>
              <a:t>Exemple </a:t>
            </a:r>
            <a:r>
              <a:rPr sz="1600" dirty="0">
                <a:solidFill>
                  <a:srgbClr val="404040"/>
                </a:solidFill>
                <a:latin typeface="Calibri"/>
                <a:cs typeface="Calibri"/>
              </a:rPr>
              <a:t>2: </a:t>
            </a:r>
            <a:r>
              <a:rPr sz="1600" i="1" spc="-5" dirty="0">
                <a:solidFill>
                  <a:srgbClr val="404040"/>
                </a:solidFill>
                <a:latin typeface="Calibri"/>
                <a:cs typeface="Calibri"/>
              </a:rPr>
              <a:t>User Defined variables </a:t>
            </a:r>
            <a:r>
              <a:rPr sz="1600" spc="-5" dirty="0">
                <a:solidFill>
                  <a:srgbClr val="404040"/>
                </a:solidFill>
                <a:latin typeface="Calibri"/>
                <a:cs typeface="Calibri"/>
              </a:rPr>
              <a:t>pour </a:t>
            </a:r>
            <a:r>
              <a:rPr sz="1600" spc="-10" dirty="0">
                <a:solidFill>
                  <a:srgbClr val="404040"/>
                </a:solidFill>
                <a:latin typeface="Calibri"/>
                <a:cs typeface="Calibri"/>
              </a:rPr>
              <a:t>définir </a:t>
            </a:r>
            <a:r>
              <a:rPr sz="1600" spc="-5" dirty="0">
                <a:solidFill>
                  <a:srgbClr val="404040"/>
                </a:solidFill>
                <a:latin typeface="Calibri"/>
                <a:cs typeface="Calibri"/>
              </a:rPr>
              <a:t>des variables </a:t>
            </a:r>
            <a:r>
              <a:rPr sz="1600" dirty="0">
                <a:solidFill>
                  <a:srgbClr val="404040"/>
                </a:solidFill>
                <a:latin typeface="Calibri"/>
                <a:cs typeface="Calibri"/>
              </a:rPr>
              <a:t>à </a:t>
            </a:r>
            <a:r>
              <a:rPr sz="1600" spc="-5" dirty="0">
                <a:solidFill>
                  <a:srgbClr val="404040"/>
                </a:solidFill>
                <a:latin typeface="Calibri"/>
                <a:cs typeface="Calibri"/>
              </a:rPr>
              <a:t>utiliser dans  le plan de </a:t>
            </a:r>
            <a:r>
              <a:rPr sz="1600" spc="-15" dirty="0">
                <a:solidFill>
                  <a:srgbClr val="404040"/>
                </a:solidFill>
                <a:latin typeface="Calibri"/>
                <a:cs typeface="Calibri"/>
              </a:rPr>
              <a:t>test </a:t>
            </a:r>
            <a:r>
              <a:rPr sz="1600" spc="-5" dirty="0">
                <a:solidFill>
                  <a:srgbClr val="404040"/>
                </a:solidFill>
                <a:latin typeface="Calibri"/>
                <a:cs typeface="Calibri"/>
              </a:rPr>
              <a:t>(chaque thread </a:t>
            </a:r>
            <a:r>
              <a:rPr sz="1600" spc="-10" dirty="0">
                <a:solidFill>
                  <a:srgbClr val="404040"/>
                </a:solidFill>
                <a:latin typeface="Calibri"/>
                <a:cs typeface="Calibri"/>
              </a:rPr>
              <a:t>aura </a:t>
            </a:r>
            <a:r>
              <a:rPr sz="1600" dirty="0">
                <a:solidFill>
                  <a:srgbClr val="404040"/>
                </a:solidFill>
                <a:latin typeface="Calibri"/>
                <a:cs typeface="Calibri"/>
              </a:rPr>
              <a:t>sa </a:t>
            </a:r>
            <a:r>
              <a:rPr sz="1600" spc="-15" dirty="0">
                <a:solidFill>
                  <a:srgbClr val="404040"/>
                </a:solidFill>
                <a:latin typeface="Calibri"/>
                <a:cs typeface="Calibri"/>
              </a:rPr>
              <a:t>propre</a:t>
            </a:r>
            <a:r>
              <a:rPr sz="1600" spc="110" dirty="0">
                <a:solidFill>
                  <a:srgbClr val="404040"/>
                </a:solidFill>
                <a:latin typeface="Calibri"/>
                <a:cs typeface="Calibri"/>
              </a:rPr>
              <a:t> </a:t>
            </a:r>
            <a:r>
              <a:rPr sz="1600" spc="-10" dirty="0">
                <a:solidFill>
                  <a:srgbClr val="404040"/>
                </a:solidFill>
                <a:latin typeface="Calibri"/>
                <a:cs typeface="Calibri"/>
              </a:rPr>
              <a:t>copie).</a:t>
            </a:r>
            <a:endParaRPr sz="16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3461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381000" y="689086"/>
            <a:ext cx="7392034" cy="3887603"/>
          </a:xfrm>
          <a:prstGeom prst="rect">
            <a:avLst/>
          </a:prstGeom>
        </p:spPr>
        <p:txBody>
          <a:bodyPr vert="horz" wrap="square" lIns="0" tIns="47625" rIns="0" bIns="0" rtlCol="0">
            <a:spAutoFit/>
          </a:bodyPr>
          <a:lstStyle/>
          <a:p>
            <a:pPr marL="104139" marR="252729" indent="-92075">
              <a:lnSpc>
                <a:spcPts val="2160"/>
              </a:lnSpc>
              <a:spcBef>
                <a:spcPts val="375"/>
              </a:spcBef>
              <a:buClr>
                <a:srgbClr val="D24717"/>
              </a:buClr>
              <a:buFont typeface="Wingdings"/>
              <a:buChar char=""/>
              <a:tabLst>
                <a:tab pos="271145" algn="l"/>
              </a:tabLst>
            </a:pPr>
            <a:r>
              <a:rPr sz="1400" b="1" spc="-5" dirty="0">
                <a:solidFill>
                  <a:srgbClr val="404040"/>
                </a:solidFill>
                <a:latin typeface="Calibri"/>
                <a:cs typeface="Calibri"/>
              </a:rPr>
              <a:t>Timer </a:t>
            </a:r>
            <a:r>
              <a:rPr sz="1400" dirty="0">
                <a:solidFill>
                  <a:srgbClr val="404040"/>
                </a:solidFill>
                <a:latin typeface="Calibri"/>
                <a:cs typeface="Calibri"/>
              </a:rPr>
              <a:t>: </a:t>
            </a:r>
            <a:r>
              <a:rPr sz="1400" spc="-5" dirty="0">
                <a:solidFill>
                  <a:srgbClr val="404040"/>
                </a:solidFill>
                <a:latin typeface="Calibri"/>
                <a:cs typeface="Calibri"/>
              </a:rPr>
              <a:t>fonctionnalité </a:t>
            </a:r>
            <a:r>
              <a:rPr sz="1400" dirty="0">
                <a:solidFill>
                  <a:srgbClr val="404040"/>
                </a:solidFill>
                <a:latin typeface="Calibri"/>
                <a:cs typeface="Calibri"/>
              </a:rPr>
              <a:t>pour </a:t>
            </a:r>
            <a:r>
              <a:rPr sz="1400" spc="-10" dirty="0">
                <a:solidFill>
                  <a:srgbClr val="404040"/>
                </a:solidFill>
                <a:latin typeface="Calibri"/>
                <a:cs typeface="Calibri"/>
              </a:rPr>
              <a:t>introduire </a:t>
            </a:r>
            <a:r>
              <a:rPr sz="1400" spc="-5" dirty="0">
                <a:solidFill>
                  <a:srgbClr val="404040"/>
                </a:solidFill>
                <a:latin typeface="Calibri"/>
                <a:cs typeface="Calibri"/>
              </a:rPr>
              <a:t>des </a:t>
            </a:r>
            <a:r>
              <a:rPr sz="1400" dirty="0">
                <a:solidFill>
                  <a:srgbClr val="404040"/>
                </a:solidFill>
                <a:latin typeface="Calibri"/>
                <a:cs typeface="Calibri"/>
              </a:rPr>
              <a:t>User </a:t>
            </a:r>
            <a:r>
              <a:rPr sz="1400" spc="-5" dirty="0">
                <a:solidFill>
                  <a:srgbClr val="404040"/>
                </a:solidFill>
                <a:latin typeface="Calibri"/>
                <a:cs typeface="Calibri"/>
              </a:rPr>
              <a:t>Think Time sous  </a:t>
            </a:r>
            <a:r>
              <a:rPr sz="1400" spc="-15" dirty="0">
                <a:solidFill>
                  <a:srgbClr val="404040"/>
                </a:solidFill>
                <a:latin typeface="Calibri"/>
                <a:cs typeface="Calibri"/>
              </a:rPr>
              <a:t>différentes </a:t>
            </a:r>
            <a:r>
              <a:rPr sz="1400" spc="-10" dirty="0">
                <a:solidFill>
                  <a:srgbClr val="404040"/>
                </a:solidFill>
                <a:latin typeface="Calibri"/>
                <a:cs typeface="Calibri"/>
              </a:rPr>
              <a:t>formes </a:t>
            </a:r>
            <a:r>
              <a:rPr sz="1400" spc="-5" dirty="0">
                <a:solidFill>
                  <a:srgbClr val="404040"/>
                </a:solidFill>
                <a:latin typeface="Calibri"/>
                <a:cs typeface="Calibri"/>
              </a:rPr>
              <a:t>parmi les échantillonneurs </a:t>
            </a:r>
            <a:r>
              <a:rPr sz="1400" spc="-15" dirty="0">
                <a:solidFill>
                  <a:srgbClr val="404040"/>
                </a:solidFill>
                <a:latin typeface="Calibri"/>
                <a:cs typeface="Calibri"/>
              </a:rPr>
              <a:t>(Par </a:t>
            </a:r>
            <a:r>
              <a:rPr sz="1400" spc="-10" dirty="0">
                <a:solidFill>
                  <a:srgbClr val="404040"/>
                </a:solidFill>
                <a:latin typeface="Calibri"/>
                <a:cs typeface="Calibri"/>
              </a:rPr>
              <a:t>défaut, </a:t>
            </a:r>
            <a:r>
              <a:rPr sz="1400" spc="-5" dirty="0">
                <a:solidFill>
                  <a:srgbClr val="404040"/>
                </a:solidFill>
                <a:latin typeface="Calibri"/>
                <a:cs typeface="Calibri"/>
              </a:rPr>
              <a:t>un thread  JMeter </a:t>
            </a:r>
            <a:r>
              <a:rPr sz="1400" spc="-15" dirty="0">
                <a:solidFill>
                  <a:srgbClr val="404040"/>
                </a:solidFill>
                <a:latin typeface="Calibri"/>
                <a:cs typeface="Calibri"/>
              </a:rPr>
              <a:t>exécute </a:t>
            </a:r>
            <a:r>
              <a:rPr sz="1400" dirty="0">
                <a:solidFill>
                  <a:srgbClr val="404040"/>
                </a:solidFill>
                <a:latin typeface="Calibri"/>
                <a:cs typeface="Calibri"/>
              </a:rPr>
              <a:t>les </a:t>
            </a:r>
            <a:r>
              <a:rPr sz="1400" spc="-5" dirty="0">
                <a:solidFill>
                  <a:srgbClr val="404040"/>
                </a:solidFill>
                <a:latin typeface="Calibri"/>
                <a:cs typeface="Calibri"/>
              </a:rPr>
              <a:t>échantillonneurs </a:t>
            </a:r>
            <a:r>
              <a:rPr sz="1400" dirty="0">
                <a:solidFill>
                  <a:srgbClr val="404040"/>
                </a:solidFill>
                <a:latin typeface="Calibri"/>
                <a:cs typeface="Calibri"/>
              </a:rPr>
              <a:t>en </a:t>
            </a:r>
            <a:r>
              <a:rPr sz="1400" spc="-5" dirty="0">
                <a:solidFill>
                  <a:srgbClr val="404040"/>
                </a:solidFill>
                <a:latin typeface="Calibri"/>
                <a:cs typeface="Calibri"/>
              </a:rPr>
              <a:t>séquence sans</a:t>
            </a:r>
            <a:r>
              <a:rPr sz="1400" spc="30" dirty="0">
                <a:solidFill>
                  <a:srgbClr val="404040"/>
                </a:solidFill>
                <a:latin typeface="Calibri"/>
                <a:cs typeface="Calibri"/>
              </a:rPr>
              <a:t> </a:t>
            </a:r>
            <a:r>
              <a:rPr sz="1400" spc="-5" dirty="0">
                <a:solidFill>
                  <a:srgbClr val="404040"/>
                </a:solidFill>
                <a:latin typeface="Calibri"/>
                <a:cs typeface="Calibri"/>
              </a:rPr>
              <a:t>pause).</a:t>
            </a:r>
            <a:endParaRPr sz="1400" dirty="0">
              <a:latin typeface="Calibri"/>
              <a:cs typeface="Calibri"/>
            </a:endParaRPr>
          </a:p>
          <a:p>
            <a:pPr marL="448309" lvl="1" indent="-234950">
              <a:lnSpc>
                <a:spcPts val="2125"/>
              </a:lnSpc>
              <a:buClr>
                <a:srgbClr val="D24717"/>
              </a:buClr>
              <a:buFont typeface="Wingdings"/>
              <a:buChar char=""/>
              <a:tabLst>
                <a:tab pos="448945" algn="l"/>
              </a:tabLst>
            </a:pPr>
            <a:r>
              <a:rPr sz="1200" spc="-10" dirty="0">
                <a:solidFill>
                  <a:srgbClr val="404040"/>
                </a:solidFill>
                <a:latin typeface="Calibri"/>
                <a:cs typeface="Calibri"/>
              </a:rPr>
              <a:t>Exemples </a:t>
            </a:r>
            <a:r>
              <a:rPr sz="1200" spc="-5" dirty="0">
                <a:solidFill>
                  <a:srgbClr val="404040"/>
                </a:solidFill>
                <a:latin typeface="Calibri"/>
                <a:cs typeface="Calibri"/>
              </a:rPr>
              <a:t>sont le </a:t>
            </a:r>
            <a:r>
              <a:rPr sz="1200" spc="-10" dirty="0">
                <a:solidFill>
                  <a:srgbClr val="404040"/>
                </a:solidFill>
                <a:latin typeface="Calibri"/>
                <a:cs typeface="Calibri"/>
              </a:rPr>
              <a:t>Constant </a:t>
            </a:r>
            <a:r>
              <a:rPr sz="1200" spc="-30" dirty="0">
                <a:solidFill>
                  <a:srgbClr val="404040"/>
                </a:solidFill>
                <a:latin typeface="Calibri"/>
                <a:cs typeface="Calibri"/>
              </a:rPr>
              <a:t>Timer, </a:t>
            </a:r>
            <a:r>
              <a:rPr sz="1200" spc="-10" dirty="0">
                <a:solidFill>
                  <a:srgbClr val="404040"/>
                </a:solidFill>
                <a:latin typeface="Calibri"/>
                <a:cs typeface="Calibri"/>
              </a:rPr>
              <a:t>Constant Throughput</a:t>
            </a:r>
            <a:r>
              <a:rPr sz="1200" spc="110" dirty="0">
                <a:solidFill>
                  <a:srgbClr val="404040"/>
                </a:solidFill>
                <a:latin typeface="Calibri"/>
                <a:cs typeface="Calibri"/>
              </a:rPr>
              <a:t> </a:t>
            </a:r>
            <a:r>
              <a:rPr sz="1200" spc="-35" dirty="0">
                <a:solidFill>
                  <a:srgbClr val="404040"/>
                </a:solidFill>
                <a:latin typeface="Calibri"/>
                <a:cs typeface="Calibri"/>
              </a:rPr>
              <a:t>Timer.</a:t>
            </a:r>
            <a:endParaRPr sz="1200" dirty="0">
              <a:latin typeface="Calibri"/>
              <a:cs typeface="Calibri"/>
            </a:endParaRPr>
          </a:p>
          <a:p>
            <a:pPr lvl="1">
              <a:lnSpc>
                <a:spcPct val="100000"/>
              </a:lnSpc>
              <a:spcBef>
                <a:spcPts val="15"/>
              </a:spcBef>
              <a:buClr>
                <a:srgbClr val="D24717"/>
              </a:buClr>
              <a:buFont typeface="Wingdings"/>
              <a:buChar char=""/>
            </a:pPr>
            <a:endParaRPr sz="1600" dirty="0">
              <a:latin typeface="Times New Roman"/>
              <a:cs typeface="Times New Roman"/>
            </a:endParaRPr>
          </a:p>
          <a:p>
            <a:pPr marL="270510" indent="-258445">
              <a:lnSpc>
                <a:spcPts val="2280"/>
              </a:lnSpc>
              <a:buClr>
                <a:srgbClr val="D24717"/>
              </a:buClr>
              <a:buFont typeface="Wingdings"/>
              <a:buChar char=""/>
              <a:tabLst>
                <a:tab pos="271145" algn="l"/>
              </a:tabLst>
            </a:pPr>
            <a:r>
              <a:rPr sz="1400" b="1" spc="-10" dirty="0">
                <a:solidFill>
                  <a:srgbClr val="404040"/>
                </a:solidFill>
                <a:latin typeface="Calibri"/>
                <a:cs typeface="Calibri"/>
              </a:rPr>
              <a:t>Pre </a:t>
            </a:r>
            <a:r>
              <a:rPr sz="1400" b="1" spc="-5" dirty="0">
                <a:solidFill>
                  <a:srgbClr val="404040"/>
                </a:solidFill>
                <a:latin typeface="Calibri"/>
                <a:cs typeface="Calibri"/>
              </a:rPr>
              <a:t>Processors </a:t>
            </a:r>
            <a:r>
              <a:rPr sz="1400" dirty="0">
                <a:solidFill>
                  <a:srgbClr val="404040"/>
                </a:solidFill>
                <a:latin typeface="Calibri"/>
                <a:cs typeface="Calibri"/>
              </a:rPr>
              <a:t>: </a:t>
            </a:r>
            <a:r>
              <a:rPr sz="1400" spc="-10" dirty="0">
                <a:solidFill>
                  <a:srgbClr val="404040"/>
                </a:solidFill>
                <a:latin typeface="Calibri"/>
                <a:cs typeface="Calibri"/>
              </a:rPr>
              <a:t>effectuer </a:t>
            </a:r>
            <a:r>
              <a:rPr sz="1400" spc="-5" dirty="0">
                <a:solidFill>
                  <a:srgbClr val="404040"/>
                </a:solidFill>
                <a:latin typeface="Calibri"/>
                <a:cs typeface="Calibri"/>
              </a:rPr>
              <a:t>des </a:t>
            </a:r>
            <a:r>
              <a:rPr sz="1400" spc="-10" dirty="0">
                <a:solidFill>
                  <a:srgbClr val="404040"/>
                </a:solidFill>
                <a:latin typeface="Calibri"/>
                <a:cs typeface="Calibri"/>
              </a:rPr>
              <a:t>opérations </a:t>
            </a:r>
            <a:r>
              <a:rPr sz="1400" dirty="0">
                <a:solidFill>
                  <a:srgbClr val="404040"/>
                </a:solidFill>
                <a:latin typeface="Calibri"/>
                <a:cs typeface="Calibri"/>
              </a:rPr>
              <a:t>/ actions </a:t>
            </a:r>
            <a:r>
              <a:rPr sz="1400" spc="-20" dirty="0">
                <a:solidFill>
                  <a:srgbClr val="404040"/>
                </a:solidFill>
                <a:latin typeface="Calibri"/>
                <a:cs typeface="Calibri"/>
              </a:rPr>
              <a:t>avant</a:t>
            </a:r>
            <a:r>
              <a:rPr sz="1400" spc="45" dirty="0">
                <a:solidFill>
                  <a:srgbClr val="404040"/>
                </a:solidFill>
                <a:latin typeface="Calibri"/>
                <a:cs typeface="Calibri"/>
              </a:rPr>
              <a:t> </a:t>
            </a:r>
            <a:r>
              <a:rPr sz="1400" spc="-10" dirty="0">
                <a:solidFill>
                  <a:srgbClr val="404040"/>
                </a:solidFill>
                <a:latin typeface="Calibri"/>
                <a:cs typeface="Calibri"/>
              </a:rPr>
              <a:t>l'exécution</a:t>
            </a:r>
            <a:endParaRPr sz="1400" dirty="0">
              <a:latin typeface="Calibri"/>
              <a:cs typeface="Calibri"/>
            </a:endParaRPr>
          </a:p>
          <a:p>
            <a:pPr marL="104139">
              <a:lnSpc>
                <a:spcPts val="2280"/>
              </a:lnSpc>
            </a:pPr>
            <a:r>
              <a:rPr sz="1400" dirty="0">
                <a:solidFill>
                  <a:srgbClr val="404040"/>
                </a:solidFill>
                <a:latin typeface="Calibri"/>
                <a:cs typeface="Calibri"/>
              </a:rPr>
              <a:t>de</a:t>
            </a:r>
            <a:r>
              <a:rPr sz="1400" spc="-20" dirty="0">
                <a:solidFill>
                  <a:srgbClr val="404040"/>
                </a:solidFill>
                <a:latin typeface="Calibri"/>
                <a:cs typeface="Calibri"/>
              </a:rPr>
              <a:t> </a:t>
            </a:r>
            <a:r>
              <a:rPr sz="1400" spc="-15" dirty="0">
                <a:solidFill>
                  <a:srgbClr val="404040"/>
                </a:solidFill>
                <a:latin typeface="Calibri"/>
                <a:cs typeface="Calibri"/>
              </a:rPr>
              <a:t>l'échantillonneur.</a:t>
            </a:r>
            <a:endParaRPr sz="1400" dirty="0">
              <a:latin typeface="Calibri"/>
              <a:cs typeface="Calibri"/>
            </a:endParaRPr>
          </a:p>
          <a:p>
            <a:pPr marL="396875" marR="122555" lvl="1" indent="-182880">
              <a:lnSpc>
                <a:spcPts val="1939"/>
              </a:lnSpc>
              <a:spcBef>
                <a:spcPts val="250"/>
              </a:spcBef>
              <a:buClr>
                <a:srgbClr val="D24717"/>
              </a:buClr>
              <a:buFont typeface="Wingdings"/>
              <a:buChar char=""/>
              <a:tabLst>
                <a:tab pos="448945" algn="l"/>
              </a:tabLst>
            </a:pPr>
            <a:r>
              <a:rPr sz="1200" spc="-10" dirty="0">
                <a:solidFill>
                  <a:srgbClr val="404040"/>
                </a:solidFill>
                <a:latin typeface="Calibri"/>
                <a:cs typeface="Calibri"/>
              </a:rPr>
              <a:t>Exemple </a:t>
            </a:r>
            <a:r>
              <a:rPr sz="1200" dirty="0">
                <a:solidFill>
                  <a:srgbClr val="404040"/>
                </a:solidFill>
                <a:latin typeface="Calibri"/>
                <a:cs typeface="Calibri"/>
              </a:rPr>
              <a:t>: JSR223 </a:t>
            </a:r>
            <a:r>
              <a:rPr sz="1200" spc="-15" dirty="0">
                <a:solidFill>
                  <a:srgbClr val="404040"/>
                </a:solidFill>
                <a:latin typeface="Calibri"/>
                <a:cs typeface="Calibri"/>
              </a:rPr>
              <a:t>Pre </a:t>
            </a:r>
            <a:r>
              <a:rPr sz="1200" spc="-10" dirty="0">
                <a:solidFill>
                  <a:srgbClr val="404040"/>
                </a:solidFill>
                <a:latin typeface="Calibri"/>
                <a:cs typeface="Calibri"/>
              </a:rPr>
              <a:t>Processor avec </a:t>
            </a:r>
            <a:r>
              <a:rPr sz="1200" spc="-5" dirty="0">
                <a:solidFill>
                  <a:srgbClr val="404040"/>
                </a:solidFill>
                <a:latin typeface="Calibri"/>
                <a:cs typeface="Calibri"/>
              </a:rPr>
              <a:t>Apache </a:t>
            </a:r>
            <a:r>
              <a:rPr sz="1200" spc="-10" dirty="0">
                <a:solidFill>
                  <a:srgbClr val="404040"/>
                </a:solidFill>
                <a:latin typeface="Calibri"/>
                <a:cs typeface="Calibri"/>
              </a:rPr>
              <a:t>Groovy (similaire </a:t>
            </a:r>
            <a:r>
              <a:rPr sz="1200" dirty="0">
                <a:solidFill>
                  <a:srgbClr val="404040"/>
                </a:solidFill>
                <a:latin typeface="Calibri"/>
                <a:cs typeface="Calibri"/>
              </a:rPr>
              <a:t>au </a:t>
            </a:r>
            <a:r>
              <a:rPr sz="1200" spc="-10" dirty="0">
                <a:solidFill>
                  <a:srgbClr val="404040"/>
                </a:solidFill>
                <a:latin typeface="Calibri"/>
                <a:cs typeface="Calibri"/>
              </a:rPr>
              <a:t>style </a:t>
            </a:r>
            <a:r>
              <a:rPr sz="1200" dirty="0">
                <a:solidFill>
                  <a:srgbClr val="404040"/>
                </a:solidFill>
                <a:latin typeface="Calibri"/>
                <a:cs typeface="Calibri"/>
              </a:rPr>
              <a:t>de  </a:t>
            </a:r>
            <a:r>
              <a:rPr sz="1200" spc="-10" dirty="0">
                <a:solidFill>
                  <a:srgbClr val="404040"/>
                </a:solidFill>
                <a:latin typeface="Calibri"/>
                <a:cs typeface="Calibri"/>
              </a:rPr>
              <a:t>codage Java) </a:t>
            </a:r>
            <a:r>
              <a:rPr sz="1200" spc="-5" dirty="0">
                <a:solidFill>
                  <a:srgbClr val="404040"/>
                </a:solidFill>
                <a:latin typeface="Calibri"/>
                <a:cs typeface="Calibri"/>
              </a:rPr>
              <a:t>pour </a:t>
            </a:r>
            <a:r>
              <a:rPr sz="1200" dirty="0">
                <a:solidFill>
                  <a:srgbClr val="404040"/>
                </a:solidFill>
                <a:latin typeface="Calibri"/>
                <a:cs typeface="Calibri"/>
              </a:rPr>
              <a:t>modifier </a:t>
            </a:r>
            <a:r>
              <a:rPr sz="1200" spc="-5" dirty="0">
                <a:solidFill>
                  <a:srgbClr val="404040"/>
                </a:solidFill>
                <a:latin typeface="Calibri"/>
                <a:cs typeface="Calibri"/>
              </a:rPr>
              <a:t>l'échantillonneur </a:t>
            </a:r>
            <a:r>
              <a:rPr sz="1200" spc="-15" dirty="0">
                <a:solidFill>
                  <a:srgbClr val="404040"/>
                </a:solidFill>
                <a:latin typeface="Calibri"/>
                <a:cs typeface="Calibri"/>
              </a:rPr>
              <a:t>avant </a:t>
            </a:r>
            <a:r>
              <a:rPr sz="1200" spc="-5" dirty="0">
                <a:solidFill>
                  <a:srgbClr val="404040"/>
                </a:solidFill>
                <a:latin typeface="Calibri"/>
                <a:cs typeface="Calibri"/>
              </a:rPr>
              <a:t>de </a:t>
            </a:r>
            <a:r>
              <a:rPr sz="1200" dirty="0">
                <a:solidFill>
                  <a:srgbClr val="404040"/>
                </a:solidFill>
                <a:latin typeface="Calibri"/>
                <a:cs typeface="Calibri"/>
              </a:rPr>
              <a:t>le</a:t>
            </a:r>
            <a:r>
              <a:rPr sz="1200" spc="90" dirty="0">
                <a:solidFill>
                  <a:srgbClr val="404040"/>
                </a:solidFill>
                <a:latin typeface="Calibri"/>
                <a:cs typeface="Calibri"/>
              </a:rPr>
              <a:t> </a:t>
            </a:r>
            <a:r>
              <a:rPr sz="1200" spc="-30" dirty="0">
                <a:solidFill>
                  <a:srgbClr val="404040"/>
                </a:solidFill>
                <a:latin typeface="Calibri"/>
                <a:cs typeface="Calibri"/>
              </a:rPr>
              <a:t>lancer.</a:t>
            </a:r>
            <a:endParaRPr sz="1200" dirty="0">
              <a:latin typeface="Calibri"/>
              <a:cs typeface="Calibri"/>
            </a:endParaRPr>
          </a:p>
          <a:p>
            <a:pPr lvl="1">
              <a:lnSpc>
                <a:spcPct val="100000"/>
              </a:lnSpc>
              <a:buClr>
                <a:srgbClr val="D24717"/>
              </a:buClr>
              <a:buFont typeface="Wingdings"/>
              <a:buChar char=""/>
            </a:pPr>
            <a:endParaRPr sz="1600" dirty="0">
              <a:latin typeface="Times New Roman"/>
              <a:cs typeface="Times New Roman"/>
            </a:endParaRPr>
          </a:p>
          <a:p>
            <a:pPr marL="270510" indent="-258445">
              <a:lnSpc>
                <a:spcPts val="2280"/>
              </a:lnSpc>
              <a:buClr>
                <a:srgbClr val="D24717"/>
              </a:buClr>
              <a:buFont typeface="Wingdings"/>
              <a:buChar char=""/>
              <a:tabLst>
                <a:tab pos="271145" algn="l"/>
              </a:tabLst>
            </a:pPr>
            <a:r>
              <a:rPr sz="1400" b="1" spc="-15" dirty="0">
                <a:solidFill>
                  <a:srgbClr val="404040"/>
                </a:solidFill>
                <a:latin typeface="Calibri"/>
                <a:cs typeface="Calibri"/>
              </a:rPr>
              <a:t>Post </a:t>
            </a:r>
            <a:r>
              <a:rPr sz="1400" b="1" spc="-5" dirty="0">
                <a:solidFill>
                  <a:srgbClr val="404040"/>
                </a:solidFill>
                <a:latin typeface="Calibri"/>
                <a:cs typeface="Calibri"/>
              </a:rPr>
              <a:t>Processors </a:t>
            </a:r>
            <a:r>
              <a:rPr sz="1400" dirty="0">
                <a:solidFill>
                  <a:srgbClr val="404040"/>
                </a:solidFill>
                <a:latin typeface="Calibri"/>
                <a:cs typeface="Calibri"/>
              </a:rPr>
              <a:t>: </a:t>
            </a:r>
            <a:r>
              <a:rPr sz="1400" spc="-10" dirty="0">
                <a:solidFill>
                  <a:srgbClr val="404040"/>
                </a:solidFill>
                <a:latin typeface="Calibri"/>
                <a:cs typeface="Calibri"/>
              </a:rPr>
              <a:t>effectuer </a:t>
            </a:r>
            <a:r>
              <a:rPr sz="1400" dirty="0">
                <a:solidFill>
                  <a:srgbClr val="404040"/>
                </a:solidFill>
                <a:latin typeface="Calibri"/>
                <a:cs typeface="Calibri"/>
              </a:rPr>
              <a:t>des </a:t>
            </a:r>
            <a:r>
              <a:rPr sz="1400" spc="-5" dirty="0">
                <a:solidFill>
                  <a:srgbClr val="404040"/>
                </a:solidFill>
                <a:latin typeface="Calibri"/>
                <a:cs typeface="Calibri"/>
              </a:rPr>
              <a:t>opérations </a:t>
            </a:r>
            <a:r>
              <a:rPr sz="1400" dirty="0">
                <a:solidFill>
                  <a:srgbClr val="404040"/>
                </a:solidFill>
                <a:latin typeface="Calibri"/>
                <a:cs typeface="Calibri"/>
              </a:rPr>
              <a:t>/ actions </a:t>
            </a:r>
            <a:r>
              <a:rPr sz="1400" spc="-5" dirty="0">
                <a:solidFill>
                  <a:srgbClr val="404040"/>
                </a:solidFill>
                <a:latin typeface="Calibri"/>
                <a:cs typeface="Calibri"/>
              </a:rPr>
              <a:t>après</a:t>
            </a:r>
            <a:r>
              <a:rPr sz="1400" spc="30" dirty="0">
                <a:solidFill>
                  <a:srgbClr val="404040"/>
                </a:solidFill>
                <a:latin typeface="Calibri"/>
                <a:cs typeface="Calibri"/>
              </a:rPr>
              <a:t> </a:t>
            </a:r>
            <a:r>
              <a:rPr sz="1400" spc="-10" dirty="0">
                <a:solidFill>
                  <a:srgbClr val="404040"/>
                </a:solidFill>
                <a:latin typeface="Calibri"/>
                <a:cs typeface="Calibri"/>
              </a:rPr>
              <a:t>l'exécution</a:t>
            </a:r>
            <a:endParaRPr sz="1400" dirty="0">
              <a:latin typeface="Calibri"/>
              <a:cs typeface="Calibri"/>
            </a:endParaRPr>
          </a:p>
          <a:p>
            <a:pPr marL="104139">
              <a:lnSpc>
                <a:spcPts val="2280"/>
              </a:lnSpc>
            </a:pPr>
            <a:r>
              <a:rPr sz="1400" dirty="0">
                <a:solidFill>
                  <a:srgbClr val="404040"/>
                </a:solidFill>
                <a:latin typeface="Calibri"/>
                <a:cs typeface="Calibri"/>
              </a:rPr>
              <a:t>de</a:t>
            </a:r>
            <a:r>
              <a:rPr sz="1400" spc="-20" dirty="0">
                <a:solidFill>
                  <a:srgbClr val="404040"/>
                </a:solidFill>
                <a:latin typeface="Calibri"/>
                <a:cs typeface="Calibri"/>
              </a:rPr>
              <a:t> </a:t>
            </a:r>
            <a:r>
              <a:rPr sz="1400" spc="-15" dirty="0">
                <a:solidFill>
                  <a:srgbClr val="404040"/>
                </a:solidFill>
                <a:latin typeface="Calibri"/>
                <a:cs typeface="Calibri"/>
              </a:rPr>
              <a:t>l'échantillonneur.</a:t>
            </a:r>
            <a:endParaRPr sz="1400" dirty="0">
              <a:latin typeface="Calibri"/>
              <a:cs typeface="Calibri"/>
            </a:endParaRPr>
          </a:p>
          <a:p>
            <a:pPr marL="396875" marR="99060" lvl="1" indent="-182880">
              <a:lnSpc>
                <a:spcPts val="1939"/>
              </a:lnSpc>
              <a:spcBef>
                <a:spcPts val="250"/>
              </a:spcBef>
              <a:buClr>
                <a:srgbClr val="D24717"/>
              </a:buClr>
              <a:buFont typeface="Wingdings"/>
              <a:buChar char=""/>
              <a:tabLst>
                <a:tab pos="448945" algn="l"/>
              </a:tabLst>
            </a:pPr>
            <a:r>
              <a:rPr sz="1200" spc="-10" dirty="0">
                <a:solidFill>
                  <a:srgbClr val="404040"/>
                </a:solidFill>
                <a:latin typeface="Calibri"/>
                <a:cs typeface="Calibri"/>
              </a:rPr>
              <a:t>Exemples </a:t>
            </a:r>
            <a:r>
              <a:rPr sz="1200" dirty="0">
                <a:solidFill>
                  <a:srgbClr val="404040"/>
                </a:solidFill>
                <a:latin typeface="Calibri"/>
                <a:cs typeface="Calibri"/>
              </a:rPr>
              <a:t>: </a:t>
            </a:r>
            <a:r>
              <a:rPr sz="1200" spc="-10" dirty="0">
                <a:solidFill>
                  <a:srgbClr val="404040"/>
                </a:solidFill>
                <a:latin typeface="Calibri"/>
                <a:cs typeface="Calibri"/>
              </a:rPr>
              <a:t>récupération </a:t>
            </a:r>
            <a:r>
              <a:rPr sz="1200" spc="-5" dirty="0">
                <a:solidFill>
                  <a:srgbClr val="404040"/>
                </a:solidFill>
                <a:latin typeface="Calibri"/>
                <a:cs typeface="Calibri"/>
              </a:rPr>
              <a:t>de </a:t>
            </a:r>
            <a:r>
              <a:rPr sz="1200" spc="-10" dirty="0">
                <a:solidFill>
                  <a:srgbClr val="404040"/>
                </a:solidFill>
                <a:latin typeface="Calibri"/>
                <a:cs typeface="Calibri"/>
              </a:rPr>
              <a:t>valeurs </a:t>
            </a:r>
            <a:r>
              <a:rPr sz="1200" spc="-5" dirty="0">
                <a:solidFill>
                  <a:srgbClr val="404040"/>
                </a:solidFill>
                <a:latin typeface="Calibri"/>
                <a:cs typeface="Calibri"/>
              </a:rPr>
              <a:t>dynamiques </a:t>
            </a:r>
            <a:r>
              <a:rPr sz="1200" spc="-10" dirty="0">
                <a:solidFill>
                  <a:srgbClr val="404040"/>
                </a:solidFill>
                <a:latin typeface="Calibri"/>
                <a:cs typeface="Calibri"/>
              </a:rPr>
              <a:t>telles </a:t>
            </a:r>
            <a:r>
              <a:rPr sz="1200" spc="-5" dirty="0">
                <a:solidFill>
                  <a:srgbClr val="404040"/>
                </a:solidFill>
                <a:latin typeface="Calibri"/>
                <a:cs typeface="Calibri"/>
              </a:rPr>
              <a:t>que l'ID de session  </a:t>
            </a:r>
            <a:r>
              <a:rPr sz="1200" spc="-10" dirty="0">
                <a:solidFill>
                  <a:srgbClr val="404040"/>
                </a:solidFill>
                <a:latin typeface="Calibri"/>
                <a:cs typeface="Calibri"/>
              </a:rPr>
              <a:t>(post-processeur Regular Expression Extractor), </a:t>
            </a:r>
            <a:r>
              <a:rPr sz="1200" spc="-5" dirty="0">
                <a:solidFill>
                  <a:srgbClr val="404040"/>
                </a:solidFill>
                <a:latin typeface="Calibri"/>
                <a:cs typeface="Calibri"/>
              </a:rPr>
              <a:t>CSS/JQuery </a:t>
            </a:r>
            <a:r>
              <a:rPr sz="1200" spc="-10" dirty="0">
                <a:solidFill>
                  <a:srgbClr val="404040"/>
                </a:solidFill>
                <a:latin typeface="Calibri"/>
                <a:cs typeface="Calibri"/>
              </a:rPr>
              <a:t>Extractor </a:t>
            </a:r>
            <a:r>
              <a:rPr sz="1200" spc="-5" dirty="0">
                <a:solidFill>
                  <a:srgbClr val="404040"/>
                </a:solidFill>
                <a:latin typeface="Calibri"/>
                <a:cs typeface="Calibri"/>
              </a:rPr>
              <a:t>pour  HTML, </a:t>
            </a:r>
            <a:r>
              <a:rPr sz="1200" dirty="0">
                <a:solidFill>
                  <a:srgbClr val="404040"/>
                </a:solidFill>
                <a:latin typeface="Calibri"/>
                <a:cs typeface="Calibri"/>
              </a:rPr>
              <a:t>JSON </a:t>
            </a:r>
            <a:r>
              <a:rPr sz="1200" spc="-10" dirty="0">
                <a:solidFill>
                  <a:srgbClr val="404040"/>
                </a:solidFill>
                <a:latin typeface="Calibri"/>
                <a:cs typeface="Calibri"/>
              </a:rPr>
              <a:t>Extractor </a:t>
            </a:r>
            <a:r>
              <a:rPr sz="1200" spc="-5" dirty="0">
                <a:solidFill>
                  <a:srgbClr val="404040"/>
                </a:solidFill>
                <a:latin typeface="Calibri"/>
                <a:cs typeface="Calibri"/>
              </a:rPr>
              <a:t>pour </a:t>
            </a:r>
            <a:r>
              <a:rPr sz="1200" dirty="0">
                <a:solidFill>
                  <a:srgbClr val="404040"/>
                </a:solidFill>
                <a:latin typeface="Calibri"/>
                <a:cs typeface="Calibri"/>
              </a:rPr>
              <a:t>JSON, </a:t>
            </a:r>
            <a:r>
              <a:rPr sz="1200" spc="-15" dirty="0">
                <a:solidFill>
                  <a:srgbClr val="404040"/>
                </a:solidFill>
                <a:latin typeface="Calibri"/>
                <a:cs typeface="Calibri"/>
              </a:rPr>
              <a:t>XPath </a:t>
            </a:r>
            <a:r>
              <a:rPr sz="1200" spc="-10" dirty="0">
                <a:solidFill>
                  <a:srgbClr val="404040"/>
                </a:solidFill>
                <a:latin typeface="Calibri"/>
                <a:cs typeface="Calibri"/>
              </a:rPr>
              <a:t>Extractor </a:t>
            </a:r>
            <a:r>
              <a:rPr sz="1200" spc="-5" dirty="0">
                <a:solidFill>
                  <a:srgbClr val="404040"/>
                </a:solidFill>
                <a:latin typeface="Calibri"/>
                <a:cs typeface="Calibri"/>
              </a:rPr>
              <a:t>pour</a:t>
            </a:r>
            <a:r>
              <a:rPr sz="1200" spc="85" dirty="0">
                <a:solidFill>
                  <a:srgbClr val="404040"/>
                </a:solidFill>
                <a:latin typeface="Calibri"/>
                <a:cs typeface="Calibri"/>
              </a:rPr>
              <a:t> </a:t>
            </a:r>
            <a:r>
              <a:rPr sz="1200" spc="-5" dirty="0">
                <a:solidFill>
                  <a:srgbClr val="404040"/>
                </a:solidFill>
                <a:latin typeface="Calibri"/>
                <a:cs typeface="Calibri"/>
              </a:rPr>
              <a:t>XML.</a:t>
            </a:r>
            <a:endParaRPr sz="12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945203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364490" y="895350"/>
            <a:ext cx="7552690" cy="3474669"/>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1600" b="1" spc="-5" dirty="0">
                <a:solidFill>
                  <a:srgbClr val="404040"/>
                </a:solidFill>
                <a:latin typeface="Calibri"/>
                <a:cs typeface="Calibri"/>
              </a:rPr>
              <a:t>Assertions </a:t>
            </a:r>
            <a:r>
              <a:rPr sz="1600" dirty="0">
                <a:solidFill>
                  <a:srgbClr val="404040"/>
                </a:solidFill>
                <a:latin typeface="Calibri"/>
                <a:cs typeface="Calibri"/>
              </a:rPr>
              <a:t>: </a:t>
            </a:r>
            <a:r>
              <a:rPr sz="1600" spc="-10" dirty="0">
                <a:solidFill>
                  <a:srgbClr val="404040"/>
                </a:solidFill>
                <a:latin typeface="Calibri"/>
                <a:cs typeface="Calibri"/>
              </a:rPr>
              <a:t>Possibilité </a:t>
            </a:r>
            <a:r>
              <a:rPr sz="1600" spc="-20" dirty="0">
                <a:solidFill>
                  <a:srgbClr val="404040"/>
                </a:solidFill>
                <a:latin typeface="Calibri"/>
                <a:cs typeface="Calibri"/>
              </a:rPr>
              <a:t>d’affirmer </a:t>
            </a:r>
            <a:r>
              <a:rPr sz="1600" dirty="0">
                <a:solidFill>
                  <a:srgbClr val="404040"/>
                </a:solidFill>
                <a:latin typeface="Calibri"/>
                <a:cs typeface="Calibri"/>
              </a:rPr>
              <a:t>la </a:t>
            </a:r>
            <a:r>
              <a:rPr sz="1600" spc="-5" dirty="0">
                <a:solidFill>
                  <a:srgbClr val="404040"/>
                </a:solidFill>
                <a:latin typeface="Calibri"/>
                <a:cs typeface="Calibri"/>
              </a:rPr>
              <a:t>réponse </a:t>
            </a:r>
            <a:r>
              <a:rPr sz="1600" dirty="0">
                <a:solidFill>
                  <a:srgbClr val="404040"/>
                </a:solidFill>
                <a:latin typeface="Calibri"/>
                <a:cs typeface="Calibri"/>
              </a:rPr>
              <a:t>des </a:t>
            </a:r>
            <a:r>
              <a:rPr sz="1600" spc="-5" dirty="0">
                <a:solidFill>
                  <a:srgbClr val="404040"/>
                </a:solidFill>
                <a:latin typeface="Calibri"/>
                <a:cs typeface="Calibri"/>
              </a:rPr>
              <a:t>échantillonneurs de  </a:t>
            </a:r>
            <a:r>
              <a:rPr sz="1600" spc="-15" dirty="0">
                <a:solidFill>
                  <a:srgbClr val="404040"/>
                </a:solidFill>
                <a:latin typeface="Calibri"/>
                <a:cs typeface="Calibri"/>
              </a:rPr>
              <a:t>différentes </a:t>
            </a:r>
            <a:r>
              <a:rPr sz="1600" spc="-5" dirty="0">
                <a:solidFill>
                  <a:srgbClr val="404040"/>
                </a:solidFill>
                <a:latin typeface="Calibri"/>
                <a:cs typeface="Calibri"/>
              </a:rPr>
              <a:t>manières, comme rechercher du </a:t>
            </a:r>
            <a:r>
              <a:rPr sz="1600" spc="-20" dirty="0">
                <a:solidFill>
                  <a:srgbClr val="404040"/>
                </a:solidFill>
                <a:latin typeface="Calibri"/>
                <a:cs typeface="Calibri"/>
              </a:rPr>
              <a:t>texte, </a:t>
            </a:r>
            <a:r>
              <a:rPr sz="1600" dirty="0">
                <a:solidFill>
                  <a:srgbClr val="404040"/>
                </a:solidFill>
                <a:latin typeface="Calibri"/>
                <a:cs typeface="Calibri"/>
              </a:rPr>
              <a:t>la </a:t>
            </a:r>
            <a:r>
              <a:rPr sz="1600" spc="-10" dirty="0">
                <a:solidFill>
                  <a:srgbClr val="404040"/>
                </a:solidFill>
                <a:latin typeface="Calibri"/>
                <a:cs typeface="Calibri"/>
              </a:rPr>
              <a:t>taille </a:t>
            </a:r>
            <a:r>
              <a:rPr sz="1600" spc="-5" dirty="0">
                <a:solidFill>
                  <a:srgbClr val="404040"/>
                </a:solidFill>
                <a:latin typeface="Calibri"/>
                <a:cs typeface="Calibri"/>
              </a:rPr>
              <a:t>de </a:t>
            </a:r>
            <a:r>
              <a:rPr sz="1600" dirty="0">
                <a:solidFill>
                  <a:srgbClr val="404040"/>
                </a:solidFill>
                <a:latin typeface="Calibri"/>
                <a:cs typeface="Calibri"/>
              </a:rPr>
              <a:t>la </a:t>
            </a:r>
            <a:r>
              <a:rPr sz="1600" spc="-5" dirty="0">
                <a:solidFill>
                  <a:srgbClr val="404040"/>
                </a:solidFill>
                <a:latin typeface="Calibri"/>
                <a:cs typeface="Calibri"/>
              </a:rPr>
              <a:t>réponse  </a:t>
            </a:r>
            <a:r>
              <a:rPr sz="1600" spc="-10" dirty="0">
                <a:solidFill>
                  <a:srgbClr val="404040"/>
                </a:solidFill>
                <a:latin typeface="Calibri"/>
                <a:cs typeface="Calibri"/>
              </a:rPr>
              <a:t>et </a:t>
            </a:r>
            <a:r>
              <a:rPr sz="1600" dirty="0">
                <a:solidFill>
                  <a:srgbClr val="404040"/>
                </a:solidFill>
                <a:latin typeface="Calibri"/>
                <a:cs typeface="Calibri"/>
              </a:rPr>
              <a:t>la </a:t>
            </a:r>
            <a:r>
              <a:rPr sz="1600" spc="-5" dirty="0">
                <a:solidFill>
                  <a:srgbClr val="404040"/>
                </a:solidFill>
                <a:latin typeface="Calibri"/>
                <a:cs typeface="Calibri"/>
              </a:rPr>
              <a:t>durée </a:t>
            </a:r>
            <a:r>
              <a:rPr sz="1600" dirty="0">
                <a:solidFill>
                  <a:srgbClr val="404040"/>
                </a:solidFill>
                <a:latin typeface="Calibri"/>
                <a:cs typeface="Calibri"/>
              </a:rPr>
              <a:t>pour </a:t>
            </a:r>
            <a:r>
              <a:rPr sz="1600" spc="-10" dirty="0">
                <a:solidFill>
                  <a:srgbClr val="404040"/>
                </a:solidFill>
                <a:latin typeface="Calibri"/>
                <a:cs typeface="Calibri"/>
              </a:rPr>
              <a:t>recevoir </a:t>
            </a:r>
            <a:r>
              <a:rPr sz="1600" dirty="0">
                <a:solidFill>
                  <a:srgbClr val="404040"/>
                </a:solidFill>
                <a:latin typeface="Calibri"/>
                <a:cs typeface="Calibri"/>
              </a:rPr>
              <a:t>la </a:t>
            </a:r>
            <a:r>
              <a:rPr sz="1600" spc="-5" dirty="0">
                <a:solidFill>
                  <a:srgbClr val="404040"/>
                </a:solidFill>
                <a:latin typeface="Calibri"/>
                <a:cs typeface="Calibri"/>
              </a:rPr>
              <a:t>réponse, </a:t>
            </a:r>
            <a:r>
              <a:rPr sz="1600" spc="-10" dirty="0">
                <a:solidFill>
                  <a:srgbClr val="404040"/>
                </a:solidFill>
                <a:latin typeface="Calibri"/>
                <a:cs typeface="Calibri"/>
              </a:rPr>
              <a:t>etc.</a:t>
            </a:r>
            <a:endParaRPr sz="1600" dirty="0">
              <a:latin typeface="Calibri"/>
              <a:cs typeface="Calibri"/>
            </a:endParaRPr>
          </a:p>
          <a:p>
            <a:pPr>
              <a:lnSpc>
                <a:spcPct val="100000"/>
              </a:lnSpc>
              <a:spcBef>
                <a:spcPts val="30"/>
              </a:spcBef>
              <a:buClr>
                <a:srgbClr val="D24717"/>
              </a:buClr>
              <a:buFont typeface="Wingdings"/>
              <a:buChar char=""/>
            </a:pPr>
            <a:endParaRPr sz="1600" dirty="0">
              <a:latin typeface="Times New Roman"/>
              <a:cs typeface="Times New Roman"/>
            </a:endParaRPr>
          </a:p>
          <a:p>
            <a:pPr marL="448309" lvl="1" indent="-234950">
              <a:lnSpc>
                <a:spcPct val="100000"/>
              </a:lnSpc>
              <a:buClr>
                <a:srgbClr val="D24717"/>
              </a:buClr>
              <a:buFont typeface="Wingdings"/>
              <a:buChar char=""/>
              <a:tabLst>
                <a:tab pos="448945" algn="l"/>
              </a:tabLst>
            </a:pPr>
            <a:r>
              <a:rPr sz="1400" spc="-10" dirty="0">
                <a:solidFill>
                  <a:srgbClr val="404040"/>
                </a:solidFill>
                <a:latin typeface="Calibri"/>
                <a:cs typeface="Calibri"/>
              </a:rPr>
              <a:t>Exemple </a:t>
            </a:r>
            <a:r>
              <a:rPr sz="1400" dirty="0">
                <a:solidFill>
                  <a:srgbClr val="404040"/>
                </a:solidFill>
                <a:latin typeface="Calibri"/>
                <a:cs typeface="Calibri"/>
              </a:rPr>
              <a:t>: </a:t>
            </a:r>
            <a:r>
              <a:rPr sz="1400" spc="-10" dirty="0">
                <a:solidFill>
                  <a:srgbClr val="404040"/>
                </a:solidFill>
                <a:latin typeface="Calibri"/>
                <a:cs typeface="Calibri"/>
              </a:rPr>
              <a:t>Response </a:t>
            </a:r>
            <a:r>
              <a:rPr sz="1400" spc="-5" dirty="0">
                <a:solidFill>
                  <a:srgbClr val="404040"/>
                </a:solidFill>
                <a:latin typeface="Calibri"/>
                <a:cs typeface="Calibri"/>
              </a:rPr>
              <a:t>Assertion pour </a:t>
            </a:r>
            <a:r>
              <a:rPr sz="1400" spc="-10" dirty="0">
                <a:solidFill>
                  <a:srgbClr val="404040"/>
                </a:solidFill>
                <a:latin typeface="Calibri"/>
                <a:cs typeface="Calibri"/>
              </a:rPr>
              <a:t>rechercher </a:t>
            </a:r>
            <a:r>
              <a:rPr sz="1400" spc="-5" dirty="0">
                <a:solidFill>
                  <a:srgbClr val="404040"/>
                </a:solidFill>
                <a:latin typeface="Calibri"/>
                <a:cs typeface="Calibri"/>
              </a:rPr>
              <a:t>du </a:t>
            </a:r>
            <a:r>
              <a:rPr sz="1400" spc="-15" dirty="0">
                <a:solidFill>
                  <a:srgbClr val="404040"/>
                </a:solidFill>
                <a:latin typeface="Calibri"/>
                <a:cs typeface="Calibri"/>
              </a:rPr>
              <a:t>texte. </a:t>
            </a:r>
            <a:r>
              <a:rPr sz="1400" spc="-5" dirty="0">
                <a:solidFill>
                  <a:srgbClr val="404040"/>
                </a:solidFill>
                <a:latin typeface="Calibri"/>
                <a:cs typeface="Calibri"/>
              </a:rPr>
              <a:t>dans </a:t>
            </a:r>
            <a:r>
              <a:rPr sz="1400" dirty="0">
                <a:solidFill>
                  <a:srgbClr val="404040"/>
                </a:solidFill>
                <a:latin typeface="Calibri"/>
                <a:cs typeface="Calibri"/>
              </a:rPr>
              <a:t>la</a:t>
            </a:r>
            <a:r>
              <a:rPr sz="1400" spc="145" dirty="0">
                <a:solidFill>
                  <a:srgbClr val="404040"/>
                </a:solidFill>
                <a:latin typeface="Calibri"/>
                <a:cs typeface="Calibri"/>
              </a:rPr>
              <a:t> </a:t>
            </a:r>
            <a:r>
              <a:rPr sz="1400" spc="-5" dirty="0">
                <a:solidFill>
                  <a:srgbClr val="404040"/>
                </a:solidFill>
                <a:latin typeface="Calibri"/>
                <a:cs typeface="Calibri"/>
              </a:rPr>
              <a:t>réponse.</a:t>
            </a:r>
            <a:endParaRPr sz="1400" dirty="0">
              <a:latin typeface="Calibri"/>
              <a:cs typeface="Calibri"/>
            </a:endParaRPr>
          </a:p>
          <a:p>
            <a:pPr lvl="1">
              <a:lnSpc>
                <a:spcPct val="100000"/>
              </a:lnSpc>
              <a:spcBef>
                <a:spcPts val="5"/>
              </a:spcBef>
              <a:buClr>
                <a:srgbClr val="D24717"/>
              </a:buClr>
              <a:buFont typeface="Wingdings"/>
              <a:buChar char=""/>
            </a:pPr>
            <a:endParaRPr dirty="0">
              <a:latin typeface="Times New Roman"/>
              <a:cs typeface="Times New Roman"/>
            </a:endParaRPr>
          </a:p>
          <a:p>
            <a:pPr marL="396875" marR="298450" lvl="1" indent="-182880">
              <a:lnSpc>
                <a:spcPts val="1939"/>
              </a:lnSpc>
              <a:spcBef>
                <a:spcPts val="5"/>
              </a:spcBef>
              <a:buClr>
                <a:srgbClr val="D24717"/>
              </a:buClr>
              <a:buFont typeface="Wingdings"/>
              <a:buChar char=""/>
              <a:tabLst>
                <a:tab pos="448945" algn="l"/>
              </a:tabLst>
            </a:pPr>
            <a:r>
              <a:rPr sz="1400" spc="-5" dirty="0">
                <a:solidFill>
                  <a:srgbClr val="404040"/>
                </a:solidFill>
                <a:latin typeface="Calibri"/>
                <a:cs typeface="Calibri"/>
              </a:rPr>
              <a:t>Si l'assertion </a:t>
            </a:r>
            <a:r>
              <a:rPr sz="1400" dirty="0">
                <a:solidFill>
                  <a:srgbClr val="404040"/>
                </a:solidFill>
                <a:latin typeface="Calibri"/>
                <a:cs typeface="Calibri"/>
              </a:rPr>
              <a:t>échoue, </a:t>
            </a:r>
            <a:r>
              <a:rPr sz="1400" spc="-10" dirty="0">
                <a:solidFill>
                  <a:srgbClr val="404040"/>
                </a:solidFill>
                <a:latin typeface="Calibri"/>
                <a:cs typeface="Calibri"/>
              </a:rPr>
              <a:t>JMeter marque </a:t>
            </a:r>
            <a:r>
              <a:rPr sz="1400" spc="-15" dirty="0">
                <a:solidFill>
                  <a:srgbClr val="404040"/>
                </a:solidFill>
                <a:latin typeface="Calibri"/>
                <a:cs typeface="Calibri"/>
              </a:rPr>
              <a:t>l'échantillonneur, </a:t>
            </a:r>
            <a:r>
              <a:rPr sz="1400" dirty="0">
                <a:solidFill>
                  <a:srgbClr val="404040"/>
                </a:solidFill>
                <a:latin typeface="Calibri"/>
                <a:cs typeface="Calibri"/>
              </a:rPr>
              <a:t>auquel </a:t>
            </a:r>
            <a:r>
              <a:rPr sz="1400" spc="-5" dirty="0">
                <a:solidFill>
                  <a:srgbClr val="404040"/>
                </a:solidFill>
                <a:latin typeface="Calibri"/>
                <a:cs typeface="Calibri"/>
              </a:rPr>
              <a:t>l'assertion  </a:t>
            </a:r>
            <a:r>
              <a:rPr sz="1400" spc="-10" dirty="0">
                <a:solidFill>
                  <a:srgbClr val="404040"/>
                </a:solidFill>
                <a:latin typeface="Calibri"/>
                <a:cs typeface="Calibri"/>
              </a:rPr>
              <a:t>est </a:t>
            </a:r>
            <a:r>
              <a:rPr sz="1400" spc="-5" dirty="0">
                <a:solidFill>
                  <a:srgbClr val="404040"/>
                </a:solidFill>
                <a:latin typeface="Calibri"/>
                <a:cs typeface="Calibri"/>
              </a:rPr>
              <a:t>appliquée, </a:t>
            </a:r>
            <a:r>
              <a:rPr sz="1400" spc="-10" dirty="0">
                <a:solidFill>
                  <a:srgbClr val="404040"/>
                </a:solidFill>
                <a:latin typeface="Calibri"/>
                <a:cs typeface="Calibri"/>
              </a:rPr>
              <a:t>comme</a:t>
            </a:r>
            <a:r>
              <a:rPr sz="1400" spc="40" dirty="0">
                <a:solidFill>
                  <a:srgbClr val="404040"/>
                </a:solidFill>
                <a:latin typeface="Calibri"/>
                <a:cs typeface="Calibri"/>
              </a:rPr>
              <a:t> </a:t>
            </a:r>
            <a:r>
              <a:rPr sz="1400" dirty="0">
                <a:solidFill>
                  <a:srgbClr val="404040"/>
                </a:solidFill>
                <a:latin typeface="Calibri"/>
                <a:cs typeface="Calibri"/>
              </a:rPr>
              <a:t>échec.</a:t>
            </a:r>
            <a:endParaRPr sz="1400" dirty="0">
              <a:latin typeface="Calibri"/>
              <a:cs typeface="Calibri"/>
            </a:endParaRPr>
          </a:p>
          <a:p>
            <a:pPr lvl="1">
              <a:lnSpc>
                <a:spcPct val="100000"/>
              </a:lnSpc>
              <a:spcBef>
                <a:spcPts val="45"/>
              </a:spcBef>
              <a:buClr>
                <a:srgbClr val="D24717"/>
              </a:buClr>
              <a:buFont typeface="Wingdings"/>
              <a:buChar char=""/>
            </a:pPr>
            <a:endParaRPr dirty="0">
              <a:latin typeface="Times New Roman"/>
              <a:cs typeface="Times New Roman"/>
            </a:endParaRPr>
          </a:p>
          <a:p>
            <a:pPr marL="104139" marR="219075" indent="-92075">
              <a:lnSpc>
                <a:spcPts val="2160"/>
              </a:lnSpc>
              <a:buClr>
                <a:srgbClr val="D24717"/>
              </a:buClr>
              <a:buFont typeface="Wingdings"/>
              <a:buChar char=""/>
              <a:tabLst>
                <a:tab pos="215900" algn="l"/>
              </a:tabLst>
            </a:pPr>
            <a:r>
              <a:rPr sz="1600" spc="-5" dirty="0">
                <a:solidFill>
                  <a:srgbClr val="404040"/>
                </a:solidFill>
                <a:latin typeface="Calibri"/>
                <a:cs typeface="Calibri"/>
              </a:rPr>
              <a:t>Les </a:t>
            </a:r>
            <a:r>
              <a:rPr sz="1600" b="1" spc="-5" dirty="0">
                <a:solidFill>
                  <a:srgbClr val="404040"/>
                </a:solidFill>
                <a:latin typeface="Calibri"/>
                <a:cs typeface="Calibri"/>
              </a:rPr>
              <a:t>auditeurs </a:t>
            </a:r>
            <a:r>
              <a:rPr sz="1600" dirty="0">
                <a:solidFill>
                  <a:srgbClr val="404040"/>
                </a:solidFill>
                <a:latin typeface="Calibri"/>
                <a:cs typeface="Calibri"/>
              </a:rPr>
              <a:t>: </a:t>
            </a:r>
            <a:r>
              <a:rPr sz="1600" spc="-10" dirty="0">
                <a:solidFill>
                  <a:srgbClr val="404040"/>
                </a:solidFill>
                <a:latin typeface="Calibri"/>
                <a:cs typeface="Calibri"/>
              </a:rPr>
              <a:t>sauvegarder </a:t>
            </a:r>
            <a:r>
              <a:rPr sz="1600" dirty="0">
                <a:solidFill>
                  <a:srgbClr val="404040"/>
                </a:solidFill>
                <a:latin typeface="Calibri"/>
                <a:cs typeface="Calibri"/>
              </a:rPr>
              <a:t>les </a:t>
            </a:r>
            <a:r>
              <a:rPr sz="1600" spc="-10" dirty="0">
                <a:solidFill>
                  <a:srgbClr val="404040"/>
                </a:solidFill>
                <a:latin typeface="Calibri"/>
                <a:cs typeface="Calibri"/>
              </a:rPr>
              <a:t>résultats </a:t>
            </a:r>
            <a:r>
              <a:rPr sz="1600" spc="-5" dirty="0">
                <a:solidFill>
                  <a:srgbClr val="404040"/>
                </a:solidFill>
                <a:latin typeface="Calibri"/>
                <a:cs typeface="Calibri"/>
              </a:rPr>
              <a:t>des </a:t>
            </a:r>
            <a:r>
              <a:rPr sz="1600" spc="-10" dirty="0">
                <a:solidFill>
                  <a:srgbClr val="404040"/>
                </a:solidFill>
                <a:latin typeface="Calibri"/>
                <a:cs typeface="Calibri"/>
              </a:rPr>
              <a:t>tests, voir l'exécution </a:t>
            </a:r>
            <a:r>
              <a:rPr sz="1600" spc="-5" dirty="0">
                <a:solidFill>
                  <a:srgbClr val="404040"/>
                </a:solidFill>
                <a:latin typeface="Calibri"/>
                <a:cs typeface="Calibri"/>
              </a:rPr>
              <a:t>du  </a:t>
            </a:r>
            <a:r>
              <a:rPr sz="1600" spc="-10" dirty="0">
                <a:solidFill>
                  <a:srgbClr val="404040"/>
                </a:solidFill>
                <a:latin typeface="Calibri"/>
                <a:cs typeface="Calibri"/>
              </a:rPr>
              <a:t>test,</a:t>
            </a:r>
            <a:r>
              <a:rPr sz="1600" spc="10" dirty="0">
                <a:solidFill>
                  <a:srgbClr val="404040"/>
                </a:solidFill>
                <a:latin typeface="Calibri"/>
                <a:cs typeface="Calibri"/>
              </a:rPr>
              <a:t> </a:t>
            </a:r>
            <a:r>
              <a:rPr sz="1600" spc="-10" dirty="0">
                <a:solidFill>
                  <a:srgbClr val="404040"/>
                </a:solidFill>
                <a:latin typeface="Calibri"/>
                <a:cs typeface="Calibri"/>
              </a:rPr>
              <a:t>etc.</a:t>
            </a:r>
            <a:endParaRPr sz="1600" dirty="0">
              <a:latin typeface="Calibri"/>
              <a:cs typeface="Calibri"/>
            </a:endParaRPr>
          </a:p>
          <a:p>
            <a:pPr>
              <a:lnSpc>
                <a:spcPct val="100000"/>
              </a:lnSpc>
              <a:spcBef>
                <a:spcPts val="35"/>
              </a:spcBef>
              <a:buClr>
                <a:srgbClr val="D24717"/>
              </a:buClr>
              <a:buFont typeface="Wingdings"/>
              <a:buChar char=""/>
            </a:pPr>
            <a:endParaRPr dirty="0">
              <a:latin typeface="Times New Roman"/>
              <a:cs typeface="Times New Roman"/>
            </a:endParaRPr>
          </a:p>
          <a:p>
            <a:pPr marL="396875" marR="314960" lvl="1" indent="-182880">
              <a:lnSpc>
                <a:spcPts val="1939"/>
              </a:lnSpc>
              <a:spcBef>
                <a:spcPts val="5"/>
              </a:spcBef>
              <a:buClr>
                <a:srgbClr val="D24717"/>
              </a:buClr>
              <a:buFont typeface="Wingdings"/>
              <a:buChar char=""/>
              <a:tabLst>
                <a:tab pos="397510" algn="l"/>
              </a:tabLst>
            </a:pPr>
            <a:r>
              <a:rPr sz="1400" spc="-10" dirty="0">
                <a:solidFill>
                  <a:srgbClr val="404040"/>
                </a:solidFill>
                <a:latin typeface="Calibri"/>
                <a:cs typeface="Calibri"/>
              </a:rPr>
              <a:t>Exemple: View Results </a:t>
            </a:r>
            <a:r>
              <a:rPr sz="1400" spc="-35" dirty="0">
                <a:solidFill>
                  <a:srgbClr val="404040"/>
                </a:solidFill>
                <a:latin typeface="Calibri"/>
                <a:cs typeface="Calibri"/>
              </a:rPr>
              <a:t>Tree </a:t>
            </a:r>
            <a:r>
              <a:rPr sz="1400" spc="-5" dirty="0">
                <a:solidFill>
                  <a:srgbClr val="404040"/>
                </a:solidFill>
                <a:latin typeface="Calibri"/>
                <a:cs typeface="Calibri"/>
              </a:rPr>
              <a:t>pour </a:t>
            </a:r>
            <a:r>
              <a:rPr sz="1400" spc="-10" dirty="0">
                <a:solidFill>
                  <a:srgbClr val="404040"/>
                </a:solidFill>
                <a:latin typeface="Calibri"/>
                <a:cs typeface="Calibri"/>
              </a:rPr>
              <a:t>voir </a:t>
            </a:r>
            <a:r>
              <a:rPr sz="1400" spc="-5" dirty="0">
                <a:solidFill>
                  <a:srgbClr val="404040"/>
                </a:solidFill>
                <a:latin typeface="Calibri"/>
                <a:cs typeface="Calibri"/>
              </a:rPr>
              <a:t>la demande </a:t>
            </a:r>
            <a:r>
              <a:rPr sz="1400" dirty="0">
                <a:solidFill>
                  <a:srgbClr val="404040"/>
                </a:solidFill>
                <a:latin typeface="Calibri"/>
                <a:cs typeface="Calibri"/>
              </a:rPr>
              <a:t>/ </a:t>
            </a:r>
            <a:r>
              <a:rPr sz="1400" spc="-5" dirty="0">
                <a:solidFill>
                  <a:srgbClr val="404040"/>
                </a:solidFill>
                <a:latin typeface="Calibri"/>
                <a:cs typeface="Calibri"/>
              </a:rPr>
              <a:t>réponse </a:t>
            </a:r>
            <a:r>
              <a:rPr sz="1400" dirty="0">
                <a:solidFill>
                  <a:srgbClr val="404040"/>
                </a:solidFill>
                <a:latin typeface="Calibri"/>
                <a:cs typeface="Calibri"/>
              </a:rPr>
              <a:t>des  </a:t>
            </a:r>
            <a:r>
              <a:rPr sz="1400" spc="-5" dirty="0">
                <a:solidFill>
                  <a:srgbClr val="404040"/>
                </a:solidFill>
                <a:latin typeface="Calibri"/>
                <a:cs typeface="Calibri"/>
              </a:rPr>
              <a:t>échantillonneurs et indiquer s'ils sont marqués </a:t>
            </a:r>
            <a:r>
              <a:rPr sz="1400" spc="-35" dirty="0">
                <a:solidFill>
                  <a:srgbClr val="404040"/>
                </a:solidFill>
                <a:latin typeface="Calibri"/>
                <a:cs typeface="Calibri"/>
              </a:rPr>
              <a:t>PASS </a:t>
            </a:r>
            <a:r>
              <a:rPr sz="1400" spc="-10" dirty="0">
                <a:solidFill>
                  <a:srgbClr val="404040"/>
                </a:solidFill>
                <a:latin typeface="Calibri"/>
                <a:cs typeface="Calibri"/>
              </a:rPr>
              <a:t>(couleur verte) </a:t>
            </a:r>
            <a:r>
              <a:rPr sz="1400" dirty="0">
                <a:solidFill>
                  <a:srgbClr val="404040"/>
                </a:solidFill>
                <a:latin typeface="Calibri"/>
                <a:cs typeface="Calibri"/>
              </a:rPr>
              <a:t>/ </a:t>
            </a:r>
            <a:r>
              <a:rPr sz="1400" spc="-25" dirty="0">
                <a:solidFill>
                  <a:srgbClr val="404040"/>
                </a:solidFill>
                <a:latin typeface="Calibri"/>
                <a:cs typeface="Calibri"/>
              </a:rPr>
              <a:t>FAIL  </a:t>
            </a:r>
            <a:r>
              <a:rPr sz="1400" spc="-35" dirty="0">
                <a:solidFill>
                  <a:srgbClr val="404040"/>
                </a:solidFill>
                <a:latin typeface="Calibri"/>
                <a:cs typeface="Calibri"/>
              </a:rPr>
              <a:t>JMeter.</a:t>
            </a:r>
            <a:endParaRPr sz="14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91308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609600" y="8191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430152" y="514350"/>
            <a:ext cx="7449184" cy="415049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Remarques </a:t>
            </a:r>
            <a:r>
              <a:rPr sz="2000" dirty="0">
                <a:solidFill>
                  <a:srgbClr val="404040"/>
                </a:solidFill>
                <a:latin typeface="Calibri"/>
                <a:cs typeface="Calibri"/>
              </a:rPr>
              <a:t>:</a:t>
            </a:r>
            <a:endParaRPr sz="2000" dirty="0">
              <a:latin typeface="Calibri"/>
              <a:cs typeface="Calibri"/>
            </a:endParaRPr>
          </a:p>
          <a:p>
            <a:pPr>
              <a:lnSpc>
                <a:spcPct val="100000"/>
              </a:lnSpc>
            </a:pPr>
            <a:endParaRPr sz="2250" dirty="0">
              <a:latin typeface="Times New Roman"/>
              <a:cs typeface="Times New Roman"/>
            </a:endParaRPr>
          </a:p>
          <a:p>
            <a:pPr marL="104139" marR="130810" indent="-92075">
              <a:lnSpc>
                <a:spcPts val="2160"/>
              </a:lnSpc>
              <a:buClr>
                <a:srgbClr val="D24717"/>
              </a:buClr>
              <a:buFont typeface="Wingdings"/>
              <a:buChar char=""/>
              <a:tabLst>
                <a:tab pos="271145" algn="l"/>
              </a:tabLst>
            </a:pPr>
            <a:r>
              <a:rPr sz="2000" spc="-5" dirty="0">
                <a:solidFill>
                  <a:srgbClr val="404040"/>
                </a:solidFill>
                <a:latin typeface="Calibri"/>
                <a:cs typeface="Calibri"/>
              </a:rPr>
              <a:t>Utilisation du rapport </a:t>
            </a:r>
            <a:r>
              <a:rPr sz="2000" spc="-10" dirty="0">
                <a:solidFill>
                  <a:srgbClr val="404040"/>
                </a:solidFill>
                <a:latin typeface="Calibri"/>
                <a:cs typeface="Calibri"/>
              </a:rPr>
              <a:t>d'agrégat </a:t>
            </a:r>
            <a:r>
              <a:rPr sz="2000" dirty="0">
                <a:solidFill>
                  <a:srgbClr val="404040"/>
                </a:solidFill>
                <a:latin typeface="Calibri"/>
                <a:cs typeface="Calibri"/>
              </a:rPr>
              <a:t>pour </a:t>
            </a:r>
            <a:r>
              <a:rPr sz="2000" spc="-10" dirty="0">
                <a:solidFill>
                  <a:srgbClr val="404040"/>
                </a:solidFill>
                <a:latin typeface="Calibri"/>
                <a:cs typeface="Calibri"/>
              </a:rPr>
              <a:t>enregistrer </a:t>
            </a:r>
            <a:r>
              <a:rPr sz="2000" spc="-5" dirty="0">
                <a:solidFill>
                  <a:srgbClr val="404040"/>
                </a:solidFill>
                <a:latin typeface="Calibri"/>
                <a:cs typeface="Calibri"/>
              </a:rPr>
              <a:t>les </a:t>
            </a:r>
            <a:r>
              <a:rPr sz="2000" spc="-10" dirty="0">
                <a:solidFill>
                  <a:srgbClr val="404040"/>
                </a:solidFill>
                <a:latin typeface="Calibri"/>
                <a:cs typeface="Calibri"/>
              </a:rPr>
              <a:t>résultats </a:t>
            </a:r>
            <a:r>
              <a:rPr sz="2000" spc="-5" dirty="0">
                <a:solidFill>
                  <a:srgbClr val="404040"/>
                </a:solidFill>
                <a:latin typeface="Calibri"/>
                <a:cs typeface="Calibri"/>
              </a:rPr>
              <a:t>du </a:t>
            </a:r>
            <a:r>
              <a:rPr sz="2000" spc="-15" dirty="0">
                <a:solidFill>
                  <a:srgbClr val="404040"/>
                </a:solidFill>
                <a:latin typeface="Calibri"/>
                <a:cs typeface="Calibri"/>
              </a:rPr>
              <a:t>test  </a:t>
            </a:r>
            <a:r>
              <a:rPr sz="2000" dirty="0">
                <a:solidFill>
                  <a:srgbClr val="404040"/>
                </a:solidFill>
                <a:latin typeface="Calibri"/>
                <a:cs typeface="Calibri"/>
              </a:rPr>
              <a:t>au </a:t>
            </a:r>
            <a:r>
              <a:rPr sz="2000" spc="-15" dirty="0">
                <a:solidFill>
                  <a:srgbClr val="404040"/>
                </a:solidFill>
                <a:latin typeface="Calibri"/>
                <a:cs typeface="Calibri"/>
              </a:rPr>
              <a:t>format </a:t>
            </a:r>
            <a:r>
              <a:rPr sz="2000" spc="-55" dirty="0">
                <a:solidFill>
                  <a:srgbClr val="404040"/>
                </a:solidFill>
                <a:latin typeface="Calibri"/>
                <a:cs typeface="Calibri"/>
              </a:rPr>
              <a:t>CSV. </a:t>
            </a:r>
            <a:r>
              <a:rPr sz="2000" spc="-15" dirty="0">
                <a:solidFill>
                  <a:srgbClr val="404040"/>
                </a:solidFill>
                <a:latin typeface="Calibri"/>
                <a:cs typeface="Calibri"/>
              </a:rPr>
              <a:t>Attention </a:t>
            </a:r>
            <a:r>
              <a:rPr sz="2000" dirty="0">
                <a:solidFill>
                  <a:srgbClr val="404040"/>
                </a:solidFill>
                <a:latin typeface="Calibri"/>
                <a:cs typeface="Calibri"/>
              </a:rPr>
              <a:t>à </a:t>
            </a:r>
            <a:r>
              <a:rPr sz="2000" spc="-5" dirty="0">
                <a:solidFill>
                  <a:srgbClr val="404040"/>
                </a:solidFill>
                <a:latin typeface="Calibri"/>
                <a:cs typeface="Calibri"/>
              </a:rPr>
              <a:t>utiliser les </a:t>
            </a:r>
            <a:r>
              <a:rPr sz="2000" spc="-10" dirty="0">
                <a:solidFill>
                  <a:srgbClr val="404040"/>
                </a:solidFill>
                <a:latin typeface="Calibri"/>
                <a:cs typeface="Calibri"/>
              </a:rPr>
              <a:t>écouteurs </a:t>
            </a:r>
            <a:r>
              <a:rPr sz="2000" spc="-20" dirty="0">
                <a:solidFill>
                  <a:srgbClr val="404040"/>
                </a:solidFill>
                <a:latin typeface="Calibri"/>
                <a:cs typeface="Calibri"/>
              </a:rPr>
              <a:t>avant </a:t>
            </a:r>
            <a:r>
              <a:rPr sz="2000"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(pour </a:t>
            </a:r>
            <a:r>
              <a:rPr sz="2000" dirty="0">
                <a:solidFill>
                  <a:srgbClr val="404040"/>
                </a:solidFill>
                <a:latin typeface="Calibri"/>
                <a:cs typeface="Calibri"/>
              </a:rPr>
              <a:t>le  </a:t>
            </a:r>
            <a:r>
              <a:rPr sz="2000" spc="-10" dirty="0">
                <a:solidFill>
                  <a:srgbClr val="404040"/>
                </a:solidFill>
                <a:latin typeface="Calibri"/>
                <a:cs typeface="Calibri"/>
              </a:rPr>
              <a:t>débogage </a:t>
            </a:r>
            <a:r>
              <a:rPr sz="2000" spc="-5" dirty="0">
                <a:solidFill>
                  <a:srgbClr val="404040"/>
                </a:solidFill>
                <a:latin typeface="Calibri"/>
                <a:cs typeface="Calibri"/>
              </a:rPr>
              <a:t>du script de </a:t>
            </a:r>
            <a:r>
              <a:rPr sz="2000" spc="-10" dirty="0">
                <a:solidFill>
                  <a:srgbClr val="404040"/>
                </a:solidFill>
                <a:latin typeface="Calibri"/>
                <a:cs typeface="Calibri"/>
              </a:rPr>
              <a:t>test) </a:t>
            </a:r>
            <a:r>
              <a:rPr sz="2000" spc="-5" dirty="0">
                <a:solidFill>
                  <a:srgbClr val="404040"/>
                </a:solidFill>
                <a:latin typeface="Calibri"/>
                <a:cs typeface="Calibri"/>
              </a:rPr>
              <a:t>ou après le </a:t>
            </a:r>
            <a:r>
              <a:rPr sz="2000" spc="-15" dirty="0">
                <a:solidFill>
                  <a:srgbClr val="404040"/>
                </a:solidFill>
                <a:latin typeface="Calibri"/>
                <a:cs typeface="Calibri"/>
              </a:rPr>
              <a:t>test </a:t>
            </a:r>
            <a:r>
              <a:rPr sz="2000" spc="-5" dirty="0">
                <a:solidFill>
                  <a:srgbClr val="404040"/>
                </a:solidFill>
                <a:latin typeface="Calibri"/>
                <a:cs typeface="Calibri"/>
              </a:rPr>
              <a:t>(pour </a:t>
            </a:r>
            <a:r>
              <a:rPr sz="2000" spc="-10" dirty="0">
                <a:solidFill>
                  <a:srgbClr val="404040"/>
                </a:solidFill>
                <a:latin typeface="Calibri"/>
                <a:cs typeface="Calibri"/>
              </a:rPr>
              <a:t>afficher </a:t>
            </a:r>
            <a:r>
              <a:rPr sz="2000" dirty="0">
                <a:solidFill>
                  <a:srgbClr val="404040"/>
                </a:solidFill>
                <a:latin typeface="Calibri"/>
                <a:cs typeface="Calibri"/>
              </a:rPr>
              <a:t>les </a:t>
            </a:r>
            <a:r>
              <a:rPr sz="2000" spc="-10" dirty="0">
                <a:solidFill>
                  <a:srgbClr val="404040"/>
                </a:solidFill>
                <a:latin typeface="Calibri"/>
                <a:cs typeface="Calibri"/>
              </a:rPr>
              <a:t>résultats  </a:t>
            </a:r>
            <a:r>
              <a:rPr sz="2000" spc="-5" dirty="0">
                <a:solidFill>
                  <a:srgbClr val="404040"/>
                </a:solidFill>
                <a:latin typeface="Calibri"/>
                <a:cs typeface="Calibri"/>
              </a:rPr>
              <a:t>sous </a:t>
            </a:r>
            <a:r>
              <a:rPr sz="2000" spc="-10" dirty="0">
                <a:solidFill>
                  <a:srgbClr val="404040"/>
                </a:solidFill>
                <a:latin typeface="Calibri"/>
                <a:cs typeface="Calibri"/>
              </a:rPr>
              <a:t>forme </a:t>
            </a:r>
            <a:r>
              <a:rPr sz="2000" spc="-5" dirty="0">
                <a:solidFill>
                  <a:srgbClr val="404040"/>
                </a:solidFill>
                <a:latin typeface="Calibri"/>
                <a:cs typeface="Calibri"/>
              </a:rPr>
              <a:t>de graphique ou de</a:t>
            </a:r>
            <a:r>
              <a:rPr sz="2000" spc="-40" dirty="0">
                <a:solidFill>
                  <a:srgbClr val="404040"/>
                </a:solidFill>
                <a:latin typeface="Calibri"/>
                <a:cs typeface="Calibri"/>
              </a:rPr>
              <a:t> </a:t>
            </a:r>
            <a:r>
              <a:rPr sz="2000" spc="-5" dirty="0">
                <a:solidFill>
                  <a:srgbClr val="404040"/>
                </a:solidFill>
                <a:latin typeface="Calibri"/>
                <a:cs typeface="Calibri"/>
              </a:rPr>
              <a:t>résumé).</a:t>
            </a:r>
            <a:endParaRPr sz="2000" dirty="0">
              <a:latin typeface="Calibri"/>
              <a:cs typeface="Calibri"/>
            </a:endParaRPr>
          </a:p>
          <a:p>
            <a:pPr>
              <a:lnSpc>
                <a:spcPct val="100000"/>
              </a:lnSpc>
              <a:spcBef>
                <a:spcPts val="40"/>
              </a:spcBef>
              <a:buClr>
                <a:srgbClr val="D24717"/>
              </a:buClr>
              <a:buFont typeface="Wingdings"/>
              <a:buChar char=""/>
            </a:pPr>
            <a:endParaRPr sz="2200" dirty="0">
              <a:latin typeface="Times New Roman"/>
              <a:cs typeface="Times New Roman"/>
            </a:endParaRPr>
          </a:p>
          <a:p>
            <a:pPr marL="104139" marR="909955" indent="-92075">
              <a:lnSpc>
                <a:spcPts val="2160"/>
              </a:lnSpc>
              <a:buClr>
                <a:srgbClr val="D24717"/>
              </a:buClr>
              <a:buFont typeface="Wingdings"/>
              <a:buChar char=""/>
              <a:tabLst>
                <a:tab pos="271145" algn="l"/>
              </a:tabLst>
            </a:pPr>
            <a:r>
              <a:rPr sz="2000" dirty="0">
                <a:solidFill>
                  <a:srgbClr val="404040"/>
                </a:solidFill>
                <a:latin typeface="Calibri"/>
                <a:cs typeface="Calibri"/>
              </a:rPr>
              <a:t>Ne pas </a:t>
            </a:r>
            <a:r>
              <a:rPr sz="2000" spc="-5" dirty="0">
                <a:solidFill>
                  <a:srgbClr val="404040"/>
                </a:solidFill>
                <a:latin typeface="Calibri"/>
                <a:cs typeface="Calibri"/>
              </a:rPr>
              <a:t>utiliser les </a:t>
            </a:r>
            <a:r>
              <a:rPr sz="2000" spc="-10" dirty="0">
                <a:solidFill>
                  <a:srgbClr val="404040"/>
                </a:solidFill>
                <a:latin typeface="Calibri"/>
                <a:cs typeface="Calibri"/>
              </a:rPr>
              <a:t>écouteurs </a:t>
            </a:r>
            <a:r>
              <a:rPr sz="2000" spc="-5" dirty="0">
                <a:solidFill>
                  <a:srgbClr val="404040"/>
                </a:solidFill>
                <a:latin typeface="Calibri"/>
                <a:cs typeface="Calibri"/>
              </a:rPr>
              <a:t>pendant </a:t>
            </a:r>
            <a:r>
              <a:rPr sz="2000"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car </a:t>
            </a:r>
            <a:r>
              <a:rPr sz="2000" dirty="0">
                <a:solidFill>
                  <a:srgbClr val="404040"/>
                </a:solidFill>
                <a:latin typeface="Calibri"/>
                <a:cs typeface="Calibri"/>
              </a:rPr>
              <a:t>il </a:t>
            </a:r>
            <a:r>
              <a:rPr sz="2000" spc="-5" dirty="0">
                <a:solidFill>
                  <a:srgbClr val="404040"/>
                </a:solidFill>
                <a:latin typeface="Calibri"/>
                <a:cs typeface="Calibri"/>
              </a:rPr>
              <a:t>consomme  beaucoup de </a:t>
            </a:r>
            <a:r>
              <a:rPr sz="2000" spc="-10" dirty="0">
                <a:solidFill>
                  <a:srgbClr val="404040"/>
                </a:solidFill>
                <a:latin typeface="Calibri"/>
                <a:cs typeface="Calibri"/>
              </a:rPr>
              <a:t>ressources</a:t>
            </a:r>
            <a:r>
              <a:rPr sz="2000" spc="-25" dirty="0">
                <a:solidFill>
                  <a:srgbClr val="404040"/>
                </a:solidFill>
                <a:latin typeface="Calibri"/>
                <a:cs typeface="Calibri"/>
              </a:rPr>
              <a:t> </a:t>
            </a:r>
            <a:r>
              <a:rPr sz="2000" spc="-15" dirty="0">
                <a:solidFill>
                  <a:srgbClr val="404040"/>
                </a:solidFill>
                <a:latin typeface="Calibri"/>
                <a:cs typeface="Calibri"/>
              </a:rPr>
              <a:t>système.</a:t>
            </a:r>
            <a:endParaRPr sz="2000" dirty="0">
              <a:latin typeface="Calibri"/>
              <a:cs typeface="Calibri"/>
            </a:endParaRPr>
          </a:p>
          <a:p>
            <a:pPr>
              <a:lnSpc>
                <a:spcPct val="100000"/>
              </a:lnSpc>
              <a:spcBef>
                <a:spcPts val="50"/>
              </a:spcBef>
              <a:buClr>
                <a:srgbClr val="D24717"/>
              </a:buClr>
              <a:buFont typeface="Wingdings"/>
              <a:buChar char=""/>
            </a:pPr>
            <a:endParaRPr sz="2150" dirty="0">
              <a:latin typeface="Times New Roman"/>
              <a:cs typeface="Times New Roman"/>
            </a:endParaRPr>
          </a:p>
          <a:p>
            <a:pPr marL="104139" marR="5080" indent="-92075">
              <a:lnSpc>
                <a:spcPct val="90000"/>
              </a:lnSpc>
              <a:spcBef>
                <a:spcPts val="5"/>
              </a:spcBef>
              <a:buClr>
                <a:srgbClr val="D24717"/>
              </a:buClr>
              <a:buFont typeface="Wingdings"/>
              <a:buChar char=""/>
              <a:tabLst>
                <a:tab pos="271145" algn="l"/>
              </a:tabLst>
            </a:pPr>
            <a:r>
              <a:rPr sz="2000" b="1" spc="-5" dirty="0">
                <a:solidFill>
                  <a:srgbClr val="404040"/>
                </a:solidFill>
                <a:latin typeface="Calibri"/>
                <a:cs typeface="Calibri"/>
              </a:rPr>
              <a:t>Recommandation </a:t>
            </a:r>
            <a:r>
              <a:rPr sz="2000" dirty="0">
                <a:solidFill>
                  <a:srgbClr val="404040"/>
                </a:solidFill>
                <a:latin typeface="Calibri"/>
                <a:cs typeface="Calibri"/>
              </a:rPr>
              <a:t>: </a:t>
            </a:r>
            <a:r>
              <a:rPr sz="2000" spc="-15" dirty="0">
                <a:solidFill>
                  <a:srgbClr val="404040"/>
                </a:solidFill>
                <a:latin typeface="Calibri"/>
                <a:cs typeface="Calibri"/>
              </a:rPr>
              <a:t>exécuter </a:t>
            </a:r>
            <a:r>
              <a:rPr sz="2000" spc="-5" dirty="0">
                <a:solidFill>
                  <a:srgbClr val="404040"/>
                </a:solidFill>
                <a:latin typeface="Calibri"/>
                <a:cs typeface="Calibri"/>
              </a:rPr>
              <a:t>le </a:t>
            </a:r>
            <a:r>
              <a:rPr sz="2000" spc="-15" dirty="0">
                <a:solidFill>
                  <a:srgbClr val="404040"/>
                </a:solidFill>
                <a:latin typeface="Calibri"/>
                <a:cs typeface="Calibri"/>
              </a:rPr>
              <a:t>test </a:t>
            </a:r>
            <a:r>
              <a:rPr sz="2000" dirty="0">
                <a:solidFill>
                  <a:srgbClr val="404040"/>
                </a:solidFill>
                <a:latin typeface="Calibri"/>
                <a:cs typeface="Calibri"/>
              </a:rPr>
              <a:t>en mode </a:t>
            </a:r>
            <a:r>
              <a:rPr sz="2000" spc="-10" dirty="0">
                <a:solidFill>
                  <a:srgbClr val="404040"/>
                </a:solidFill>
                <a:latin typeface="Calibri"/>
                <a:cs typeface="Calibri"/>
              </a:rPr>
              <a:t>non-interface </a:t>
            </a:r>
            <a:r>
              <a:rPr sz="2000" spc="-5" dirty="0">
                <a:solidFill>
                  <a:srgbClr val="404040"/>
                </a:solidFill>
                <a:latin typeface="Calibri"/>
                <a:cs typeface="Calibri"/>
              </a:rPr>
              <a:t>graphique  </a:t>
            </a:r>
            <a:r>
              <a:rPr sz="2000" spc="-10" dirty="0">
                <a:solidFill>
                  <a:srgbClr val="404040"/>
                </a:solidFill>
                <a:latin typeface="Calibri"/>
                <a:cs typeface="Calibri"/>
              </a:rPr>
              <a:t>et sauvegarder </a:t>
            </a:r>
            <a:r>
              <a:rPr sz="2000" spc="-5" dirty="0">
                <a:solidFill>
                  <a:srgbClr val="404040"/>
                </a:solidFill>
                <a:latin typeface="Calibri"/>
                <a:cs typeface="Calibri"/>
              </a:rPr>
              <a:t>les </a:t>
            </a:r>
            <a:r>
              <a:rPr sz="2000" spc="-10" dirty="0">
                <a:solidFill>
                  <a:srgbClr val="404040"/>
                </a:solidFill>
                <a:latin typeface="Calibri"/>
                <a:cs typeface="Calibri"/>
              </a:rPr>
              <a:t>résultats </a:t>
            </a:r>
            <a:r>
              <a:rPr sz="2000" dirty="0">
                <a:solidFill>
                  <a:srgbClr val="404040"/>
                </a:solidFill>
                <a:latin typeface="Calibri"/>
                <a:cs typeface="Calibri"/>
              </a:rPr>
              <a:t>en </a:t>
            </a:r>
            <a:r>
              <a:rPr sz="2000" spc="-5" dirty="0">
                <a:solidFill>
                  <a:srgbClr val="404040"/>
                </a:solidFill>
                <a:latin typeface="Calibri"/>
                <a:cs typeface="Calibri"/>
              </a:rPr>
              <a:t>utilisant l'option -l </a:t>
            </a:r>
            <a:r>
              <a:rPr sz="2000" dirty="0">
                <a:solidFill>
                  <a:srgbClr val="404040"/>
                </a:solidFill>
                <a:latin typeface="Calibri"/>
                <a:cs typeface="Calibri"/>
              </a:rPr>
              <a:t>aux </a:t>
            </a:r>
            <a:r>
              <a:rPr sz="2000" spc="-10" dirty="0">
                <a:solidFill>
                  <a:srgbClr val="404040"/>
                </a:solidFill>
                <a:latin typeface="Calibri"/>
                <a:cs typeface="Calibri"/>
              </a:rPr>
              <a:t>formats .csv/.jtl </a:t>
            </a:r>
            <a:r>
              <a:rPr sz="2000" dirty="0">
                <a:solidFill>
                  <a:srgbClr val="404040"/>
                </a:solidFill>
                <a:latin typeface="Calibri"/>
                <a:cs typeface="Calibri"/>
              </a:rPr>
              <a:t>.  Publier le </a:t>
            </a:r>
            <a:r>
              <a:rPr sz="2000" spc="-10" dirty="0">
                <a:solidFill>
                  <a:srgbClr val="404040"/>
                </a:solidFill>
                <a:latin typeface="Calibri"/>
                <a:cs typeface="Calibri"/>
              </a:rPr>
              <a:t>test, vous pouvez </a:t>
            </a:r>
            <a:r>
              <a:rPr sz="2000" spc="-5" dirty="0">
                <a:solidFill>
                  <a:srgbClr val="404040"/>
                </a:solidFill>
                <a:latin typeface="Calibri"/>
                <a:cs typeface="Calibri"/>
              </a:rPr>
              <a:t>charger </a:t>
            </a:r>
            <a:r>
              <a:rPr sz="2000" dirty="0">
                <a:solidFill>
                  <a:srgbClr val="404040"/>
                </a:solidFill>
                <a:latin typeface="Calibri"/>
                <a:cs typeface="Calibri"/>
              </a:rPr>
              <a:t>ces </a:t>
            </a:r>
            <a:r>
              <a:rPr sz="2000" spc="-10" dirty="0">
                <a:solidFill>
                  <a:srgbClr val="404040"/>
                </a:solidFill>
                <a:latin typeface="Calibri"/>
                <a:cs typeface="Calibri"/>
              </a:rPr>
              <a:t>fichiers enregistrés </a:t>
            </a:r>
            <a:r>
              <a:rPr sz="2000" dirty="0">
                <a:solidFill>
                  <a:srgbClr val="404040"/>
                </a:solidFill>
                <a:latin typeface="Calibri"/>
                <a:cs typeface="Calibri"/>
              </a:rPr>
              <a:t>dans l'un  </a:t>
            </a:r>
            <a:r>
              <a:rPr sz="2000" spc="-5" dirty="0">
                <a:solidFill>
                  <a:srgbClr val="404040"/>
                </a:solidFill>
                <a:latin typeface="Calibri"/>
                <a:cs typeface="Calibri"/>
              </a:rPr>
              <a:t>des </a:t>
            </a:r>
            <a:r>
              <a:rPr sz="2000" spc="-10" dirty="0">
                <a:solidFill>
                  <a:srgbClr val="404040"/>
                </a:solidFill>
                <a:latin typeface="Calibri"/>
                <a:cs typeface="Calibri"/>
              </a:rPr>
              <a:t>écouteurs </a:t>
            </a:r>
            <a:r>
              <a:rPr sz="2000" spc="-5" dirty="0">
                <a:solidFill>
                  <a:srgbClr val="404040"/>
                </a:solidFill>
                <a:latin typeface="Calibri"/>
                <a:cs typeface="Calibri"/>
              </a:rPr>
              <a:t>du JMeter </a:t>
            </a:r>
            <a:r>
              <a:rPr sz="2000" dirty="0">
                <a:solidFill>
                  <a:srgbClr val="404040"/>
                </a:solidFill>
                <a:latin typeface="Calibri"/>
                <a:cs typeface="Calibri"/>
              </a:rPr>
              <a:t>pour </a:t>
            </a:r>
            <a:r>
              <a:rPr sz="2000" spc="-10" dirty="0">
                <a:solidFill>
                  <a:srgbClr val="404040"/>
                </a:solidFill>
                <a:latin typeface="Calibri"/>
                <a:cs typeface="Calibri"/>
              </a:rPr>
              <a:t>afficher </a:t>
            </a:r>
            <a:r>
              <a:rPr sz="2000" spc="-5" dirty="0">
                <a:solidFill>
                  <a:srgbClr val="404040"/>
                </a:solidFill>
                <a:latin typeface="Calibri"/>
                <a:cs typeface="Calibri"/>
              </a:rPr>
              <a:t>les graphiques </a:t>
            </a:r>
            <a:r>
              <a:rPr sz="2000" dirty="0">
                <a:solidFill>
                  <a:srgbClr val="404040"/>
                </a:solidFill>
                <a:latin typeface="Calibri"/>
                <a:cs typeface="Calibri"/>
              </a:rPr>
              <a:t>/ le</a:t>
            </a:r>
            <a:r>
              <a:rPr sz="2000" spc="15" dirty="0">
                <a:solidFill>
                  <a:srgbClr val="404040"/>
                </a:solidFill>
                <a:latin typeface="Calibri"/>
                <a:cs typeface="Calibri"/>
              </a:rPr>
              <a:t> </a:t>
            </a:r>
            <a:r>
              <a:rPr sz="2000" spc="-5" dirty="0">
                <a:solidFill>
                  <a:srgbClr val="404040"/>
                </a:solidFill>
                <a:latin typeface="Calibri"/>
                <a:cs typeface="Calibri"/>
              </a:rPr>
              <a:t>résumé.</a:t>
            </a:r>
            <a:endParaRPr sz="20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042830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34390" y="9715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08220" cy="568166"/>
          </a:xfrm>
          <a:prstGeom prst="rect">
            <a:avLst/>
          </a:prstGeom>
        </p:spPr>
        <p:txBody>
          <a:bodyPr vert="horz" wrap="square" lIns="0" tIns="12700" rIns="0" bIns="0" rtlCol="0">
            <a:spAutoFit/>
          </a:bodyPr>
          <a:lstStyle/>
          <a:p>
            <a:pPr marL="12700">
              <a:lnSpc>
                <a:spcPct val="100000"/>
              </a:lnSpc>
              <a:spcBef>
                <a:spcPts val="100"/>
              </a:spcBef>
            </a:pPr>
            <a:r>
              <a:rPr spc="-55" dirty="0"/>
              <a:t>Composants</a:t>
            </a:r>
            <a:r>
              <a:rPr spc="-125" dirty="0"/>
              <a:t> </a:t>
            </a:r>
            <a:r>
              <a:rPr spc="-55" dirty="0"/>
              <a:t>JMeter</a:t>
            </a:r>
          </a:p>
        </p:txBody>
      </p:sp>
      <p:sp>
        <p:nvSpPr>
          <p:cNvPr id="5" name="object 5"/>
          <p:cNvSpPr txBox="1"/>
          <p:nvPr/>
        </p:nvSpPr>
        <p:spPr>
          <a:xfrm>
            <a:off x="806680" y="1066200"/>
            <a:ext cx="3019425" cy="3709349"/>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404040"/>
                </a:solidFill>
                <a:latin typeface="Calibri"/>
                <a:cs typeface="Calibri"/>
              </a:rPr>
              <a:t>Syntaxe </a:t>
            </a:r>
            <a:r>
              <a:rPr sz="2000" spc="-5" dirty="0">
                <a:solidFill>
                  <a:srgbClr val="404040"/>
                </a:solidFill>
                <a:latin typeface="Calibri"/>
                <a:cs typeface="Calibri"/>
              </a:rPr>
              <a:t>générale</a:t>
            </a:r>
            <a:r>
              <a:rPr sz="2000" dirty="0">
                <a:solidFill>
                  <a:srgbClr val="404040"/>
                </a:solidFill>
                <a:latin typeface="Calibri"/>
                <a:cs typeface="Calibri"/>
              </a:rPr>
              <a:t> :</a:t>
            </a:r>
            <a:endParaRPr sz="2000" dirty="0">
              <a:latin typeface="Calibri"/>
              <a:cs typeface="Calibri"/>
            </a:endParaRPr>
          </a:p>
          <a:p>
            <a:pPr>
              <a:lnSpc>
                <a:spcPct val="100000"/>
              </a:lnSpc>
              <a:spcBef>
                <a:spcPts val="10"/>
              </a:spcBef>
            </a:pPr>
            <a:endParaRPr sz="2100" dirty="0">
              <a:latin typeface="Times New Roman"/>
              <a:cs typeface="Times New Roman"/>
            </a:endParaRPr>
          </a:p>
          <a:p>
            <a:pPr marL="1044575" marR="539115" indent="-172720">
              <a:lnSpc>
                <a:spcPts val="2360"/>
              </a:lnSpc>
              <a:spcBef>
                <a:spcPts val="5"/>
              </a:spcBef>
            </a:pPr>
            <a:r>
              <a:rPr sz="2000" spc="-55" dirty="0">
                <a:solidFill>
                  <a:srgbClr val="404040"/>
                </a:solidFill>
                <a:latin typeface="Calibri"/>
                <a:cs typeface="Calibri"/>
              </a:rPr>
              <a:t>Test </a:t>
            </a:r>
            <a:r>
              <a:rPr sz="2000" spc="-5" dirty="0">
                <a:solidFill>
                  <a:srgbClr val="404040"/>
                </a:solidFill>
                <a:latin typeface="Calibri"/>
                <a:cs typeface="Calibri"/>
              </a:rPr>
              <a:t>Plan  Thread</a:t>
            </a:r>
            <a:r>
              <a:rPr sz="2000" spc="-95" dirty="0">
                <a:solidFill>
                  <a:srgbClr val="404040"/>
                </a:solidFill>
                <a:latin typeface="Calibri"/>
                <a:cs typeface="Calibri"/>
              </a:rPr>
              <a:t> </a:t>
            </a:r>
            <a:r>
              <a:rPr sz="2000" spc="-10" dirty="0">
                <a:solidFill>
                  <a:srgbClr val="404040"/>
                </a:solidFill>
                <a:latin typeface="Calibri"/>
                <a:cs typeface="Calibri"/>
              </a:rPr>
              <a:t>Group</a:t>
            </a:r>
            <a:endParaRPr sz="2000" dirty="0">
              <a:latin typeface="Calibri"/>
              <a:cs typeface="Calibri"/>
            </a:endParaRPr>
          </a:p>
          <a:p>
            <a:pPr marL="1273175" marR="121920">
              <a:lnSpc>
                <a:spcPts val="2350"/>
              </a:lnSpc>
              <a:spcBef>
                <a:spcPts val="15"/>
              </a:spcBef>
            </a:pPr>
            <a:r>
              <a:rPr sz="2000" spc="-5" dirty="0">
                <a:solidFill>
                  <a:srgbClr val="404040"/>
                </a:solidFill>
                <a:latin typeface="Calibri"/>
                <a:cs typeface="Calibri"/>
              </a:rPr>
              <a:t>Config Element  Logic</a:t>
            </a:r>
            <a:r>
              <a:rPr sz="2000" spc="-100" dirty="0">
                <a:solidFill>
                  <a:srgbClr val="404040"/>
                </a:solidFill>
                <a:latin typeface="Calibri"/>
                <a:cs typeface="Calibri"/>
              </a:rPr>
              <a:t> </a:t>
            </a:r>
            <a:r>
              <a:rPr sz="2000" spc="-10" dirty="0">
                <a:solidFill>
                  <a:srgbClr val="404040"/>
                </a:solidFill>
                <a:latin typeface="Calibri"/>
                <a:cs typeface="Calibri"/>
              </a:rPr>
              <a:t>Controller</a:t>
            </a:r>
            <a:endParaRPr sz="2000" dirty="0">
              <a:latin typeface="Calibri"/>
              <a:cs typeface="Calibri"/>
            </a:endParaRPr>
          </a:p>
          <a:p>
            <a:pPr marL="1501775">
              <a:lnSpc>
                <a:spcPts val="2280"/>
              </a:lnSpc>
            </a:pPr>
            <a:r>
              <a:rPr sz="2000" spc="-10" dirty="0">
                <a:solidFill>
                  <a:srgbClr val="404040"/>
                </a:solidFill>
                <a:latin typeface="Calibri"/>
                <a:cs typeface="Calibri"/>
              </a:rPr>
              <a:t>Pre</a:t>
            </a:r>
            <a:r>
              <a:rPr sz="2000" spc="-80" dirty="0">
                <a:solidFill>
                  <a:srgbClr val="404040"/>
                </a:solidFill>
                <a:latin typeface="Calibri"/>
                <a:cs typeface="Calibri"/>
              </a:rPr>
              <a:t> </a:t>
            </a:r>
            <a:r>
              <a:rPr sz="2000" spc="-10" dirty="0">
                <a:solidFill>
                  <a:srgbClr val="404040"/>
                </a:solidFill>
                <a:latin typeface="Calibri"/>
                <a:cs typeface="Calibri"/>
              </a:rPr>
              <a:t>Processor</a:t>
            </a:r>
            <a:endParaRPr sz="2000" dirty="0">
              <a:latin typeface="Calibri"/>
              <a:cs typeface="Calibri"/>
            </a:endParaRPr>
          </a:p>
          <a:p>
            <a:pPr marL="1501775" marR="660400">
              <a:lnSpc>
                <a:spcPts val="2350"/>
              </a:lnSpc>
              <a:spcBef>
                <a:spcPts val="100"/>
              </a:spcBef>
            </a:pPr>
            <a:r>
              <a:rPr sz="2000" spc="-5" dirty="0">
                <a:solidFill>
                  <a:srgbClr val="404040"/>
                </a:solidFill>
                <a:latin typeface="Calibri"/>
                <a:cs typeface="Calibri"/>
              </a:rPr>
              <a:t>Sampler  Timer</a:t>
            </a:r>
            <a:endParaRPr sz="2000" dirty="0">
              <a:latin typeface="Calibri"/>
              <a:cs typeface="Calibri"/>
            </a:endParaRPr>
          </a:p>
          <a:p>
            <a:pPr marL="1501775" marR="5080">
              <a:lnSpc>
                <a:spcPts val="2360"/>
              </a:lnSpc>
              <a:spcBef>
                <a:spcPts val="10"/>
              </a:spcBef>
            </a:pPr>
            <a:r>
              <a:rPr sz="2000" spc="-20" dirty="0">
                <a:solidFill>
                  <a:srgbClr val="404040"/>
                </a:solidFill>
                <a:latin typeface="Calibri"/>
                <a:cs typeface="Calibri"/>
              </a:rPr>
              <a:t>Post </a:t>
            </a:r>
            <a:r>
              <a:rPr sz="2000" spc="-10" dirty="0">
                <a:solidFill>
                  <a:srgbClr val="404040"/>
                </a:solidFill>
                <a:latin typeface="Calibri"/>
                <a:cs typeface="Calibri"/>
              </a:rPr>
              <a:t>Processor  </a:t>
            </a:r>
            <a:r>
              <a:rPr sz="2000" dirty="0">
                <a:solidFill>
                  <a:srgbClr val="404040"/>
                </a:solidFill>
                <a:latin typeface="Calibri"/>
                <a:cs typeface="Calibri"/>
              </a:rPr>
              <a:t>Assertion</a:t>
            </a:r>
            <a:endParaRPr sz="2000" dirty="0">
              <a:latin typeface="Calibri"/>
              <a:cs typeface="Calibri"/>
            </a:endParaRPr>
          </a:p>
          <a:p>
            <a:pPr marL="1273175">
              <a:lnSpc>
                <a:spcPts val="2285"/>
              </a:lnSpc>
            </a:pPr>
            <a:r>
              <a:rPr sz="2000" spc="-10" dirty="0">
                <a:solidFill>
                  <a:srgbClr val="404040"/>
                </a:solidFill>
                <a:latin typeface="Calibri"/>
                <a:cs typeface="Calibri"/>
              </a:rPr>
              <a:t>Listener</a:t>
            </a:r>
            <a:endParaRPr sz="2000" dirty="0">
              <a:latin typeface="Calibri"/>
              <a:cs typeface="Calibri"/>
            </a:endParaRPr>
          </a:p>
        </p:txBody>
      </p:sp>
      <p:sp>
        <p:nvSpPr>
          <p:cNvPr id="6" name="object 6"/>
          <p:cNvSpPr/>
          <p:nvPr/>
        </p:nvSpPr>
        <p:spPr>
          <a:xfrm>
            <a:off x="6792468" y="93726"/>
            <a:ext cx="2249424" cy="57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10216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200525" cy="568166"/>
          </a:xfrm>
          <a:prstGeom prst="rect">
            <a:avLst/>
          </a:prstGeom>
        </p:spPr>
        <p:txBody>
          <a:bodyPr vert="horz" wrap="square" lIns="0" tIns="12700" rIns="0" bIns="0" rtlCol="0">
            <a:spAutoFit/>
          </a:bodyPr>
          <a:lstStyle/>
          <a:p>
            <a:pPr marL="12700">
              <a:lnSpc>
                <a:spcPct val="100000"/>
              </a:lnSpc>
              <a:spcBef>
                <a:spcPts val="100"/>
              </a:spcBef>
            </a:pPr>
            <a:r>
              <a:rPr spc="-130" dirty="0">
                <a:solidFill>
                  <a:schemeClr val="tx1"/>
                </a:solidFill>
              </a:rPr>
              <a:t>Travaux</a:t>
            </a:r>
            <a:r>
              <a:rPr spc="-120" dirty="0">
                <a:solidFill>
                  <a:schemeClr val="tx1"/>
                </a:solidFill>
              </a:rPr>
              <a:t> </a:t>
            </a:r>
            <a:r>
              <a:rPr spc="-70" dirty="0">
                <a:solidFill>
                  <a:schemeClr val="tx1"/>
                </a:solidFill>
              </a:rPr>
              <a:t>Pratiques</a:t>
            </a:r>
          </a:p>
        </p:txBody>
      </p:sp>
      <p:sp>
        <p:nvSpPr>
          <p:cNvPr id="5" name="object 5"/>
          <p:cNvSpPr txBox="1"/>
          <p:nvPr/>
        </p:nvSpPr>
        <p:spPr>
          <a:xfrm>
            <a:off x="810259" y="1263928"/>
            <a:ext cx="7396480" cy="931024"/>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JMeter</a:t>
            </a:r>
            <a:endParaRPr sz="200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45" dirty="0">
                <a:solidFill>
                  <a:srgbClr val="404040"/>
                </a:solidFill>
                <a:latin typeface="Calibri"/>
                <a:cs typeface="Calibri"/>
              </a:rPr>
              <a:t>Tests </a:t>
            </a:r>
            <a:r>
              <a:rPr sz="2000" spc="-5" dirty="0">
                <a:solidFill>
                  <a:srgbClr val="404040"/>
                </a:solidFill>
                <a:latin typeface="Calibri"/>
                <a:cs typeface="Calibri"/>
              </a:rPr>
              <a:t>des performances </a:t>
            </a:r>
            <a:r>
              <a:rPr sz="2000" dirty="0">
                <a:solidFill>
                  <a:srgbClr val="404040"/>
                </a:solidFill>
                <a:latin typeface="Calibri"/>
                <a:cs typeface="Calibri"/>
              </a:rPr>
              <a:t>du </a:t>
            </a:r>
            <a:r>
              <a:rPr sz="2000" spc="-15" dirty="0">
                <a:solidFill>
                  <a:srgbClr val="404040"/>
                </a:solidFill>
                <a:latin typeface="Calibri"/>
                <a:cs typeface="Calibri"/>
              </a:rPr>
              <a:t>projet </a:t>
            </a:r>
            <a:r>
              <a:rPr sz="2000" spc="-10" dirty="0">
                <a:solidFill>
                  <a:srgbClr val="404040"/>
                </a:solidFill>
                <a:latin typeface="Calibri"/>
                <a:cs typeface="Calibri"/>
              </a:rPr>
              <a:t>monté </a:t>
            </a:r>
            <a:r>
              <a:rPr sz="2000" spc="-5" dirty="0">
                <a:solidFill>
                  <a:srgbClr val="404040"/>
                </a:solidFill>
                <a:latin typeface="Calibri"/>
                <a:cs typeface="Calibri"/>
              </a:rPr>
              <a:t>précédemment </a:t>
            </a:r>
            <a:r>
              <a:rPr sz="2000" spc="-15" dirty="0">
                <a:solidFill>
                  <a:srgbClr val="404040"/>
                </a:solidFill>
                <a:latin typeface="Calibri"/>
                <a:cs typeface="Calibri"/>
              </a:rPr>
              <a:t>avec</a:t>
            </a:r>
            <a:r>
              <a:rPr sz="2000" spc="105" dirty="0">
                <a:solidFill>
                  <a:srgbClr val="404040"/>
                </a:solidFill>
                <a:latin typeface="Calibri"/>
                <a:cs typeface="Calibri"/>
              </a:rPr>
              <a:t> </a:t>
            </a:r>
            <a:r>
              <a:rPr sz="2000" spc="-5" dirty="0">
                <a:solidFill>
                  <a:srgbClr val="404040"/>
                </a:solidFill>
                <a:latin typeface="Calibri"/>
                <a:cs typeface="Calibri"/>
              </a:rPr>
              <a:t>JMeter</a:t>
            </a:r>
            <a:endParaRPr sz="2000">
              <a:latin typeface="Calibri"/>
              <a:cs typeface="Calibri"/>
            </a:endParaRPr>
          </a:p>
        </p:txBody>
      </p:sp>
    </p:spTree>
    <p:extLst>
      <p:ext uri="{BB962C8B-B14F-4D97-AF65-F5344CB8AC3E}">
        <p14:creationId xmlns:p14="http://schemas.microsoft.com/office/powerpoint/2010/main" val="7966296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02768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Autres</a:t>
            </a:r>
            <a:r>
              <a:rPr spc="-185" dirty="0">
                <a:solidFill>
                  <a:schemeClr val="tx1"/>
                </a:solidFill>
              </a:rPr>
              <a:t> </a:t>
            </a:r>
            <a:r>
              <a:rPr spc="-45" dirty="0">
                <a:solidFill>
                  <a:schemeClr val="tx1"/>
                </a:solidFill>
              </a:rPr>
              <a:t>outils</a:t>
            </a:r>
          </a:p>
        </p:txBody>
      </p:sp>
      <p:sp>
        <p:nvSpPr>
          <p:cNvPr id="5" name="object 5"/>
          <p:cNvSpPr txBox="1"/>
          <p:nvPr/>
        </p:nvSpPr>
        <p:spPr>
          <a:xfrm>
            <a:off x="810260" y="1373981"/>
            <a:ext cx="7344409" cy="885499"/>
          </a:xfrm>
          <a:prstGeom prst="rect">
            <a:avLst/>
          </a:prstGeom>
        </p:spPr>
        <p:txBody>
          <a:bodyPr vert="horz" wrap="square" lIns="0" tIns="13335" rIns="0" bIns="0" rtlCol="0">
            <a:spAutoFit/>
          </a:bodyPr>
          <a:lstStyle/>
          <a:p>
            <a:pPr marL="12700">
              <a:lnSpc>
                <a:spcPts val="2280"/>
              </a:lnSpc>
              <a:spcBef>
                <a:spcPts val="105"/>
              </a:spcBef>
            </a:pPr>
            <a:r>
              <a:rPr sz="2000" dirty="0">
                <a:solidFill>
                  <a:srgbClr val="404040"/>
                </a:solidFill>
                <a:latin typeface="Calibri"/>
                <a:cs typeface="Calibri"/>
              </a:rPr>
              <a:t>POSTMAN : </a:t>
            </a:r>
            <a:r>
              <a:rPr sz="2000" spc="-5" dirty="0">
                <a:solidFill>
                  <a:srgbClr val="404040"/>
                </a:solidFill>
                <a:latin typeface="Calibri"/>
                <a:cs typeface="Calibri"/>
              </a:rPr>
              <a:t>application </a:t>
            </a:r>
            <a:r>
              <a:rPr sz="2000" dirty="0">
                <a:solidFill>
                  <a:srgbClr val="404040"/>
                </a:solidFill>
                <a:latin typeface="Calibri"/>
                <a:cs typeface="Calibri"/>
              </a:rPr>
              <a:t>Google </a:t>
            </a:r>
            <a:r>
              <a:rPr sz="2000" spc="-10" dirty="0">
                <a:solidFill>
                  <a:srgbClr val="404040"/>
                </a:solidFill>
                <a:latin typeface="Calibri"/>
                <a:cs typeface="Calibri"/>
              </a:rPr>
              <a:t>Chrome permettant </a:t>
            </a:r>
            <a:r>
              <a:rPr sz="2000" spc="-5" dirty="0">
                <a:solidFill>
                  <a:srgbClr val="404040"/>
                </a:solidFill>
                <a:latin typeface="Calibri"/>
                <a:cs typeface="Calibri"/>
              </a:rPr>
              <a:t>l’interaction</a:t>
            </a:r>
            <a:r>
              <a:rPr sz="2000" spc="35" dirty="0">
                <a:solidFill>
                  <a:srgbClr val="404040"/>
                </a:solidFill>
                <a:latin typeface="Calibri"/>
                <a:cs typeface="Calibri"/>
              </a:rPr>
              <a:t> </a:t>
            </a:r>
            <a:r>
              <a:rPr sz="2000" spc="-15" dirty="0">
                <a:solidFill>
                  <a:srgbClr val="404040"/>
                </a:solidFill>
                <a:latin typeface="Calibri"/>
                <a:cs typeface="Calibri"/>
              </a:rPr>
              <a:t>avec</a:t>
            </a:r>
            <a:endParaRPr sz="2000">
              <a:latin typeface="Calibri"/>
              <a:cs typeface="Calibri"/>
            </a:endParaRPr>
          </a:p>
          <a:p>
            <a:pPr marL="12700">
              <a:lnSpc>
                <a:spcPts val="2160"/>
              </a:lnSpc>
            </a:pPr>
            <a:r>
              <a:rPr sz="2000" spc="-50" dirty="0">
                <a:solidFill>
                  <a:srgbClr val="404040"/>
                </a:solidFill>
                <a:latin typeface="Calibri"/>
                <a:cs typeface="Calibri"/>
              </a:rPr>
              <a:t>l’API HTTP. </a:t>
            </a:r>
            <a:r>
              <a:rPr sz="2000" dirty="0">
                <a:solidFill>
                  <a:srgbClr val="404040"/>
                </a:solidFill>
                <a:latin typeface="Calibri"/>
                <a:cs typeface="Calibri"/>
              </a:rPr>
              <a:t>Il </a:t>
            </a:r>
            <a:r>
              <a:rPr sz="2000" spc="-5" dirty="0">
                <a:solidFill>
                  <a:srgbClr val="404040"/>
                </a:solidFill>
                <a:latin typeface="Calibri"/>
                <a:cs typeface="Calibri"/>
              </a:rPr>
              <a:t>fournit </a:t>
            </a:r>
            <a:r>
              <a:rPr sz="2000" dirty="0">
                <a:solidFill>
                  <a:srgbClr val="404040"/>
                </a:solidFill>
                <a:latin typeface="Calibri"/>
                <a:cs typeface="Calibri"/>
              </a:rPr>
              <a:t>une </a:t>
            </a:r>
            <a:r>
              <a:rPr sz="2000" spc="-10" dirty="0">
                <a:solidFill>
                  <a:srgbClr val="404040"/>
                </a:solidFill>
                <a:latin typeface="Calibri"/>
                <a:cs typeface="Calibri"/>
              </a:rPr>
              <a:t>interface </a:t>
            </a:r>
            <a:r>
              <a:rPr sz="2000" spc="-5" dirty="0">
                <a:solidFill>
                  <a:srgbClr val="404040"/>
                </a:solidFill>
                <a:latin typeface="Calibri"/>
                <a:cs typeface="Calibri"/>
              </a:rPr>
              <a:t>graphique conviviale </a:t>
            </a:r>
            <a:r>
              <a:rPr sz="2000" dirty="0">
                <a:solidFill>
                  <a:srgbClr val="404040"/>
                </a:solidFill>
                <a:latin typeface="Calibri"/>
                <a:cs typeface="Calibri"/>
              </a:rPr>
              <a:t>pour la</a:t>
            </a:r>
            <a:r>
              <a:rPr sz="2000" spc="105" dirty="0">
                <a:solidFill>
                  <a:srgbClr val="404040"/>
                </a:solidFill>
                <a:latin typeface="Calibri"/>
                <a:cs typeface="Calibri"/>
              </a:rPr>
              <a:t> </a:t>
            </a:r>
            <a:r>
              <a:rPr sz="2000" spc="-5" dirty="0">
                <a:solidFill>
                  <a:srgbClr val="404040"/>
                </a:solidFill>
                <a:latin typeface="Calibri"/>
                <a:cs typeface="Calibri"/>
              </a:rPr>
              <a:t>création</a:t>
            </a:r>
            <a:endParaRPr sz="2000">
              <a:latin typeface="Calibri"/>
              <a:cs typeface="Calibri"/>
            </a:endParaRPr>
          </a:p>
          <a:p>
            <a:pPr marL="12700">
              <a:lnSpc>
                <a:spcPts val="2280"/>
              </a:lnSpc>
            </a:pPr>
            <a:r>
              <a:rPr sz="2000" dirty="0">
                <a:solidFill>
                  <a:srgbClr val="404040"/>
                </a:solidFill>
                <a:latin typeface="Calibri"/>
                <a:cs typeface="Calibri"/>
              </a:rPr>
              <a:t>de </a:t>
            </a:r>
            <a:r>
              <a:rPr sz="2000" spc="-10" dirty="0">
                <a:solidFill>
                  <a:srgbClr val="404040"/>
                </a:solidFill>
                <a:latin typeface="Calibri"/>
                <a:cs typeface="Calibri"/>
              </a:rPr>
              <a:t>requêtes </a:t>
            </a:r>
            <a:r>
              <a:rPr sz="2000" spc="-5" dirty="0">
                <a:solidFill>
                  <a:srgbClr val="404040"/>
                </a:solidFill>
                <a:latin typeface="Calibri"/>
                <a:cs typeface="Calibri"/>
              </a:rPr>
              <a:t>et </a:t>
            </a:r>
            <a:r>
              <a:rPr sz="2000" dirty="0">
                <a:solidFill>
                  <a:srgbClr val="404040"/>
                </a:solidFill>
                <a:latin typeface="Calibri"/>
                <a:cs typeface="Calibri"/>
              </a:rPr>
              <a:t>la </a:t>
            </a:r>
            <a:r>
              <a:rPr sz="2000" spc="-5" dirty="0">
                <a:solidFill>
                  <a:srgbClr val="404040"/>
                </a:solidFill>
                <a:latin typeface="Calibri"/>
                <a:cs typeface="Calibri"/>
              </a:rPr>
              <a:t>lecture </a:t>
            </a:r>
            <a:r>
              <a:rPr sz="2000" dirty="0">
                <a:solidFill>
                  <a:srgbClr val="404040"/>
                </a:solidFill>
                <a:latin typeface="Calibri"/>
                <a:cs typeface="Calibri"/>
              </a:rPr>
              <a:t>de</a:t>
            </a:r>
            <a:r>
              <a:rPr sz="2000" spc="30" dirty="0">
                <a:solidFill>
                  <a:srgbClr val="404040"/>
                </a:solidFill>
                <a:latin typeface="Calibri"/>
                <a:cs typeface="Calibri"/>
              </a:rPr>
              <a:t> </a:t>
            </a:r>
            <a:r>
              <a:rPr sz="2000" spc="-5" dirty="0">
                <a:solidFill>
                  <a:srgbClr val="404040"/>
                </a:solidFill>
                <a:latin typeface="Calibri"/>
                <a:cs typeface="Calibri"/>
              </a:rPr>
              <a:t>réponses.</a:t>
            </a:r>
            <a:endParaRPr sz="2000">
              <a:latin typeface="Calibri"/>
              <a:cs typeface="Calibri"/>
            </a:endParaRPr>
          </a:p>
        </p:txBody>
      </p:sp>
      <p:sp>
        <p:nvSpPr>
          <p:cNvPr id="6" name="object 6"/>
          <p:cNvSpPr/>
          <p:nvPr/>
        </p:nvSpPr>
        <p:spPr>
          <a:xfrm>
            <a:off x="6675119" y="2326004"/>
            <a:ext cx="2212848" cy="49149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782060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81000" y="209550"/>
            <a:ext cx="7727620" cy="1243289"/>
          </a:xfrm>
          <a:prstGeom prst="rect">
            <a:avLst/>
          </a:prstGeom>
        </p:spPr>
        <p:txBody>
          <a:bodyPr vert="horz" wrap="square" lIns="0" tIns="12065" rIns="0" bIns="0" rtlCol="0">
            <a:spAutoFit/>
          </a:bodyPr>
          <a:lstStyle/>
          <a:p>
            <a:pPr marL="12700">
              <a:lnSpc>
                <a:spcPct val="100000"/>
              </a:lnSpc>
              <a:spcBef>
                <a:spcPts val="95"/>
              </a:spcBef>
            </a:pPr>
            <a:r>
              <a:rPr sz="4000" spc="-55" dirty="0">
                <a:solidFill>
                  <a:schemeClr val="tx1"/>
                </a:solidFill>
              </a:rPr>
              <a:t>Autres </a:t>
            </a:r>
            <a:r>
              <a:rPr sz="4000" spc="-60" dirty="0">
                <a:solidFill>
                  <a:schemeClr val="tx1"/>
                </a:solidFill>
              </a:rPr>
              <a:t>projets </a:t>
            </a:r>
            <a:r>
              <a:rPr sz="4000" spc="-30" dirty="0">
                <a:solidFill>
                  <a:schemeClr val="tx1"/>
                </a:solidFill>
              </a:rPr>
              <a:t>de </a:t>
            </a:r>
            <a:r>
              <a:rPr sz="4000" spc="-60" dirty="0">
                <a:solidFill>
                  <a:schemeClr val="tx1"/>
                </a:solidFill>
              </a:rPr>
              <a:t>montée </a:t>
            </a:r>
            <a:r>
              <a:rPr sz="4000" spc="-25" dirty="0">
                <a:solidFill>
                  <a:schemeClr val="tx1"/>
                </a:solidFill>
              </a:rPr>
              <a:t>en</a:t>
            </a:r>
            <a:r>
              <a:rPr sz="4000" spc="-415" dirty="0">
                <a:solidFill>
                  <a:schemeClr val="tx1"/>
                </a:solidFill>
              </a:rPr>
              <a:t> </a:t>
            </a:r>
            <a:r>
              <a:rPr sz="4000" spc="-60" dirty="0">
                <a:solidFill>
                  <a:schemeClr val="tx1"/>
                </a:solidFill>
              </a:rPr>
              <a:t>charge</a:t>
            </a:r>
            <a:endParaRPr sz="4000" dirty="0">
              <a:solidFill>
                <a:schemeClr val="tx1"/>
              </a:solidFill>
            </a:endParaRPr>
          </a:p>
        </p:txBody>
      </p:sp>
      <p:sp>
        <p:nvSpPr>
          <p:cNvPr id="5" name="object 5"/>
          <p:cNvSpPr txBox="1"/>
          <p:nvPr/>
        </p:nvSpPr>
        <p:spPr>
          <a:xfrm>
            <a:off x="810260" y="1373982"/>
            <a:ext cx="7183755" cy="1552348"/>
          </a:xfrm>
          <a:prstGeom prst="rect">
            <a:avLst/>
          </a:prstGeom>
        </p:spPr>
        <p:txBody>
          <a:bodyPr vert="horz" wrap="square" lIns="0" tIns="13335" rIns="0" bIns="0" rtlCol="0">
            <a:spAutoFit/>
          </a:bodyPr>
          <a:lstStyle/>
          <a:p>
            <a:pPr marL="215265" indent="-203200">
              <a:lnSpc>
                <a:spcPct val="100000"/>
              </a:lnSpc>
              <a:spcBef>
                <a:spcPts val="105"/>
              </a:spcBef>
              <a:buClr>
                <a:srgbClr val="D24717"/>
              </a:buClr>
              <a:buSzPct val="95000"/>
              <a:buFont typeface="Wingdings"/>
              <a:buChar char=""/>
              <a:tabLst>
                <a:tab pos="215900" algn="l"/>
              </a:tabLst>
            </a:pPr>
            <a:r>
              <a:rPr sz="2000" b="1" u="heavy" spc="-10" dirty="0">
                <a:solidFill>
                  <a:srgbClr val="CC9900"/>
                </a:solidFill>
                <a:uFill>
                  <a:solidFill>
                    <a:srgbClr val="CC9900"/>
                  </a:solidFill>
                </a:uFill>
                <a:latin typeface="Calibri"/>
                <a:cs typeface="Calibri"/>
                <a:hlinkClick r:id="rId2"/>
              </a:rPr>
              <a:t> </a:t>
            </a:r>
            <a:r>
              <a:rPr sz="2000" b="1" u="heavy" spc="-15" dirty="0">
                <a:solidFill>
                  <a:srgbClr val="CC9900"/>
                </a:solidFill>
                <a:uFill>
                  <a:solidFill>
                    <a:srgbClr val="CC9900"/>
                  </a:solidFill>
                </a:uFill>
                <a:latin typeface="Calibri"/>
                <a:cs typeface="Calibri"/>
                <a:hlinkClick r:id="rId2"/>
              </a:rPr>
              <a:t>Artillery.io</a:t>
            </a:r>
            <a:endParaRPr sz="2000" dirty="0">
              <a:latin typeface="Calibri"/>
              <a:cs typeface="Calibri"/>
            </a:endParaRPr>
          </a:p>
          <a:p>
            <a:pPr>
              <a:lnSpc>
                <a:spcPct val="100000"/>
              </a:lnSpc>
              <a:spcBef>
                <a:spcPts val="15"/>
              </a:spcBef>
              <a:buClr>
                <a:srgbClr val="D24717"/>
              </a:buClr>
              <a:buFont typeface="Wingdings"/>
              <a:buChar char=""/>
            </a:pPr>
            <a:endParaRPr sz="2000" dirty="0">
              <a:latin typeface="Times New Roman"/>
              <a:cs typeface="Times New Roman"/>
            </a:endParaRPr>
          </a:p>
          <a:p>
            <a:pPr marL="12700">
              <a:lnSpc>
                <a:spcPct val="100000"/>
              </a:lnSpc>
            </a:pPr>
            <a:r>
              <a:rPr sz="2000" u="heavy" spc="-5" dirty="0">
                <a:solidFill>
                  <a:srgbClr val="CC9900"/>
                </a:solidFill>
                <a:uFill>
                  <a:solidFill>
                    <a:srgbClr val="CC9900"/>
                  </a:solidFill>
                </a:uFill>
                <a:latin typeface="Calibri"/>
                <a:cs typeface="Calibri"/>
                <a:hlinkClick r:id="rId3"/>
              </a:rPr>
              <a:t>https://blog.wescale.fr/2019/08/01/tests-de-charge-avec-artillery-io/</a:t>
            </a:r>
            <a:endParaRPr sz="2000" dirty="0">
              <a:latin typeface="Calibri"/>
              <a:cs typeface="Calibri"/>
            </a:endParaRPr>
          </a:p>
          <a:p>
            <a:pPr>
              <a:lnSpc>
                <a:spcPct val="100000"/>
              </a:lnSpc>
              <a:spcBef>
                <a:spcPts val="30"/>
              </a:spcBef>
            </a:pPr>
            <a:endParaRPr sz="2000" dirty="0">
              <a:latin typeface="Times New Roman"/>
              <a:cs typeface="Times New Roman"/>
            </a:endParaRPr>
          </a:p>
          <a:p>
            <a:pPr marL="270510" indent="-258445">
              <a:lnSpc>
                <a:spcPct val="100000"/>
              </a:lnSpc>
              <a:buClr>
                <a:srgbClr val="D24717"/>
              </a:buClr>
              <a:buSzPct val="95000"/>
              <a:buFont typeface="Wingdings"/>
              <a:buChar char=""/>
              <a:tabLst>
                <a:tab pos="271145" algn="l"/>
              </a:tabLst>
            </a:pPr>
            <a:r>
              <a:rPr sz="2000" spc="-5" dirty="0">
                <a:solidFill>
                  <a:srgbClr val="404040"/>
                </a:solidFill>
                <a:latin typeface="Calibri"/>
                <a:cs typeface="Calibri"/>
              </a:rPr>
              <a:t>Gatling,</a:t>
            </a:r>
            <a:r>
              <a:rPr sz="2000" dirty="0">
                <a:solidFill>
                  <a:srgbClr val="404040"/>
                </a:solidFill>
                <a:latin typeface="Calibri"/>
                <a:cs typeface="Calibri"/>
              </a:rPr>
              <a:t> </a:t>
            </a:r>
            <a:r>
              <a:rPr sz="2000" spc="-10" dirty="0">
                <a:solidFill>
                  <a:srgbClr val="404040"/>
                </a:solidFill>
                <a:latin typeface="Calibri"/>
                <a:cs typeface="Calibri"/>
              </a:rPr>
              <a:t>Locust</a:t>
            </a:r>
            <a:endParaRPr sz="2000" dirty="0">
              <a:latin typeface="Calibri"/>
              <a:cs typeface="Calibri"/>
            </a:endParaRPr>
          </a:p>
        </p:txBody>
      </p:sp>
      <p:sp>
        <p:nvSpPr>
          <p:cNvPr id="6" name="object 6"/>
          <p:cNvSpPr txBox="1"/>
          <p:nvPr/>
        </p:nvSpPr>
        <p:spPr>
          <a:xfrm>
            <a:off x="810260" y="3622738"/>
            <a:ext cx="6240145" cy="320601"/>
          </a:xfrm>
          <a:prstGeom prst="rect">
            <a:avLst/>
          </a:prstGeom>
        </p:spPr>
        <p:txBody>
          <a:bodyPr vert="horz" wrap="square" lIns="0" tIns="12700" rIns="0" bIns="0" rtlCol="0">
            <a:spAutoFit/>
          </a:bodyPr>
          <a:lstStyle/>
          <a:p>
            <a:pPr marL="12700">
              <a:lnSpc>
                <a:spcPct val="100000"/>
              </a:lnSpc>
              <a:spcBef>
                <a:spcPts val="100"/>
              </a:spcBef>
            </a:pPr>
            <a:r>
              <a:rPr sz="2000" spc="-15" dirty="0">
                <a:solidFill>
                  <a:srgbClr val="404040"/>
                </a:solidFill>
                <a:latin typeface="Calibri"/>
                <a:cs typeface="Calibri"/>
              </a:rPr>
              <a:t>Ref </a:t>
            </a:r>
            <a:r>
              <a:rPr sz="2000" dirty="0">
                <a:solidFill>
                  <a:srgbClr val="404040"/>
                </a:solidFill>
                <a:latin typeface="Calibri"/>
                <a:cs typeface="Calibri"/>
              </a:rPr>
              <a:t>:</a:t>
            </a:r>
            <a:r>
              <a:rPr sz="2000" spc="-20" dirty="0">
                <a:solidFill>
                  <a:srgbClr val="404040"/>
                </a:solidFill>
                <a:latin typeface="Calibri"/>
                <a:cs typeface="Calibri"/>
              </a:rPr>
              <a:t> </a:t>
            </a:r>
            <a:r>
              <a:rPr sz="2000" u="heavy" spc="-5" dirty="0">
                <a:solidFill>
                  <a:srgbClr val="CC9900"/>
                </a:solidFill>
                <a:uFill>
                  <a:solidFill>
                    <a:srgbClr val="CC9900"/>
                  </a:solidFill>
                </a:uFill>
                <a:latin typeface="Calibri"/>
                <a:cs typeface="Calibri"/>
                <a:hlinkClick r:id="rId4"/>
              </a:rPr>
              <a:t>https://geteasyqa.com/fr/blog/best-tools-load-testing/</a:t>
            </a:r>
            <a:endParaRPr sz="2000">
              <a:latin typeface="Calibri"/>
              <a:cs typeface="Calibri"/>
            </a:endParaRPr>
          </a:p>
        </p:txBody>
      </p:sp>
      <p:sp>
        <p:nvSpPr>
          <p:cNvPr id="7" name="object 7"/>
          <p:cNvSpPr/>
          <p:nvPr/>
        </p:nvSpPr>
        <p:spPr>
          <a:xfrm>
            <a:off x="1905000" y="2592324"/>
            <a:ext cx="2857500" cy="67894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0993598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7" y="4800599"/>
            <a:ext cx="9141460" cy="342900"/>
          </a:xfrm>
          <a:custGeom>
            <a:avLst/>
            <a:gdLst/>
            <a:ahLst/>
            <a:cxnLst/>
            <a:rect l="l" t="t" r="r" b="b"/>
            <a:pathLst>
              <a:path w="9141460" h="457200">
                <a:moveTo>
                  <a:pt x="0" y="457199"/>
                </a:moveTo>
                <a:lnTo>
                  <a:pt x="9140952" y="457199"/>
                </a:lnTo>
                <a:lnTo>
                  <a:pt x="9140952" y="0"/>
                </a:lnTo>
                <a:lnTo>
                  <a:pt x="0" y="0"/>
                </a:lnTo>
                <a:lnTo>
                  <a:pt x="0" y="457199"/>
                </a:lnTo>
                <a:close/>
              </a:path>
            </a:pathLst>
          </a:custGeom>
          <a:solidFill>
            <a:srgbClr val="9B2C1F"/>
          </a:solidFill>
        </p:spPr>
        <p:txBody>
          <a:bodyPr wrap="square" lIns="0" tIns="0" rIns="0" bIns="0" rtlCol="0"/>
          <a:lstStyle/>
          <a:p>
            <a:endParaRPr/>
          </a:p>
        </p:txBody>
      </p:sp>
      <p:sp>
        <p:nvSpPr>
          <p:cNvPr id="3" name="object 3"/>
          <p:cNvSpPr/>
          <p:nvPr/>
        </p:nvSpPr>
        <p:spPr>
          <a:xfrm>
            <a:off x="0" y="4750309"/>
            <a:ext cx="9141460" cy="48101"/>
          </a:xfrm>
          <a:custGeom>
            <a:avLst/>
            <a:gdLst/>
            <a:ahLst/>
            <a:cxnLst/>
            <a:rect l="l" t="t" r="r" b="b"/>
            <a:pathLst>
              <a:path w="9141460" h="64135">
                <a:moveTo>
                  <a:pt x="0" y="64007"/>
                </a:moveTo>
                <a:lnTo>
                  <a:pt x="9140952" y="64007"/>
                </a:lnTo>
                <a:lnTo>
                  <a:pt x="9140952" y="0"/>
                </a:lnTo>
                <a:lnTo>
                  <a:pt x="0" y="0"/>
                </a:lnTo>
                <a:lnTo>
                  <a:pt x="0" y="64007"/>
                </a:lnTo>
                <a:close/>
              </a:path>
            </a:pathLst>
          </a:custGeom>
          <a:solidFill>
            <a:srgbClr val="D24717"/>
          </a:solidFill>
        </p:spPr>
        <p:txBody>
          <a:bodyPr wrap="square" lIns="0" tIns="0" rIns="0" bIns="0" rtlCol="0"/>
          <a:lstStyle/>
          <a:p>
            <a:endParaRPr/>
          </a:p>
        </p:txBody>
      </p:sp>
      <p:sp>
        <p:nvSpPr>
          <p:cNvPr id="4" name="object 4"/>
          <p:cNvSpPr txBox="1"/>
          <p:nvPr/>
        </p:nvSpPr>
        <p:spPr>
          <a:xfrm>
            <a:off x="902005" y="2236908"/>
            <a:ext cx="7386955" cy="1244571"/>
          </a:xfrm>
          <a:prstGeom prst="rect">
            <a:avLst/>
          </a:prstGeom>
        </p:spPr>
        <p:txBody>
          <a:bodyPr vert="horz" wrap="square" lIns="0" tIns="13335" rIns="0" bIns="0" rtlCol="0">
            <a:spAutoFit/>
          </a:bodyPr>
          <a:lstStyle/>
          <a:p>
            <a:pPr marL="12700">
              <a:lnSpc>
                <a:spcPct val="100000"/>
              </a:lnSpc>
              <a:spcBef>
                <a:spcPts val="105"/>
              </a:spcBef>
            </a:pPr>
            <a:r>
              <a:rPr sz="8000" b="0" u="sng" spc="-204" dirty="0">
                <a:solidFill>
                  <a:srgbClr val="252525"/>
                </a:solidFill>
                <a:uFill>
                  <a:solidFill>
                    <a:srgbClr val="7E7E7E"/>
                  </a:solidFill>
                </a:uFill>
                <a:latin typeface="Calibri Light"/>
                <a:cs typeface="Calibri Light"/>
              </a:rPr>
              <a:t>Tests </a:t>
            </a:r>
            <a:r>
              <a:rPr sz="8000" b="0" u="sng" spc="-20" dirty="0">
                <a:solidFill>
                  <a:srgbClr val="252525"/>
                </a:solidFill>
                <a:uFill>
                  <a:solidFill>
                    <a:srgbClr val="7E7E7E"/>
                  </a:solidFill>
                </a:uFill>
                <a:latin typeface="Calibri Light"/>
                <a:cs typeface="Calibri Light"/>
              </a:rPr>
              <a:t>de</a:t>
            </a:r>
            <a:r>
              <a:rPr sz="8000" b="0" u="sng" spc="-80" dirty="0">
                <a:solidFill>
                  <a:srgbClr val="252525"/>
                </a:solidFill>
                <a:uFill>
                  <a:solidFill>
                    <a:srgbClr val="7E7E7E"/>
                  </a:solidFill>
                </a:uFill>
                <a:latin typeface="Calibri Light"/>
                <a:cs typeface="Calibri Light"/>
              </a:rPr>
              <a:t> </a:t>
            </a:r>
            <a:r>
              <a:rPr sz="8000" b="0" u="sng" spc="-65" dirty="0">
                <a:solidFill>
                  <a:srgbClr val="252525"/>
                </a:solidFill>
                <a:uFill>
                  <a:solidFill>
                    <a:srgbClr val="7E7E7E"/>
                  </a:solidFill>
                </a:uFill>
                <a:latin typeface="Calibri Light"/>
                <a:cs typeface="Calibri Light"/>
              </a:rPr>
              <a:t>validation</a:t>
            </a:r>
            <a:endParaRPr sz="8000">
              <a:latin typeface="Calibri Light"/>
              <a:cs typeface="Calibri Light"/>
            </a:endParaRPr>
          </a:p>
        </p:txBody>
      </p:sp>
      <p:sp>
        <p:nvSpPr>
          <p:cNvPr id="5" name="object 5"/>
          <p:cNvSpPr/>
          <p:nvPr/>
        </p:nvSpPr>
        <p:spPr>
          <a:xfrm>
            <a:off x="2286000" y="395478"/>
            <a:ext cx="4572000" cy="164249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926140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396740" cy="568166"/>
          </a:xfrm>
          <a:prstGeom prst="rect">
            <a:avLst/>
          </a:prstGeom>
        </p:spPr>
        <p:txBody>
          <a:bodyPr vert="horz" wrap="square" lIns="0" tIns="12700" rIns="0" bIns="0" rtlCol="0">
            <a:spAutoFit/>
          </a:bodyPr>
          <a:lstStyle/>
          <a:p>
            <a:pPr marL="12700">
              <a:lnSpc>
                <a:spcPct val="100000"/>
              </a:lnSpc>
              <a:spcBef>
                <a:spcPts val="100"/>
              </a:spcBef>
            </a:pPr>
            <a:r>
              <a:rPr spc="-140" dirty="0">
                <a:solidFill>
                  <a:schemeClr val="tx1"/>
                </a:solidFill>
              </a:rPr>
              <a:t>Tests </a:t>
            </a:r>
            <a:r>
              <a:rPr spc="-25" dirty="0">
                <a:solidFill>
                  <a:schemeClr val="tx1"/>
                </a:solidFill>
              </a:rPr>
              <a:t>de</a:t>
            </a:r>
            <a:r>
              <a:rPr spc="-130" dirty="0">
                <a:solidFill>
                  <a:schemeClr val="tx1"/>
                </a:solidFill>
              </a:rPr>
              <a:t> </a:t>
            </a:r>
            <a:r>
              <a:rPr spc="-60" dirty="0">
                <a:solidFill>
                  <a:schemeClr val="tx1"/>
                </a:solidFill>
              </a:rPr>
              <a:t>validation</a:t>
            </a:r>
          </a:p>
        </p:txBody>
      </p:sp>
      <p:sp>
        <p:nvSpPr>
          <p:cNvPr id="5" name="object 5"/>
          <p:cNvSpPr txBox="1"/>
          <p:nvPr/>
        </p:nvSpPr>
        <p:spPr>
          <a:xfrm>
            <a:off x="810260" y="1373982"/>
            <a:ext cx="5020945" cy="1860125"/>
          </a:xfrm>
          <a:prstGeom prst="rect">
            <a:avLst/>
          </a:prstGeom>
        </p:spPr>
        <p:txBody>
          <a:bodyPr vert="horz" wrap="square" lIns="0" tIns="13335" rIns="0" bIns="0" rtlCol="0">
            <a:spAutoFit/>
          </a:bodyPr>
          <a:lstStyle/>
          <a:p>
            <a:pPr marL="270510" indent="-258445">
              <a:lnSpc>
                <a:spcPts val="2380"/>
              </a:lnSpc>
              <a:spcBef>
                <a:spcPts val="105"/>
              </a:spcBef>
              <a:buClr>
                <a:srgbClr val="D24717"/>
              </a:buClr>
              <a:buFont typeface="Wingdings"/>
              <a:buChar char=""/>
              <a:tabLst>
                <a:tab pos="271145" algn="l"/>
              </a:tabLst>
            </a:pPr>
            <a:r>
              <a:rPr sz="2000" spc="-5" dirty="0">
                <a:solidFill>
                  <a:srgbClr val="404040"/>
                </a:solidFill>
                <a:latin typeface="Calibri"/>
                <a:cs typeface="Calibri"/>
              </a:rPr>
              <a:t>Les besoins </a:t>
            </a:r>
            <a:r>
              <a:rPr sz="2000" dirty="0">
                <a:solidFill>
                  <a:srgbClr val="404040"/>
                </a:solidFill>
                <a:latin typeface="Calibri"/>
                <a:cs typeface="Calibri"/>
              </a:rPr>
              <a:t>en </a:t>
            </a:r>
            <a:r>
              <a:rPr sz="2000" spc="-15" dirty="0">
                <a:solidFill>
                  <a:srgbClr val="404040"/>
                </a:solidFill>
                <a:latin typeface="Calibri"/>
                <a:cs typeface="Calibri"/>
              </a:rPr>
              <a:t>test </a:t>
            </a:r>
            <a:r>
              <a:rPr sz="2000" spc="-5" dirty="0">
                <a:solidFill>
                  <a:srgbClr val="404040"/>
                </a:solidFill>
                <a:latin typeface="Calibri"/>
                <a:cs typeface="Calibri"/>
              </a:rPr>
              <a:t>de</a:t>
            </a:r>
            <a:r>
              <a:rPr sz="2000" spc="30" dirty="0">
                <a:solidFill>
                  <a:srgbClr val="404040"/>
                </a:solidFill>
                <a:latin typeface="Calibri"/>
                <a:cs typeface="Calibri"/>
              </a:rPr>
              <a:t> </a:t>
            </a:r>
            <a:r>
              <a:rPr sz="2000" spc="-5" dirty="0">
                <a:solidFill>
                  <a:srgbClr val="404040"/>
                </a:solidFill>
                <a:latin typeface="Calibri"/>
                <a:cs typeface="Calibri"/>
              </a:rPr>
              <a:t>validation.</a:t>
            </a:r>
            <a:endParaRPr sz="2000">
              <a:latin typeface="Calibri"/>
              <a:cs typeface="Calibri"/>
            </a:endParaRPr>
          </a:p>
          <a:p>
            <a:pPr marL="270510" indent="-258445">
              <a:lnSpc>
                <a:spcPts val="2360"/>
              </a:lnSpc>
              <a:buClr>
                <a:srgbClr val="D24717"/>
              </a:buClr>
              <a:buFont typeface="Wingdings"/>
              <a:buChar char=""/>
              <a:tabLst>
                <a:tab pos="271145" algn="l"/>
              </a:tabLst>
            </a:pPr>
            <a:r>
              <a:rPr sz="2000" spc="-5" dirty="0">
                <a:solidFill>
                  <a:srgbClr val="404040"/>
                </a:solidFill>
                <a:latin typeface="Calibri"/>
                <a:cs typeface="Calibri"/>
              </a:rPr>
              <a:t>Les </a:t>
            </a:r>
            <a:r>
              <a:rPr sz="2000" spc="-15" dirty="0">
                <a:solidFill>
                  <a:srgbClr val="404040"/>
                </a:solidFill>
                <a:latin typeface="Calibri"/>
                <a:cs typeface="Calibri"/>
              </a:rPr>
              <a:t>référentiels </a:t>
            </a:r>
            <a:r>
              <a:rPr sz="2000" spc="-5" dirty="0">
                <a:solidFill>
                  <a:srgbClr val="404040"/>
                </a:solidFill>
                <a:latin typeface="Calibri"/>
                <a:cs typeface="Calibri"/>
              </a:rPr>
              <a:t>de </a:t>
            </a:r>
            <a:r>
              <a:rPr sz="2000" spc="-15" dirty="0">
                <a:solidFill>
                  <a:srgbClr val="404040"/>
                </a:solidFill>
                <a:latin typeface="Calibri"/>
                <a:cs typeface="Calibri"/>
              </a:rPr>
              <a:t>test </a:t>
            </a:r>
            <a:r>
              <a:rPr sz="2000" spc="-10" dirty="0">
                <a:solidFill>
                  <a:srgbClr val="404040"/>
                </a:solidFill>
                <a:latin typeface="Calibri"/>
                <a:cs typeface="Calibri"/>
              </a:rPr>
              <a:t>et </a:t>
            </a:r>
            <a:r>
              <a:rPr sz="2000" dirty="0">
                <a:solidFill>
                  <a:srgbClr val="404040"/>
                </a:solidFill>
                <a:latin typeface="Calibri"/>
                <a:cs typeface="Calibri"/>
              </a:rPr>
              <a:t>leur </a:t>
            </a:r>
            <a:r>
              <a:rPr sz="2000" spc="-5" dirty="0">
                <a:solidFill>
                  <a:srgbClr val="404040"/>
                </a:solidFill>
                <a:latin typeface="Calibri"/>
                <a:cs typeface="Calibri"/>
              </a:rPr>
              <a:t>mise </a:t>
            </a:r>
            <a:r>
              <a:rPr sz="2000" dirty="0">
                <a:solidFill>
                  <a:srgbClr val="404040"/>
                </a:solidFill>
                <a:latin typeface="Calibri"/>
                <a:cs typeface="Calibri"/>
              </a:rPr>
              <a:t>en</a:t>
            </a:r>
            <a:r>
              <a:rPr sz="2000" spc="110" dirty="0">
                <a:solidFill>
                  <a:srgbClr val="404040"/>
                </a:solidFill>
                <a:latin typeface="Calibri"/>
                <a:cs typeface="Calibri"/>
              </a:rPr>
              <a:t> </a:t>
            </a:r>
            <a:r>
              <a:rPr sz="2000" spc="-5" dirty="0">
                <a:solidFill>
                  <a:srgbClr val="404040"/>
                </a:solidFill>
                <a:latin typeface="Calibri"/>
                <a:cs typeface="Calibri"/>
              </a:rPr>
              <a:t>œuvre.</a:t>
            </a:r>
            <a:endParaRPr sz="2000">
              <a:latin typeface="Calibri"/>
              <a:cs typeface="Calibri"/>
            </a:endParaRPr>
          </a:p>
          <a:p>
            <a:pPr marL="270510" indent="-258445">
              <a:lnSpc>
                <a:spcPts val="2360"/>
              </a:lnSpc>
              <a:buClr>
                <a:srgbClr val="D24717"/>
              </a:buClr>
              <a:buFont typeface="Wingdings"/>
              <a:buChar char=""/>
              <a:tabLst>
                <a:tab pos="271145" algn="l"/>
              </a:tabLst>
            </a:pPr>
            <a:r>
              <a:rPr sz="2000" spc="-5" dirty="0">
                <a:solidFill>
                  <a:srgbClr val="404040"/>
                </a:solidFill>
                <a:latin typeface="Calibri"/>
                <a:cs typeface="Calibri"/>
              </a:rPr>
              <a:t>Les </a:t>
            </a:r>
            <a:r>
              <a:rPr sz="2000" spc="-15" dirty="0">
                <a:solidFill>
                  <a:srgbClr val="404040"/>
                </a:solidFill>
                <a:latin typeface="Calibri"/>
                <a:cs typeface="Calibri"/>
              </a:rPr>
              <a:t>générateurs </a:t>
            </a:r>
            <a:r>
              <a:rPr sz="2000" spc="-5" dirty="0">
                <a:solidFill>
                  <a:srgbClr val="404040"/>
                </a:solidFill>
                <a:latin typeface="Calibri"/>
                <a:cs typeface="Calibri"/>
              </a:rPr>
              <a:t>de </a:t>
            </a:r>
            <a:r>
              <a:rPr sz="2000" dirty="0">
                <a:solidFill>
                  <a:srgbClr val="404040"/>
                </a:solidFill>
                <a:latin typeface="Calibri"/>
                <a:cs typeface="Calibri"/>
              </a:rPr>
              <a:t>données </a:t>
            </a:r>
            <a:r>
              <a:rPr sz="2000" spc="-5" dirty="0">
                <a:solidFill>
                  <a:srgbClr val="404040"/>
                </a:solidFill>
                <a:latin typeface="Calibri"/>
                <a:cs typeface="Calibri"/>
              </a:rPr>
              <a:t>de</a:t>
            </a:r>
            <a:r>
              <a:rPr sz="2000" spc="-15" dirty="0">
                <a:solidFill>
                  <a:srgbClr val="404040"/>
                </a:solidFill>
                <a:latin typeface="Calibri"/>
                <a:cs typeface="Calibri"/>
              </a:rPr>
              <a:t> </a:t>
            </a:r>
            <a:r>
              <a:rPr sz="2000" spc="-10" dirty="0">
                <a:solidFill>
                  <a:srgbClr val="404040"/>
                </a:solidFill>
                <a:latin typeface="Calibri"/>
                <a:cs typeface="Calibri"/>
              </a:rPr>
              <a:t>test.</a:t>
            </a:r>
            <a:endParaRPr sz="2000">
              <a:latin typeface="Calibri"/>
              <a:cs typeface="Calibri"/>
            </a:endParaRPr>
          </a:p>
          <a:p>
            <a:pPr marL="270510" indent="-258445">
              <a:lnSpc>
                <a:spcPts val="2365"/>
              </a:lnSpc>
              <a:buClr>
                <a:srgbClr val="D24717"/>
              </a:buClr>
              <a:buFont typeface="Wingdings"/>
              <a:buChar char=""/>
              <a:tabLst>
                <a:tab pos="271145" algn="l"/>
              </a:tabLst>
            </a:pPr>
            <a:r>
              <a:rPr sz="2000" spc="-5" dirty="0">
                <a:solidFill>
                  <a:srgbClr val="404040"/>
                </a:solidFill>
                <a:latin typeface="Calibri"/>
                <a:cs typeface="Calibri"/>
              </a:rPr>
              <a:t>Les fonctionnalités des </a:t>
            </a:r>
            <a:r>
              <a:rPr sz="2000" spc="-10" dirty="0">
                <a:solidFill>
                  <a:srgbClr val="404040"/>
                </a:solidFill>
                <a:latin typeface="Calibri"/>
                <a:cs typeface="Calibri"/>
              </a:rPr>
              <a:t>robots </a:t>
            </a:r>
            <a:r>
              <a:rPr sz="2000" spc="-5" dirty="0">
                <a:solidFill>
                  <a:srgbClr val="404040"/>
                </a:solidFill>
                <a:latin typeface="Calibri"/>
                <a:cs typeface="Calibri"/>
              </a:rPr>
              <a:t>de </a:t>
            </a:r>
            <a:r>
              <a:rPr sz="2000" spc="-10" dirty="0">
                <a:solidFill>
                  <a:srgbClr val="404040"/>
                </a:solidFill>
                <a:latin typeface="Calibri"/>
                <a:cs typeface="Calibri"/>
              </a:rPr>
              <a:t>test.</a:t>
            </a:r>
            <a:endParaRPr sz="2000">
              <a:latin typeface="Calibri"/>
              <a:cs typeface="Calibri"/>
            </a:endParaRPr>
          </a:p>
          <a:p>
            <a:pPr marL="270510" indent="-258445">
              <a:lnSpc>
                <a:spcPts val="2360"/>
              </a:lnSpc>
              <a:buClr>
                <a:srgbClr val="D24717"/>
              </a:buClr>
              <a:buFont typeface="Wingdings"/>
              <a:buChar char=""/>
              <a:tabLst>
                <a:tab pos="271145" algn="l"/>
              </a:tabLst>
            </a:pPr>
            <a:r>
              <a:rPr sz="2000" spc="-5" dirty="0">
                <a:solidFill>
                  <a:srgbClr val="404040"/>
                </a:solidFill>
                <a:latin typeface="Calibri"/>
                <a:cs typeface="Calibri"/>
              </a:rPr>
              <a:t>Les </a:t>
            </a:r>
            <a:r>
              <a:rPr sz="2000" spc="-10" dirty="0">
                <a:solidFill>
                  <a:srgbClr val="404040"/>
                </a:solidFill>
                <a:latin typeface="Calibri"/>
                <a:cs typeface="Calibri"/>
              </a:rPr>
              <a:t>robots </a:t>
            </a:r>
            <a:r>
              <a:rPr sz="2000" spc="-5" dirty="0">
                <a:solidFill>
                  <a:srgbClr val="404040"/>
                </a:solidFill>
                <a:latin typeface="Calibri"/>
                <a:cs typeface="Calibri"/>
              </a:rPr>
              <a:t>de </a:t>
            </a:r>
            <a:r>
              <a:rPr sz="2000" spc="-15" dirty="0">
                <a:solidFill>
                  <a:srgbClr val="404040"/>
                </a:solidFill>
                <a:latin typeface="Calibri"/>
                <a:cs typeface="Calibri"/>
              </a:rPr>
              <a:t>test</a:t>
            </a:r>
            <a:r>
              <a:rPr sz="2000" spc="15" dirty="0">
                <a:solidFill>
                  <a:srgbClr val="404040"/>
                </a:solidFill>
                <a:latin typeface="Calibri"/>
                <a:cs typeface="Calibri"/>
              </a:rPr>
              <a:t> </a:t>
            </a:r>
            <a:r>
              <a:rPr sz="2000" spc="-5" dirty="0">
                <a:solidFill>
                  <a:srgbClr val="404040"/>
                </a:solidFill>
                <a:latin typeface="Calibri"/>
                <a:cs typeface="Calibri"/>
              </a:rPr>
              <a:t>d'IHM.</a:t>
            </a:r>
            <a:endParaRPr sz="2000">
              <a:latin typeface="Calibri"/>
              <a:cs typeface="Calibri"/>
            </a:endParaRPr>
          </a:p>
          <a:p>
            <a:pPr marL="270510" indent="-258445">
              <a:lnSpc>
                <a:spcPts val="2375"/>
              </a:lnSpc>
              <a:buClr>
                <a:srgbClr val="D24717"/>
              </a:buClr>
              <a:buFont typeface="Wingdings"/>
              <a:buChar char=""/>
              <a:tabLst>
                <a:tab pos="271145" algn="l"/>
              </a:tabLst>
            </a:pPr>
            <a:r>
              <a:rPr sz="2000" spc="-5" dirty="0">
                <a:solidFill>
                  <a:srgbClr val="404040"/>
                </a:solidFill>
                <a:latin typeface="Calibri"/>
                <a:cs typeface="Calibri"/>
              </a:rPr>
              <a:t>Les </a:t>
            </a:r>
            <a:r>
              <a:rPr sz="2000" spc="-10" dirty="0">
                <a:solidFill>
                  <a:srgbClr val="404040"/>
                </a:solidFill>
                <a:latin typeface="Calibri"/>
                <a:cs typeface="Calibri"/>
              </a:rPr>
              <a:t>robots </a:t>
            </a:r>
            <a:r>
              <a:rPr sz="2000" spc="-5" dirty="0">
                <a:solidFill>
                  <a:srgbClr val="404040"/>
                </a:solidFill>
                <a:latin typeface="Calibri"/>
                <a:cs typeface="Calibri"/>
              </a:rPr>
              <a:t>de </a:t>
            </a:r>
            <a:r>
              <a:rPr sz="2000" spc="-15" dirty="0">
                <a:solidFill>
                  <a:srgbClr val="404040"/>
                </a:solidFill>
                <a:latin typeface="Calibri"/>
                <a:cs typeface="Calibri"/>
              </a:rPr>
              <a:t>test </a:t>
            </a:r>
            <a:r>
              <a:rPr sz="2000" spc="-5" dirty="0">
                <a:solidFill>
                  <a:srgbClr val="404040"/>
                </a:solidFill>
                <a:latin typeface="Calibri"/>
                <a:cs typeface="Calibri"/>
              </a:rPr>
              <a:t>d'applications</a:t>
            </a:r>
            <a:r>
              <a:rPr sz="2000" spc="15" dirty="0">
                <a:solidFill>
                  <a:srgbClr val="404040"/>
                </a:solidFill>
                <a:latin typeface="Calibri"/>
                <a:cs typeface="Calibri"/>
              </a:rPr>
              <a:t> </a:t>
            </a:r>
            <a:r>
              <a:rPr sz="2000" spc="-20" dirty="0">
                <a:solidFill>
                  <a:srgbClr val="404040"/>
                </a:solidFill>
                <a:latin typeface="Calibri"/>
                <a:cs typeface="Calibri"/>
              </a:rPr>
              <a:t>Web.</a:t>
            </a:r>
            <a:endParaRPr sz="2000">
              <a:latin typeface="Calibri"/>
              <a:cs typeface="Calibri"/>
            </a:endParaRPr>
          </a:p>
        </p:txBody>
      </p:sp>
    </p:spTree>
    <p:extLst>
      <p:ext uri="{BB962C8B-B14F-4D97-AF65-F5344CB8AC3E}">
        <p14:creationId xmlns:p14="http://schemas.microsoft.com/office/powerpoint/2010/main" val="243587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0" y="666750"/>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093033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396740" cy="568166"/>
          </a:xfrm>
          <a:prstGeom prst="rect">
            <a:avLst/>
          </a:prstGeom>
        </p:spPr>
        <p:txBody>
          <a:bodyPr vert="horz" wrap="square" lIns="0" tIns="12700" rIns="0" bIns="0" rtlCol="0">
            <a:spAutoFit/>
          </a:bodyPr>
          <a:lstStyle/>
          <a:p>
            <a:pPr marL="12700">
              <a:lnSpc>
                <a:spcPct val="100000"/>
              </a:lnSpc>
              <a:spcBef>
                <a:spcPts val="100"/>
              </a:spcBef>
            </a:pPr>
            <a:r>
              <a:rPr spc="-140" dirty="0">
                <a:solidFill>
                  <a:schemeClr val="tx1"/>
                </a:solidFill>
              </a:rPr>
              <a:t>Tests </a:t>
            </a:r>
            <a:r>
              <a:rPr spc="-25" dirty="0">
                <a:solidFill>
                  <a:schemeClr val="tx1"/>
                </a:solidFill>
              </a:rPr>
              <a:t>de</a:t>
            </a:r>
            <a:r>
              <a:rPr spc="-130" dirty="0">
                <a:solidFill>
                  <a:schemeClr val="tx1"/>
                </a:solidFill>
              </a:rPr>
              <a:t> </a:t>
            </a:r>
            <a:r>
              <a:rPr spc="-60" dirty="0">
                <a:solidFill>
                  <a:schemeClr val="tx1"/>
                </a:solidFill>
              </a:rPr>
              <a:t>validation</a:t>
            </a:r>
          </a:p>
        </p:txBody>
      </p:sp>
      <p:sp>
        <p:nvSpPr>
          <p:cNvPr id="5" name="object 5"/>
          <p:cNvSpPr txBox="1"/>
          <p:nvPr/>
        </p:nvSpPr>
        <p:spPr>
          <a:xfrm>
            <a:off x="810259" y="1373982"/>
            <a:ext cx="7467600" cy="3318986"/>
          </a:xfrm>
          <a:prstGeom prst="rect">
            <a:avLst/>
          </a:prstGeom>
        </p:spPr>
        <p:txBody>
          <a:bodyPr vert="horz" wrap="square" lIns="0" tIns="13335" rIns="0" bIns="0" rtlCol="0">
            <a:spAutoFit/>
          </a:bodyPr>
          <a:lstStyle/>
          <a:p>
            <a:pPr marL="270510" indent="-258445">
              <a:lnSpc>
                <a:spcPts val="2280"/>
              </a:lnSpc>
              <a:spcBef>
                <a:spcPts val="105"/>
              </a:spcBef>
              <a:buClr>
                <a:srgbClr val="D24717"/>
              </a:buClr>
              <a:buFont typeface="Wingdings"/>
              <a:buChar char=""/>
              <a:tabLst>
                <a:tab pos="271145" algn="l"/>
              </a:tabLst>
            </a:pPr>
            <a:r>
              <a:rPr sz="1400" spc="-25" dirty="0">
                <a:solidFill>
                  <a:srgbClr val="404040"/>
                </a:solidFill>
                <a:latin typeface="Calibri"/>
                <a:cs typeface="Calibri"/>
              </a:rPr>
              <a:t>L’automatisation </a:t>
            </a:r>
            <a:r>
              <a:rPr sz="1400" spc="-5" dirty="0">
                <a:solidFill>
                  <a:srgbClr val="404040"/>
                </a:solidFill>
                <a:latin typeface="Calibri"/>
                <a:cs typeface="Calibri"/>
              </a:rPr>
              <a:t>de </a:t>
            </a:r>
            <a:r>
              <a:rPr sz="1400" spc="-10" dirty="0">
                <a:solidFill>
                  <a:srgbClr val="404040"/>
                </a:solidFill>
                <a:latin typeface="Calibri"/>
                <a:cs typeface="Calibri"/>
              </a:rPr>
              <a:t>tests est </a:t>
            </a:r>
            <a:r>
              <a:rPr sz="1400" dirty="0">
                <a:solidFill>
                  <a:srgbClr val="404040"/>
                </a:solidFill>
                <a:latin typeface="Calibri"/>
                <a:cs typeface="Calibri"/>
              </a:rPr>
              <a:t>le </a:t>
            </a:r>
            <a:r>
              <a:rPr sz="1400" spc="-10" dirty="0">
                <a:solidFill>
                  <a:srgbClr val="404040"/>
                </a:solidFill>
                <a:latin typeface="Calibri"/>
                <a:cs typeface="Calibri"/>
              </a:rPr>
              <a:t>processus </a:t>
            </a:r>
            <a:r>
              <a:rPr sz="1400" spc="-5" dirty="0">
                <a:solidFill>
                  <a:srgbClr val="404040"/>
                </a:solidFill>
                <a:latin typeface="Calibri"/>
                <a:cs typeface="Calibri"/>
              </a:rPr>
              <a:t>par </a:t>
            </a:r>
            <a:r>
              <a:rPr sz="1400" dirty="0">
                <a:solidFill>
                  <a:srgbClr val="404040"/>
                </a:solidFill>
                <a:latin typeface="Calibri"/>
                <a:cs typeface="Calibri"/>
              </a:rPr>
              <a:t>lequel </a:t>
            </a:r>
            <a:r>
              <a:rPr sz="1400" spc="-5" dirty="0">
                <a:solidFill>
                  <a:srgbClr val="404040"/>
                </a:solidFill>
                <a:latin typeface="Calibri"/>
                <a:cs typeface="Calibri"/>
              </a:rPr>
              <a:t>un</a:t>
            </a:r>
            <a:r>
              <a:rPr sz="1400" spc="105" dirty="0">
                <a:solidFill>
                  <a:srgbClr val="404040"/>
                </a:solidFill>
                <a:latin typeface="Calibri"/>
                <a:cs typeface="Calibri"/>
              </a:rPr>
              <a:t> </a:t>
            </a:r>
            <a:r>
              <a:rPr sz="1400" dirty="0">
                <a:solidFill>
                  <a:srgbClr val="404040"/>
                </a:solidFill>
                <a:latin typeface="Calibri"/>
                <a:cs typeface="Calibri"/>
              </a:rPr>
              <a:t>logiciel</a:t>
            </a:r>
            <a:endParaRPr sz="1400" dirty="0">
              <a:latin typeface="Calibri"/>
              <a:cs typeface="Calibri"/>
            </a:endParaRPr>
          </a:p>
          <a:p>
            <a:pPr marL="104139">
              <a:lnSpc>
                <a:spcPts val="2280"/>
              </a:lnSpc>
            </a:pPr>
            <a:r>
              <a:rPr sz="1400" spc="-5" dirty="0">
                <a:solidFill>
                  <a:srgbClr val="404040"/>
                </a:solidFill>
                <a:latin typeface="Calibri"/>
                <a:cs typeface="Calibri"/>
              </a:rPr>
              <a:t>indépendant </a:t>
            </a:r>
            <a:r>
              <a:rPr sz="1400" spc="-10" dirty="0">
                <a:solidFill>
                  <a:srgbClr val="404040"/>
                </a:solidFill>
                <a:latin typeface="Calibri"/>
                <a:cs typeface="Calibri"/>
              </a:rPr>
              <a:t>contrôle </a:t>
            </a:r>
            <a:r>
              <a:rPr sz="1400" spc="-25" dirty="0">
                <a:solidFill>
                  <a:srgbClr val="404040"/>
                </a:solidFill>
                <a:latin typeface="Calibri"/>
                <a:cs typeface="Calibri"/>
              </a:rPr>
              <a:t>l’exécution </a:t>
            </a:r>
            <a:r>
              <a:rPr sz="1400" dirty="0">
                <a:solidFill>
                  <a:srgbClr val="404040"/>
                </a:solidFill>
                <a:latin typeface="Calibri"/>
                <a:cs typeface="Calibri"/>
              </a:rPr>
              <a:t>de </a:t>
            </a:r>
            <a:r>
              <a:rPr sz="1400" spc="-10" dirty="0">
                <a:solidFill>
                  <a:srgbClr val="404040"/>
                </a:solidFill>
                <a:latin typeface="Calibri"/>
                <a:cs typeface="Calibri"/>
              </a:rPr>
              <a:t>tests </a:t>
            </a:r>
            <a:r>
              <a:rPr sz="1400" spc="-5" dirty="0">
                <a:solidFill>
                  <a:srgbClr val="404040"/>
                </a:solidFill>
                <a:latin typeface="Calibri"/>
                <a:cs typeface="Calibri"/>
              </a:rPr>
              <a:t>sur </a:t>
            </a:r>
            <a:r>
              <a:rPr sz="1400" dirty="0">
                <a:solidFill>
                  <a:srgbClr val="404040"/>
                </a:solidFill>
                <a:latin typeface="Calibri"/>
                <a:cs typeface="Calibri"/>
              </a:rPr>
              <a:t>une </a:t>
            </a:r>
            <a:r>
              <a:rPr sz="1400" spc="-5" dirty="0">
                <a:solidFill>
                  <a:srgbClr val="404040"/>
                </a:solidFill>
                <a:latin typeface="Calibri"/>
                <a:cs typeface="Calibri"/>
              </a:rPr>
              <a:t>application</a:t>
            </a:r>
            <a:r>
              <a:rPr sz="1400" spc="80" dirty="0">
                <a:solidFill>
                  <a:srgbClr val="404040"/>
                </a:solidFill>
                <a:latin typeface="Calibri"/>
                <a:cs typeface="Calibri"/>
              </a:rPr>
              <a:t> </a:t>
            </a:r>
            <a:r>
              <a:rPr sz="1400" dirty="0">
                <a:solidFill>
                  <a:srgbClr val="404040"/>
                </a:solidFill>
                <a:latin typeface="Calibri"/>
                <a:cs typeface="Calibri"/>
              </a:rPr>
              <a:t>donnée.</a:t>
            </a:r>
            <a:endParaRPr sz="1400" dirty="0">
              <a:latin typeface="Calibri"/>
              <a:cs typeface="Calibri"/>
            </a:endParaRPr>
          </a:p>
          <a:p>
            <a:pPr>
              <a:lnSpc>
                <a:spcPct val="100000"/>
              </a:lnSpc>
              <a:spcBef>
                <a:spcPts val="15"/>
              </a:spcBef>
            </a:pPr>
            <a:endParaRPr sz="1400" dirty="0">
              <a:latin typeface="Times New Roman"/>
              <a:cs typeface="Times New Roman"/>
            </a:endParaRPr>
          </a:p>
          <a:p>
            <a:pPr marL="270510" indent="-258445">
              <a:lnSpc>
                <a:spcPts val="2280"/>
              </a:lnSpc>
              <a:buClr>
                <a:srgbClr val="D24717"/>
              </a:buClr>
              <a:buFont typeface="Wingdings"/>
              <a:buChar char=""/>
              <a:tabLst>
                <a:tab pos="271145" algn="l"/>
              </a:tabLst>
            </a:pPr>
            <a:r>
              <a:rPr sz="1400" spc="-5" dirty="0">
                <a:solidFill>
                  <a:srgbClr val="404040"/>
                </a:solidFill>
                <a:latin typeface="Calibri"/>
                <a:cs typeface="Calibri"/>
              </a:rPr>
              <a:t>On </a:t>
            </a:r>
            <a:r>
              <a:rPr sz="1400" spc="-10" dirty="0">
                <a:solidFill>
                  <a:srgbClr val="404040"/>
                </a:solidFill>
                <a:latin typeface="Calibri"/>
                <a:cs typeface="Calibri"/>
              </a:rPr>
              <a:t>automatise </a:t>
            </a:r>
            <a:r>
              <a:rPr sz="1400" dirty="0">
                <a:solidFill>
                  <a:srgbClr val="404040"/>
                </a:solidFill>
                <a:latin typeface="Calibri"/>
                <a:cs typeface="Calibri"/>
              </a:rPr>
              <a:t>ainsi </a:t>
            </a:r>
            <a:r>
              <a:rPr sz="1400" spc="-5" dirty="0">
                <a:solidFill>
                  <a:srgbClr val="404040"/>
                </a:solidFill>
                <a:latin typeface="Calibri"/>
                <a:cs typeface="Calibri"/>
              </a:rPr>
              <a:t>des tâches </a:t>
            </a:r>
            <a:r>
              <a:rPr sz="1400" spc="-10" dirty="0">
                <a:solidFill>
                  <a:srgbClr val="404040"/>
                </a:solidFill>
                <a:latin typeface="Calibri"/>
                <a:cs typeface="Calibri"/>
              </a:rPr>
              <a:t>répétitives </a:t>
            </a:r>
            <a:r>
              <a:rPr sz="1400" spc="-5" dirty="0">
                <a:solidFill>
                  <a:srgbClr val="404040"/>
                </a:solidFill>
                <a:latin typeface="Calibri"/>
                <a:cs typeface="Calibri"/>
              </a:rPr>
              <a:t>mais nécessaires</a:t>
            </a:r>
            <a:r>
              <a:rPr sz="1400" spc="165" dirty="0">
                <a:solidFill>
                  <a:srgbClr val="404040"/>
                </a:solidFill>
                <a:latin typeface="Calibri"/>
                <a:cs typeface="Calibri"/>
              </a:rPr>
              <a:t> </a:t>
            </a:r>
            <a:r>
              <a:rPr sz="1400" dirty="0">
                <a:solidFill>
                  <a:srgbClr val="404040"/>
                </a:solidFill>
                <a:latin typeface="Calibri"/>
                <a:cs typeface="Calibri"/>
              </a:rPr>
              <a:t>pour</a:t>
            </a:r>
            <a:endParaRPr sz="1400" dirty="0">
              <a:latin typeface="Calibri"/>
              <a:cs typeface="Calibri"/>
            </a:endParaRPr>
          </a:p>
          <a:p>
            <a:pPr marL="104139">
              <a:lnSpc>
                <a:spcPts val="2280"/>
              </a:lnSpc>
            </a:pPr>
            <a:r>
              <a:rPr sz="1400" spc="-5" dirty="0">
                <a:solidFill>
                  <a:srgbClr val="404040"/>
                </a:solidFill>
                <a:latin typeface="Calibri"/>
                <a:cs typeface="Calibri"/>
              </a:rPr>
              <a:t>assurer </a:t>
            </a:r>
            <a:r>
              <a:rPr sz="1400" dirty="0">
                <a:solidFill>
                  <a:srgbClr val="404040"/>
                </a:solidFill>
                <a:latin typeface="Calibri"/>
                <a:cs typeface="Calibri"/>
              </a:rPr>
              <a:t>la </a:t>
            </a:r>
            <a:r>
              <a:rPr sz="1400" spc="-5" dirty="0">
                <a:solidFill>
                  <a:srgbClr val="404040"/>
                </a:solidFill>
                <a:latin typeface="Calibri"/>
                <a:cs typeface="Calibri"/>
              </a:rPr>
              <a:t>qualité de</a:t>
            </a:r>
            <a:r>
              <a:rPr sz="1400" spc="15" dirty="0">
                <a:solidFill>
                  <a:srgbClr val="404040"/>
                </a:solidFill>
                <a:latin typeface="Calibri"/>
                <a:cs typeface="Calibri"/>
              </a:rPr>
              <a:t> </a:t>
            </a:r>
            <a:r>
              <a:rPr sz="1400" spc="-15" dirty="0">
                <a:solidFill>
                  <a:srgbClr val="404040"/>
                </a:solidFill>
                <a:latin typeface="Calibri"/>
                <a:cs typeface="Calibri"/>
              </a:rPr>
              <a:t>l’application.</a:t>
            </a:r>
            <a:endParaRPr sz="1400" dirty="0">
              <a:latin typeface="Calibri"/>
              <a:cs typeface="Calibri"/>
            </a:endParaRPr>
          </a:p>
          <a:p>
            <a:pPr>
              <a:lnSpc>
                <a:spcPct val="100000"/>
              </a:lnSpc>
              <a:spcBef>
                <a:spcPts val="30"/>
              </a:spcBef>
            </a:pPr>
            <a:endParaRPr sz="1400" dirty="0">
              <a:latin typeface="Times New Roman"/>
              <a:cs typeface="Times New Roman"/>
            </a:endParaRPr>
          </a:p>
          <a:p>
            <a:pPr marL="215265" indent="-203200">
              <a:lnSpc>
                <a:spcPts val="2280"/>
              </a:lnSpc>
              <a:buClr>
                <a:srgbClr val="D24717"/>
              </a:buClr>
              <a:buFont typeface="Wingdings"/>
              <a:buChar char=""/>
              <a:tabLst>
                <a:tab pos="215900" algn="l"/>
              </a:tabLst>
            </a:pPr>
            <a:r>
              <a:rPr sz="1400" spc="-25" dirty="0">
                <a:solidFill>
                  <a:srgbClr val="404040"/>
                </a:solidFill>
                <a:latin typeface="Calibri"/>
                <a:cs typeface="Calibri"/>
              </a:rPr>
              <a:t>L’automatisation </a:t>
            </a:r>
            <a:r>
              <a:rPr sz="1400" spc="-5" dirty="0">
                <a:solidFill>
                  <a:srgbClr val="404040"/>
                </a:solidFill>
                <a:latin typeface="Calibri"/>
                <a:cs typeface="Calibri"/>
              </a:rPr>
              <a:t>des </a:t>
            </a:r>
            <a:r>
              <a:rPr sz="1400" spc="-10" dirty="0">
                <a:solidFill>
                  <a:srgbClr val="404040"/>
                </a:solidFill>
                <a:latin typeface="Calibri"/>
                <a:cs typeface="Calibri"/>
              </a:rPr>
              <a:t>tests est </a:t>
            </a:r>
            <a:r>
              <a:rPr sz="1400" spc="-5" dirty="0">
                <a:solidFill>
                  <a:srgbClr val="404040"/>
                </a:solidFill>
                <a:latin typeface="Calibri"/>
                <a:cs typeface="Calibri"/>
              </a:rPr>
              <a:t>absolument essentielle </a:t>
            </a:r>
            <a:r>
              <a:rPr sz="1400" dirty="0">
                <a:solidFill>
                  <a:srgbClr val="404040"/>
                </a:solidFill>
                <a:latin typeface="Calibri"/>
                <a:cs typeface="Calibri"/>
              </a:rPr>
              <a:t>pour la</a:t>
            </a:r>
            <a:r>
              <a:rPr sz="1400" spc="210" dirty="0">
                <a:solidFill>
                  <a:srgbClr val="404040"/>
                </a:solidFill>
                <a:latin typeface="Calibri"/>
                <a:cs typeface="Calibri"/>
              </a:rPr>
              <a:t> </a:t>
            </a:r>
            <a:r>
              <a:rPr sz="1400" spc="-10" dirty="0">
                <a:solidFill>
                  <a:srgbClr val="404040"/>
                </a:solidFill>
                <a:latin typeface="Calibri"/>
                <a:cs typeface="Calibri"/>
              </a:rPr>
              <a:t>livraison</a:t>
            </a:r>
            <a:endParaRPr sz="1400" dirty="0">
              <a:latin typeface="Calibri"/>
              <a:cs typeface="Calibri"/>
            </a:endParaRPr>
          </a:p>
          <a:p>
            <a:pPr marL="104139">
              <a:lnSpc>
                <a:spcPts val="2280"/>
              </a:lnSpc>
            </a:pPr>
            <a:r>
              <a:rPr sz="1400" spc="-5" dirty="0">
                <a:solidFill>
                  <a:srgbClr val="404040"/>
                </a:solidFill>
                <a:latin typeface="Calibri"/>
                <a:cs typeface="Calibri"/>
              </a:rPr>
              <a:t>continue </a:t>
            </a:r>
            <a:r>
              <a:rPr sz="1400" spc="-10" dirty="0">
                <a:solidFill>
                  <a:srgbClr val="404040"/>
                </a:solidFill>
                <a:latin typeface="Calibri"/>
                <a:cs typeface="Calibri"/>
              </a:rPr>
              <a:t>et </a:t>
            </a:r>
            <a:r>
              <a:rPr sz="1400" dirty="0">
                <a:solidFill>
                  <a:srgbClr val="404040"/>
                </a:solidFill>
                <a:latin typeface="Calibri"/>
                <a:cs typeface="Calibri"/>
              </a:rPr>
              <a:t>les </a:t>
            </a:r>
            <a:r>
              <a:rPr sz="1400" spc="-10" dirty="0">
                <a:solidFill>
                  <a:srgbClr val="404040"/>
                </a:solidFill>
                <a:latin typeface="Calibri"/>
                <a:cs typeface="Calibri"/>
              </a:rPr>
              <a:t>tests</a:t>
            </a:r>
            <a:r>
              <a:rPr sz="1400" spc="30" dirty="0">
                <a:solidFill>
                  <a:srgbClr val="404040"/>
                </a:solidFill>
                <a:latin typeface="Calibri"/>
                <a:cs typeface="Calibri"/>
              </a:rPr>
              <a:t> </a:t>
            </a:r>
            <a:r>
              <a:rPr sz="1400" spc="-5" dirty="0">
                <a:solidFill>
                  <a:srgbClr val="404040"/>
                </a:solidFill>
                <a:latin typeface="Calibri"/>
                <a:cs typeface="Calibri"/>
              </a:rPr>
              <a:t>continus.</a:t>
            </a:r>
            <a:endParaRPr sz="1400" dirty="0">
              <a:latin typeface="Calibri"/>
              <a:cs typeface="Calibri"/>
            </a:endParaRPr>
          </a:p>
          <a:p>
            <a:pPr>
              <a:lnSpc>
                <a:spcPct val="100000"/>
              </a:lnSpc>
              <a:spcBef>
                <a:spcPts val="15"/>
              </a:spcBef>
            </a:pPr>
            <a:endParaRPr sz="1400" dirty="0">
              <a:latin typeface="Times New Roman"/>
              <a:cs typeface="Times New Roman"/>
            </a:endParaRPr>
          </a:p>
          <a:p>
            <a:pPr marL="270510" indent="-258445">
              <a:lnSpc>
                <a:spcPts val="2280"/>
              </a:lnSpc>
              <a:buClr>
                <a:srgbClr val="D24717"/>
              </a:buClr>
              <a:buFont typeface="Wingdings"/>
              <a:buChar char=""/>
              <a:tabLst>
                <a:tab pos="271145" algn="l"/>
              </a:tabLst>
            </a:pPr>
            <a:r>
              <a:rPr sz="1400" dirty="0">
                <a:solidFill>
                  <a:srgbClr val="404040"/>
                </a:solidFill>
                <a:latin typeface="Calibri"/>
                <a:cs typeface="Calibri"/>
              </a:rPr>
              <a:t>Au </a:t>
            </a:r>
            <a:r>
              <a:rPr sz="1400" spc="-5" dirty="0">
                <a:solidFill>
                  <a:srgbClr val="404040"/>
                </a:solidFill>
                <a:latin typeface="Calibri"/>
                <a:cs typeface="Calibri"/>
              </a:rPr>
              <a:t>fur et </a:t>
            </a:r>
            <a:r>
              <a:rPr sz="1400" dirty="0">
                <a:solidFill>
                  <a:srgbClr val="404040"/>
                </a:solidFill>
                <a:latin typeface="Calibri"/>
                <a:cs typeface="Calibri"/>
              </a:rPr>
              <a:t>à </a:t>
            </a:r>
            <a:r>
              <a:rPr sz="1400" spc="-10" dirty="0">
                <a:solidFill>
                  <a:srgbClr val="404040"/>
                </a:solidFill>
                <a:latin typeface="Calibri"/>
                <a:cs typeface="Calibri"/>
              </a:rPr>
              <a:t>mesure </a:t>
            </a:r>
            <a:r>
              <a:rPr sz="1400" dirty="0">
                <a:solidFill>
                  <a:srgbClr val="404040"/>
                </a:solidFill>
                <a:latin typeface="Calibri"/>
                <a:cs typeface="Calibri"/>
              </a:rPr>
              <a:t>que </a:t>
            </a:r>
            <a:r>
              <a:rPr sz="1400" spc="-15" dirty="0">
                <a:solidFill>
                  <a:srgbClr val="404040"/>
                </a:solidFill>
                <a:latin typeface="Calibri"/>
                <a:cs typeface="Calibri"/>
              </a:rPr>
              <a:t>l’application </a:t>
            </a:r>
            <a:r>
              <a:rPr sz="1400" spc="-10" dirty="0">
                <a:solidFill>
                  <a:srgbClr val="404040"/>
                </a:solidFill>
                <a:latin typeface="Calibri"/>
                <a:cs typeface="Calibri"/>
              </a:rPr>
              <a:t>est </a:t>
            </a:r>
            <a:r>
              <a:rPr sz="1400" spc="-5" dirty="0">
                <a:solidFill>
                  <a:srgbClr val="404040"/>
                </a:solidFill>
                <a:latin typeface="Calibri"/>
                <a:cs typeface="Calibri"/>
              </a:rPr>
              <a:t>développée, les</a:t>
            </a:r>
            <a:r>
              <a:rPr sz="1400" spc="40" dirty="0">
                <a:solidFill>
                  <a:srgbClr val="404040"/>
                </a:solidFill>
                <a:latin typeface="Calibri"/>
                <a:cs typeface="Calibri"/>
              </a:rPr>
              <a:t> </a:t>
            </a:r>
            <a:r>
              <a:rPr sz="1400" spc="-10" dirty="0">
                <a:solidFill>
                  <a:srgbClr val="404040"/>
                </a:solidFill>
                <a:latin typeface="Calibri"/>
                <a:cs typeface="Calibri"/>
              </a:rPr>
              <a:t>tests</a:t>
            </a:r>
            <a:endParaRPr sz="1400" dirty="0">
              <a:latin typeface="Calibri"/>
              <a:cs typeface="Calibri"/>
            </a:endParaRPr>
          </a:p>
          <a:p>
            <a:pPr marL="104139" marR="5080">
              <a:lnSpc>
                <a:spcPct val="90000"/>
              </a:lnSpc>
              <a:spcBef>
                <a:spcPts val="120"/>
              </a:spcBef>
            </a:pPr>
            <a:r>
              <a:rPr sz="1400" spc="-5" dirty="0">
                <a:solidFill>
                  <a:srgbClr val="404040"/>
                </a:solidFill>
                <a:latin typeface="Calibri"/>
                <a:cs typeface="Calibri"/>
              </a:rPr>
              <a:t>fonctionnels </a:t>
            </a:r>
            <a:r>
              <a:rPr sz="1400" spc="-10" dirty="0">
                <a:solidFill>
                  <a:srgbClr val="404040"/>
                </a:solidFill>
                <a:latin typeface="Calibri"/>
                <a:cs typeface="Calibri"/>
              </a:rPr>
              <a:t>permettent </a:t>
            </a:r>
            <a:r>
              <a:rPr sz="1400" spc="-5" dirty="0">
                <a:solidFill>
                  <a:srgbClr val="404040"/>
                </a:solidFill>
                <a:latin typeface="Calibri"/>
                <a:cs typeface="Calibri"/>
              </a:rPr>
              <a:t>de </a:t>
            </a:r>
            <a:r>
              <a:rPr sz="1400" spc="-20" dirty="0">
                <a:solidFill>
                  <a:srgbClr val="404040"/>
                </a:solidFill>
                <a:latin typeface="Calibri"/>
                <a:cs typeface="Calibri"/>
              </a:rPr>
              <a:t>s’assurer </a:t>
            </a:r>
            <a:r>
              <a:rPr sz="1400" dirty="0">
                <a:solidFill>
                  <a:srgbClr val="404040"/>
                </a:solidFill>
                <a:latin typeface="Calibri"/>
                <a:cs typeface="Calibri"/>
              </a:rPr>
              <a:t>que </a:t>
            </a:r>
            <a:r>
              <a:rPr sz="1400" spc="-5" dirty="0">
                <a:solidFill>
                  <a:srgbClr val="404040"/>
                </a:solidFill>
                <a:latin typeface="Calibri"/>
                <a:cs typeface="Calibri"/>
              </a:rPr>
              <a:t>les fonctionnalités </a:t>
            </a:r>
            <a:r>
              <a:rPr sz="1400" spc="-10" dirty="0">
                <a:solidFill>
                  <a:srgbClr val="404040"/>
                </a:solidFill>
                <a:latin typeface="Calibri"/>
                <a:cs typeface="Calibri"/>
              </a:rPr>
              <a:t>respectent  </a:t>
            </a:r>
            <a:r>
              <a:rPr sz="1400" spc="-5" dirty="0">
                <a:solidFill>
                  <a:srgbClr val="404040"/>
                </a:solidFill>
                <a:latin typeface="Calibri"/>
                <a:cs typeface="Calibri"/>
              </a:rPr>
              <a:t>les exigences </a:t>
            </a:r>
            <a:r>
              <a:rPr sz="1400" dirty="0">
                <a:solidFill>
                  <a:srgbClr val="404040"/>
                </a:solidFill>
                <a:latin typeface="Calibri"/>
                <a:cs typeface="Calibri"/>
              </a:rPr>
              <a:t>du </a:t>
            </a:r>
            <a:r>
              <a:rPr sz="1400" spc="-5" dirty="0">
                <a:solidFill>
                  <a:srgbClr val="404040"/>
                </a:solidFill>
                <a:latin typeface="Calibri"/>
                <a:cs typeface="Calibri"/>
              </a:rPr>
              <a:t>devis </a:t>
            </a:r>
            <a:r>
              <a:rPr sz="1400" dirty="0">
                <a:solidFill>
                  <a:srgbClr val="404040"/>
                </a:solidFill>
                <a:latin typeface="Calibri"/>
                <a:cs typeface="Calibri"/>
              </a:rPr>
              <a:t>logiciel. </a:t>
            </a:r>
            <a:r>
              <a:rPr sz="1400" spc="-20" dirty="0">
                <a:solidFill>
                  <a:srgbClr val="404040"/>
                </a:solidFill>
                <a:latin typeface="Calibri"/>
                <a:cs typeface="Calibri"/>
              </a:rPr>
              <a:t>Par </a:t>
            </a:r>
            <a:r>
              <a:rPr sz="1400" spc="-5" dirty="0">
                <a:solidFill>
                  <a:srgbClr val="404040"/>
                </a:solidFill>
                <a:latin typeface="Calibri"/>
                <a:cs typeface="Calibri"/>
              </a:rPr>
              <a:t>ailleurs, </a:t>
            </a:r>
            <a:r>
              <a:rPr sz="1400" dirty="0">
                <a:solidFill>
                  <a:srgbClr val="404040"/>
                </a:solidFill>
                <a:latin typeface="Calibri"/>
                <a:cs typeface="Calibri"/>
              </a:rPr>
              <a:t>ces </a:t>
            </a:r>
            <a:r>
              <a:rPr sz="1400" spc="-10" dirty="0">
                <a:solidFill>
                  <a:srgbClr val="404040"/>
                </a:solidFill>
                <a:latin typeface="Calibri"/>
                <a:cs typeface="Calibri"/>
              </a:rPr>
              <a:t>tests peuvent être  </a:t>
            </a:r>
            <a:r>
              <a:rPr sz="1400" spc="-15" dirty="0">
                <a:solidFill>
                  <a:srgbClr val="404040"/>
                </a:solidFill>
                <a:latin typeface="Calibri"/>
                <a:cs typeface="Calibri"/>
              </a:rPr>
              <a:t>exécutés </a:t>
            </a:r>
            <a:r>
              <a:rPr sz="1400" dirty="0">
                <a:solidFill>
                  <a:srgbClr val="404040"/>
                </a:solidFill>
                <a:latin typeface="Calibri"/>
                <a:cs typeface="Calibri"/>
              </a:rPr>
              <a:t>à </a:t>
            </a:r>
            <a:r>
              <a:rPr sz="1400" spc="-5" dirty="0">
                <a:solidFill>
                  <a:srgbClr val="404040"/>
                </a:solidFill>
                <a:latin typeface="Calibri"/>
                <a:cs typeface="Calibri"/>
              </a:rPr>
              <a:t>nouveau plus </a:t>
            </a:r>
            <a:r>
              <a:rPr sz="1400" spc="-15" dirty="0">
                <a:solidFill>
                  <a:srgbClr val="404040"/>
                </a:solidFill>
                <a:latin typeface="Calibri"/>
                <a:cs typeface="Calibri"/>
              </a:rPr>
              <a:t>tard </a:t>
            </a:r>
            <a:r>
              <a:rPr sz="1400" spc="-5" dirty="0">
                <a:solidFill>
                  <a:srgbClr val="404040"/>
                </a:solidFill>
                <a:latin typeface="Calibri"/>
                <a:cs typeface="Calibri"/>
              </a:rPr>
              <a:t>dans </a:t>
            </a:r>
            <a:r>
              <a:rPr sz="1400" dirty="0">
                <a:solidFill>
                  <a:srgbClr val="404040"/>
                </a:solidFill>
                <a:latin typeface="Calibri"/>
                <a:cs typeface="Calibri"/>
              </a:rPr>
              <a:t>une </a:t>
            </a:r>
            <a:r>
              <a:rPr sz="1400" spc="-10" dirty="0">
                <a:solidFill>
                  <a:srgbClr val="404040"/>
                </a:solidFill>
                <a:latin typeface="Calibri"/>
                <a:cs typeface="Calibri"/>
              </a:rPr>
              <a:t>suite </a:t>
            </a:r>
            <a:r>
              <a:rPr sz="1400" spc="-5" dirty="0">
                <a:solidFill>
                  <a:srgbClr val="404040"/>
                </a:solidFill>
                <a:latin typeface="Calibri"/>
                <a:cs typeface="Calibri"/>
              </a:rPr>
              <a:t>de régression, </a:t>
            </a:r>
            <a:r>
              <a:rPr sz="1400" spc="-10" dirty="0">
                <a:solidFill>
                  <a:srgbClr val="404040"/>
                </a:solidFill>
                <a:latin typeface="Calibri"/>
                <a:cs typeface="Calibri"/>
              </a:rPr>
              <a:t>lorsque </a:t>
            </a:r>
            <a:r>
              <a:rPr sz="1400" dirty="0">
                <a:solidFill>
                  <a:srgbClr val="404040"/>
                </a:solidFill>
                <a:latin typeface="Calibri"/>
                <a:cs typeface="Calibri"/>
              </a:rPr>
              <a:t>du  </a:t>
            </a:r>
            <a:r>
              <a:rPr sz="1400" spc="-5" dirty="0">
                <a:solidFill>
                  <a:srgbClr val="404040"/>
                </a:solidFill>
                <a:latin typeface="Calibri"/>
                <a:cs typeface="Calibri"/>
              </a:rPr>
              <a:t>code </a:t>
            </a:r>
            <a:r>
              <a:rPr sz="1400" spc="-10" dirty="0">
                <a:solidFill>
                  <a:srgbClr val="404040"/>
                </a:solidFill>
                <a:latin typeface="Calibri"/>
                <a:cs typeface="Calibri"/>
              </a:rPr>
              <a:t>est </a:t>
            </a:r>
            <a:r>
              <a:rPr sz="1400" spc="-5" dirty="0">
                <a:solidFill>
                  <a:srgbClr val="404040"/>
                </a:solidFill>
                <a:latin typeface="Calibri"/>
                <a:cs typeface="Calibri"/>
              </a:rPr>
              <a:t>modifié et pourrait </a:t>
            </a:r>
            <a:r>
              <a:rPr sz="1400" spc="-15" dirty="0">
                <a:solidFill>
                  <a:srgbClr val="404040"/>
                </a:solidFill>
                <a:latin typeface="Calibri"/>
                <a:cs typeface="Calibri"/>
              </a:rPr>
              <a:t>affecter </a:t>
            </a:r>
            <a:r>
              <a:rPr sz="1400" spc="-5" dirty="0">
                <a:solidFill>
                  <a:srgbClr val="404040"/>
                </a:solidFill>
                <a:latin typeface="Calibri"/>
                <a:cs typeface="Calibri"/>
              </a:rPr>
              <a:t>certaines</a:t>
            </a:r>
            <a:r>
              <a:rPr sz="1400" spc="50" dirty="0">
                <a:solidFill>
                  <a:srgbClr val="404040"/>
                </a:solidFill>
                <a:latin typeface="Calibri"/>
                <a:cs typeface="Calibri"/>
              </a:rPr>
              <a:t> </a:t>
            </a:r>
            <a:r>
              <a:rPr sz="1400" spc="-5" dirty="0">
                <a:solidFill>
                  <a:srgbClr val="404040"/>
                </a:solidFill>
                <a:latin typeface="Calibri"/>
                <a:cs typeface="Calibri"/>
              </a:rPr>
              <a:t>fonctionnalités.</a:t>
            </a:r>
            <a:endParaRPr sz="1400" dirty="0">
              <a:latin typeface="Calibri"/>
              <a:cs typeface="Calibri"/>
            </a:endParaRPr>
          </a:p>
        </p:txBody>
      </p:sp>
    </p:spTree>
    <p:extLst>
      <p:ext uri="{BB962C8B-B14F-4D97-AF65-F5344CB8AC3E}">
        <p14:creationId xmlns:p14="http://schemas.microsoft.com/office/powerpoint/2010/main" val="3555649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a:t>
            </a:r>
          </a:p>
        </p:txBody>
      </p:sp>
      <p:sp>
        <p:nvSpPr>
          <p:cNvPr id="5" name="object 5"/>
          <p:cNvSpPr txBox="1"/>
          <p:nvPr/>
        </p:nvSpPr>
        <p:spPr>
          <a:xfrm>
            <a:off x="810260" y="1373982"/>
            <a:ext cx="7534909" cy="2757806"/>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1200" spc="-15" dirty="0">
                <a:solidFill>
                  <a:srgbClr val="404040"/>
                </a:solidFill>
                <a:latin typeface="Calibri"/>
                <a:cs typeface="Calibri"/>
              </a:rPr>
              <a:t>Pour </a:t>
            </a:r>
            <a:r>
              <a:rPr sz="1200" spc="-10" dirty="0">
                <a:solidFill>
                  <a:srgbClr val="404040"/>
                </a:solidFill>
                <a:latin typeface="Calibri"/>
                <a:cs typeface="Calibri"/>
              </a:rPr>
              <a:t>installer Robot Framework </a:t>
            </a:r>
            <a:r>
              <a:rPr sz="1200" spc="-5" dirty="0">
                <a:solidFill>
                  <a:srgbClr val="404040"/>
                </a:solidFill>
                <a:latin typeface="Calibri"/>
                <a:cs typeface="Calibri"/>
              </a:rPr>
              <a:t>sur Windows </a:t>
            </a:r>
            <a:r>
              <a:rPr sz="1200" dirty="0">
                <a:solidFill>
                  <a:srgbClr val="404040"/>
                </a:solidFill>
                <a:latin typeface="Calibri"/>
                <a:cs typeface="Calibri"/>
              </a:rPr>
              <a:t>10, </a:t>
            </a:r>
            <a:r>
              <a:rPr sz="1200" spc="-10" dirty="0">
                <a:solidFill>
                  <a:srgbClr val="404040"/>
                </a:solidFill>
                <a:latin typeface="Calibri"/>
                <a:cs typeface="Calibri"/>
              </a:rPr>
              <a:t>suivre </a:t>
            </a:r>
            <a:r>
              <a:rPr sz="1200" dirty="0">
                <a:solidFill>
                  <a:srgbClr val="404040"/>
                </a:solidFill>
                <a:latin typeface="Calibri"/>
                <a:cs typeface="Calibri"/>
              </a:rPr>
              <a:t>ces </a:t>
            </a:r>
            <a:r>
              <a:rPr sz="1200" spc="-5" dirty="0">
                <a:solidFill>
                  <a:srgbClr val="404040"/>
                </a:solidFill>
                <a:latin typeface="Calibri"/>
                <a:cs typeface="Calibri"/>
              </a:rPr>
              <a:t>étapes</a:t>
            </a:r>
            <a:r>
              <a:rPr sz="1200" spc="55"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a:lnSpc>
                <a:spcPct val="100000"/>
              </a:lnSpc>
              <a:spcBef>
                <a:spcPts val="15"/>
              </a:spcBef>
              <a:buClr>
                <a:srgbClr val="D24717"/>
              </a:buClr>
              <a:buFont typeface="Wingdings"/>
              <a:buChar char=""/>
            </a:pPr>
            <a:endParaRPr sz="1200" dirty="0">
              <a:latin typeface="Times New Roman"/>
              <a:cs typeface="Times New Roman"/>
            </a:endParaRPr>
          </a:p>
          <a:p>
            <a:pPr marL="215265" indent="-203200">
              <a:lnSpc>
                <a:spcPct val="100000"/>
              </a:lnSpc>
              <a:buClr>
                <a:srgbClr val="D24717"/>
              </a:buClr>
              <a:buFont typeface="Wingdings"/>
              <a:buChar char=""/>
              <a:tabLst>
                <a:tab pos="215900" algn="l"/>
              </a:tabLst>
            </a:pPr>
            <a:r>
              <a:rPr sz="1200" spc="-10" dirty="0">
                <a:solidFill>
                  <a:srgbClr val="404040"/>
                </a:solidFill>
                <a:latin typeface="Calibri"/>
                <a:cs typeface="Calibri"/>
              </a:rPr>
              <a:t>Installer </a:t>
            </a:r>
            <a:r>
              <a:rPr sz="1200" dirty="0">
                <a:solidFill>
                  <a:srgbClr val="404040"/>
                </a:solidFill>
                <a:latin typeface="Calibri"/>
                <a:cs typeface="Calibri"/>
              </a:rPr>
              <a:t>Python </a:t>
            </a:r>
            <a:r>
              <a:rPr sz="1200" spc="-5" dirty="0">
                <a:solidFill>
                  <a:srgbClr val="404040"/>
                </a:solidFill>
                <a:latin typeface="Calibri"/>
                <a:cs typeface="Calibri"/>
              </a:rPr>
              <a:t>(à partir de python.org) </a:t>
            </a:r>
            <a:r>
              <a:rPr sz="1200" dirty="0">
                <a:solidFill>
                  <a:srgbClr val="404040"/>
                </a:solidFill>
                <a:latin typeface="Calibri"/>
                <a:cs typeface="Calibri"/>
              </a:rPr>
              <a:t>: ceci </a:t>
            </a:r>
            <a:r>
              <a:rPr sz="1200" spc="-10" dirty="0">
                <a:solidFill>
                  <a:srgbClr val="404040"/>
                </a:solidFill>
                <a:latin typeface="Calibri"/>
                <a:cs typeface="Calibri"/>
              </a:rPr>
              <a:t>devrait </a:t>
            </a:r>
            <a:r>
              <a:rPr sz="1200" dirty="0">
                <a:solidFill>
                  <a:srgbClr val="404040"/>
                </a:solidFill>
                <a:latin typeface="Calibri"/>
                <a:cs typeface="Calibri"/>
              </a:rPr>
              <a:t>aussi </a:t>
            </a:r>
            <a:r>
              <a:rPr sz="1200" spc="-10" dirty="0">
                <a:solidFill>
                  <a:srgbClr val="404040"/>
                </a:solidFill>
                <a:latin typeface="Calibri"/>
                <a:cs typeface="Calibri"/>
              </a:rPr>
              <a:t>installer</a:t>
            </a:r>
            <a:r>
              <a:rPr sz="1200" spc="150" dirty="0">
                <a:solidFill>
                  <a:srgbClr val="404040"/>
                </a:solidFill>
                <a:latin typeface="Calibri"/>
                <a:cs typeface="Calibri"/>
              </a:rPr>
              <a:t> </a:t>
            </a:r>
            <a:r>
              <a:rPr sz="1200" spc="-5" dirty="0">
                <a:solidFill>
                  <a:srgbClr val="404040"/>
                </a:solidFill>
                <a:latin typeface="Calibri"/>
                <a:cs typeface="Calibri"/>
              </a:rPr>
              <a:t>pip</a:t>
            </a:r>
            <a:endParaRPr sz="1200" dirty="0">
              <a:latin typeface="Calibri"/>
              <a:cs typeface="Calibri"/>
            </a:endParaRPr>
          </a:p>
          <a:p>
            <a:pPr>
              <a:lnSpc>
                <a:spcPct val="100000"/>
              </a:lnSpc>
              <a:spcBef>
                <a:spcPts val="30"/>
              </a:spcBef>
              <a:buClr>
                <a:srgbClr val="D24717"/>
              </a:buClr>
              <a:buFont typeface="Wingdings"/>
              <a:buChar char=""/>
            </a:pPr>
            <a:endParaRPr sz="1200" dirty="0">
              <a:latin typeface="Times New Roman"/>
              <a:cs typeface="Times New Roman"/>
            </a:endParaRPr>
          </a:p>
          <a:p>
            <a:pPr marL="215265" indent="-203200">
              <a:lnSpc>
                <a:spcPct val="100000"/>
              </a:lnSpc>
              <a:buClr>
                <a:srgbClr val="D24717"/>
              </a:buClr>
              <a:buFont typeface="Wingdings"/>
              <a:buChar char=""/>
              <a:tabLst>
                <a:tab pos="215900" algn="l"/>
              </a:tabLst>
            </a:pPr>
            <a:r>
              <a:rPr sz="1200" spc="-5" dirty="0">
                <a:solidFill>
                  <a:srgbClr val="404040"/>
                </a:solidFill>
                <a:latin typeface="Calibri"/>
                <a:cs typeface="Calibri"/>
              </a:rPr>
              <a:t>Ajouter </a:t>
            </a:r>
            <a:r>
              <a:rPr sz="1200" dirty="0">
                <a:solidFill>
                  <a:srgbClr val="404040"/>
                </a:solidFill>
                <a:latin typeface="Calibri"/>
                <a:cs typeface="Calibri"/>
              </a:rPr>
              <a:t>le </a:t>
            </a:r>
            <a:r>
              <a:rPr sz="1200" spc="-10" dirty="0">
                <a:solidFill>
                  <a:srgbClr val="404040"/>
                </a:solidFill>
                <a:latin typeface="Calibri"/>
                <a:cs typeface="Calibri"/>
              </a:rPr>
              <a:t>répertoire </a:t>
            </a:r>
            <a:r>
              <a:rPr sz="1200" spc="-5" dirty="0">
                <a:solidFill>
                  <a:srgbClr val="404040"/>
                </a:solidFill>
                <a:latin typeface="Calibri"/>
                <a:cs typeface="Calibri"/>
              </a:rPr>
              <a:t>bin de </a:t>
            </a:r>
            <a:r>
              <a:rPr sz="1200" dirty="0">
                <a:solidFill>
                  <a:srgbClr val="404040"/>
                </a:solidFill>
                <a:latin typeface="Calibri"/>
                <a:cs typeface="Calibri"/>
              </a:rPr>
              <a:t>Python au</a:t>
            </a:r>
            <a:r>
              <a:rPr sz="1200" spc="-5" dirty="0">
                <a:solidFill>
                  <a:srgbClr val="404040"/>
                </a:solidFill>
                <a:latin typeface="Calibri"/>
                <a:cs typeface="Calibri"/>
              </a:rPr>
              <a:t> </a:t>
            </a:r>
            <a:r>
              <a:rPr sz="1200" spc="-20" dirty="0">
                <a:solidFill>
                  <a:srgbClr val="404040"/>
                </a:solidFill>
                <a:latin typeface="Calibri"/>
                <a:cs typeface="Calibri"/>
              </a:rPr>
              <a:t>Path</a:t>
            </a:r>
            <a:endParaRPr sz="1200" dirty="0">
              <a:latin typeface="Calibri"/>
              <a:cs typeface="Calibri"/>
            </a:endParaRPr>
          </a:p>
          <a:p>
            <a:pPr>
              <a:lnSpc>
                <a:spcPct val="100000"/>
              </a:lnSpc>
              <a:spcBef>
                <a:spcPts val="15"/>
              </a:spcBef>
              <a:buClr>
                <a:srgbClr val="D24717"/>
              </a:buClr>
              <a:buFont typeface="Wingdings"/>
              <a:buChar char=""/>
            </a:pPr>
            <a:endParaRPr sz="1200" dirty="0">
              <a:latin typeface="Times New Roman"/>
              <a:cs typeface="Times New Roman"/>
            </a:endParaRPr>
          </a:p>
          <a:p>
            <a:pPr marL="215265" indent="-203200">
              <a:lnSpc>
                <a:spcPts val="2280"/>
              </a:lnSpc>
              <a:buClr>
                <a:srgbClr val="D24717"/>
              </a:buClr>
              <a:buFont typeface="Wingdings"/>
              <a:buChar char=""/>
              <a:tabLst>
                <a:tab pos="215900" algn="l"/>
              </a:tabLst>
            </a:pPr>
            <a:r>
              <a:rPr sz="1200" spc="-15" dirty="0">
                <a:solidFill>
                  <a:srgbClr val="404040"/>
                </a:solidFill>
                <a:latin typeface="Calibri"/>
                <a:cs typeface="Calibri"/>
              </a:rPr>
              <a:t>Vérifier </a:t>
            </a:r>
            <a:r>
              <a:rPr sz="1200" spc="-10" dirty="0">
                <a:solidFill>
                  <a:srgbClr val="404040"/>
                </a:solidFill>
                <a:latin typeface="Calibri"/>
                <a:cs typeface="Calibri"/>
              </a:rPr>
              <a:t>l’installation </a:t>
            </a:r>
            <a:r>
              <a:rPr sz="1200" spc="-5" dirty="0">
                <a:solidFill>
                  <a:srgbClr val="404040"/>
                </a:solidFill>
                <a:latin typeface="Calibri"/>
                <a:cs typeface="Calibri"/>
              </a:rPr>
              <a:t>via </a:t>
            </a:r>
            <a:r>
              <a:rPr sz="1200" dirty="0">
                <a:solidFill>
                  <a:srgbClr val="404040"/>
                </a:solidFill>
                <a:latin typeface="Calibri"/>
                <a:cs typeface="Calibri"/>
              </a:rPr>
              <a:t>le </a:t>
            </a:r>
            <a:r>
              <a:rPr sz="1200" spc="-5" dirty="0">
                <a:solidFill>
                  <a:srgbClr val="404040"/>
                </a:solidFill>
                <a:latin typeface="Calibri"/>
                <a:cs typeface="Calibri"/>
              </a:rPr>
              <a:t>terminal </a:t>
            </a:r>
            <a:r>
              <a:rPr sz="1200" dirty="0">
                <a:solidFill>
                  <a:srgbClr val="404040"/>
                </a:solidFill>
                <a:latin typeface="Calibri"/>
                <a:cs typeface="Calibri"/>
              </a:rPr>
              <a:t>de </a:t>
            </a:r>
            <a:r>
              <a:rPr sz="1200" spc="-5" dirty="0">
                <a:solidFill>
                  <a:srgbClr val="404040"/>
                </a:solidFill>
                <a:latin typeface="Calibri"/>
                <a:cs typeface="Calibri"/>
              </a:rPr>
              <a:t>commande Windows </a:t>
            </a:r>
            <a:r>
              <a:rPr sz="1200" dirty="0">
                <a:solidFill>
                  <a:srgbClr val="404040"/>
                </a:solidFill>
                <a:latin typeface="Calibri"/>
                <a:cs typeface="Calibri"/>
              </a:rPr>
              <a:t>(cmd)</a:t>
            </a:r>
            <a:r>
              <a:rPr sz="1200" spc="125" dirty="0">
                <a:solidFill>
                  <a:srgbClr val="404040"/>
                </a:solidFill>
                <a:latin typeface="Calibri"/>
                <a:cs typeface="Calibri"/>
              </a:rPr>
              <a:t> </a:t>
            </a:r>
            <a:r>
              <a:rPr sz="1200" spc="-5" dirty="0">
                <a:solidFill>
                  <a:srgbClr val="404040"/>
                </a:solidFill>
                <a:latin typeface="Calibri"/>
                <a:cs typeface="Calibri"/>
              </a:rPr>
              <a:t>et</a:t>
            </a:r>
            <a:endParaRPr sz="1200" dirty="0">
              <a:latin typeface="Calibri"/>
              <a:cs typeface="Calibri"/>
            </a:endParaRPr>
          </a:p>
          <a:p>
            <a:pPr marL="104139">
              <a:lnSpc>
                <a:spcPts val="2280"/>
              </a:lnSpc>
            </a:pPr>
            <a:r>
              <a:rPr sz="1200" spc="-5" dirty="0">
                <a:solidFill>
                  <a:srgbClr val="404040"/>
                </a:solidFill>
                <a:latin typeface="Calibri"/>
                <a:cs typeface="Calibri"/>
              </a:rPr>
              <a:t>taper </a:t>
            </a:r>
            <a:r>
              <a:rPr sz="1200" dirty="0">
                <a:solidFill>
                  <a:srgbClr val="404040"/>
                </a:solidFill>
                <a:latin typeface="Calibri"/>
                <a:cs typeface="Calibri"/>
              </a:rPr>
              <a:t>les </a:t>
            </a:r>
            <a:r>
              <a:rPr sz="1200" spc="-5" dirty="0">
                <a:solidFill>
                  <a:srgbClr val="404040"/>
                </a:solidFill>
                <a:latin typeface="Calibri"/>
                <a:cs typeface="Calibri"/>
              </a:rPr>
              <a:t>commandes </a:t>
            </a:r>
            <a:r>
              <a:rPr sz="1200" spc="-10" dirty="0">
                <a:solidFill>
                  <a:srgbClr val="404040"/>
                </a:solidFill>
                <a:latin typeface="Calibri"/>
                <a:cs typeface="Calibri"/>
              </a:rPr>
              <a:t>suivantes </a:t>
            </a:r>
            <a:r>
              <a:rPr sz="1200" dirty="0">
                <a:solidFill>
                  <a:srgbClr val="404040"/>
                </a:solidFill>
                <a:latin typeface="Calibri"/>
                <a:cs typeface="Calibri"/>
              </a:rPr>
              <a:t>pour </a:t>
            </a:r>
            <a:r>
              <a:rPr sz="1200" spc="-15" dirty="0">
                <a:solidFill>
                  <a:srgbClr val="404040"/>
                </a:solidFill>
                <a:latin typeface="Calibri"/>
                <a:cs typeface="Calibri"/>
              </a:rPr>
              <a:t>faire </a:t>
            </a:r>
            <a:r>
              <a:rPr sz="1200" spc="-10" dirty="0">
                <a:solidFill>
                  <a:srgbClr val="404040"/>
                </a:solidFill>
                <a:latin typeface="Calibri"/>
                <a:cs typeface="Calibri"/>
              </a:rPr>
              <a:t>afficher </a:t>
            </a:r>
            <a:r>
              <a:rPr sz="1200" dirty="0">
                <a:solidFill>
                  <a:srgbClr val="404040"/>
                </a:solidFill>
                <a:latin typeface="Calibri"/>
                <a:cs typeface="Calibri"/>
              </a:rPr>
              <a:t>les </a:t>
            </a:r>
            <a:r>
              <a:rPr sz="1200" spc="-15" dirty="0">
                <a:solidFill>
                  <a:srgbClr val="404040"/>
                </a:solidFill>
                <a:latin typeface="Calibri"/>
                <a:cs typeface="Calibri"/>
              </a:rPr>
              <a:t>versions</a:t>
            </a:r>
            <a:r>
              <a:rPr sz="1200" spc="100"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a:lnSpc>
                <a:spcPct val="100000"/>
              </a:lnSpc>
              <a:spcBef>
                <a:spcPts val="10"/>
              </a:spcBef>
            </a:pPr>
            <a:endParaRPr sz="1400" dirty="0">
              <a:latin typeface="Times New Roman"/>
              <a:cs typeface="Times New Roman"/>
            </a:endParaRPr>
          </a:p>
          <a:p>
            <a:pPr marL="927100" marR="5537835">
              <a:lnSpc>
                <a:spcPts val="2360"/>
              </a:lnSpc>
              <a:spcBef>
                <a:spcPts val="5"/>
              </a:spcBef>
            </a:pPr>
            <a:r>
              <a:rPr sz="1200" dirty="0">
                <a:solidFill>
                  <a:srgbClr val="404040"/>
                </a:solidFill>
                <a:latin typeface="Calibri"/>
                <a:cs typeface="Calibri"/>
              </a:rPr>
              <a:t>python</a:t>
            </a:r>
            <a:r>
              <a:rPr sz="1200" spc="-100" dirty="0">
                <a:solidFill>
                  <a:srgbClr val="404040"/>
                </a:solidFill>
                <a:latin typeface="Calibri"/>
                <a:cs typeface="Calibri"/>
              </a:rPr>
              <a:t> </a:t>
            </a:r>
            <a:r>
              <a:rPr sz="1200" spc="-5" dirty="0">
                <a:solidFill>
                  <a:srgbClr val="404040"/>
                </a:solidFill>
                <a:latin typeface="Calibri"/>
                <a:cs typeface="Calibri"/>
              </a:rPr>
              <a:t>–V  pip</a:t>
            </a:r>
            <a:r>
              <a:rPr sz="1200" spc="-15" dirty="0">
                <a:solidFill>
                  <a:srgbClr val="404040"/>
                </a:solidFill>
                <a:latin typeface="Calibri"/>
                <a:cs typeface="Calibri"/>
              </a:rPr>
              <a:t> </a:t>
            </a:r>
            <a:r>
              <a:rPr sz="1200" spc="-5" dirty="0">
                <a:solidFill>
                  <a:srgbClr val="404040"/>
                </a:solidFill>
                <a:latin typeface="Calibri"/>
                <a:cs typeface="Calibri"/>
              </a:rPr>
              <a:t>-V</a:t>
            </a:r>
            <a:endParaRPr sz="1200" dirty="0">
              <a:latin typeface="Calibri"/>
              <a:cs typeface="Calibri"/>
            </a:endParaRPr>
          </a:p>
          <a:p>
            <a:pPr>
              <a:lnSpc>
                <a:spcPct val="100000"/>
              </a:lnSpc>
            </a:pPr>
            <a:endParaRPr sz="1400" dirty="0">
              <a:latin typeface="Times New Roman"/>
              <a:cs typeface="Times New Roman"/>
            </a:endParaRPr>
          </a:p>
          <a:p>
            <a:pPr marL="215900" marR="1806575" indent="-215900">
              <a:lnSpc>
                <a:spcPts val="2360"/>
              </a:lnSpc>
              <a:spcBef>
                <a:spcPts val="5"/>
              </a:spcBef>
              <a:buClr>
                <a:srgbClr val="D24717"/>
              </a:buClr>
              <a:buFont typeface="Wingdings"/>
              <a:buChar char=""/>
              <a:tabLst>
                <a:tab pos="215900" algn="l"/>
              </a:tabLst>
            </a:pPr>
            <a:r>
              <a:rPr sz="1200" spc="-5" dirty="0">
                <a:solidFill>
                  <a:srgbClr val="404040"/>
                </a:solidFill>
                <a:latin typeface="Calibri"/>
                <a:cs typeface="Calibri"/>
              </a:rPr>
              <a:t>Ensuite </a:t>
            </a:r>
            <a:r>
              <a:rPr sz="1200" spc="-10" dirty="0">
                <a:solidFill>
                  <a:srgbClr val="404040"/>
                </a:solidFill>
                <a:latin typeface="Calibri"/>
                <a:cs typeface="Calibri"/>
              </a:rPr>
              <a:t>installer </a:t>
            </a:r>
            <a:r>
              <a:rPr sz="1200" dirty="0">
                <a:solidFill>
                  <a:srgbClr val="404040"/>
                </a:solidFill>
                <a:latin typeface="Calibri"/>
                <a:cs typeface="Calibri"/>
              </a:rPr>
              <a:t>le </a:t>
            </a:r>
            <a:r>
              <a:rPr sz="1200" spc="-10" dirty="0">
                <a:solidFill>
                  <a:srgbClr val="404040"/>
                </a:solidFill>
                <a:latin typeface="Calibri"/>
                <a:cs typeface="Calibri"/>
              </a:rPr>
              <a:t>Robot Framework </a:t>
            </a:r>
            <a:r>
              <a:rPr sz="1200" dirty="0">
                <a:solidFill>
                  <a:srgbClr val="404040"/>
                </a:solidFill>
                <a:latin typeface="Calibri"/>
                <a:cs typeface="Calibri"/>
              </a:rPr>
              <a:t>en </a:t>
            </a:r>
            <a:r>
              <a:rPr sz="1200" spc="-10" dirty="0">
                <a:solidFill>
                  <a:srgbClr val="404040"/>
                </a:solidFill>
                <a:latin typeface="Calibri"/>
                <a:cs typeface="Calibri"/>
              </a:rPr>
              <a:t>utilisant </a:t>
            </a:r>
            <a:r>
              <a:rPr sz="1200" spc="-5" dirty="0">
                <a:solidFill>
                  <a:srgbClr val="404040"/>
                </a:solidFill>
                <a:latin typeface="Calibri"/>
                <a:cs typeface="Calibri"/>
              </a:rPr>
              <a:t>pip </a:t>
            </a:r>
            <a:r>
              <a:rPr sz="1200" dirty="0">
                <a:solidFill>
                  <a:srgbClr val="404040"/>
                </a:solidFill>
                <a:latin typeface="Calibri"/>
                <a:cs typeface="Calibri"/>
              </a:rPr>
              <a:t>:  </a:t>
            </a:r>
            <a:r>
              <a:rPr sz="1200" spc="-5" dirty="0">
                <a:solidFill>
                  <a:srgbClr val="404040"/>
                </a:solidFill>
                <a:latin typeface="Calibri"/>
                <a:cs typeface="Calibri"/>
              </a:rPr>
              <a:t>pip </a:t>
            </a:r>
            <a:r>
              <a:rPr sz="1200" spc="-10" dirty="0">
                <a:solidFill>
                  <a:srgbClr val="404040"/>
                </a:solidFill>
                <a:latin typeface="Calibri"/>
                <a:cs typeface="Calibri"/>
              </a:rPr>
              <a:t>install</a:t>
            </a:r>
            <a:r>
              <a:rPr sz="1200" spc="10" dirty="0">
                <a:solidFill>
                  <a:srgbClr val="404040"/>
                </a:solidFill>
                <a:latin typeface="Calibri"/>
                <a:cs typeface="Calibri"/>
              </a:rPr>
              <a:t> </a:t>
            </a:r>
            <a:r>
              <a:rPr sz="1200" spc="-10" dirty="0">
                <a:solidFill>
                  <a:srgbClr val="404040"/>
                </a:solidFill>
                <a:latin typeface="Calibri"/>
                <a:cs typeface="Calibri"/>
              </a:rPr>
              <a:t>robotframework</a:t>
            </a:r>
            <a:endParaRPr sz="12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0051384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t>RobotFramework</a:t>
            </a:r>
          </a:p>
        </p:txBody>
      </p:sp>
      <p:sp>
        <p:nvSpPr>
          <p:cNvPr id="5" name="object 5"/>
          <p:cNvSpPr txBox="1"/>
          <p:nvPr/>
        </p:nvSpPr>
        <p:spPr>
          <a:xfrm>
            <a:off x="810258" y="1373981"/>
            <a:ext cx="8028941" cy="3363100"/>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1600" spc="-15" dirty="0">
                <a:solidFill>
                  <a:srgbClr val="404040"/>
                </a:solidFill>
                <a:latin typeface="Calibri"/>
                <a:cs typeface="Calibri"/>
              </a:rPr>
              <a:t>Pour </a:t>
            </a:r>
            <a:r>
              <a:rPr sz="1600" spc="-5" dirty="0">
                <a:solidFill>
                  <a:srgbClr val="404040"/>
                </a:solidFill>
                <a:latin typeface="Calibri"/>
                <a:cs typeface="Calibri"/>
              </a:rPr>
              <a:t>les </a:t>
            </a:r>
            <a:r>
              <a:rPr sz="1600" spc="-10" dirty="0">
                <a:solidFill>
                  <a:srgbClr val="404040"/>
                </a:solidFill>
                <a:latin typeface="Calibri"/>
                <a:cs typeface="Calibri"/>
              </a:rPr>
              <a:t>tests </a:t>
            </a:r>
            <a:r>
              <a:rPr sz="1600" spc="-5" dirty="0">
                <a:solidFill>
                  <a:srgbClr val="404040"/>
                </a:solidFill>
                <a:latin typeface="Calibri"/>
                <a:cs typeface="Calibri"/>
              </a:rPr>
              <a:t>de </a:t>
            </a:r>
            <a:r>
              <a:rPr sz="1600" dirty="0">
                <a:solidFill>
                  <a:srgbClr val="404040"/>
                </a:solidFill>
                <a:latin typeface="Calibri"/>
                <a:cs typeface="Calibri"/>
              </a:rPr>
              <a:t>la </a:t>
            </a:r>
            <a:r>
              <a:rPr sz="1600" spc="-5" dirty="0">
                <a:solidFill>
                  <a:srgbClr val="404040"/>
                </a:solidFill>
                <a:latin typeface="Calibri"/>
                <a:cs typeface="Calibri"/>
              </a:rPr>
              <a:t>web </a:t>
            </a:r>
            <a:r>
              <a:rPr sz="1600" dirty="0">
                <a:solidFill>
                  <a:srgbClr val="404040"/>
                </a:solidFill>
                <a:latin typeface="Calibri"/>
                <a:cs typeface="Calibri"/>
              </a:rPr>
              <a:t>app, la </a:t>
            </a:r>
            <a:r>
              <a:rPr sz="1600" spc="-10" dirty="0">
                <a:solidFill>
                  <a:srgbClr val="404040"/>
                </a:solidFill>
                <a:latin typeface="Calibri"/>
                <a:cs typeface="Calibri"/>
              </a:rPr>
              <a:t>librarie </a:t>
            </a:r>
            <a:r>
              <a:rPr sz="1600" spc="-5" dirty="0">
                <a:solidFill>
                  <a:srgbClr val="404040"/>
                </a:solidFill>
                <a:latin typeface="Calibri"/>
                <a:cs typeface="Calibri"/>
              </a:rPr>
              <a:t>Selenium </a:t>
            </a:r>
            <a:r>
              <a:rPr sz="1600" spc="-10" dirty="0">
                <a:solidFill>
                  <a:srgbClr val="404040"/>
                </a:solidFill>
                <a:latin typeface="Calibri"/>
                <a:cs typeface="Calibri"/>
              </a:rPr>
              <a:t>est </a:t>
            </a:r>
            <a:r>
              <a:rPr sz="1600" spc="-5" dirty="0">
                <a:solidFill>
                  <a:srgbClr val="404040"/>
                </a:solidFill>
                <a:latin typeface="Calibri"/>
                <a:cs typeface="Calibri"/>
              </a:rPr>
              <a:t>requise</a:t>
            </a:r>
            <a:r>
              <a:rPr sz="1600" spc="125"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a:lnSpc>
                <a:spcPct val="100000"/>
              </a:lnSpc>
              <a:spcBef>
                <a:spcPts val="15"/>
              </a:spcBef>
              <a:buClr>
                <a:srgbClr val="D24717"/>
              </a:buClr>
              <a:buFont typeface="Wingdings"/>
              <a:buChar char=""/>
            </a:pPr>
            <a:endParaRPr sz="1600" dirty="0">
              <a:latin typeface="Times New Roman"/>
              <a:cs typeface="Times New Roman"/>
            </a:endParaRPr>
          </a:p>
          <a:p>
            <a:pPr marL="12700">
              <a:lnSpc>
                <a:spcPct val="100000"/>
              </a:lnSpc>
            </a:pPr>
            <a:r>
              <a:rPr sz="1600" dirty="0">
                <a:solidFill>
                  <a:srgbClr val="404040"/>
                </a:solidFill>
                <a:latin typeface="Calibri"/>
                <a:cs typeface="Calibri"/>
              </a:rPr>
              <a:t>pip </a:t>
            </a:r>
            <a:r>
              <a:rPr sz="1600" spc="-10" dirty="0">
                <a:solidFill>
                  <a:srgbClr val="404040"/>
                </a:solidFill>
                <a:latin typeface="Calibri"/>
                <a:cs typeface="Calibri"/>
              </a:rPr>
              <a:t>install</a:t>
            </a:r>
            <a:r>
              <a:rPr sz="1600" spc="5" dirty="0">
                <a:solidFill>
                  <a:srgbClr val="404040"/>
                </a:solidFill>
                <a:latin typeface="Calibri"/>
                <a:cs typeface="Calibri"/>
              </a:rPr>
              <a:t> </a:t>
            </a:r>
            <a:r>
              <a:rPr sz="1600" spc="-10" dirty="0">
                <a:solidFill>
                  <a:srgbClr val="404040"/>
                </a:solidFill>
                <a:latin typeface="Calibri"/>
                <a:cs typeface="Calibri"/>
              </a:rPr>
              <a:t>robotframework-seleniumlibrary</a:t>
            </a:r>
            <a:endParaRPr sz="1600" dirty="0">
              <a:latin typeface="Calibri"/>
              <a:cs typeface="Calibri"/>
            </a:endParaRPr>
          </a:p>
          <a:p>
            <a:pPr>
              <a:lnSpc>
                <a:spcPct val="100000"/>
              </a:lnSpc>
              <a:spcBef>
                <a:spcPts val="10"/>
              </a:spcBef>
            </a:pPr>
            <a:endParaRPr dirty="0">
              <a:latin typeface="Times New Roman"/>
              <a:cs typeface="Times New Roman"/>
            </a:endParaRPr>
          </a:p>
          <a:p>
            <a:pPr marL="104139" marR="66675" indent="-92075">
              <a:lnSpc>
                <a:spcPts val="2160"/>
              </a:lnSpc>
              <a:spcBef>
                <a:spcPts val="5"/>
              </a:spcBef>
              <a:buClr>
                <a:srgbClr val="D24717"/>
              </a:buClr>
              <a:buFont typeface="Wingdings"/>
              <a:buChar char=""/>
              <a:tabLst>
                <a:tab pos="215900" algn="l"/>
              </a:tabLst>
            </a:pPr>
            <a:r>
              <a:rPr sz="1600" spc="-5" dirty="0">
                <a:solidFill>
                  <a:srgbClr val="404040"/>
                </a:solidFill>
                <a:latin typeface="Calibri"/>
                <a:cs typeface="Calibri"/>
              </a:rPr>
              <a:t>La </a:t>
            </a:r>
            <a:r>
              <a:rPr sz="1600" spc="-10" dirty="0">
                <a:solidFill>
                  <a:srgbClr val="404040"/>
                </a:solidFill>
                <a:latin typeface="Calibri"/>
                <a:cs typeface="Calibri"/>
              </a:rPr>
              <a:t>librairie </a:t>
            </a:r>
            <a:r>
              <a:rPr sz="1600" spc="-5" dirty="0">
                <a:solidFill>
                  <a:srgbClr val="404040"/>
                </a:solidFill>
                <a:latin typeface="Calibri"/>
                <a:cs typeface="Calibri"/>
              </a:rPr>
              <a:t>Selenium </a:t>
            </a:r>
            <a:r>
              <a:rPr sz="1600" dirty="0">
                <a:solidFill>
                  <a:srgbClr val="404040"/>
                </a:solidFill>
                <a:latin typeface="Calibri"/>
                <a:cs typeface="Calibri"/>
              </a:rPr>
              <a:t>a besoin </a:t>
            </a:r>
            <a:r>
              <a:rPr sz="1600" spc="-5" dirty="0">
                <a:solidFill>
                  <a:srgbClr val="404040"/>
                </a:solidFill>
                <a:latin typeface="Calibri"/>
                <a:cs typeface="Calibri"/>
              </a:rPr>
              <a:t>des pilotes web </a:t>
            </a:r>
            <a:r>
              <a:rPr sz="1600" spc="-10" dirty="0">
                <a:solidFill>
                  <a:srgbClr val="404040"/>
                </a:solidFill>
                <a:latin typeface="Calibri"/>
                <a:cs typeface="Calibri"/>
              </a:rPr>
              <a:t>(webdrivers) </a:t>
            </a:r>
            <a:r>
              <a:rPr sz="1600" dirty="0">
                <a:solidFill>
                  <a:srgbClr val="404040"/>
                </a:solidFill>
                <a:latin typeface="Calibri"/>
                <a:cs typeface="Calibri"/>
              </a:rPr>
              <a:t>qui </a:t>
            </a:r>
            <a:r>
              <a:rPr sz="1600" spc="-10" dirty="0">
                <a:solidFill>
                  <a:srgbClr val="404040"/>
                </a:solidFill>
                <a:latin typeface="Calibri"/>
                <a:cs typeface="Calibri"/>
              </a:rPr>
              <a:t>doivent  alors être installés séparément </a:t>
            </a:r>
            <a:r>
              <a:rPr sz="1600" dirty="0">
                <a:solidFill>
                  <a:srgbClr val="404040"/>
                </a:solidFill>
                <a:latin typeface="Calibri"/>
                <a:cs typeface="Calibri"/>
              </a:rPr>
              <a:t>pour chaque </a:t>
            </a:r>
            <a:r>
              <a:rPr sz="1600" spc="-10" dirty="0">
                <a:solidFill>
                  <a:srgbClr val="404040"/>
                </a:solidFill>
                <a:latin typeface="Calibri"/>
                <a:cs typeface="Calibri"/>
              </a:rPr>
              <a:t>fureteur </a:t>
            </a:r>
            <a:r>
              <a:rPr sz="1600" dirty="0">
                <a:solidFill>
                  <a:srgbClr val="404040"/>
                </a:solidFill>
                <a:latin typeface="Calibri"/>
                <a:cs typeface="Calibri"/>
              </a:rPr>
              <a:t>que </a:t>
            </a:r>
            <a:r>
              <a:rPr sz="1600" spc="-40" dirty="0">
                <a:solidFill>
                  <a:srgbClr val="404040"/>
                </a:solidFill>
                <a:latin typeface="Calibri"/>
                <a:cs typeface="Calibri"/>
              </a:rPr>
              <a:t>l’on </a:t>
            </a:r>
            <a:r>
              <a:rPr sz="1600" spc="-10" dirty="0">
                <a:solidFill>
                  <a:srgbClr val="404040"/>
                </a:solidFill>
                <a:latin typeface="Calibri"/>
                <a:cs typeface="Calibri"/>
              </a:rPr>
              <a:t>souhaite  </a:t>
            </a:r>
            <a:r>
              <a:rPr sz="1600" spc="-5" dirty="0">
                <a:solidFill>
                  <a:srgbClr val="404040"/>
                </a:solidFill>
                <a:latin typeface="Calibri"/>
                <a:cs typeface="Calibri"/>
              </a:rPr>
              <a:t>utiliser </a:t>
            </a:r>
            <a:r>
              <a:rPr sz="1600" dirty="0">
                <a:solidFill>
                  <a:srgbClr val="404040"/>
                </a:solidFill>
                <a:latin typeface="Calibri"/>
                <a:cs typeface="Calibri"/>
              </a:rPr>
              <a:t>en</a:t>
            </a:r>
            <a:r>
              <a:rPr sz="1600" spc="5" dirty="0">
                <a:solidFill>
                  <a:srgbClr val="404040"/>
                </a:solidFill>
                <a:latin typeface="Calibri"/>
                <a:cs typeface="Calibri"/>
              </a:rPr>
              <a:t> </a:t>
            </a:r>
            <a:r>
              <a:rPr sz="1600" spc="-10" dirty="0">
                <a:solidFill>
                  <a:srgbClr val="404040"/>
                </a:solidFill>
                <a:latin typeface="Calibri"/>
                <a:cs typeface="Calibri"/>
              </a:rPr>
              <a:t>test.</a:t>
            </a:r>
            <a:endParaRPr sz="1600" dirty="0">
              <a:latin typeface="Calibri"/>
              <a:cs typeface="Calibri"/>
            </a:endParaRPr>
          </a:p>
          <a:p>
            <a:pPr>
              <a:lnSpc>
                <a:spcPct val="100000"/>
              </a:lnSpc>
              <a:spcBef>
                <a:spcPts val="25"/>
              </a:spcBef>
              <a:buClr>
                <a:srgbClr val="D24717"/>
              </a:buClr>
              <a:buFont typeface="Wingdings"/>
              <a:buChar char=""/>
            </a:pPr>
            <a:endParaRPr dirty="0">
              <a:latin typeface="Times New Roman"/>
              <a:cs typeface="Times New Roman"/>
            </a:endParaRPr>
          </a:p>
          <a:p>
            <a:pPr marL="104139" marR="349250" indent="-92075">
              <a:lnSpc>
                <a:spcPts val="2160"/>
              </a:lnSpc>
              <a:spcBef>
                <a:spcPts val="5"/>
              </a:spcBef>
              <a:buClr>
                <a:srgbClr val="D24717"/>
              </a:buClr>
              <a:buFont typeface="Wingdings"/>
              <a:buChar char=""/>
              <a:tabLst>
                <a:tab pos="271145" algn="l"/>
              </a:tabLst>
            </a:pPr>
            <a:r>
              <a:rPr sz="1600" spc="-15" dirty="0">
                <a:solidFill>
                  <a:srgbClr val="404040"/>
                </a:solidFill>
                <a:latin typeface="Calibri"/>
                <a:cs typeface="Calibri"/>
              </a:rPr>
              <a:t>Pour </a:t>
            </a:r>
            <a:r>
              <a:rPr sz="1600" spc="-10" dirty="0">
                <a:solidFill>
                  <a:srgbClr val="404040"/>
                </a:solidFill>
                <a:latin typeface="Calibri"/>
                <a:cs typeface="Calibri"/>
              </a:rPr>
              <a:t>Chrome, télécharger </a:t>
            </a:r>
            <a:r>
              <a:rPr sz="1600" dirty="0">
                <a:solidFill>
                  <a:srgbClr val="404040"/>
                </a:solidFill>
                <a:latin typeface="Calibri"/>
                <a:cs typeface="Calibri"/>
              </a:rPr>
              <a:t>le </a:t>
            </a:r>
            <a:r>
              <a:rPr sz="1600" spc="-10" dirty="0">
                <a:solidFill>
                  <a:srgbClr val="404040"/>
                </a:solidFill>
                <a:latin typeface="Calibri"/>
                <a:cs typeface="Calibri"/>
              </a:rPr>
              <a:t>pilote </a:t>
            </a:r>
            <a:r>
              <a:rPr sz="1600" dirty="0">
                <a:solidFill>
                  <a:srgbClr val="404040"/>
                </a:solidFill>
                <a:latin typeface="Calibri"/>
                <a:cs typeface="Calibri"/>
              </a:rPr>
              <a:t>ici :  </a:t>
            </a:r>
            <a:r>
              <a:rPr sz="1600" spc="-10" dirty="0">
                <a:solidFill>
                  <a:srgbClr val="404040"/>
                </a:solidFill>
                <a:latin typeface="Calibri"/>
                <a:cs typeface="Calibri"/>
              </a:rPr>
              <a:t>https://sites.google.com/a/chromium.org/chromedriver/downloads.</a:t>
            </a:r>
            <a:endParaRPr sz="1600" dirty="0">
              <a:latin typeface="Calibri"/>
              <a:cs typeface="Calibri"/>
            </a:endParaRPr>
          </a:p>
          <a:p>
            <a:pPr>
              <a:lnSpc>
                <a:spcPct val="100000"/>
              </a:lnSpc>
              <a:spcBef>
                <a:spcPts val="40"/>
              </a:spcBef>
              <a:buClr>
                <a:srgbClr val="D24717"/>
              </a:buClr>
              <a:buFont typeface="Wingdings"/>
              <a:buChar char=""/>
            </a:pPr>
            <a:endParaRPr sz="1600" dirty="0">
              <a:latin typeface="Times New Roman"/>
              <a:cs typeface="Times New Roman"/>
            </a:endParaRPr>
          </a:p>
          <a:p>
            <a:pPr marL="270510" indent="-258445">
              <a:lnSpc>
                <a:spcPts val="2280"/>
              </a:lnSpc>
              <a:buClr>
                <a:srgbClr val="D24717"/>
              </a:buClr>
              <a:buFont typeface="Wingdings"/>
              <a:buChar char=""/>
              <a:tabLst>
                <a:tab pos="271145" algn="l"/>
              </a:tabLst>
            </a:pPr>
            <a:r>
              <a:rPr sz="1600" dirty="0">
                <a:solidFill>
                  <a:srgbClr val="404040"/>
                </a:solidFill>
                <a:latin typeface="Calibri"/>
                <a:cs typeface="Calibri"/>
              </a:rPr>
              <a:t>Il </a:t>
            </a:r>
            <a:r>
              <a:rPr sz="1600" spc="-25" dirty="0">
                <a:solidFill>
                  <a:srgbClr val="404040"/>
                </a:solidFill>
                <a:latin typeface="Calibri"/>
                <a:cs typeface="Calibri"/>
              </a:rPr>
              <a:t>s’agit </a:t>
            </a:r>
            <a:r>
              <a:rPr sz="1600" spc="-10" dirty="0">
                <a:solidFill>
                  <a:srgbClr val="404040"/>
                </a:solidFill>
                <a:latin typeface="Calibri"/>
                <a:cs typeface="Calibri"/>
              </a:rPr>
              <a:t>simplement </a:t>
            </a:r>
            <a:r>
              <a:rPr sz="1600" dirty="0">
                <a:solidFill>
                  <a:srgbClr val="404040"/>
                </a:solidFill>
                <a:latin typeface="Calibri"/>
                <a:cs typeface="Calibri"/>
              </a:rPr>
              <a:t>de </a:t>
            </a:r>
            <a:r>
              <a:rPr sz="1600" spc="-5" dirty="0">
                <a:solidFill>
                  <a:srgbClr val="404040"/>
                </a:solidFill>
                <a:latin typeface="Calibri"/>
                <a:cs typeface="Calibri"/>
              </a:rPr>
              <a:t>décompresser le </a:t>
            </a:r>
            <a:r>
              <a:rPr sz="1600" spc="-30" dirty="0">
                <a:solidFill>
                  <a:srgbClr val="404040"/>
                </a:solidFill>
                <a:latin typeface="Calibri"/>
                <a:cs typeface="Calibri"/>
              </a:rPr>
              <a:t>fichier.exe </a:t>
            </a:r>
            <a:r>
              <a:rPr sz="1600" spc="-10" dirty="0">
                <a:solidFill>
                  <a:srgbClr val="404040"/>
                </a:solidFill>
                <a:latin typeface="Calibri"/>
                <a:cs typeface="Calibri"/>
              </a:rPr>
              <a:t>et </a:t>
            </a:r>
            <a:r>
              <a:rPr sz="1600" dirty="0">
                <a:solidFill>
                  <a:srgbClr val="404040"/>
                </a:solidFill>
                <a:latin typeface="Calibri"/>
                <a:cs typeface="Calibri"/>
              </a:rPr>
              <a:t>le </a:t>
            </a:r>
            <a:r>
              <a:rPr sz="1600" spc="-5" dirty="0">
                <a:solidFill>
                  <a:srgbClr val="404040"/>
                </a:solidFill>
                <a:latin typeface="Calibri"/>
                <a:cs typeface="Calibri"/>
              </a:rPr>
              <a:t>copier dans</a:t>
            </a:r>
            <a:r>
              <a:rPr sz="1600" spc="135" dirty="0">
                <a:solidFill>
                  <a:srgbClr val="404040"/>
                </a:solidFill>
                <a:latin typeface="Calibri"/>
                <a:cs typeface="Calibri"/>
              </a:rPr>
              <a:t> </a:t>
            </a:r>
            <a:r>
              <a:rPr sz="1600" spc="-5" dirty="0">
                <a:solidFill>
                  <a:srgbClr val="404040"/>
                </a:solidFill>
                <a:latin typeface="Calibri"/>
                <a:cs typeface="Calibri"/>
              </a:rPr>
              <a:t>un</a:t>
            </a:r>
            <a:endParaRPr sz="1600" dirty="0">
              <a:latin typeface="Calibri"/>
              <a:cs typeface="Calibri"/>
            </a:endParaRPr>
          </a:p>
          <a:p>
            <a:pPr marL="104139">
              <a:lnSpc>
                <a:spcPts val="2280"/>
              </a:lnSpc>
            </a:pPr>
            <a:r>
              <a:rPr sz="1600" spc="-10" dirty="0">
                <a:solidFill>
                  <a:srgbClr val="404040"/>
                </a:solidFill>
                <a:latin typeface="Calibri"/>
                <a:cs typeface="Calibri"/>
              </a:rPr>
              <a:t>répertoire </a:t>
            </a:r>
            <a:r>
              <a:rPr sz="1600" dirty="0">
                <a:solidFill>
                  <a:srgbClr val="404040"/>
                </a:solidFill>
                <a:latin typeface="Calibri"/>
                <a:cs typeface="Calibri"/>
              </a:rPr>
              <a:t>qui </a:t>
            </a:r>
            <a:r>
              <a:rPr sz="1600" spc="-10" dirty="0">
                <a:solidFill>
                  <a:srgbClr val="404040"/>
                </a:solidFill>
                <a:latin typeface="Calibri"/>
                <a:cs typeface="Calibri"/>
              </a:rPr>
              <a:t>est </a:t>
            </a:r>
            <a:r>
              <a:rPr sz="1600" spc="-5" dirty="0">
                <a:solidFill>
                  <a:srgbClr val="404040"/>
                </a:solidFill>
                <a:latin typeface="Calibri"/>
                <a:cs typeface="Calibri"/>
              </a:rPr>
              <a:t>ajouté </a:t>
            </a:r>
            <a:r>
              <a:rPr sz="1600" dirty="0">
                <a:solidFill>
                  <a:srgbClr val="404040"/>
                </a:solidFill>
                <a:latin typeface="Calibri"/>
                <a:cs typeface="Calibri"/>
              </a:rPr>
              <a:t>au</a:t>
            </a:r>
            <a:r>
              <a:rPr sz="1600" spc="15" dirty="0">
                <a:solidFill>
                  <a:srgbClr val="404040"/>
                </a:solidFill>
                <a:latin typeface="Calibri"/>
                <a:cs typeface="Calibri"/>
              </a:rPr>
              <a:t> </a:t>
            </a:r>
            <a:r>
              <a:rPr sz="1600" spc="-20" dirty="0">
                <a:solidFill>
                  <a:srgbClr val="404040"/>
                </a:solidFill>
                <a:latin typeface="Calibri"/>
                <a:cs typeface="Calibri"/>
              </a:rPr>
              <a:t>Path.</a:t>
            </a:r>
            <a:endParaRPr sz="16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420</a:t>
            </a:r>
            <a:endParaRPr sz="1050">
              <a:latin typeface="Calibri"/>
              <a:cs typeface="Calibri"/>
            </a:endParaRPr>
          </a:p>
        </p:txBody>
      </p:sp>
      <p:sp>
        <p:nvSpPr>
          <p:cNvPr id="9" name="object 4"/>
          <p:cNvSpPr txBox="1">
            <a:spLocks/>
          </p:cNvSpPr>
          <p:nvPr/>
        </p:nvSpPr>
        <p:spPr>
          <a:xfrm>
            <a:off x="685800" y="438150"/>
            <a:ext cx="4173854"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70">
                <a:solidFill>
                  <a:schemeClr val="tx1"/>
                </a:solidFill>
              </a:rPr>
              <a:t>RobotFramework</a:t>
            </a:r>
            <a:endParaRPr lang="en-US" kern="0" spc="-70" dirty="0">
              <a:solidFill>
                <a:schemeClr val="tx1"/>
              </a:solidFill>
            </a:endParaRPr>
          </a:p>
        </p:txBody>
      </p:sp>
    </p:spTree>
    <p:extLst>
      <p:ext uri="{BB962C8B-B14F-4D97-AF65-F5344CB8AC3E}">
        <p14:creationId xmlns:p14="http://schemas.microsoft.com/office/powerpoint/2010/main" val="35269600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228600" y="602884"/>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a:t>
            </a:r>
          </a:p>
        </p:txBody>
      </p:sp>
      <p:sp>
        <p:nvSpPr>
          <p:cNvPr id="5" name="object 5"/>
          <p:cNvSpPr txBox="1">
            <a:spLocks noGrp="1"/>
          </p:cNvSpPr>
          <p:nvPr>
            <p:ph idx="1"/>
          </p:nvPr>
        </p:nvSpPr>
        <p:spPr>
          <a:xfrm>
            <a:off x="152400" y="1352550"/>
            <a:ext cx="8686800" cy="3142783"/>
          </a:xfrm>
          <a:prstGeom prst="rect">
            <a:avLst/>
          </a:prstGeom>
        </p:spPr>
        <p:txBody>
          <a:bodyPr vert="horz" wrap="square" lIns="0" tIns="12065" rIns="0" bIns="0" rtlCol="0">
            <a:spAutoFit/>
          </a:bodyPr>
          <a:lstStyle/>
          <a:p>
            <a:pPr marL="280035" indent="-245745">
              <a:lnSpc>
                <a:spcPct val="100000"/>
              </a:lnSpc>
              <a:spcBef>
                <a:spcPts val="95"/>
              </a:spcBef>
              <a:buClr>
                <a:srgbClr val="D24717"/>
              </a:buClr>
              <a:buFont typeface="Wingdings"/>
              <a:buChar char=""/>
              <a:tabLst>
                <a:tab pos="281305" algn="l"/>
              </a:tabLst>
            </a:pPr>
            <a:r>
              <a:rPr spc="-10" dirty="0"/>
              <a:t>Les tests </a:t>
            </a:r>
            <a:r>
              <a:rPr spc="-15" dirty="0"/>
              <a:t>Robot </a:t>
            </a:r>
            <a:r>
              <a:rPr spc="-10" dirty="0"/>
              <a:t>sont scriptés </a:t>
            </a:r>
            <a:r>
              <a:rPr spc="-5" dirty="0"/>
              <a:t>dans un </a:t>
            </a:r>
            <a:r>
              <a:rPr spc="-10" dirty="0"/>
              <a:t>fichier </a:t>
            </a:r>
            <a:r>
              <a:rPr spc="-20" dirty="0"/>
              <a:t>avec </a:t>
            </a:r>
            <a:r>
              <a:rPr spc="-25" dirty="0"/>
              <a:t>l’extension</a:t>
            </a:r>
            <a:r>
              <a:rPr spc="150" dirty="0"/>
              <a:t> </a:t>
            </a:r>
            <a:r>
              <a:rPr spc="-10" dirty="0"/>
              <a:t>.robot.</a:t>
            </a:r>
          </a:p>
          <a:p>
            <a:pPr marL="280035" indent="-245745">
              <a:lnSpc>
                <a:spcPts val="2055"/>
              </a:lnSpc>
              <a:spcBef>
                <a:spcPts val="1764"/>
              </a:spcBef>
              <a:buClr>
                <a:srgbClr val="D24717"/>
              </a:buClr>
              <a:buFont typeface="Wingdings"/>
              <a:buChar char=""/>
              <a:tabLst>
                <a:tab pos="281305" algn="l"/>
              </a:tabLst>
            </a:pPr>
            <a:r>
              <a:rPr spc="-5" dirty="0"/>
              <a:t>On </a:t>
            </a:r>
            <a:r>
              <a:rPr spc="-10" dirty="0"/>
              <a:t>crée </a:t>
            </a:r>
            <a:r>
              <a:rPr spc="-5" dirty="0"/>
              <a:t>un </a:t>
            </a:r>
            <a:r>
              <a:rPr spc="-15" dirty="0"/>
              <a:t>répertoire </a:t>
            </a:r>
            <a:r>
              <a:rPr spc="-5" dirty="0"/>
              <a:t>de </a:t>
            </a:r>
            <a:r>
              <a:rPr spc="-10" dirty="0"/>
              <a:t>tests nommé </a:t>
            </a:r>
            <a:r>
              <a:rPr spc="-15" dirty="0"/>
              <a:t>robot </a:t>
            </a:r>
            <a:r>
              <a:rPr spc="-10" dirty="0"/>
              <a:t>et </a:t>
            </a:r>
            <a:r>
              <a:rPr spc="-5" dirty="0"/>
              <a:t>à </a:t>
            </a:r>
            <a:r>
              <a:rPr spc="-20" dirty="0"/>
              <a:t>l’intérieur, </a:t>
            </a:r>
            <a:r>
              <a:rPr spc="-5" dirty="0"/>
              <a:t>deux</a:t>
            </a:r>
            <a:r>
              <a:rPr spc="180" dirty="0"/>
              <a:t> </a:t>
            </a:r>
            <a:r>
              <a:rPr spc="-5" dirty="0"/>
              <a:t>sous-</a:t>
            </a:r>
          </a:p>
          <a:p>
            <a:pPr marL="126364">
              <a:lnSpc>
                <a:spcPts val="2055"/>
              </a:lnSpc>
            </a:pPr>
            <a:r>
              <a:rPr spc="-15" dirty="0"/>
              <a:t>répertoires </a:t>
            </a:r>
            <a:r>
              <a:rPr spc="-5" dirty="0"/>
              <a:t>: </a:t>
            </a:r>
            <a:r>
              <a:rPr spc="-15" dirty="0"/>
              <a:t>tests </a:t>
            </a:r>
            <a:r>
              <a:rPr spc="-10" dirty="0"/>
              <a:t>et</a:t>
            </a:r>
            <a:r>
              <a:rPr spc="70" dirty="0"/>
              <a:t> </a:t>
            </a:r>
            <a:r>
              <a:rPr spc="-10" dirty="0"/>
              <a:t>results.</a:t>
            </a:r>
          </a:p>
          <a:p>
            <a:pPr marL="22225">
              <a:lnSpc>
                <a:spcPct val="100000"/>
              </a:lnSpc>
              <a:spcBef>
                <a:spcPts val="45"/>
              </a:spcBef>
            </a:pPr>
            <a:endParaRPr spc="-10" dirty="0"/>
          </a:p>
          <a:p>
            <a:pPr marL="126364" marR="5080" indent="-92075">
              <a:lnSpc>
                <a:spcPct val="80000"/>
              </a:lnSpc>
              <a:buClr>
                <a:srgbClr val="D24717"/>
              </a:buClr>
              <a:buFont typeface="Wingdings"/>
              <a:buChar char=""/>
              <a:tabLst>
                <a:tab pos="227965" algn="l"/>
              </a:tabLst>
            </a:pPr>
            <a:r>
              <a:rPr spc="-10" dirty="0"/>
              <a:t>Dans </a:t>
            </a:r>
            <a:r>
              <a:rPr spc="-5" dirty="0"/>
              <a:t>le </a:t>
            </a:r>
            <a:r>
              <a:rPr spc="-15" dirty="0"/>
              <a:t>répertoire tests </a:t>
            </a:r>
            <a:r>
              <a:rPr spc="-10" dirty="0"/>
              <a:t>nous </a:t>
            </a:r>
            <a:r>
              <a:rPr spc="-5" dirty="0"/>
              <a:t>allons </a:t>
            </a:r>
            <a:r>
              <a:rPr spc="-15" dirty="0"/>
              <a:t>mettre </a:t>
            </a:r>
            <a:r>
              <a:rPr spc="-10" dirty="0"/>
              <a:t>nos cas </a:t>
            </a:r>
            <a:r>
              <a:rPr spc="-5" dirty="0"/>
              <a:t>de </a:t>
            </a:r>
            <a:r>
              <a:rPr spc="-10" dirty="0"/>
              <a:t>tests, alors </a:t>
            </a:r>
            <a:r>
              <a:rPr spc="-5" dirty="0"/>
              <a:t>là </a:t>
            </a:r>
            <a:r>
              <a:rPr spc="-10" dirty="0"/>
              <a:t>nous  créons </a:t>
            </a:r>
            <a:r>
              <a:rPr spc="-5" dirty="0"/>
              <a:t>un fichier </a:t>
            </a:r>
            <a:r>
              <a:rPr spc="-10" dirty="0"/>
              <a:t>nommé simpletest.robot. </a:t>
            </a:r>
            <a:r>
              <a:rPr spc="-25" dirty="0"/>
              <a:t>L’arborescence </a:t>
            </a:r>
            <a:r>
              <a:rPr spc="-10" dirty="0"/>
              <a:t>finale des fichiers  est comme ci-dessous</a:t>
            </a:r>
            <a:r>
              <a:rPr dirty="0"/>
              <a:t> </a:t>
            </a:r>
            <a:r>
              <a:rPr spc="-5" dirty="0"/>
              <a:t>:</a:t>
            </a:r>
          </a:p>
          <a:p>
            <a:pPr marL="22225">
              <a:lnSpc>
                <a:spcPct val="100000"/>
              </a:lnSpc>
              <a:spcBef>
                <a:spcPts val="40"/>
              </a:spcBef>
              <a:buClr>
                <a:srgbClr val="D24717"/>
              </a:buClr>
              <a:buFont typeface="Wingdings"/>
              <a:buChar char=""/>
            </a:pPr>
            <a:endParaRPr sz="1500" dirty="0">
              <a:latin typeface="Times New Roman"/>
              <a:cs typeface="Times New Roman"/>
            </a:endParaRPr>
          </a:p>
          <a:p>
            <a:pPr marL="949325">
              <a:lnSpc>
                <a:spcPts val="2155"/>
              </a:lnSpc>
              <a:spcBef>
                <a:spcPts val="5"/>
              </a:spcBef>
            </a:pPr>
            <a:r>
              <a:rPr spc="-15" dirty="0"/>
              <a:t>robot</a:t>
            </a:r>
          </a:p>
          <a:p>
            <a:pPr marL="1863725">
              <a:lnSpc>
                <a:spcPts val="2020"/>
              </a:lnSpc>
            </a:pPr>
            <a:r>
              <a:rPr spc="-15" dirty="0"/>
              <a:t>tests</a:t>
            </a:r>
          </a:p>
          <a:p>
            <a:pPr marL="2778760">
              <a:lnSpc>
                <a:spcPts val="2020"/>
              </a:lnSpc>
            </a:pPr>
            <a:r>
              <a:rPr spc="-15" dirty="0"/>
              <a:t>simpletest.robot</a:t>
            </a:r>
          </a:p>
          <a:p>
            <a:pPr marL="1863725">
              <a:lnSpc>
                <a:spcPts val="2030"/>
              </a:lnSpc>
            </a:pPr>
            <a:r>
              <a:rPr spc="-10" dirty="0"/>
              <a:t>results</a:t>
            </a:r>
          </a:p>
          <a:p>
            <a:pPr marL="126364" marR="33655" indent="-92075">
              <a:lnSpc>
                <a:spcPct val="80000"/>
              </a:lnSpc>
              <a:spcBef>
                <a:spcPts val="330"/>
              </a:spcBef>
              <a:buClr>
                <a:srgbClr val="D24717"/>
              </a:buClr>
              <a:buFont typeface="Wingdings"/>
              <a:buChar char=""/>
              <a:tabLst>
                <a:tab pos="227965" algn="l"/>
              </a:tabLst>
            </a:pPr>
            <a:r>
              <a:rPr spc="-5" dirty="0"/>
              <a:t>Dans un fichier </a:t>
            </a:r>
            <a:r>
              <a:rPr spc="-15" dirty="0"/>
              <a:t>test robot, </a:t>
            </a:r>
            <a:r>
              <a:rPr spc="-5" dirty="0"/>
              <a:t>il y a des </a:t>
            </a:r>
            <a:r>
              <a:rPr spc="-10" dirty="0"/>
              <a:t>sections </a:t>
            </a:r>
            <a:r>
              <a:rPr spc="-15" dirty="0"/>
              <a:t>obligatoires. </a:t>
            </a:r>
            <a:r>
              <a:rPr spc="-5" dirty="0"/>
              <a:t>Les sections </a:t>
            </a:r>
            <a:r>
              <a:rPr spc="-10" dirty="0"/>
              <a:t>sont  </a:t>
            </a:r>
            <a:r>
              <a:rPr spc="-5" dirty="0"/>
              <a:t>identifiées </a:t>
            </a:r>
            <a:r>
              <a:rPr spc="-10" dirty="0"/>
              <a:t>par </a:t>
            </a:r>
            <a:r>
              <a:rPr spc="-5" dirty="0"/>
              <a:t>un motif de 3 </a:t>
            </a:r>
            <a:r>
              <a:rPr spc="-10" dirty="0"/>
              <a:t>astérisques </a:t>
            </a:r>
            <a:r>
              <a:rPr spc="-5" dirty="0"/>
              <a:t>(***). </a:t>
            </a:r>
            <a:r>
              <a:rPr spc="-20" dirty="0"/>
              <a:t>Par </a:t>
            </a:r>
            <a:r>
              <a:rPr spc="-15" dirty="0"/>
              <a:t>exemple, notre </a:t>
            </a:r>
            <a:r>
              <a:rPr spc="-5" dirty="0"/>
              <a:t>fichier  </a:t>
            </a:r>
            <a:r>
              <a:rPr spc="-15" dirty="0"/>
              <a:t>simpletest.robot aura </a:t>
            </a:r>
            <a:r>
              <a:rPr spc="-5" dirty="0"/>
              <a:t>les </a:t>
            </a:r>
            <a:r>
              <a:rPr spc="-15" dirty="0"/>
              <a:t>trois </a:t>
            </a:r>
            <a:r>
              <a:rPr spc="-5" dirty="0"/>
              <a:t>sections </a:t>
            </a:r>
            <a:r>
              <a:rPr spc="-15" dirty="0"/>
              <a:t>suivantes </a:t>
            </a:r>
            <a:r>
              <a:rPr spc="-5" dirty="0"/>
              <a:t>: </a:t>
            </a:r>
            <a:r>
              <a:rPr spc="-10" dirty="0"/>
              <a:t>Settings, </a:t>
            </a:r>
            <a:r>
              <a:rPr spc="-15" dirty="0"/>
              <a:t>Variables </a:t>
            </a:r>
            <a:r>
              <a:rPr spc="-10" dirty="0"/>
              <a:t>et </a:t>
            </a:r>
            <a:r>
              <a:rPr spc="-50" dirty="0"/>
              <a:t>Test  </a:t>
            </a:r>
            <a:r>
              <a:rPr spc="-5" dirty="0"/>
              <a:t>Cases.</a:t>
            </a: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4476117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t>RobotFramework</a:t>
            </a:r>
          </a:p>
        </p:txBody>
      </p:sp>
      <p:sp>
        <p:nvSpPr>
          <p:cNvPr id="5" name="object 5"/>
          <p:cNvSpPr txBox="1"/>
          <p:nvPr/>
        </p:nvSpPr>
        <p:spPr>
          <a:xfrm>
            <a:off x="810259" y="1218463"/>
            <a:ext cx="7470140" cy="3762697"/>
          </a:xfrm>
          <a:prstGeom prst="rect">
            <a:avLst/>
          </a:prstGeom>
        </p:spPr>
        <p:txBody>
          <a:bodyPr vert="horz" wrap="square" lIns="0" tIns="178435" rIns="0" bIns="0" rtlCol="0">
            <a:spAutoFit/>
          </a:bodyPr>
          <a:lstStyle/>
          <a:p>
            <a:pPr marL="66040">
              <a:lnSpc>
                <a:spcPct val="100000"/>
              </a:lnSpc>
              <a:spcBef>
                <a:spcPts val="1405"/>
              </a:spcBef>
            </a:pPr>
            <a:r>
              <a:rPr sz="1600" spc="-5" dirty="0">
                <a:solidFill>
                  <a:srgbClr val="FF0000"/>
                </a:solidFill>
                <a:latin typeface="Calibri"/>
                <a:cs typeface="Calibri"/>
              </a:rPr>
              <a:t>*** Settings</a:t>
            </a:r>
            <a:r>
              <a:rPr sz="1600" spc="15" dirty="0">
                <a:solidFill>
                  <a:srgbClr val="FF0000"/>
                </a:solidFill>
                <a:latin typeface="Calibri"/>
                <a:cs typeface="Calibri"/>
              </a:rPr>
              <a:t> </a:t>
            </a:r>
            <a:r>
              <a:rPr sz="1600" spc="-5" dirty="0">
                <a:solidFill>
                  <a:srgbClr val="FF0000"/>
                </a:solidFill>
                <a:latin typeface="Calibri"/>
                <a:cs typeface="Calibri"/>
              </a:rPr>
              <a:t>***</a:t>
            </a:r>
            <a:endParaRPr sz="1600" dirty="0">
              <a:latin typeface="Calibri"/>
              <a:cs typeface="Calibri"/>
            </a:endParaRPr>
          </a:p>
          <a:p>
            <a:pPr marL="12700">
              <a:lnSpc>
                <a:spcPct val="100000"/>
              </a:lnSpc>
              <a:spcBef>
                <a:spcPts val="1305"/>
              </a:spcBef>
            </a:pPr>
            <a:r>
              <a:rPr sz="1600" spc="-5" dirty="0">
                <a:solidFill>
                  <a:srgbClr val="FF0000"/>
                </a:solidFill>
                <a:latin typeface="Calibri"/>
                <a:cs typeface="Calibri"/>
              </a:rPr>
              <a:t># </a:t>
            </a:r>
            <a:r>
              <a:rPr sz="1600" dirty="0">
                <a:solidFill>
                  <a:srgbClr val="FF0000"/>
                </a:solidFill>
                <a:latin typeface="Calibri"/>
                <a:cs typeface="Calibri"/>
              </a:rPr>
              <a:t>Ici </a:t>
            </a:r>
            <a:r>
              <a:rPr sz="1600" spc="-5" dirty="0">
                <a:solidFill>
                  <a:srgbClr val="FF0000"/>
                </a:solidFill>
                <a:latin typeface="Calibri"/>
                <a:cs typeface="Calibri"/>
              </a:rPr>
              <a:t>on inclut les </a:t>
            </a:r>
            <a:r>
              <a:rPr sz="1600" spc="-10" dirty="0">
                <a:solidFill>
                  <a:srgbClr val="FF0000"/>
                </a:solidFill>
                <a:latin typeface="Calibri"/>
                <a:cs typeface="Calibri"/>
              </a:rPr>
              <a:t>librairies</a:t>
            </a:r>
            <a:r>
              <a:rPr sz="1600" spc="45" dirty="0">
                <a:solidFill>
                  <a:srgbClr val="FF0000"/>
                </a:solidFill>
                <a:latin typeface="Calibri"/>
                <a:cs typeface="Calibri"/>
              </a:rPr>
              <a:t> </a:t>
            </a:r>
            <a:r>
              <a:rPr sz="1600" spc="-10" dirty="0">
                <a:solidFill>
                  <a:srgbClr val="FF0000"/>
                </a:solidFill>
                <a:latin typeface="Calibri"/>
                <a:cs typeface="Calibri"/>
              </a:rPr>
              <a:t>requises</a:t>
            </a:r>
            <a:endParaRPr sz="1600" dirty="0">
              <a:latin typeface="Calibri"/>
              <a:cs typeface="Calibri"/>
            </a:endParaRPr>
          </a:p>
          <a:p>
            <a:pPr marL="12700">
              <a:lnSpc>
                <a:spcPct val="100000"/>
              </a:lnSpc>
              <a:spcBef>
                <a:spcPts val="1310"/>
              </a:spcBef>
            </a:pPr>
            <a:r>
              <a:rPr sz="1600" spc="-10" dirty="0">
                <a:solidFill>
                  <a:srgbClr val="FF0000"/>
                </a:solidFill>
                <a:latin typeface="Calibri"/>
                <a:cs typeface="Calibri"/>
              </a:rPr>
              <a:t>Documentation </a:t>
            </a:r>
            <a:r>
              <a:rPr sz="1600" spc="-50" dirty="0">
                <a:solidFill>
                  <a:srgbClr val="FF0000"/>
                </a:solidFill>
                <a:latin typeface="Calibri"/>
                <a:cs typeface="Calibri"/>
              </a:rPr>
              <a:t>Test</a:t>
            </a:r>
            <a:r>
              <a:rPr sz="1600" spc="25" dirty="0">
                <a:solidFill>
                  <a:srgbClr val="FF0000"/>
                </a:solidFill>
                <a:latin typeface="Calibri"/>
                <a:cs typeface="Calibri"/>
              </a:rPr>
              <a:t> </a:t>
            </a:r>
            <a:r>
              <a:rPr sz="1600" spc="-15" dirty="0">
                <a:solidFill>
                  <a:srgbClr val="FF0000"/>
                </a:solidFill>
                <a:latin typeface="Calibri"/>
                <a:cs typeface="Calibri"/>
              </a:rPr>
              <a:t>exemple</a:t>
            </a:r>
            <a:endParaRPr sz="1600" dirty="0">
              <a:latin typeface="Calibri"/>
              <a:cs typeface="Calibri"/>
            </a:endParaRPr>
          </a:p>
          <a:p>
            <a:pPr marL="12700">
              <a:lnSpc>
                <a:spcPct val="100000"/>
              </a:lnSpc>
              <a:spcBef>
                <a:spcPts val="1320"/>
              </a:spcBef>
            </a:pPr>
            <a:r>
              <a:rPr sz="1600" spc="-5" dirty="0">
                <a:solidFill>
                  <a:srgbClr val="FF0000"/>
                </a:solidFill>
                <a:latin typeface="Calibri"/>
                <a:cs typeface="Calibri"/>
              </a:rPr>
              <a:t>*** </a:t>
            </a:r>
            <a:r>
              <a:rPr sz="1600" spc="-15" dirty="0">
                <a:solidFill>
                  <a:srgbClr val="FF0000"/>
                </a:solidFill>
                <a:latin typeface="Calibri"/>
                <a:cs typeface="Calibri"/>
              </a:rPr>
              <a:t>Variables</a:t>
            </a:r>
            <a:r>
              <a:rPr sz="1600" spc="5" dirty="0">
                <a:solidFill>
                  <a:srgbClr val="FF0000"/>
                </a:solidFill>
                <a:latin typeface="Calibri"/>
                <a:cs typeface="Calibri"/>
              </a:rPr>
              <a:t> </a:t>
            </a:r>
            <a:r>
              <a:rPr sz="1600" spc="-5" dirty="0">
                <a:solidFill>
                  <a:srgbClr val="FF0000"/>
                </a:solidFill>
                <a:latin typeface="Calibri"/>
                <a:cs typeface="Calibri"/>
              </a:rPr>
              <a:t>***</a:t>
            </a:r>
            <a:endParaRPr sz="1600" dirty="0">
              <a:latin typeface="Calibri"/>
              <a:cs typeface="Calibri"/>
            </a:endParaRPr>
          </a:p>
          <a:p>
            <a:pPr marL="12700">
              <a:lnSpc>
                <a:spcPct val="100000"/>
              </a:lnSpc>
              <a:spcBef>
                <a:spcPts val="1310"/>
              </a:spcBef>
            </a:pPr>
            <a:r>
              <a:rPr sz="1600" spc="-5" dirty="0">
                <a:solidFill>
                  <a:srgbClr val="FF0000"/>
                </a:solidFill>
                <a:latin typeface="Calibri"/>
                <a:cs typeface="Calibri"/>
              </a:rPr>
              <a:t># </a:t>
            </a:r>
            <a:r>
              <a:rPr sz="1600" dirty="0">
                <a:solidFill>
                  <a:srgbClr val="FF0000"/>
                </a:solidFill>
                <a:latin typeface="Calibri"/>
                <a:cs typeface="Calibri"/>
              </a:rPr>
              <a:t>Ici </a:t>
            </a:r>
            <a:r>
              <a:rPr sz="1600" spc="-5" dirty="0">
                <a:solidFill>
                  <a:srgbClr val="FF0000"/>
                </a:solidFill>
                <a:latin typeface="Calibri"/>
                <a:cs typeface="Calibri"/>
              </a:rPr>
              <a:t>on </a:t>
            </a:r>
            <a:r>
              <a:rPr sz="1600" spc="-10" dirty="0">
                <a:solidFill>
                  <a:srgbClr val="FF0000"/>
                </a:solidFill>
                <a:latin typeface="Calibri"/>
                <a:cs typeface="Calibri"/>
              </a:rPr>
              <a:t>définit </a:t>
            </a:r>
            <a:r>
              <a:rPr sz="1600" spc="-5" dirty="0">
                <a:solidFill>
                  <a:srgbClr val="FF0000"/>
                </a:solidFill>
                <a:latin typeface="Calibri"/>
                <a:cs typeface="Calibri"/>
              </a:rPr>
              <a:t>les variables au</a:t>
            </a:r>
            <a:r>
              <a:rPr sz="1600" spc="40" dirty="0">
                <a:solidFill>
                  <a:srgbClr val="FF0000"/>
                </a:solidFill>
                <a:latin typeface="Calibri"/>
                <a:cs typeface="Calibri"/>
              </a:rPr>
              <a:t> </a:t>
            </a:r>
            <a:r>
              <a:rPr sz="1600" spc="-5" dirty="0">
                <a:solidFill>
                  <a:srgbClr val="FF0000"/>
                </a:solidFill>
                <a:latin typeface="Calibri"/>
                <a:cs typeface="Calibri"/>
              </a:rPr>
              <a:t>besoin</a:t>
            </a:r>
            <a:endParaRPr sz="1600" dirty="0">
              <a:latin typeface="Calibri"/>
              <a:cs typeface="Calibri"/>
            </a:endParaRPr>
          </a:p>
          <a:p>
            <a:pPr marL="12700">
              <a:lnSpc>
                <a:spcPct val="100000"/>
              </a:lnSpc>
              <a:spcBef>
                <a:spcPts val="1310"/>
              </a:spcBef>
            </a:pPr>
            <a:r>
              <a:rPr sz="1600" spc="-5" dirty="0">
                <a:solidFill>
                  <a:srgbClr val="FF0000"/>
                </a:solidFill>
                <a:latin typeface="Calibri"/>
                <a:cs typeface="Calibri"/>
              </a:rPr>
              <a:t>*** </a:t>
            </a:r>
            <a:r>
              <a:rPr sz="1600" spc="-50" dirty="0">
                <a:solidFill>
                  <a:srgbClr val="FF0000"/>
                </a:solidFill>
                <a:latin typeface="Calibri"/>
                <a:cs typeface="Calibri"/>
              </a:rPr>
              <a:t>Test </a:t>
            </a:r>
            <a:r>
              <a:rPr sz="1600" spc="-5" dirty="0">
                <a:solidFill>
                  <a:srgbClr val="FF0000"/>
                </a:solidFill>
                <a:latin typeface="Calibri"/>
                <a:cs typeface="Calibri"/>
              </a:rPr>
              <a:t>Cases</a:t>
            </a:r>
            <a:r>
              <a:rPr sz="1600" spc="40" dirty="0">
                <a:solidFill>
                  <a:srgbClr val="FF0000"/>
                </a:solidFill>
                <a:latin typeface="Calibri"/>
                <a:cs typeface="Calibri"/>
              </a:rPr>
              <a:t> </a:t>
            </a:r>
            <a:r>
              <a:rPr sz="1600" spc="-5" dirty="0">
                <a:solidFill>
                  <a:srgbClr val="FF0000"/>
                </a:solidFill>
                <a:latin typeface="Calibri"/>
                <a:cs typeface="Calibri"/>
              </a:rPr>
              <a:t>***</a:t>
            </a:r>
            <a:endParaRPr sz="1600" dirty="0">
              <a:latin typeface="Calibri"/>
              <a:cs typeface="Calibri"/>
            </a:endParaRPr>
          </a:p>
          <a:p>
            <a:pPr marL="12700">
              <a:lnSpc>
                <a:spcPct val="100000"/>
              </a:lnSpc>
              <a:spcBef>
                <a:spcPts val="1320"/>
              </a:spcBef>
            </a:pPr>
            <a:r>
              <a:rPr sz="1600" spc="-5" dirty="0">
                <a:solidFill>
                  <a:srgbClr val="FF0000"/>
                </a:solidFill>
                <a:latin typeface="Calibri"/>
                <a:cs typeface="Calibri"/>
              </a:rPr>
              <a:t># </a:t>
            </a:r>
            <a:r>
              <a:rPr sz="1600" dirty="0">
                <a:solidFill>
                  <a:srgbClr val="FF0000"/>
                </a:solidFill>
                <a:latin typeface="Calibri"/>
                <a:cs typeface="Calibri"/>
              </a:rPr>
              <a:t>Ici </a:t>
            </a:r>
            <a:r>
              <a:rPr sz="1600" spc="-5" dirty="0">
                <a:solidFill>
                  <a:srgbClr val="FF0000"/>
                </a:solidFill>
                <a:latin typeface="Calibri"/>
                <a:cs typeface="Calibri"/>
              </a:rPr>
              <a:t>on </a:t>
            </a:r>
            <a:r>
              <a:rPr sz="1600" spc="-20" dirty="0">
                <a:solidFill>
                  <a:srgbClr val="FF0000"/>
                </a:solidFill>
                <a:latin typeface="Calibri"/>
                <a:cs typeface="Calibri"/>
              </a:rPr>
              <a:t>va </a:t>
            </a:r>
            <a:r>
              <a:rPr sz="1600" spc="-5" dirty="0">
                <a:solidFill>
                  <a:srgbClr val="FF0000"/>
                </a:solidFill>
                <a:latin typeface="Calibri"/>
                <a:cs typeface="Calibri"/>
              </a:rPr>
              <a:t>écrire le script de</a:t>
            </a:r>
            <a:r>
              <a:rPr sz="1600" spc="35" dirty="0">
                <a:solidFill>
                  <a:srgbClr val="FF0000"/>
                </a:solidFill>
                <a:latin typeface="Calibri"/>
                <a:cs typeface="Calibri"/>
              </a:rPr>
              <a:t> </a:t>
            </a:r>
            <a:r>
              <a:rPr sz="1600" spc="-10" dirty="0">
                <a:solidFill>
                  <a:srgbClr val="FF0000"/>
                </a:solidFill>
                <a:latin typeface="Calibri"/>
                <a:cs typeface="Calibri"/>
              </a:rPr>
              <a:t>tests</a:t>
            </a:r>
            <a:endParaRPr sz="1600" dirty="0">
              <a:latin typeface="Calibri"/>
              <a:cs typeface="Calibri"/>
            </a:endParaRPr>
          </a:p>
          <a:p>
            <a:pPr>
              <a:lnSpc>
                <a:spcPct val="100000"/>
              </a:lnSpc>
              <a:spcBef>
                <a:spcPts val="35"/>
              </a:spcBef>
            </a:pPr>
            <a:endParaRPr sz="1400" dirty="0">
              <a:latin typeface="Times New Roman"/>
              <a:cs typeface="Times New Roman"/>
            </a:endParaRPr>
          </a:p>
          <a:p>
            <a:pPr marL="104139" marR="5080" indent="-92075">
              <a:lnSpc>
                <a:spcPct val="70000"/>
              </a:lnSpc>
              <a:buClr>
                <a:srgbClr val="D24717"/>
              </a:buClr>
              <a:buSzPct val="94736"/>
              <a:buFont typeface="Wingdings"/>
              <a:buChar char=""/>
              <a:tabLst>
                <a:tab pos="205104" algn="l"/>
              </a:tabLst>
            </a:pPr>
            <a:r>
              <a:rPr sz="1600" spc="-10" dirty="0">
                <a:solidFill>
                  <a:srgbClr val="404040"/>
                </a:solidFill>
                <a:latin typeface="Calibri"/>
                <a:cs typeface="Calibri"/>
              </a:rPr>
              <a:t>Un </a:t>
            </a:r>
            <a:r>
              <a:rPr sz="1600" spc="-5" dirty="0">
                <a:solidFill>
                  <a:srgbClr val="404040"/>
                </a:solidFill>
                <a:latin typeface="Calibri"/>
                <a:cs typeface="Calibri"/>
              </a:rPr>
              <a:t>fichier </a:t>
            </a:r>
            <a:r>
              <a:rPr sz="1600" spc="-15" dirty="0">
                <a:solidFill>
                  <a:srgbClr val="404040"/>
                </a:solidFill>
                <a:latin typeface="Calibri"/>
                <a:cs typeface="Calibri"/>
              </a:rPr>
              <a:t>robot </a:t>
            </a:r>
            <a:r>
              <a:rPr sz="1600" spc="-5" dirty="0">
                <a:solidFill>
                  <a:srgbClr val="404040"/>
                </a:solidFill>
                <a:latin typeface="Calibri"/>
                <a:cs typeface="Calibri"/>
              </a:rPr>
              <a:t>peut </a:t>
            </a:r>
            <a:r>
              <a:rPr sz="1600" spc="-10" dirty="0">
                <a:solidFill>
                  <a:srgbClr val="404040"/>
                </a:solidFill>
                <a:latin typeface="Calibri"/>
                <a:cs typeface="Calibri"/>
              </a:rPr>
              <a:t>définir </a:t>
            </a:r>
            <a:r>
              <a:rPr sz="1600" spc="-15" dirty="0">
                <a:solidFill>
                  <a:srgbClr val="404040"/>
                </a:solidFill>
                <a:latin typeface="Calibri"/>
                <a:cs typeface="Calibri"/>
              </a:rPr>
              <a:t>plusieurs </a:t>
            </a:r>
            <a:r>
              <a:rPr sz="1600" spc="-10" dirty="0">
                <a:solidFill>
                  <a:srgbClr val="404040"/>
                </a:solidFill>
                <a:latin typeface="Calibri"/>
                <a:cs typeface="Calibri"/>
              </a:rPr>
              <a:t>cas </a:t>
            </a:r>
            <a:r>
              <a:rPr sz="1600" spc="-5" dirty="0">
                <a:solidFill>
                  <a:srgbClr val="404040"/>
                </a:solidFill>
                <a:latin typeface="Calibri"/>
                <a:cs typeface="Calibri"/>
              </a:rPr>
              <a:t>de </a:t>
            </a:r>
            <a:r>
              <a:rPr sz="1600" spc="-10" dirty="0">
                <a:solidFill>
                  <a:srgbClr val="404040"/>
                </a:solidFill>
                <a:latin typeface="Calibri"/>
                <a:cs typeface="Calibri"/>
              </a:rPr>
              <a:t>tests; </a:t>
            </a:r>
            <a:r>
              <a:rPr sz="1600" spc="-5" dirty="0">
                <a:solidFill>
                  <a:srgbClr val="404040"/>
                </a:solidFill>
                <a:latin typeface="Calibri"/>
                <a:cs typeface="Calibri"/>
              </a:rPr>
              <a:t>on appelle cela </a:t>
            </a:r>
            <a:r>
              <a:rPr sz="1600" spc="-10" dirty="0">
                <a:solidFill>
                  <a:srgbClr val="404040"/>
                </a:solidFill>
                <a:latin typeface="Calibri"/>
                <a:cs typeface="Calibri"/>
              </a:rPr>
              <a:t>une  Suite </a:t>
            </a:r>
            <a:r>
              <a:rPr sz="1600" spc="-5" dirty="0">
                <a:solidFill>
                  <a:srgbClr val="404040"/>
                </a:solidFill>
                <a:latin typeface="Calibri"/>
                <a:cs typeface="Calibri"/>
              </a:rPr>
              <a:t>de </a:t>
            </a:r>
            <a:r>
              <a:rPr sz="1600" spc="-35" dirty="0">
                <a:solidFill>
                  <a:srgbClr val="404040"/>
                </a:solidFill>
                <a:latin typeface="Calibri"/>
                <a:cs typeface="Calibri"/>
              </a:rPr>
              <a:t>Tests. </a:t>
            </a:r>
            <a:r>
              <a:rPr sz="1600" spc="-5" dirty="0">
                <a:solidFill>
                  <a:srgbClr val="404040"/>
                </a:solidFill>
                <a:latin typeface="Calibri"/>
                <a:cs typeface="Calibri"/>
              </a:rPr>
              <a:t>Le mot clé </a:t>
            </a:r>
            <a:r>
              <a:rPr sz="1600" spc="-10" dirty="0">
                <a:solidFill>
                  <a:srgbClr val="404040"/>
                </a:solidFill>
                <a:latin typeface="Calibri"/>
                <a:cs typeface="Calibri"/>
              </a:rPr>
              <a:t>Documentation </a:t>
            </a:r>
            <a:r>
              <a:rPr sz="1600" spc="-5" dirty="0">
                <a:solidFill>
                  <a:srgbClr val="404040"/>
                </a:solidFill>
                <a:latin typeface="Calibri"/>
                <a:cs typeface="Calibri"/>
              </a:rPr>
              <a:t>dans la section </a:t>
            </a:r>
            <a:r>
              <a:rPr sz="1600" spc="-10" dirty="0">
                <a:solidFill>
                  <a:srgbClr val="404040"/>
                </a:solidFill>
                <a:latin typeface="Calibri"/>
                <a:cs typeface="Calibri"/>
              </a:rPr>
              <a:t>Settings est </a:t>
            </a:r>
            <a:r>
              <a:rPr sz="1600" spc="-5" dirty="0">
                <a:solidFill>
                  <a:srgbClr val="404040"/>
                </a:solidFill>
                <a:latin typeface="Calibri"/>
                <a:cs typeface="Calibri"/>
              </a:rPr>
              <a:t>utilisé  </a:t>
            </a:r>
            <a:r>
              <a:rPr sz="1600" spc="-10" dirty="0">
                <a:solidFill>
                  <a:srgbClr val="404040"/>
                </a:solidFill>
                <a:latin typeface="Calibri"/>
                <a:cs typeface="Calibri"/>
              </a:rPr>
              <a:t>pour décrire brièvement </a:t>
            </a:r>
            <a:r>
              <a:rPr sz="1600" spc="-5" dirty="0">
                <a:solidFill>
                  <a:srgbClr val="404040"/>
                </a:solidFill>
                <a:latin typeface="Calibri"/>
                <a:cs typeface="Calibri"/>
              </a:rPr>
              <a:t>la </a:t>
            </a:r>
            <a:r>
              <a:rPr sz="1600" spc="-10" dirty="0">
                <a:solidFill>
                  <a:srgbClr val="404040"/>
                </a:solidFill>
                <a:latin typeface="Calibri"/>
                <a:cs typeface="Calibri"/>
              </a:rPr>
              <a:t>Suite </a:t>
            </a:r>
            <a:r>
              <a:rPr sz="1600" spc="-5" dirty="0">
                <a:solidFill>
                  <a:srgbClr val="404040"/>
                </a:solidFill>
                <a:latin typeface="Calibri"/>
                <a:cs typeface="Calibri"/>
              </a:rPr>
              <a:t>de</a:t>
            </a:r>
            <a:r>
              <a:rPr sz="1600" spc="90" dirty="0">
                <a:solidFill>
                  <a:srgbClr val="404040"/>
                </a:solidFill>
                <a:latin typeface="Calibri"/>
                <a:cs typeface="Calibri"/>
              </a:rPr>
              <a:t> </a:t>
            </a:r>
            <a:r>
              <a:rPr sz="1600" spc="-35" dirty="0">
                <a:solidFill>
                  <a:srgbClr val="404040"/>
                </a:solidFill>
                <a:latin typeface="Calibri"/>
                <a:cs typeface="Calibri"/>
              </a:rPr>
              <a:t>Tests.</a:t>
            </a:r>
            <a:endParaRPr sz="16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7" name="object 4"/>
          <p:cNvSpPr txBox="1">
            <a:spLocks/>
          </p:cNvSpPr>
          <p:nvPr/>
        </p:nvSpPr>
        <p:spPr>
          <a:xfrm>
            <a:off x="228600" y="602884"/>
            <a:ext cx="4173854"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70">
                <a:solidFill>
                  <a:schemeClr val="tx1"/>
                </a:solidFill>
              </a:rPr>
              <a:t>RobotFramework</a:t>
            </a:r>
            <a:endParaRPr lang="en-US" kern="0" spc="-70" dirty="0">
              <a:solidFill>
                <a:schemeClr val="tx1"/>
              </a:solidFill>
            </a:endParaRPr>
          </a:p>
        </p:txBody>
      </p:sp>
    </p:spTree>
    <p:extLst>
      <p:ext uri="{BB962C8B-B14F-4D97-AF65-F5344CB8AC3E}">
        <p14:creationId xmlns:p14="http://schemas.microsoft.com/office/powerpoint/2010/main" val="30933675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t>RobotFramework</a:t>
            </a:r>
          </a:p>
        </p:txBody>
      </p:sp>
      <p:sp>
        <p:nvSpPr>
          <p:cNvPr id="5" name="object 5"/>
          <p:cNvSpPr txBox="1"/>
          <p:nvPr/>
        </p:nvSpPr>
        <p:spPr>
          <a:xfrm>
            <a:off x="228600" y="1373981"/>
            <a:ext cx="8731748" cy="3395160"/>
          </a:xfrm>
          <a:prstGeom prst="rect">
            <a:avLst/>
          </a:prstGeom>
        </p:spPr>
        <p:txBody>
          <a:bodyPr vert="horz" wrap="square" lIns="0" tIns="47625" rIns="0" bIns="0" rtlCol="0">
            <a:spAutoFit/>
          </a:bodyPr>
          <a:lstStyle/>
          <a:p>
            <a:pPr marL="12700" marR="5080">
              <a:lnSpc>
                <a:spcPts val="2160"/>
              </a:lnSpc>
              <a:spcBef>
                <a:spcPts val="375"/>
              </a:spcBef>
            </a:pPr>
            <a:r>
              <a:rPr sz="1600" dirty="0">
                <a:solidFill>
                  <a:srgbClr val="404040"/>
                </a:solidFill>
                <a:latin typeface="Calibri"/>
                <a:cs typeface="Calibri"/>
              </a:rPr>
              <a:t>Une des </a:t>
            </a:r>
            <a:r>
              <a:rPr sz="1600" spc="-5" dirty="0">
                <a:solidFill>
                  <a:srgbClr val="404040"/>
                </a:solidFill>
                <a:latin typeface="Calibri"/>
                <a:cs typeface="Calibri"/>
              </a:rPr>
              <a:t>fonctionnalités géniales de </a:t>
            </a:r>
            <a:r>
              <a:rPr sz="1600" spc="-10" dirty="0">
                <a:solidFill>
                  <a:srgbClr val="404040"/>
                </a:solidFill>
                <a:latin typeface="Calibri"/>
                <a:cs typeface="Calibri"/>
              </a:rPr>
              <a:t>Robot Framework est </a:t>
            </a:r>
            <a:r>
              <a:rPr sz="1600" dirty="0">
                <a:solidFill>
                  <a:srgbClr val="404040"/>
                </a:solidFill>
                <a:latin typeface="Calibri"/>
                <a:cs typeface="Calibri"/>
              </a:rPr>
              <a:t>le </a:t>
            </a:r>
            <a:r>
              <a:rPr sz="1600" spc="-5" dirty="0">
                <a:solidFill>
                  <a:srgbClr val="404040"/>
                </a:solidFill>
                <a:latin typeface="Calibri"/>
                <a:cs typeface="Calibri"/>
              </a:rPr>
              <a:t>rapport de  </a:t>
            </a:r>
            <a:r>
              <a:rPr sz="1600" spc="-10" dirty="0">
                <a:solidFill>
                  <a:srgbClr val="404040"/>
                </a:solidFill>
                <a:latin typeface="Calibri"/>
                <a:cs typeface="Calibri"/>
              </a:rPr>
              <a:t>résultats </a:t>
            </a:r>
            <a:r>
              <a:rPr sz="1600" spc="-5" dirty="0">
                <a:solidFill>
                  <a:srgbClr val="404040"/>
                </a:solidFill>
                <a:latin typeface="Calibri"/>
                <a:cs typeface="Calibri"/>
              </a:rPr>
              <a:t>de </a:t>
            </a:r>
            <a:r>
              <a:rPr sz="1600" spc="-10" dirty="0">
                <a:solidFill>
                  <a:srgbClr val="404040"/>
                </a:solidFill>
                <a:latin typeface="Calibri"/>
                <a:cs typeface="Calibri"/>
              </a:rPr>
              <a:t>tests </a:t>
            </a:r>
            <a:r>
              <a:rPr sz="1600" spc="-5" dirty="0">
                <a:solidFill>
                  <a:srgbClr val="404040"/>
                </a:solidFill>
                <a:latin typeface="Calibri"/>
                <a:cs typeface="Calibri"/>
              </a:rPr>
              <a:t>auto-généré. </a:t>
            </a:r>
            <a:r>
              <a:rPr sz="1600" dirty="0">
                <a:solidFill>
                  <a:srgbClr val="404040"/>
                </a:solidFill>
                <a:latin typeface="Calibri"/>
                <a:cs typeface="Calibri"/>
              </a:rPr>
              <a:t>Afin </a:t>
            </a:r>
            <a:r>
              <a:rPr sz="1600" spc="-5" dirty="0">
                <a:solidFill>
                  <a:srgbClr val="404040"/>
                </a:solidFill>
                <a:latin typeface="Calibri"/>
                <a:cs typeface="Calibri"/>
              </a:rPr>
              <a:t>de </a:t>
            </a:r>
            <a:r>
              <a:rPr sz="1600" dirty="0">
                <a:solidFill>
                  <a:srgbClr val="404040"/>
                </a:solidFill>
                <a:latin typeface="Calibri"/>
                <a:cs typeface="Calibri"/>
              </a:rPr>
              <a:t>le </a:t>
            </a:r>
            <a:r>
              <a:rPr sz="1600" spc="-10" dirty="0">
                <a:solidFill>
                  <a:srgbClr val="404040"/>
                </a:solidFill>
                <a:latin typeface="Calibri"/>
                <a:cs typeface="Calibri"/>
              </a:rPr>
              <a:t>voir </a:t>
            </a:r>
            <a:r>
              <a:rPr sz="1600" dirty="0">
                <a:solidFill>
                  <a:srgbClr val="404040"/>
                </a:solidFill>
                <a:latin typeface="Calibri"/>
                <a:cs typeface="Calibri"/>
              </a:rPr>
              <a:t>en action, nous  </a:t>
            </a:r>
            <a:r>
              <a:rPr sz="1600" spc="-5" dirty="0">
                <a:solidFill>
                  <a:srgbClr val="404040"/>
                </a:solidFill>
                <a:latin typeface="Calibri"/>
                <a:cs typeface="Calibri"/>
              </a:rPr>
              <a:t>définissons deux cas </a:t>
            </a:r>
            <a:r>
              <a:rPr sz="1600" dirty="0">
                <a:solidFill>
                  <a:srgbClr val="404040"/>
                </a:solidFill>
                <a:latin typeface="Calibri"/>
                <a:cs typeface="Calibri"/>
              </a:rPr>
              <a:t>de </a:t>
            </a:r>
            <a:r>
              <a:rPr sz="1600" spc="-10" dirty="0">
                <a:solidFill>
                  <a:srgbClr val="404040"/>
                </a:solidFill>
                <a:latin typeface="Calibri"/>
                <a:cs typeface="Calibri"/>
              </a:rPr>
              <a:t>tests élémentaires </a:t>
            </a:r>
            <a:r>
              <a:rPr sz="1600" spc="-5" dirty="0">
                <a:solidFill>
                  <a:srgbClr val="404040"/>
                </a:solidFill>
                <a:latin typeface="Calibri"/>
                <a:cs typeface="Calibri"/>
              </a:rPr>
              <a:t>dans </a:t>
            </a:r>
            <a:r>
              <a:rPr sz="1600" b="1" spc="-5" dirty="0">
                <a:solidFill>
                  <a:srgbClr val="404040"/>
                </a:solidFill>
                <a:latin typeface="Calibri"/>
                <a:cs typeface="Calibri"/>
              </a:rPr>
              <a:t>simpletest.robot</a:t>
            </a:r>
            <a:r>
              <a:rPr sz="1600" b="1" spc="30" dirty="0">
                <a:solidFill>
                  <a:srgbClr val="404040"/>
                </a:solidFill>
                <a:latin typeface="Calibri"/>
                <a:cs typeface="Calibri"/>
              </a:rPr>
              <a:t> </a:t>
            </a:r>
            <a:r>
              <a:rPr sz="1600" dirty="0">
                <a:solidFill>
                  <a:srgbClr val="404040"/>
                </a:solidFill>
                <a:latin typeface="Calibri"/>
                <a:cs typeface="Calibri"/>
              </a:rPr>
              <a:t>:</a:t>
            </a:r>
            <a:endParaRPr sz="1600" dirty="0">
              <a:latin typeface="Calibri"/>
              <a:cs typeface="Calibri"/>
            </a:endParaRPr>
          </a:p>
          <a:p>
            <a:pPr marL="12700">
              <a:lnSpc>
                <a:spcPts val="2280"/>
              </a:lnSpc>
              <a:spcBef>
                <a:spcPts val="1135"/>
              </a:spcBef>
            </a:pPr>
            <a:r>
              <a:rPr sz="1600" b="1" spc="-5" dirty="0">
                <a:solidFill>
                  <a:srgbClr val="404040"/>
                </a:solidFill>
                <a:latin typeface="Calibri"/>
                <a:cs typeface="Calibri"/>
              </a:rPr>
              <a:t>*** </a:t>
            </a:r>
            <a:r>
              <a:rPr sz="1600" b="1" spc="-50" dirty="0">
                <a:solidFill>
                  <a:srgbClr val="404040"/>
                </a:solidFill>
                <a:latin typeface="Calibri"/>
                <a:cs typeface="Calibri"/>
              </a:rPr>
              <a:t>Test </a:t>
            </a:r>
            <a:r>
              <a:rPr sz="1600" b="1" spc="-5" dirty="0">
                <a:solidFill>
                  <a:srgbClr val="404040"/>
                </a:solidFill>
                <a:latin typeface="Calibri"/>
                <a:cs typeface="Calibri"/>
              </a:rPr>
              <a:t>Cases</a:t>
            </a:r>
            <a:r>
              <a:rPr sz="1600" b="1" spc="35" dirty="0">
                <a:solidFill>
                  <a:srgbClr val="404040"/>
                </a:solidFill>
                <a:latin typeface="Calibri"/>
                <a:cs typeface="Calibri"/>
              </a:rPr>
              <a:t> </a:t>
            </a:r>
            <a:r>
              <a:rPr sz="1600" b="1" spc="-5" dirty="0">
                <a:solidFill>
                  <a:srgbClr val="404040"/>
                </a:solidFill>
                <a:latin typeface="Calibri"/>
                <a:cs typeface="Calibri"/>
              </a:rPr>
              <a:t>***</a:t>
            </a:r>
            <a:endParaRPr sz="1600" dirty="0">
              <a:latin typeface="Calibri"/>
              <a:cs typeface="Calibri"/>
            </a:endParaRPr>
          </a:p>
          <a:p>
            <a:pPr marL="12700">
              <a:lnSpc>
                <a:spcPts val="2280"/>
              </a:lnSpc>
            </a:pPr>
            <a:r>
              <a:rPr sz="1600" i="1" dirty="0">
                <a:solidFill>
                  <a:srgbClr val="404040"/>
                </a:solidFill>
                <a:latin typeface="Calibri"/>
                <a:cs typeface="Calibri"/>
              </a:rPr>
              <a:t># Ici on va </a:t>
            </a:r>
            <a:r>
              <a:rPr sz="1600" i="1" spc="-5" dirty="0">
                <a:solidFill>
                  <a:srgbClr val="404040"/>
                </a:solidFill>
                <a:latin typeface="Calibri"/>
                <a:cs typeface="Calibri"/>
              </a:rPr>
              <a:t>écrire </a:t>
            </a:r>
            <a:r>
              <a:rPr sz="1600" i="1" dirty="0">
                <a:solidFill>
                  <a:srgbClr val="404040"/>
                </a:solidFill>
                <a:latin typeface="Calibri"/>
                <a:cs typeface="Calibri"/>
              </a:rPr>
              <a:t>le </a:t>
            </a:r>
            <a:r>
              <a:rPr sz="1600" i="1" spc="-5" dirty="0">
                <a:solidFill>
                  <a:srgbClr val="404040"/>
                </a:solidFill>
                <a:latin typeface="Calibri"/>
                <a:cs typeface="Calibri"/>
              </a:rPr>
              <a:t>script de</a:t>
            </a:r>
            <a:r>
              <a:rPr sz="1600" i="1" spc="-50" dirty="0">
                <a:solidFill>
                  <a:srgbClr val="404040"/>
                </a:solidFill>
                <a:latin typeface="Calibri"/>
                <a:cs typeface="Calibri"/>
              </a:rPr>
              <a:t> </a:t>
            </a:r>
            <a:r>
              <a:rPr sz="1600" i="1" spc="-10" dirty="0">
                <a:solidFill>
                  <a:srgbClr val="404040"/>
                </a:solidFill>
                <a:latin typeface="Calibri"/>
                <a:cs typeface="Calibri"/>
              </a:rPr>
              <a:t>tests</a:t>
            </a:r>
            <a:endParaRPr sz="1600" dirty="0">
              <a:latin typeface="Calibri"/>
              <a:cs typeface="Calibri"/>
            </a:endParaRPr>
          </a:p>
          <a:p>
            <a:pPr marL="12700">
              <a:lnSpc>
                <a:spcPts val="2280"/>
              </a:lnSpc>
              <a:spcBef>
                <a:spcPts val="1150"/>
              </a:spcBef>
            </a:pPr>
            <a:r>
              <a:rPr sz="1600" b="1" dirty="0">
                <a:solidFill>
                  <a:srgbClr val="404040"/>
                </a:solidFill>
                <a:latin typeface="Calibri"/>
                <a:cs typeface="Calibri"/>
              </a:rPr>
              <a:t>Log </a:t>
            </a:r>
            <a:r>
              <a:rPr sz="1600" b="1" spc="-5" dirty="0">
                <a:solidFill>
                  <a:srgbClr val="404040"/>
                </a:solidFill>
                <a:latin typeface="Calibri"/>
                <a:cs typeface="Calibri"/>
              </a:rPr>
              <a:t>Hello</a:t>
            </a:r>
            <a:r>
              <a:rPr sz="1600" b="1" spc="-30" dirty="0">
                <a:solidFill>
                  <a:srgbClr val="404040"/>
                </a:solidFill>
                <a:latin typeface="Calibri"/>
                <a:cs typeface="Calibri"/>
              </a:rPr>
              <a:t> </a:t>
            </a:r>
            <a:r>
              <a:rPr sz="1600" b="1" spc="-15" dirty="0">
                <a:solidFill>
                  <a:srgbClr val="404040"/>
                </a:solidFill>
                <a:latin typeface="Calibri"/>
                <a:cs typeface="Calibri"/>
              </a:rPr>
              <a:t>World</a:t>
            </a:r>
            <a:endParaRPr sz="1600" dirty="0">
              <a:latin typeface="Calibri"/>
              <a:cs typeface="Calibri"/>
            </a:endParaRPr>
          </a:p>
          <a:p>
            <a:pPr marL="12700">
              <a:lnSpc>
                <a:spcPts val="2160"/>
              </a:lnSpc>
            </a:pPr>
            <a:r>
              <a:rPr sz="1600" b="1" spc="-5" dirty="0">
                <a:solidFill>
                  <a:srgbClr val="404040"/>
                </a:solidFill>
                <a:latin typeface="Calibri"/>
                <a:cs typeface="Calibri"/>
              </a:rPr>
              <a:t>[Documentation] </a:t>
            </a:r>
            <a:r>
              <a:rPr sz="1600" i="1" dirty="0">
                <a:solidFill>
                  <a:srgbClr val="404040"/>
                </a:solidFill>
                <a:latin typeface="Calibri"/>
                <a:cs typeface="Calibri"/>
              </a:rPr>
              <a:t>Simple </a:t>
            </a:r>
            <a:r>
              <a:rPr sz="1600" i="1" spc="-10" dirty="0">
                <a:solidFill>
                  <a:srgbClr val="404040"/>
                </a:solidFill>
                <a:latin typeface="Calibri"/>
                <a:cs typeface="Calibri"/>
              </a:rPr>
              <a:t>test </a:t>
            </a:r>
            <a:r>
              <a:rPr sz="1600" i="1" spc="-5" dirty="0">
                <a:solidFill>
                  <a:srgbClr val="404040"/>
                </a:solidFill>
                <a:latin typeface="Calibri"/>
                <a:cs typeface="Calibri"/>
              </a:rPr>
              <a:t>hello</a:t>
            </a:r>
            <a:r>
              <a:rPr sz="1600" i="1" spc="-55" dirty="0">
                <a:solidFill>
                  <a:srgbClr val="404040"/>
                </a:solidFill>
                <a:latin typeface="Calibri"/>
                <a:cs typeface="Calibri"/>
              </a:rPr>
              <a:t> </a:t>
            </a:r>
            <a:r>
              <a:rPr sz="1600" i="1" dirty="0">
                <a:solidFill>
                  <a:srgbClr val="404040"/>
                </a:solidFill>
                <a:latin typeface="Calibri"/>
                <a:cs typeface="Calibri"/>
              </a:rPr>
              <a:t>world</a:t>
            </a:r>
            <a:endParaRPr sz="1600" dirty="0">
              <a:latin typeface="Calibri"/>
              <a:cs typeface="Calibri"/>
            </a:endParaRPr>
          </a:p>
          <a:p>
            <a:pPr marL="12700">
              <a:lnSpc>
                <a:spcPts val="2280"/>
              </a:lnSpc>
            </a:pPr>
            <a:r>
              <a:rPr sz="1600" spc="-5" dirty="0">
                <a:solidFill>
                  <a:srgbClr val="404040"/>
                </a:solidFill>
                <a:latin typeface="Calibri"/>
                <a:cs typeface="Calibri"/>
              </a:rPr>
              <a:t>Log </a:t>
            </a:r>
            <a:r>
              <a:rPr sz="1600" i="1" spc="-5" dirty="0">
                <a:solidFill>
                  <a:srgbClr val="404040"/>
                </a:solidFill>
                <a:latin typeface="Calibri"/>
                <a:cs typeface="Calibri"/>
              </a:rPr>
              <a:t>hello</a:t>
            </a:r>
            <a:r>
              <a:rPr sz="1600" i="1" spc="-45" dirty="0">
                <a:solidFill>
                  <a:srgbClr val="404040"/>
                </a:solidFill>
                <a:latin typeface="Calibri"/>
                <a:cs typeface="Calibri"/>
              </a:rPr>
              <a:t> </a:t>
            </a:r>
            <a:r>
              <a:rPr sz="1600" i="1" spc="-5" dirty="0">
                <a:solidFill>
                  <a:srgbClr val="404040"/>
                </a:solidFill>
                <a:latin typeface="Calibri"/>
                <a:cs typeface="Calibri"/>
              </a:rPr>
              <a:t>world!</a:t>
            </a:r>
            <a:endParaRPr sz="1600" dirty="0">
              <a:latin typeface="Calibri"/>
              <a:cs typeface="Calibri"/>
            </a:endParaRPr>
          </a:p>
          <a:p>
            <a:pPr marL="12700">
              <a:lnSpc>
                <a:spcPts val="2280"/>
              </a:lnSpc>
              <a:spcBef>
                <a:spcPts val="1165"/>
              </a:spcBef>
            </a:pPr>
            <a:r>
              <a:rPr sz="1600" b="1" dirty="0">
                <a:solidFill>
                  <a:srgbClr val="404040"/>
                </a:solidFill>
                <a:latin typeface="Calibri"/>
                <a:cs typeface="Calibri"/>
              </a:rPr>
              <a:t>Log</a:t>
            </a:r>
            <a:r>
              <a:rPr sz="1600" b="1" spc="-15" dirty="0">
                <a:solidFill>
                  <a:srgbClr val="404040"/>
                </a:solidFill>
                <a:latin typeface="Calibri"/>
                <a:cs typeface="Calibri"/>
              </a:rPr>
              <a:t> </a:t>
            </a:r>
            <a:r>
              <a:rPr sz="1600" b="1" spc="-10" dirty="0">
                <a:solidFill>
                  <a:srgbClr val="404040"/>
                </a:solidFill>
                <a:latin typeface="Calibri"/>
                <a:cs typeface="Calibri"/>
              </a:rPr>
              <a:t>Goodbye</a:t>
            </a:r>
            <a:endParaRPr sz="1600" dirty="0">
              <a:latin typeface="Calibri"/>
              <a:cs typeface="Calibri"/>
            </a:endParaRPr>
          </a:p>
          <a:p>
            <a:pPr marL="12700">
              <a:lnSpc>
                <a:spcPts val="2160"/>
              </a:lnSpc>
            </a:pPr>
            <a:r>
              <a:rPr sz="1600" b="1" spc="-5" dirty="0">
                <a:solidFill>
                  <a:srgbClr val="404040"/>
                </a:solidFill>
                <a:latin typeface="Calibri"/>
                <a:cs typeface="Calibri"/>
              </a:rPr>
              <a:t>[Documentation] </a:t>
            </a:r>
            <a:r>
              <a:rPr sz="1600" i="1" dirty="0">
                <a:solidFill>
                  <a:srgbClr val="404040"/>
                </a:solidFill>
                <a:latin typeface="Calibri"/>
                <a:cs typeface="Calibri"/>
              </a:rPr>
              <a:t>Simple log</a:t>
            </a:r>
            <a:r>
              <a:rPr sz="1600" i="1" spc="-70" dirty="0">
                <a:solidFill>
                  <a:srgbClr val="404040"/>
                </a:solidFill>
                <a:latin typeface="Calibri"/>
                <a:cs typeface="Calibri"/>
              </a:rPr>
              <a:t> </a:t>
            </a:r>
            <a:r>
              <a:rPr sz="1600" i="1" spc="-5" dirty="0">
                <a:solidFill>
                  <a:srgbClr val="404040"/>
                </a:solidFill>
                <a:latin typeface="Calibri"/>
                <a:cs typeface="Calibri"/>
              </a:rPr>
              <a:t>goodbye</a:t>
            </a:r>
            <a:endParaRPr sz="1600" dirty="0">
              <a:latin typeface="Calibri"/>
              <a:cs typeface="Calibri"/>
            </a:endParaRPr>
          </a:p>
          <a:p>
            <a:pPr marL="12700">
              <a:lnSpc>
                <a:spcPts val="2280"/>
              </a:lnSpc>
            </a:pPr>
            <a:r>
              <a:rPr sz="1600" spc="-5" dirty="0">
                <a:solidFill>
                  <a:srgbClr val="404040"/>
                </a:solidFill>
                <a:latin typeface="Calibri"/>
                <a:cs typeface="Calibri"/>
              </a:rPr>
              <a:t>Log</a:t>
            </a:r>
            <a:r>
              <a:rPr sz="1600" spc="-30" dirty="0">
                <a:solidFill>
                  <a:srgbClr val="404040"/>
                </a:solidFill>
                <a:latin typeface="Calibri"/>
                <a:cs typeface="Calibri"/>
              </a:rPr>
              <a:t> </a:t>
            </a:r>
            <a:r>
              <a:rPr sz="1600" i="1" spc="-5" dirty="0">
                <a:solidFill>
                  <a:srgbClr val="404040"/>
                </a:solidFill>
                <a:latin typeface="Calibri"/>
                <a:cs typeface="Calibri"/>
              </a:rPr>
              <a:t>goodbye!</a:t>
            </a:r>
            <a:endParaRPr sz="16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7" name="object 4"/>
          <p:cNvSpPr txBox="1">
            <a:spLocks/>
          </p:cNvSpPr>
          <p:nvPr/>
        </p:nvSpPr>
        <p:spPr>
          <a:xfrm>
            <a:off x="228600" y="602884"/>
            <a:ext cx="4173854"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70">
                <a:solidFill>
                  <a:schemeClr val="tx1"/>
                </a:solidFill>
              </a:rPr>
              <a:t>RobotFramework</a:t>
            </a:r>
            <a:endParaRPr lang="en-US" kern="0" spc="-70" dirty="0">
              <a:solidFill>
                <a:schemeClr val="tx1"/>
              </a:solidFill>
            </a:endParaRPr>
          </a:p>
        </p:txBody>
      </p:sp>
    </p:spTree>
    <p:extLst>
      <p:ext uri="{BB962C8B-B14F-4D97-AF65-F5344CB8AC3E}">
        <p14:creationId xmlns:p14="http://schemas.microsoft.com/office/powerpoint/2010/main" val="41920705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a:t>
            </a:r>
          </a:p>
        </p:txBody>
      </p:sp>
      <p:sp>
        <p:nvSpPr>
          <p:cNvPr id="5" name="object 5"/>
          <p:cNvSpPr txBox="1"/>
          <p:nvPr/>
        </p:nvSpPr>
        <p:spPr>
          <a:xfrm>
            <a:off x="304800" y="1355693"/>
            <a:ext cx="8458200" cy="3201004"/>
          </a:xfrm>
          <a:prstGeom prst="rect">
            <a:avLst/>
          </a:prstGeom>
        </p:spPr>
        <p:txBody>
          <a:bodyPr vert="horz" wrap="square" lIns="0" tIns="13335" rIns="0" bIns="0" rtlCol="0">
            <a:spAutoFit/>
          </a:bodyPr>
          <a:lstStyle/>
          <a:p>
            <a:pPr marL="270510" indent="-258445">
              <a:lnSpc>
                <a:spcPts val="2160"/>
              </a:lnSpc>
              <a:spcBef>
                <a:spcPts val="105"/>
              </a:spcBef>
              <a:buClr>
                <a:srgbClr val="D24717"/>
              </a:buClr>
              <a:buFont typeface="Wingdings"/>
              <a:buChar char=""/>
              <a:tabLst>
                <a:tab pos="271145" algn="l"/>
              </a:tabLst>
            </a:pPr>
            <a:r>
              <a:rPr sz="1600" spc="-5" dirty="0">
                <a:solidFill>
                  <a:srgbClr val="404040"/>
                </a:solidFill>
                <a:latin typeface="Calibri"/>
                <a:cs typeface="Calibri"/>
              </a:rPr>
              <a:t>Chacun des </a:t>
            </a:r>
            <a:r>
              <a:rPr sz="1600" spc="-10" dirty="0">
                <a:solidFill>
                  <a:srgbClr val="404040"/>
                </a:solidFill>
                <a:latin typeface="Calibri"/>
                <a:cs typeface="Calibri"/>
              </a:rPr>
              <a:t>tests </a:t>
            </a:r>
            <a:r>
              <a:rPr sz="1600" spc="-5" dirty="0">
                <a:solidFill>
                  <a:srgbClr val="404040"/>
                </a:solidFill>
                <a:latin typeface="Calibri"/>
                <a:cs typeface="Calibri"/>
              </a:rPr>
              <a:t>débute par </a:t>
            </a:r>
            <a:r>
              <a:rPr sz="1600" dirty="0">
                <a:solidFill>
                  <a:srgbClr val="404040"/>
                </a:solidFill>
                <a:latin typeface="Calibri"/>
                <a:cs typeface="Calibri"/>
              </a:rPr>
              <a:t>un </a:t>
            </a:r>
            <a:r>
              <a:rPr sz="1600" spc="-5" dirty="0">
                <a:solidFill>
                  <a:srgbClr val="404040"/>
                </a:solidFill>
                <a:latin typeface="Calibri"/>
                <a:cs typeface="Calibri"/>
              </a:rPr>
              <a:t>nom, </a:t>
            </a:r>
            <a:r>
              <a:rPr sz="1600" dirty="0">
                <a:solidFill>
                  <a:srgbClr val="404040"/>
                </a:solidFill>
                <a:latin typeface="Calibri"/>
                <a:cs typeface="Calibri"/>
              </a:rPr>
              <a:t>qui </a:t>
            </a:r>
            <a:r>
              <a:rPr sz="1600" spc="-5" dirty="0">
                <a:solidFill>
                  <a:srgbClr val="404040"/>
                </a:solidFill>
                <a:latin typeface="Calibri"/>
                <a:cs typeface="Calibri"/>
              </a:rPr>
              <a:t>peut </a:t>
            </a:r>
            <a:r>
              <a:rPr sz="1600" spc="-10" dirty="0">
                <a:solidFill>
                  <a:srgbClr val="404040"/>
                </a:solidFill>
                <a:latin typeface="Calibri"/>
                <a:cs typeface="Calibri"/>
              </a:rPr>
              <a:t>être </a:t>
            </a:r>
            <a:r>
              <a:rPr sz="1600" spc="-5" dirty="0">
                <a:solidFill>
                  <a:srgbClr val="404040"/>
                </a:solidFill>
                <a:latin typeface="Calibri"/>
                <a:cs typeface="Calibri"/>
              </a:rPr>
              <a:t>n’importe </a:t>
            </a:r>
            <a:r>
              <a:rPr sz="1600" dirty="0">
                <a:solidFill>
                  <a:srgbClr val="404040"/>
                </a:solidFill>
                <a:latin typeface="Calibri"/>
                <a:cs typeface="Calibri"/>
              </a:rPr>
              <a:t>quelle</a:t>
            </a:r>
            <a:endParaRPr sz="1600" dirty="0">
              <a:latin typeface="Calibri"/>
              <a:cs typeface="Calibri"/>
            </a:endParaRPr>
          </a:p>
          <a:p>
            <a:pPr marL="104139">
              <a:lnSpc>
                <a:spcPts val="2160"/>
              </a:lnSpc>
            </a:pPr>
            <a:r>
              <a:rPr sz="1600" spc="-5" dirty="0">
                <a:solidFill>
                  <a:srgbClr val="404040"/>
                </a:solidFill>
                <a:latin typeface="Calibri"/>
                <a:cs typeface="Calibri"/>
              </a:rPr>
              <a:t>séquence de </a:t>
            </a:r>
            <a:r>
              <a:rPr sz="1600" dirty="0">
                <a:solidFill>
                  <a:srgbClr val="404040"/>
                </a:solidFill>
                <a:latin typeface="Calibri"/>
                <a:cs typeface="Calibri"/>
              </a:rPr>
              <a:t>mots </a:t>
            </a:r>
            <a:r>
              <a:rPr sz="1600" spc="-10" dirty="0">
                <a:solidFill>
                  <a:srgbClr val="404040"/>
                </a:solidFill>
                <a:latin typeface="Calibri"/>
                <a:cs typeface="Calibri"/>
              </a:rPr>
              <a:t>séparés </a:t>
            </a:r>
            <a:r>
              <a:rPr sz="1600" spc="-5" dirty="0">
                <a:solidFill>
                  <a:srgbClr val="404040"/>
                </a:solidFill>
                <a:latin typeface="Calibri"/>
                <a:cs typeface="Calibri"/>
              </a:rPr>
              <a:t>par </a:t>
            </a:r>
            <a:r>
              <a:rPr sz="1600" dirty="0">
                <a:solidFill>
                  <a:srgbClr val="404040"/>
                </a:solidFill>
                <a:latin typeface="Calibri"/>
                <a:cs typeface="Calibri"/>
              </a:rPr>
              <a:t>un </a:t>
            </a:r>
            <a:r>
              <a:rPr sz="1600" spc="-5" dirty="0">
                <a:solidFill>
                  <a:srgbClr val="404040"/>
                </a:solidFill>
                <a:latin typeface="Calibri"/>
                <a:cs typeface="Calibri"/>
              </a:rPr>
              <a:t>seul</a:t>
            </a:r>
            <a:r>
              <a:rPr sz="1600" dirty="0">
                <a:solidFill>
                  <a:srgbClr val="404040"/>
                </a:solidFill>
                <a:latin typeface="Calibri"/>
                <a:cs typeface="Calibri"/>
              </a:rPr>
              <a:t> espace.</a:t>
            </a:r>
            <a:endParaRPr sz="1600" dirty="0">
              <a:latin typeface="Calibri"/>
              <a:cs typeface="Calibri"/>
            </a:endParaRPr>
          </a:p>
          <a:p>
            <a:pPr marL="104139" marR="883285" indent="-92075">
              <a:lnSpc>
                <a:spcPts val="1920"/>
              </a:lnSpc>
              <a:spcBef>
                <a:spcPts val="1385"/>
              </a:spcBef>
              <a:buClr>
                <a:srgbClr val="D24717"/>
              </a:buClr>
              <a:buFont typeface="Wingdings"/>
              <a:buChar char=""/>
              <a:tabLst>
                <a:tab pos="271145" algn="l"/>
              </a:tabLst>
            </a:pPr>
            <a:r>
              <a:rPr sz="1600" spc="-5" dirty="0">
                <a:solidFill>
                  <a:srgbClr val="404040"/>
                </a:solidFill>
                <a:latin typeface="Calibri"/>
                <a:cs typeface="Calibri"/>
              </a:rPr>
              <a:t>Chaque </a:t>
            </a:r>
            <a:r>
              <a:rPr sz="1600" dirty="0">
                <a:solidFill>
                  <a:srgbClr val="404040"/>
                </a:solidFill>
                <a:latin typeface="Calibri"/>
                <a:cs typeface="Calibri"/>
              </a:rPr>
              <a:t>ligne </a:t>
            </a:r>
            <a:r>
              <a:rPr sz="1600" spc="-5" dirty="0">
                <a:solidFill>
                  <a:srgbClr val="404040"/>
                </a:solidFill>
                <a:latin typeface="Calibri"/>
                <a:cs typeface="Calibri"/>
              </a:rPr>
              <a:t>sous </a:t>
            </a:r>
            <a:r>
              <a:rPr sz="1600" dirty="0">
                <a:solidFill>
                  <a:srgbClr val="404040"/>
                </a:solidFill>
                <a:latin typeface="Calibri"/>
                <a:cs typeface="Calibri"/>
              </a:rPr>
              <a:t>le nom </a:t>
            </a:r>
            <a:r>
              <a:rPr sz="1600" spc="-5" dirty="0">
                <a:solidFill>
                  <a:srgbClr val="404040"/>
                </a:solidFill>
                <a:latin typeface="Calibri"/>
                <a:cs typeface="Calibri"/>
              </a:rPr>
              <a:t>de </a:t>
            </a:r>
            <a:r>
              <a:rPr sz="1600" spc="-15" dirty="0">
                <a:solidFill>
                  <a:srgbClr val="404040"/>
                </a:solidFill>
                <a:latin typeface="Calibri"/>
                <a:cs typeface="Calibri"/>
              </a:rPr>
              <a:t>test </a:t>
            </a:r>
            <a:r>
              <a:rPr sz="1600" spc="-5" dirty="0">
                <a:solidFill>
                  <a:srgbClr val="404040"/>
                </a:solidFill>
                <a:latin typeface="Calibri"/>
                <a:cs typeface="Calibri"/>
              </a:rPr>
              <a:t>doit </a:t>
            </a:r>
            <a:r>
              <a:rPr sz="1600" spc="-10" dirty="0">
                <a:solidFill>
                  <a:srgbClr val="404040"/>
                </a:solidFill>
                <a:latin typeface="Calibri"/>
                <a:cs typeface="Calibri"/>
              </a:rPr>
              <a:t>être </a:t>
            </a:r>
            <a:r>
              <a:rPr sz="1600" spc="-5" dirty="0">
                <a:solidFill>
                  <a:srgbClr val="404040"/>
                </a:solidFill>
                <a:latin typeface="Calibri"/>
                <a:cs typeface="Calibri"/>
              </a:rPr>
              <a:t>indentée pour </a:t>
            </a:r>
            <a:r>
              <a:rPr sz="1600" spc="-10" dirty="0">
                <a:solidFill>
                  <a:srgbClr val="404040"/>
                </a:solidFill>
                <a:latin typeface="Calibri"/>
                <a:cs typeface="Calibri"/>
              </a:rPr>
              <a:t>être  considérée </a:t>
            </a:r>
            <a:r>
              <a:rPr sz="1600" spc="-5" dirty="0">
                <a:solidFill>
                  <a:srgbClr val="404040"/>
                </a:solidFill>
                <a:latin typeface="Calibri"/>
                <a:cs typeface="Calibri"/>
              </a:rPr>
              <a:t>comme </a:t>
            </a:r>
            <a:r>
              <a:rPr sz="1600" dirty="0">
                <a:solidFill>
                  <a:srgbClr val="404040"/>
                </a:solidFill>
                <a:latin typeface="Calibri"/>
                <a:cs typeface="Calibri"/>
              </a:rPr>
              <a:t>une</a:t>
            </a:r>
            <a:r>
              <a:rPr sz="1600" spc="-5" dirty="0">
                <a:solidFill>
                  <a:srgbClr val="404040"/>
                </a:solidFill>
                <a:latin typeface="Calibri"/>
                <a:cs typeface="Calibri"/>
              </a:rPr>
              <a:t> instruction.</a:t>
            </a:r>
            <a:endParaRPr sz="1600" dirty="0">
              <a:latin typeface="Calibri"/>
              <a:cs typeface="Calibri"/>
            </a:endParaRPr>
          </a:p>
          <a:p>
            <a:pPr marL="104139" marR="5080" indent="-92075" algn="just">
              <a:lnSpc>
                <a:spcPts val="1920"/>
              </a:lnSpc>
              <a:spcBef>
                <a:spcPts val="1395"/>
              </a:spcBef>
              <a:buClr>
                <a:srgbClr val="D24717"/>
              </a:buClr>
              <a:buFont typeface="Wingdings"/>
              <a:buChar char=""/>
              <a:tabLst>
                <a:tab pos="271145" algn="l"/>
              </a:tabLst>
            </a:pPr>
            <a:r>
              <a:rPr sz="1600" spc="-5" dirty="0">
                <a:solidFill>
                  <a:srgbClr val="404040"/>
                </a:solidFill>
                <a:latin typeface="Calibri"/>
                <a:cs typeface="Calibri"/>
              </a:rPr>
              <a:t>Chaque </a:t>
            </a:r>
            <a:r>
              <a:rPr sz="1600" spc="-15" dirty="0">
                <a:solidFill>
                  <a:srgbClr val="404040"/>
                </a:solidFill>
                <a:latin typeface="Calibri"/>
                <a:cs typeface="Calibri"/>
              </a:rPr>
              <a:t>test </a:t>
            </a:r>
            <a:r>
              <a:rPr sz="1600" spc="-5" dirty="0">
                <a:solidFill>
                  <a:srgbClr val="404040"/>
                </a:solidFill>
                <a:latin typeface="Calibri"/>
                <a:cs typeface="Calibri"/>
              </a:rPr>
              <a:t>peut </a:t>
            </a:r>
            <a:r>
              <a:rPr sz="1600" spc="-15" dirty="0">
                <a:solidFill>
                  <a:srgbClr val="404040"/>
                </a:solidFill>
                <a:latin typeface="Calibri"/>
                <a:cs typeface="Calibri"/>
              </a:rPr>
              <a:t>avoir </a:t>
            </a:r>
            <a:r>
              <a:rPr sz="1600" dirty="0">
                <a:solidFill>
                  <a:srgbClr val="404040"/>
                </a:solidFill>
                <a:latin typeface="Calibri"/>
                <a:cs typeface="Calibri"/>
              </a:rPr>
              <a:t>une </a:t>
            </a:r>
            <a:r>
              <a:rPr sz="1600" spc="-5" dirty="0">
                <a:solidFill>
                  <a:srgbClr val="404040"/>
                </a:solidFill>
                <a:latin typeface="Calibri"/>
                <a:cs typeface="Calibri"/>
              </a:rPr>
              <a:t>métadonnée Description </a:t>
            </a:r>
            <a:r>
              <a:rPr sz="1600" dirty="0">
                <a:solidFill>
                  <a:srgbClr val="404040"/>
                </a:solidFill>
                <a:latin typeface="Calibri"/>
                <a:cs typeface="Calibri"/>
              </a:rPr>
              <a:t>qui </a:t>
            </a:r>
            <a:r>
              <a:rPr sz="1600" spc="-5" dirty="0">
                <a:solidFill>
                  <a:srgbClr val="404040"/>
                </a:solidFill>
                <a:latin typeface="Calibri"/>
                <a:cs typeface="Calibri"/>
              </a:rPr>
              <a:t>décrit </a:t>
            </a:r>
            <a:r>
              <a:rPr sz="1600" dirty="0">
                <a:solidFill>
                  <a:srgbClr val="404040"/>
                </a:solidFill>
                <a:latin typeface="Calibri"/>
                <a:cs typeface="Calibri"/>
              </a:rPr>
              <a:t>le </a:t>
            </a:r>
            <a:r>
              <a:rPr sz="1600" spc="-10" dirty="0">
                <a:solidFill>
                  <a:srgbClr val="404040"/>
                </a:solidFill>
                <a:latin typeface="Calibri"/>
                <a:cs typeface="Calibri"/>
              </a:rPr>
              <a:t>test.  </a:t>
            </a:r>
            <a:r>
              <a:rPr sz="1600" spc="-5" dirty="0">
                <a:solidFill>
                  <a:srgbClr val="404040"/>
                </a:solidFill>
                <a:latin typeface="Calibri"/>
                <a:cs typeface="Calibri"/>
              </a:rPr>
              <a:t>Les </a:t>
            </a:r>
            <a:r>
              <a:rPr sz="1600" dirty="0">
                <a:solidFill>
                  <a:srgbClr val="404040"/>
                </a:solidFill>
                <a:latin typeface="Calibri"/>
                <a:cs typeface="Calibri"/>
              </a:rPr>
              <a:t>descriptions </a:t>
            </a:r>
            <a:r>
              <a:rPr sz="1600" spc="-5" dirty="0">
                <a:solidFill>
                  <a:srgbClr val="404040"/>
                </a:solidFill>
                <a:latin typeface="Calibri"/>
                <a:cs typeface="Calibri"/>
              </a:rPr>
              <a:t>de cas de </a:t>
            </a:r>
            <a:r>
              <a:rPr sz="1600" spc="-10" dirty="0">
                <a:solidFill>
                  <a:srgbClr val="404040"/>
                </a:solidFill>
                <a:latin typeface="Calibri"/>
                <a:cs typeface="Calibri"/>
              </a:rPr>
              <a:t>tests et </a:t>
            </a:r>
            <a:r>
              <a:rPr sz="1600" spc="-5" dirty="0">
                <a:solidFill>
                  <a:srgbClr val="404040"/>
                </a:solidFill>
                <a:latin typeface="Calibri"/>
                <a:cs typeface="Calibri"/>
              </a:rPr>
              <a:t>de </a:t>
            </a:r>
            <a:r>
              <a:rPr sz="1600" spc="-10" dirty="0">
                <a:solidFill>
                  <a:srgbClr val="404040"/>
                </a:solidFill>
                <a:latin typeface="Calibri"/>
                <a:cs typeface="Calibri"/>
              </a:rPr>
              <a:t>suite </a:t>
            </a:r>
            <a:r>
              <a:rPr sz="1600" spc="-5" dirty="0">
                <a:solidFill>
                  <a:srgbClr val="404040"/>
                </a:solidFill>
                <a:latin typeface="Calibri"/>
                <a:cs typeface="Calibri"/>
              </a:rPr>
              <a:t>de </a:t>
            </a:r>
            <a:r>
              <a:rPr sz="1600" spc="-10" dirty="0">
                <a:solidFill>
                  <a:srgbClr val="404040"/>
                </a:solidFill>
                <a:latin typeface="Calibri"/>
                <a:cs typeface="Calibri"/>
              </a:rPr>
              <a:t>tests apparaissent </a:t>
            </a:r>
            <a:r>
              <a:rPr sz="1600" dirty="0">
                <a:solidFill>
                  <a:srgbClr val="404040"/>
                </a:solidFill>
                <a:latin typeface="Calibri"/>
                <a:cs typeface="Calibri"/>
              </a:rPr>
              <a:t>dans le  </a:t>
            </a:r>
            <a:r>
              <a:rPr sz="1600" spc="-5" dirty="0">
                <a:solidFill>
                  <a:srgbClr val="404040"/>
                </a:solidFill>
                <a:latin typeface="Calibri"/>
                <a:cs typeface="Calibri"/>
              </a:rPr>
              <a:t>rapport </a:t>
            </a:r>
            <a:r>
              <a:rPr sz="1600" dirty="0">
                <a:solidFill>
                  <a:srgbClr val="404040"/>
                </a:solidFill>
                <a:latin typeface="Calibri"/>
                <a:cs typeface="Calibri"/>
              </a:rPr>
              <a:t>de</a:t>
            </a:r>
            <a:r>
              <a:rPr sz="1600" spc="-25" dirty="0">
                <a:solidFill>
                  <a:srgbClr val="404040"/>
                </a:solidFill>
                <a:latin typeface="Calibri"/>
                <a:cs typeface="Calibri"/>
              </a:rPr>
              <a:t> </a:t>
            </a:r>
            <a:r>
              <a:rPr sz="1600" spc="-10" dirty="0">
                <a:solidFill>
                  <a:srgbClr val="404040"/>
                </a:solidFill>
                <a:latin typeface="Calibri"/>
                <a:cs typeface="Calibri"/>
              </a:rPr>
              <a:t>résultats.</a:t>
            </a:r>
            <a:endParaRPr sz="1600" dirty="0">
              <a:latin typeface="Calibri"/>
              <a:cs typeface="Calibri"/>
            </a:endParaRPr>
          </a:p>
          <a:p>
            <a:pPr marL="104139" marR="544830" indent="-92075">
              <a:lnSpc>
                <a:spcPct val="80000"/>
              </a:lnSpc>
              <a:spcBef>
                <a:spcPts val="1425"/>
              </a:spcBef>
              <a:buClr>
                <a:srgbClr val="D24717"/>
              </a:buClr>
              <a:buFont typeface="Wingdings"/>
              <a:buChar char=""/>
              <a:tabLst>
                <a:tab pos="271145" algn="l"/>
              </a:tabLst>
            </a:pPr>
            <a:r>
              <a:rPr sz="1600" spc="-5" dirty="0">
                <a:solidFill>
                  <a:srgbClr val="404040"/>
                </a:solidFill>
                <a:latin typeface="Calibri"/>
                <a:cs typeface="Calibri"/>
              </a:rPr>
              <a:t>Finalement, </a:t>
            </a:r>
            <a:r>
              <a:rPr sz="1600" dirty="0">
                <a:solidFill>
                  <a:srgbClr val="404040"/>
                </a:solidFill>
                <a:latin typeface="Calibri"/>
                <a:cs typeface="Calibri"/>
              </a:rPr>
              <a:t>dans </a:t>
            </a:r>
            <a:r>
              <a:rPr sz="1600" spc="-5" dirty="0">
                <a:solidFill>
                  <a:srgbClr val="404040"/>
                </a:solidFill>
                <a:latin typeface="Calibri"/>
                <a:cs typeface="Calibri"/>
              </a:rPr>
              <a:t>cet </a:t>
            </a:r>
            <a:r>
              <a:rPr sz="1600" spc="-15" dirty="0">
                <a:solidFill>
                  <a:srgbClr val="404040"/>
                </a:solidFill>
                <a:latin typeface="Calibri"/>
                <a:cs typeface="Calibri"/>
              </a:rPr>
              <a:t>exemple, </a:t>
            </a:r>
            <a:r>
              <a:rPr sz="1600" dirty="0">
                <a:solidFill>
                  <a:srgbClr val="404040"/>
                </a:solidFill>
                <a:latin typeface="Calibri"/>
                <a:cs typeface="Calibri"/>
              </a:rPr>
              <a:t>chaque </a:t>
            </a:r>
            <a:r>
              <a:rPr sz="1600" spc="-5" dirty="0">
                <a:solidFill>
                  <a:srgbClr val="404040"/>
                </a:solidFill>
                <a:latin typeface="Calibri"/>
                <a:cs typeface="Calibri"/>
              </a:rPr>
              <a:t>script de </a:t>
            </a:r>
            <a:r>
              <a:rPr sz="1600" spc="-10" dirty="0">
                <a:solidFill>
                  <a:srgbClr val="404040"/>
                </a:solidFill>
                <a:latin typeface="Calibri"/>
                <a:cs typeface="Calibri"/>
              </a:rPr>
              <a:t>tests </a:t>
            </a:r>
            <a:r>
              <a:rPr sz="1600" dirty="0">
                <a:solidFill>
                  <a:srgbClr val="404040"/>
                </a:solidFill>
                <a:latin typeface="Calibri"/>
                <a:cs typeface="Calibri"/>
              </a:rPr>
              <a:t>a une </a:t>
            </a:r>
            <a:r>
              <a:rPr sz="1600" spc="-5" dirty="0">
                <a:solidFill>
                  <a:srgbClr val="404040"/>
                </a:solidFill>
                <a:latin typeface="Calibri"/>
                <a:cs typeface="Calibri"/>
              </a:rPr>
              <a:t>seule  instruction </a:t>
            </a:r>
            <a:r>
              <a:rPr sz="1600" spc="-15" dirty="0">
                <a:solidFill>
                  <a:srgbClr val="404040"/>
                </a:solidFill>
                <a:latin typeface="Calibri"/>
                <a:cs typeface="Calibri"/>
              </a:rPr>
              <a:t>avec </a:t>
            </a:r>
            <a:r>
              <a:rPr sz="1600" dirty="0">
                <a:solidFill>
                  <a:srgbClr val="404040"/>
                </a:solidFill>
                <a:latin typeface="Calibri"/>
                <a:cs typeface="Calibri"/>
              </a:rPr>
              <a:t>le mot clé </a:t>
            </a:r>
            <a:r>
              <a:rPr sz="1600" spc="-5" dirty="0">
                <a:solidFill>
                  <a:srgbClr val="404040"/>
                </a:solidFill>
                <a:latin typeface="Calibri"/>
                <a:cs typeface="Calibri"/>
              </a:rPr>
              <a:t>Log. Log </a:t>
            </a:r>
            <a:r>
              <a:rPr sz="1600" spc="-10" dirty="0">
                <a:solidFill>
                  <a:srgbClr val="404040"/>
                </a:solidFill>
                <a:latin typeface="Calibri"/>
                <a:cs typeface="Calibri"/>
              </a:rPr>
              <a:t>est </a:t>
            </a:r>
            <a:r>
              <a:rPr sz="1600" spc="-5" dirty="0">
                <a:solidFill>
                  <a:srgbClr val="404040"/>
                </a:solidFill>
                <a:latin typeface="Calibri"/>
                <a:cs typeface="Calibri"/>
              </a:rPr>
              <a:t>un </a:t>
            </a:r>
            <a:r>
              <a:rPr sz="1600" dirty="0">
                <a:solidFill>
                  <a:srgbClr val="404040"/>
                </a:solidFill>
                <a:latin typeface="Calibri"/>
                <a:cs typeface="Calibri"/>
              </a:rPr>
              <a:t>mot clé </a:t>
            </a:r>
            <a:r>
              <a:rPr sz="1600" spc="-10" dirty="0">
                <a:solidFill>
                  <a:srgbClr val="404040"/>
                </a:solidFill>
                <a:latin typeface="Calibri"/>
                <a:cs typeface="Calibri"/>
              </a:rPr>
              <a:t>intégré </a:t>
            </a:r>
            <a:r>
              <a:rPr sz="1600" dirty="0">
                <a:solidFill>
                  <a:srgbClr val="404040"/>
                </a:solidFill>
                <a:latin typeface="Calibri"/>
                <a:cs typeface="Calibri"/>
              </a:rPr>
              <a:t>à </a:t>
            </a:r>
            <a:r>
              <a:rPr sz="1600" spc="-10" dirty="0">
                <a:solidFill>
                  <a:srgbClr val="404040"/>
                </a:solidFill>
                <a:latin typeface="Calibri"/>
                <a:cs typeface="Calibri"/>
              </a:rPr>
              <a:t>Robot  Framework.</a:t>
            </a:r>
            <a:endParaRPr sz="1600" dirty="0">
              <a:latin typeface="Calibri"/>
              <a:cs typeface="Calibri"/>
            </a:endParaRPr>
          </a:p>
          <a:p>
            <a:pPr marL="104139" marR="114935" indent="-92075">
              <a:lnSpc>
                <a:spcPts val="1920"/>
              </a:lnSpc>
              <a:spcBef>
                <a:spcPts val="1385"/>
              </a:spcBef>
              <a:buClr>
                <a:srgbClr val="D24717"/>
              </a:buClr>
              <a:buFont typeface="Wingdings"/>
              <a:buChar char=""/>
              <a:tabLst>
                <a:tab pos="271145" algn="l"/>
              </a:tabLst>
            </a:pPr>
            <a:r>
              <a:rPr sz="1600" dirty="0">
                <a:solidFill>
                  <a:srgbClr val="404040"/>
                </a:solidFill>
                <a:latin typeface="Calibri"/>
                <a:cs typeface="Calibri"/>
              </a:rPr>
              <a:t>Il </a:t>
            </a:r>
            <a:r>
              <a:rPr sz="1600" spc="-10" dirty="0">
                <a:solidFill>
                  <a:srgbClr val="404040"/>
                </a:solidFill>
                <a:latin typeface="Calibri"/>
                <a:cs typeface="Calibri"/>
              </a:rPr>
              <a:t>est </a:t>
            </a:r>
            <a:r>
              <a:rPr sz="1600" spc="-5" dirty="0">
                <a:solidFill>
                  <a:srgbClr val="404040"/>
                </a:solidFill>
                <a:latin typeface="Calibri"/>
                <a:cs typeface="Calibri"/>
              </a:rPr>
              <a:t>utilisé pour </a:t>
            </a:r>
            <a:r>
              <a:rPr sz="1600" spc="-10" dirty="0">
                <a:solidFill>
                  <a:srgbClr val="404040"/>
                </a:solidFill>
                <a:latin typeface="Calibri"/>
                <a:cs typeface="Calibri"/>
              </a:rPr>
              <a:t>enregistrer </a:t>
            </a:r>
            <a:r>
              <a:rPr sz="1600" dirty="0">
                <a:solidFill>
                  <a:srgbClr val="404040"/>
                </a:solidFill>
                <a:latin typeface="Calibri"/>
                <a:cs typeface="Calibri"/>
              </a:rPr>
              <a:t>un </a:t>
            </a:r>
            <a:r>
              <a:rPr sz="1600" spc="-20" dirty="0">
                <a:solidFill>
                  <a:srgbClr val="404040"/>
                </a:solidFill>
                <a:latin typeface="Calibri"/>
                <a:cs typeface="Calibri"/>
              </a:rPr>
              <a:t>texte </a:t>
            </a:r>
            <a:r>
              <a:rPr sz="1600" spc="-5" dirty="0">
                <a:solidFill>
                  <a:srgbClr val="404040"/>
                </a:solidFill>
                <a:latin typeface="Calibri"/>
                <a:cs typeface="Calibri"/>
              </a:rPr>
              <a:t>dans </a:t>
            </a:r>
            <a:r>
              <a:rPr sz="1600" dirty="0">
                <a:solidFill>
                  <a:srgbClr val="404040"/>
                </a:solidFill>
                <a:latin typeface="Calibri"/>
                <a:cs typeface="Calibri"/>
              </a:rPr>
              <a:t>le </a:t>
            </a:r>
            <a:r>
              <a:rPr sz="1600" spc="-5" dirty="0">
                <a:solidFill>
                  <a:srgbClr val="404040"/>
                </a:solidFill>
                <a:latin typeface="Calibri"/>
                <a:cs typeface="Calibri"/>
              </a:rPr>
              <a:t>rapport. Les </a:t>
            </a:r>
            <a:r>
              <a:rPr sz="1600" dirty="0">
                <a:solidFill>
                  <a:srgbClr val="404040"/>
                </a:solidFill>
                <a:latin typeface="Calibri"/>
                <a:cs typeface="Calibri"/>
              </a:rPr>
              <a:t>mots clés  qui </a:t>
            </a:r>
            <a:r>
              <a:rPr sz="1600" spc="-10" dirty="0">
                <a:solidFill>
                  <a:srgbClr val="404040"/>
                </a:solidFill>
                <a:latin typeface="Calibri"/>
                <a:cs typeface="Calibri"/>
              </a:rPr>
              <a:t>composent </a:t>
            </a:r>
            <a:r>
              <a:rPr sz="1600" spc="-5" dirty="0">
                <a:solidFill>
                  <a:srgbClr val="404040"/>
                </a:solidFill>
                <a:latin typeface="Calibri"/>
                <a:cs typeface="Calibri"/>
              </a:rPr>
              <a:t>un </a:t>
            </a:r>
            <a:r>
              <a:rPr sz="1600" spc="-15" dirty="0">
                <a:solidFill>
                  <a:srgbClr val="404040"/>
                </a:solidFill>
                <a:latin typeface="Calibri"/>
                <a:cs typeface="Calibri"/>
              </a:rPr>
              <a:t>test </a:t>
            </a:r>
            <a:r>
              <a:rPr sz="1600" spc="-10" dirty="0">
                <a:solidFill>
                  <a:srgbClr val="404040"/>
                </a:solidFill>
                <a:latin typeface="Calibri"/>
                <a:cs typeface="Calibri"/>
              </a:rPr>
              <a:t>peuvent consister </a:t>
            </a:r>
            <a:r>
              <a:rPr sz="1600" dirty="0">
                <a:solidFill>
                  <a:srgbClr val="404040"/>
                </a:solidFill>
                <a:latin typeface="Calibri"/>
                <a:cs typeface="Calibri"/>
              </a:rPr>
              <a:t>en </a:t>
            </a:r>
            <a:r>
              <a:rPr sz="1600" spc="-5" dirty="0">
                <a:solidFill>
                  <a:srgbClr val="404040"/>
                </a:solidFill>
                <a:latin typeface="Calibri"/>
                <a:cs typeface="Calibri"/>
              </a:rPr>
              <a:t>un ou </a:t>
            </a:r>
            <a:r>
              <a:rPr sz="1600" spc="-10" dirty="0">
                <a:solidFill>
                  <a:srgbClr val="404040"/>
                </a:solidFill>
                <a:latin typeface="Calibri"/>
                <a:cs typeface="Calibri"/>
              </a:rPr>
              <a:t>plusieurs </a:t>
            </a:r>
            <a:r>
              <a:rPr sz="1600" spc="-5" dirty="0">
                <a:solidFill>
                  <a:srgbClr val="404040"/>
                </a:solidFill>
                <a:latin typeface="Calibri"/>
                <a:cs typeface="Calibri"/>
              </a:rPr>
              <a:t>mots, </a:t>
            </a:r>
            <a:r>
              <a:rPr sz="1600" spc="-10" dirty="0">
                <a:solidFill>
                  <a:srgbClr val="404040"/>
                </a:solidFill>
                <a:latin typeface="Calibri"/>
                <a:cs typeface="Calibri"/>
              </a:rPr>
              <a:t>tout  </a:t>
            </a:r>
            <a:r>
              <a:rPr sz="1600" spc="-5" dirty="0">
                <a:solidFill>
                  <a:srgbClr val="404040"/>
                </a:solidFill>
                <a:latin typeface="Calibri"/>
                <a:cs typeface="Calibri"/>
              </a:rPr>
              <a:t>comme </a:t>
            </a:r>
            <a:r>
              <a:rPr sz="1600" dirty="0">
                <a:solidFill>
                  <a:srgbClr val="404040"/>
                </a:solidFill>
                <a:latin typeface="Calibri"/>
                <a:cs typeface="Calibri"/>
              </a:rPr>
              <a:t>le </a:t>
            </a:r>
            <a:r>
              <a:rPr sz="1600" spc="-5" dirty="0">
                <a:solidFill>
                  <a:srgbClr val="404040"/>
                </a:solidFill>
                <a:latin typeface="Calibri"/>
                <a:cs typeface="Calibri"/>
              </a:rPr>
              <a:t>nom du</a:t>
            </a:r>
            <a:r>
              <a:rPr sz="1600" spc="-30" dirty="0">
                <a:solidFill>
                  <a:srgbClr val="404040"/>
                </a:solidFill>
                <a:latin typeface="Calibri"/>
                <a:cs typeface="Calibri"/>
              </a:rPr>
              <a:t> </a:t>
            </a:r>
            <a:r>
              <a:rPr sz="1600" spc="-10" dirty="0">
                <a:solidFill>
                  <a:srgbClr val="404040"/>
                </a:solidFill>
                <a:latin typeface="Calibri"/>
                <a:cs typeface="Calibri"/>
              </a:rPr>
              <a:t>test.</a:t>
            </a:r>
            <a:endParaRPr sz="16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5588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a:t>
            </a:r>
          </a:p>
        </p:txBody>
      </p:sp>
      <p:sp>
        <p:nvSpPr>
          <p:cNvPr id="5" name="object 5"/>
          <p:cNvSpPr txBox="1"/>
          <p:nvPr/>
        </p:nvSpPr>
        <p:spPr>
          <a:xfrm>
            <a:off x="810260" y="1263928"/>
            <a:ext cx="7435215" cy="2982868"/>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spc="-15" dirty="0">
                <a:solidFill>
                  <a:srgbClr val="404040"/>
                </a:solidFill>
                <a:latin typeface="Calibri"/>
                <a:cs typeface="Calibri"/>
              </a:rPr>
              <a:t>NOTE </a:t>
            </a:r>
            <a:r>
              <a:rPr sz="2000" spc="-20" dirty="0">
                <a:solidFill>
                  <a:srgbClr val="404040"/>
                </a:solidFill>
                <a:latin typeface="Calibri"/>
                <a:cs typeface="Calibri"/>
              </a:rPr>
              <a:t>IMPORTANTE</a:t>
            </a:r>
            <a:r>
              <a:rPr sz="2000" spc="-35"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spc="-10" dirty="0">
                <a:solidFill>
                  <a:srgbClr val="404040"/>
                </a:solidFill>
                <a:latin typeface="Calibri"/>
                <a:cs typeface="Calibri"/>
              </a:rPr>
              <a:t>Robot Framework </a:t>
            </a:r>
            <a:r>
              <a:rPr sz="2000" spc="-5" dirty="0">
                <a:solidFill>
                  <a:srgbClr val="404040"/>
                </a:solidFill>
                <a:latin typeface="Calibri"/>
                <a:cs typeface="Calibri"/>
              </a:rPr>
              <a:t>utilise </a:t>
            </a:r>
            <a:r>
              <a:rPr sz="2000" spc="-20" dirty="0">
                <a:solidFill>
                  <a:srgbClr val="404040"/>
                </a:solidFill>
                <a:latin typeface="Calibri"/>
                <a:cs typeface="Calibri"/>
              </a:rPr>
              <a:t>l’approche </a:t>
            </a:r>
            <a:r>
              <a:rPr sz="2000" dirty="0">
                <a:solidFill>
                  <a:srgbClr val="404040"/>
                </a:solidFill>
                <a:latin typeface="Calibri"/>
                <a:cs typeface="Calibri"/>
              </a:rPr>
              <a:t>de </a:t>
            </a:r>
            <a:r>
              <a:rPr sz="2000" spc="-10" dirty="0">
                <a:solidFill>
                  <a:srgbClr val="404040"/>
                </a:solidFill>
                <a:latin typeface="Calibri"/>
                <a:cs typeface="Calibri"/>
              </a:rPr>
              <a:t>script </a:t>
            </a:r>
            <a:r>
              <a:rPr sz="2000" spc="-5" dirty="0">
                <a:solidFill>
                  <a:srgbClr val="404040"/>
                </a:solidFill>
                <a:latin typeface="Calibri"/>
                <a:cs typeface="Calibri"/>
              </a:rPr>
              <a:t>par mots </a:t>
            </a:r>
            <a:r>
              <a:rPr sz="2000" dirty="0">
                <a:solidFill>
                  <a:srgbClr val="404040"/>
                </a:solidFill>
                <a:latin typeface="Calibri"/>
                <a:cs typeface="Calibri"/>
              </a:rPr>
              <a:t>clés, où</a:t>
            </a:r>
            <a:r>
              <a:rPr sz="2000" spc="35" dirty="0">
                <a:solidFill>
                  <a:srgbClr val="404040"/>
                </a:solidFill>
                <a:latin typeface="Calibri"/>
                <a:cs typeface="Calibri"/>
              </a:rPr>
              <a:t> </a:t>
            </a:r>
            <a:r>
              <a:rPr sz="2000" spc="-5" dirty="0">
                <a:solidFill>
                  <a:srgbClr val="404040"/>
                </a:solidFill>
                <a:latin typeface="Calibri"/>
                <a:cs typeface="Calibri"/>
              </a:rPr>
              <a:t>les</a:t>
            </a:r>
            <a:endParaRPr sz="2000" dirty="0">
              <a:latin typeface="Calibri"/>
              <a:cs typeface="Calibri"/>
            </a:endParaRPr>
          </a:p>
          <a:p>
            <a:pPr marL="104139">
              <a:lnSpc>
                <a:spcPts val="2280"/>
              </a:lnSpc>
            </a:pPr>
            <a:r>
              <a:rPr sz="2000" spc="-10" dirty="0">
                <a:solidFill>
                  <a:srgbClr val="404040"/>
                </a:solidFill>
                <a:latin typeface="Calibri"/>
                <a:cs typeface="Calibri"/>
              </a:rPr>
              <a:t>tests sont </a:t>
            </a:r>
            <a:r>
              <a:rPr sz="2000" spc="-5" dirty="0">
                <a:solidFill>
                  <a:srgbClr val="404040"/>
                </a:solidFill>
                <a:latin typeface="Calibri"/>
                <a:cs typeface="Calibri"/>
              </a:rPr>
              <a:t>écrits </a:t>
            </a:r>
            <a:r>
              <a:rPr sz="2000" spc="-20" dirty="0">
                <a:solidFill>
                  <a:srgbClr val="404040"/>
                </a:solidFill>
                <a:latin typeface="Calibri"/>
                <a:cs typeface="Calibri"/>
              </a:rPr>
              <a:t>avec </a:t>
            </a:r>
            <a:r>
              <a:rPr sz="2000" spc="-5" dirty="0">
                <a:solidFill>
                  <a:srgbClr val="404040"/>
                </a:solidFill>
                <a:latin typeface="Calibri"/>
                <a:cs typeface="Calibri"/>
              </a:rPr>
              <a:t>des </a:t>
            </a:r>
            <a:r>
              <a:rPr sz="2000" dirty="0">
                <a:solidFill>
                  <a:srgbClr val="404040"/>
                </a:solidFill>
                <a:latin typeface="Calibri"/>
                <a:cs typeface="Calibri"/>
              </a:rPr>
              <a:t>mots clés </a:t>
            </a:r>
            <a:r>
              <a:rPr sz="2000" spc="-5" dirty="0">
                <a:solidFill>
                  <a:srgbClr val="404040"/>
                </a:solidFill>
                <a:latin typeface="Calibri"/>
                <a:cs typeface="Calibri"/>
              </a:rPr>
              <a:t>suivis </a:t>
            </a:r>
            <a:r>
              <a:rPr sz="2000" spc="-15" dirty="0">
                <a:solidFill>
                  <a:srgbClr val="404040"/>
                </a:solidFill>
                <a:latin typeface="Calibri"/>
                <a:cs typeface="Calibri"/>
              </a:rPr>
              <a:t>d’argument(s) </a:t>
            </a:r>
            <a:r>
              <a:rPr sz="2000" dirty="0">
                <a:solidFill>
                  <a:srgbClr val="404040"/>
                </a:solidFill>
                <a:latin typeface="Calibri"/>
                <a:cs typeface="Calibri"/>
              </a:rPr>
              <a:t>au</a:t>
            </a:r>
            <a:r>
              <a:rPr sz="2000" spc="125" dirty="0">
                <a:solidFill>
                  <a:srgbClr val="404040"/>
                </a:solidFill>
                <a:latin typeface="Calibri"/>
                <a:cs typeface="Calibri"/>
              </a:rPr>
              <a:t> </a:t>
            </a:r>
            <a:r>
              <a:rPr sz="2000" spc="-5" dirty="0">
                <a:solidFill>
                  <a:srgbClr val="404040"/>
                </a:solidFill>
                <a:latin typeface="Calibri"/>
                <a:cs typeface="Calibri"/>
              </a:rPr>
              <a:t>besoin.</a:t>
            </a:r>
            <a:endParaRPr sz="2000" dirty="0">
              <a:latin typeface="Calibri"/>
              <a:cs typeface="Calibri"/>
            </a:endParaRPr>
          </a:p>
          <a:p>
            <a:pPr marL="270510" indent="-258445">
              <a:lnSpc>
                <a:spcPts val="2280"/>
              </a:lnSpc>
              <a:spcBef>
                <a:spcPts val="1155"/>
              </a:spcBef>
              <a:buClr>
                <a:srgbClr val="D24717"/>
              </a:buClr>
              <a:buFont typeface="Wingdings"/>
              <a:buChar char=""/>
              <a:tabLst>
                <a:tab pos="271145" algn="l"/>
              </a:tabLst>
            </a:pPr>
            <a:r>
              <a:rPr sz="2000" spc="-5" dirty="0">
                <a:solidFill>
                  <a:srgbClr val="404040"/>
                </a:solidFill>
                <a:latin typeface="Calibri"/>
                <a:cs typeface="Calibri"/>
              </a:rPr>
              <a:t>La </a:t>
            </a:r>
            <a:r>
              <a:rPr sz="2000" spc="-25" dirty="0">
                <a:solidFill>
                  <a:srgbClr val="404040"/>
                </a:solidFill>
                <a:latin typeface="Calibri"/>
                <a:cs typeface="Calibri"/>
              </a:rPr>
              <a:t>syntaxe </a:t>
            </a:r>
            <a:r>
              <a:rPr sz="2000" spc="-15" dirty="0">
                <a:solidFill>
                  <a:srgbClr val="404040"/>
                </a:solidFill>
                <a:latin typeface="Calibri"/>
                <a:cs typeface="Calibri"/>
              </a:rPr>
              <a:t>exige </a:t>
            </a:r>
            <a:r>
              <a:rPr sz="2000" dirty="0">
                <a:solidFill>
                  <a:srgbClr val="404040"/>
                </a:solidFill>
                <a:latin typeface="Calibri"/>
                <a:cs typeface="Calibri"/>
              </a:rPr>
              <a:t>qu’il y ait </a:t>
            </a:r>
            <a:r>
              <a:rPr sz="2000" spc="-5" dirty="0">
                <a:solidFill>
                  <a:srgbClr val="404040"/>
                </a:solidFill>
                <a:latin typeface="Calibri"/>
                <a:cs typeface="Calibri"/>
              </a:rPr>
              <a:t>deux </a:t>
            </a:r>
            <a:r>
              <a:rPr sz="2000" dirty="0">
                <a:solidFill>
                  <a:srgbClr val="404040"/>
                </a:solidFill>
                <a:latin typeface="Calibri"/>
                <a:cs typeface="Calibri"/>
              </a:rPr>
              <a:t>espaces </a:t>
            </a:r>
            <a:r>
              <a:rPr sz="2000" spc="-5" dirty="0">
                <a:solidFill>
                  <a:srgbClr val="404040"/>
                </a:solidFill>
                <a:latin typeface="Calibri"/>
                <a:cs typeface="Calibri"/>
              </a:rPr>
              <a:t>ou plus </a:t>
            </a:r>
            <a:r>
              <a:rPr sz="2000" spc="-10" dirty="0">
                <a:solidFill>
                  <a:srgbClr val="404040"/>
                </a:solidFill>
                <a:latin typeface="Calibri"/>
                <a:cs typeface="Calibri"/>
              </a:rPr>
              <a:t>entre </a:t>
            </a:r>
            <a:r>
              <a:rPr sz="2000" spc="-5" dirty="0">
                <a:solidFill>
                  <a:srgbClr val="404040"/>
                </a:solidFill>
                <a:latin typeface="Calibri"/>
                <a:cs typeface="Calibri"/>
              </a:rPr>
              <a:t>un </a:t>
            </a:r>
            <a:r>
              <a:rPr sz="2000" dirty="0">
                <a:solidFill>
                  <a:srgbClr val="404040"/>
                </a:solidFill>
                <a:latin typeface="Calibri"/>
                <a:cs typeface="Calibri"/>
              </a:rPr>
              <a:t>mot clé</a:t>
            </a:r>
            <a:r>
              <a:rPr sz="2000" spc="40" dirty="0">
                <a:solidFill>
                  <a:srgbClr val="404040"/>
                </a:solidFill>
                <a:latin typeface="Calibri"/>
                <a:cs typeface="Calibri"/>
              </a:rPr>
              <a:t> </a:t>
            </a:r>
            <a:r>
              <a:rPr sz="2000" spc="-10" dirty="0">
                <a:solidFill>
                  <a:srgbClr val="404040"/>
                </a:solidFill>
                <a:latin typeface="Calibri"/>
                <a:cs typeface="Calibri"/>
              </a:rPr>
              <a:t>et</a:t>
            </a:r>
            <a:endParaRPr sz="2000" dirty="0">
              <a:latin typeface="Calibri"/>
              <a:cs typeface="Calibri"/>
            </a:endParaRPr>
          </a:p>
          <a:p>
            <a:pPr marL="104139">
              <a:lnSpc>
                <a:spcPts val="2280"/>
              </a:lnSpc>
            </a:pPr>
            <a:r>
              <a:rPr sz="2000" spc="-10" dirty="0">
                <a:solidFill>
                  <a:srgbClr val="404040"/>
                </a:solidFill>
                <a:latin typeface="Calibri"/>
                <a:cs typeface="Calibri"/>
              </a:rPr>
              <a:t>son/ses</a:t>
            </a:r>
            <a:r>
              <a:rPr sz="2000" spc="-15" dirty="0">
                <a:solidFill>
                  <a:srgbClr val="404040"/>
                </a:solidFill>
                <a:latin typeface="Calibri"/>
                <a:cs typeface="Calibri"/>
              </a:rPr>
              <a:t> </a:t>
            </a:r>
            <a:r>
              <a:rPr sz="2000" spc="-5" dirty="0">
                <a:solidFill>
                  <a:srgbClr val="404040"/>
                </a:solidFill>
                <a:latin typeface="Calibri"/>
                <a:cs typeface="Calibri"/>
              </a:rPr>
              <a:t>argument(s).</a:t>
            </a:r>
            <a:endParaRPr sz="2000" dirty="0">
              <a:latin typeface="Calibri"/>
              <a:cs typeface="Calibri"/>
            </a:endParaRPr>
          </a:p>
          <a:p>
            <a:pPr marL="270510" indent="-258445">
              <a:lnSpc>
                <a:spcPts val="2280"/>
              </a:lnSpc>
              <a:spcBef>
                <a:spcPts val="1165"/>
              </a:spcBef>
              <a:buClr>
                <a:srgbClr val="D24717"/>
              </a:buClr>
              <a:buFont typeface="Wingdings"/>
              <a:buChar char=""/>
              <a:tabLst>
                <a:tab pos="271145" algn="l"/>
              </a:tabLst>
            </a:pPr>
            <a:r>
              <a:rPr sz="2000" spc="-20" dirty="0">
                <a:solidFill>
                  <a:srgbClr val="404040"/>
                </a:solidFill>
                <a:latin typeface="Calibri"/>
                <a:cs typeface="Calibri"/>
              </a:rPr>
              <a:t>Par </a:t>
            </a:r>
            <a:r>
              <a:rPr sz="2000" spc="-15" dirty="0">
                <a:solidFill>
                  <a:srgbClr val="404040"/>
                </a:solidFill>
                <a:latin typeface="Calibri"/>
                <a:cs typeface="Calibri"/>
              </a:rPr>
              <a:t>exemple, </a:t>
            </a:r>
            <a:r>
              <a:rPr sz="2000" spc="-5" dirty="0">
                <a:solidFill>
                  <a:srgbClr val="404040"/>
                </a:solidFill>
                <a:latin typeface="Calibri"/>
                <a:cs typeface="Calibri"/>
              </a:rPr>
              <a:t>dans </a:t>
            </a:r>
            <a:r>
              <a:rPr sz="2000"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Log Hello </a:t>
            </a:r>
            <a:r>
              <a:rPr sz="2000" spc="-20" dirty="0">
                <a:solidFill>
                  <a:srgbClr val="404040"/>
                </a:solidFill>
                <a:latin typeface="Calibri"/>
                <a:cs typeface="Calibri"/>
              </a:rPr>
              <a:t>World </a:t>
            </a:r>
            <a:r>
              <a:rPr sz="2000" dirty="0">
                <a:solidFill>
                  <a:srgbClr val="404040"/>
                </a:solidFill>
                <a:latin typeface="Calibri"/>
                <a:cs typeface="Calibri"/>
              </a:rPr>
              <a:t>ci-dessus, il y a</a:t>
            </a:r>
            <a:r>
              <a:rPr sz="2000" spc="65" dirty="0">
                <a:solidFill>
                  <a:srgbClr val="404040"/>
                </a:solidFill>
                <a:latin typeface="Calibri"/>
                <a:cs typeface="Calibri"/>
              </a:rPr>
              <a:t> </a:t>
            </a:r>
            <a:r>
              <a:rPr sz="2000" spc="-5" dirty="0">
                <a:solidFill>
                  <a:srgbClr val="404040"/>
                </a:solidFill>
                <a:latin typeface="Calibri"/>
                <a:cs typeface="Calibri"/>
              </a:rPr>
              <a:t>deux</a:t>
            </a:r>
            <a:endParaRPr sz="2000" dirty="0">
              <a:latin typeface="Calibri"/>
              <a:cs typeface="Calibri"/>
            </a:endParaRPr>
          </a:p>
          <a:p>
            <a:pPr marL="104139">
              <a:lnSpc>
                <a:spcPts val="2160"/>
              </a:lnSpc>
            </a:pPr>
            <a:r>
              <a:rPr sz="2000" dirty="0">
                <a:solidFill>
                  <a:srgbClr val="404040"/>
                </a:solidFill>
                <a:latin typeface="Calibri"/>
                <a:cs typeface="Calibri"/>
              </a:rPr>
              <a:t>espaces </a:t>
            </a:r>
            <a:r>
              <a:rPr sz="2000" spc="-10" dirty="0">
                <a:solidFill>
                  <a:srgbClr val="404040"/>
                </a:solidFill>
                <a:latin typeface="Calibri"/>
                <a:cs typeface="Calibri"/>
              </a:rPr>
              <a:t>entre </a:t>
            </a:r>
            <a:r>
              <a:rPr sz="2000" dirty="0">
                <a:solidFill>
                  <a:srgbClr val="404040"/>
                </a:solidFill>
                <a:latin typeface="Calibri"/>
                <a:cs typeface="Calibri"/>
              </a:rPr>
              <a:t>le mot clé </a:t>
            </a:r>
            <a:r>
              <a:rPr sz="2000" spc="15" dirty="0">
                <a:solidFill>
                  <a:srgbClr val="404040"/>
                </a:solidFill>
                <a:latin typeface="Calibri"/>
                <a:cs typeface="Calibri"/>
              </a:rPr>
              <a:t>“Log” </a:t>
            </a:r>
            <a:r>
              <a:rPr sz="2000" spc="-10" dirty="0">
                <a:solidFill>
                  <a:srgbClr val="404040"/>
                </a:solidFill>
                <a:latin typeface="Calibri"/>
                <a:cs typeface="Calibri"/>
              </a:rPr>
              <a:t>et </a:t>
            </a:r>
            <a:r>
              <a:rPr sz="2000" dirty="0">
                <a:solidFill>
                  <a:srgbClr val="404040"/>
                </a:solidFill>
                <a:latin typeface="Calibri"/>
                <a:cs typeface="Calibri"/>
              </a:rPr>
              <a:t>le </a:t>
            </a:r>
            <a:r>
              <a:rPr sz="2000" spc="-5" dirty="0">
                <a:solidFill>
                  <a:srgbClr val="404040"/>
                </a:solidFill>
                <a:latin typeface="Calibri"/>
                <a:cs typeface="Calibri"/>
              </a:rPr>
              <a:t>message “hello </a:t>
            </a:r>
            <a:r>
              <a:rPr sz="2000" spc="-35" dirty="0">
                <a:solidFill>
                  <a:srgbClr val="404040"/>
                </a:solidFill>
                <a:latin typeface="Calibri"/>
                <a:cs typeface="Calibri"/>
              </a:rPr>
              <a:t>world!”,</a:t>
            </a:r>
            <a:r>
              <a:rPr sz="2000" spc="65" dirty="0">
                <a:solidFill>
                  <a:srgbClr val="404040"/>
                </a:solidFill>
                <a:latin typeface="Calibri"/>
                <a:cs typeface="Calibri"/>
              </a:rPr>
              <a:t> </a:t>
            </a:r>
            <a:r>
              <a:rPr sz="2000" spc="-10" dirty="0">
                <a:solidFill>
                  <a:srgbClr val="404040"/>
                </a:solidFill>
                <a:latin typeface="Calibri"/>
                <a:cs typeface="Calibri"/>
              </a:rPr>
              <a:t>autrement</a:t>
            </a:r>
            <a:endParaRPr sz="2000" dirty="0">
              <a:latin typeface="Calibri"/>
              <a:cs typeface="Calibri"/>
            </a:endParaRPr>
          </a:p>
          <a:p>
            <a:pPr marL="104139">
              <a:lnSpc>
                <a:spcPts val="2280"/>
              </a:lnSpc>
            </a:pPr>
            <a:r>
              <a:rPr sz="2000" dirty="0">
                <a:solidFill>
                  <a:srgbClr val="404040"/>
                </a:solidFill>
                <a:latin typeface="Calibri"/>
                <a:cs typeface="Calibri"/>
              </a:rPr>
              <a:t>le </a:t>
            </a:r>
            <a:r>
              <a:rPr sz="2000" spc="-10" dirty="0">
                <a:solidFill>
                  <a:srgbClr val="404040"/>
                </a:solidFill>
                <a:latin typeface="Calibri"/>
                <a:cs typeface="Calibri"/>
              </a:rPr>
              <a:t>framework </a:t>
            </a:r>
            <a:r>
              <a:rPr sz="2000" spc="-5" dirty="0">
                <a:solidFill>
                  <a:srgbClr val="404040"/>
                </a:solidFill>
                <a:latin typeface="Calibri"/>
                <a:cs typeface="Calibri"/>
              </a:rPr>
              <a:t>ne pourrait distinguer </a:t>
            </a:r>
            <a:r>
              <a:rPr sz="2000" dirty="0">
                <a:solidFill>
                  <a:srgbClr val="404040"/>
                </a:solidFill>
                <a:latin typeface="Calibri"/>
                <a:cs typeface="Calibri"/>
              </a:rPr>
              <a:t>le mot clé </a:t>
            </a:r>
            <a:r>
              <a:rPr sz="2000" spc="-5" dirty="0">
                <a:solidFill>
                  <a:srgbClr val="404040"/>
                </a:solidFill>
                <a:latin typeface="Calibri"/>
                <a:cs typeface="Calibri"/>
              </a:rPr>
              <a:t>du</a:t>
            </a:r>
            <a:r>
              <a:rPr sz="2000" spc="-20" dirty="0">
                <a:solidFill>
                  <a:srgbClr val="404040"/>
                </a:solidFill>
                <a:latin typeface="Calibri"/>
                <a:cs typeface="Calibri"/>
              </a:rPr>
              <a:t> </a:t>
            </a:r>
            <a:r>
              <a:rPr sz="2000" spc="-15" dirty="0">
                <a:solidFill>
                  <a:srgbClr val="404040"/>
                </a:solidFill>
                <a:latin typeface="Calibri"/>
                <a:cs typeface="Calibri"/>
              </a:rPr>
              <a:t>reste.</a:t>
            </a:r>
            <a:endParaRPr sz="2000"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753165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a:t>
            </a:r>
          </a:p>
        </p:txBody>
      </p:sp>
      <p:sp>
        <p:nvSpPr>
          <p:cNvPr id="5" name="object 5"/>
          <p:cNvSpPr txBox="1"/>
          <p:nvPr/>
        </p:nvSpPr>
        <p:spPr>
          <a:xfrm>
            <a:off x="810260" y="1373981"/>
            <a:ext cx="7536815" cy="3264868"/>
          </a:xfrm>
          <a:prstGeom prst="rect">
            <a:avLst/>
          </a:prstGeom>
        </p:spPr>
        <p:txBody>
          <a:bodyPr vert="horz" wrap="square" lIns="0" tIns="13335" rIns="0" bIns="0" rtlCol="0">
            <a:spAutoFit/>
          </a:bodyPr>
          <a:lstStyle/>
          <a:p>
            <a:pPr marL="270510" indent="-258445">
              <a:lnSpc>
                <a:spcPts val="2280"/>
              </a:lnSpc>
              <a:spcBef>
                <a:spcPts val="105"/>
              </a:spcBef>
              <a:buClr>
                <a:srgbClr val="D24717"/>
              </a:buClr>
              <a:buFont typeface="Wingdings"/>
              <a:buChar char=""/>
              <a:tabLst>
                <a:tab pos="271145" algn="l"/>
              </a:tabLst>
            </a:pPr>
            <a:r>
              <a:rPr spc="-15" dirty="0">
                <a:solidFill>
                  <a:srgbClr val="404040"/>
                </a:solidFill>
                <a:latin typeface="Calibri"/>
                <a:cs typeface="Calibri"/>
              </a:rPr>
              <a:t>Pour exécuter </a:t>
            </a:r>
            <a:r>
              <a:rPr dirty="0">
                <a:solidFill>
                  <a:srgbClr val="404040"/>
                </a:solidFill>
                <a:latin typeface="Calibri"/>
                <a:cs typeface="Calibri"/>
              </a:rPr>
              <a:t>le </a:t>
            </a:r>
            <a:r>
              <a:rPr spc="-10" dirty="0">
                <a:solidFill>
                  <a:srgbClr val="404040"/>
                </a:solidFill>
                <a:latin typeface="Calibri"/>
                <a:cs typeface="Calibri"/>
              </a:rPr>
              <a:t>test, </a:t>
            </a:r>
            <a:r>
              <a:rPr dirty="0">
                <a:solidFill>
                  <a:srgbClr val="404040"/>
                </a:solidFill>
                <a:latin typeface="Calibri"/>
                <a:cs typeface="Calibri"/>
              </a:rPr>
              <a:t>nous </a:t>
            </a:r>
            <a:r>
              <a:rPr spc="-10" dirty="0">
                <a:solidFill>
                  <a:srgbClr val="404040"/>
                </a:solidFill>
                <a:latin typeface="Calibri"/>
                <a:cs typeface="Calibri"/>
              </a:rPr>
              <a:t>ouvrons </a:t>
            </a:r>
            <a:r>
              <a:rPr spc="-5" dirty="0">
                <a:solidFill>
                  <a:srgbClr val="404040"/>
                </a:solidFill>
                <a:latin typeface="Calibri"/>
                <a:cs typeface="Calibri"/>
              </a:rPr>
              <a:t>un terminal de commande</a:t>
            </a:r>
            <a:r>
              <a:rPr spc="50" dirty="0">
                <a:solidFill>
                  <a:srgbClr val="404040"/>
                </a:solidFill>
                <a:latin typeface="Calibri"/>
                <a:cs typeface="Calibri"/>
              </a:rPr>
              <a:t> </a:t>
            </a:r>
            <a:r>
              <a:rPr spc="-10" dirty="0">
                <a:solidFill>
                  <a:srgbClr val="404040"/>
                </a:solidFill>
                <a:latin typeface="Calibri"/>
                <a:cs typeface="Calibri"/>
              </a:rPr>
              <a:t>et</a:t>
            </a:r>
            <a:endParaRPr dirty="0">
              <a:latin typeface="Calibri"/>
              <a:cs typeface="Calibri"/>
            </a:endParaRPr>
          </a:p>
          <a:p>
            <a:pPr marL="104139">
              <a:lnSpc>
                <a:spcPts val="2280"/>
              </a:lnSpc>
            </a:pPr>
            <a:r>
              <a:rPr spc="-5" dirty="0">
                <a:solidFill>
                  <a:srgbClr val="404040"/>
                </a:solidFill>
                <a:latin typeface="Calibri"/>
                <a:cs typeface="Calibri"/>
              </a:rPr>
              <a:t>naviguons </a:t>
            </a:r>
            <a:r>
              <a:rPr spc="-20" dirty="0">
                <a:solidFill>
                  <a:srgbClr val="404040"/>
                </a:solidFill>
                <a:latin typeface="Calibri"/>
                <a:cs typeface="Calibri"/>
              </a:rPr>
              <a:t>jusqu’au </a:t>
            </a:r>
            <a:r>
              <a:rPr spc="-10" dirty="0">
                <a:solidFill>
                  <a:srgbClr val="404040"/>
                </a:solidFill>
                <a:latin typeface="Calibri"/>
                <a:cs typeface="Calibri"/>
              </a:rPr>
              <a:t>répertoire</a:t>
            </a:r>
            <a:r>
              <a:rPr spc="-15" dirty="0">
                <a:solidFill>
                  <a:srgbClr val="404040"/>
                </a:solidFill>
                <a:latin typeface="Calibri"/>
                <a:cs typeface="Calibri"/>
              </a:rPr>
              <a:t> </a:t>
            </a:r>
            <a:r>
              <a:rPr spc="-10" dirty="0">
                <a:solidFill>
                  <a:srgbClr val="404040"/>
                </a:solidFill>
                <a:latin typeface="Calibri"/>
                <a:cs typeface="Calibri"/>
              </a:rPr>
              <a:t>robot.</a:t>
            </a:r>
            <a:endParaRPr dirty="0">
              <a:latin typeface="Calibri"/>
              <a:cs typeface="Calibri"/>
            </a:endParaRPr>
          </a:p>
          <a:p>
            <a:pPr marL="271145" marR="1802764" indent="-271145">
              <a:lnSpc>
                <a:spcPct val="148000"/>
              </a:lnSpc>
              <a:spcBef>
                <a:spcPts val="10"/>
              </a:spcBef>
              <a:buClr>
                <a:srgbClr val="D24717"/>
              </a:buClr>
              <a:buFont typeface="Wingdings"/>
              <a:buChar char=""/>
              <a:tabLst>
                <a:tab pos="271145" algn="l"/>
              </a:tabLst>
            </a:pPr>
            <a:r>
              <a:rPr dirty="0">
                <a:solidFill>
                  <a:srgbClr val="404040"/>
                </a:solidFill>
                <a:latin typeface="Calibri"/>
                <a:cs typeface="Calibri"/>
              </a:rPr>
              <a:t>Nous </a:t>
            </a:r>
            <a:r>
              <a:rPr spc="-5" dirty="0">
                <a:solidFill>
                  <a:srgbClr val="404040"/>
                </a:solidFill>
                <a:latin typeface="Calibri"/>
                <a:cs typeface="Calibri"/>
              </a:rPr>
              <a:t>tapons </a:t>
            </a:r>
            <a:r>
              <a:rPr dirty="0">
                <a:solidFill>
                  <a:srgbClr val="404040"/>
                </a:solidFill>
                <a:latin typeface="Calibri"/>
                <a:cs typeface="Calibri"/>
              </a:rPr>
              <a:t>la </a:t>
            </a:r>
            <a:r>
              <a:rPr spc="-5" dirty="0">
                <a:solidFill>
                  <a:srgbClr val="404040"/>
                </a:solidFill>
                <a:latin typeface="Calibri"/>
                <a:cs typeface="Calibri"/>
              </a:rPr>
              <a:t>commande </a:t>
            </a:r>
            <a:r>
              <a:rPr spc="-15" dirty="0">
                <a:solidFill>
                  <a:srgbClr val="404040"/>
                </a:solidFill>
                <a:latin typeface="Calibri"/>
                <a:cs typeface="Calibri"/>
              </a:rPr>
              <a:t>suivante </a:t>
            </a:r>
            <a:r>
              <a:rPr spc="-10" dirty="0">
                <a:solidFill>
                  <a:srgbClr val="404040"/>
                </a:solidFill>
                <a:latin typeface="Calibri"/>
                <a:cs typeface="Calibri"/>
              </a:rPr>
              <a:t>et faisons Enter </a:t>
            </a:r>
            <a:r>
              <a:rPr dirty="0">
                <a:solidFill>
                  <a:srgbClr val="404040"/>
                </a:solidFill>
                <a:latin typeface="Calibri"/>
                <a:cs typeface="Calibri"/>
              </a:rPr>
              <a:t>:  </a:t>
            </a:r>
            <a:r>
              <a:rPr spc="-10" dirty="0">
                <a:solidFill>
                  <a:srgbClr val="404040"/>
                </a:solidFill>
                <a:latin typeface="Calibri"/>
                <a:cs typeface="Calibri"/>
              </a:rPr>
              <a:t>robot </a:t>
            </a:r>
            <a:r>
              <a:rPr spc="-5" dirty="0">
                <a:solidFill>
                  <a:srgbClr val="404040"/>
                </a:solidFill>
                <a:latin typeface="Calibri"/>
                <a:cs typeface="Calibri"/>
              </a:rPr>
              <a:t>-d results</a:t>
            </a:r>
            <a:r>
              <a:rPr spc="10" dirty="0">
                <a:solidFill>
                  <a:srgbClr val="404040"/>
                </a:solidFill>
                <a:latin typeface="Calibri"/>
                <a:cs typeface="Calibri"/>
              </a:rPr>
              <a:t> </a:t>
            </a:r>
            <a:r>
              <a:rPr spc="-10" dirty="0">
                <a:solidFill>
                  <a:srgbClr val="404040"/>
                </a:solidFill>
                <a:latin typeface="Calibri"/>
                <a:cs typeface="Calibri"/>
              </a:rPr>
              <a:t>tests\simpletest.robot</a:t>
            </a:r>
            <a:endParaRPr dirty="0">
              <a:latin typeface="Calibri"/>
              <a:cs typeface="Calibri"/>
            </a:endParaRPr>
          </a:p>
          <a:p>
            <a:pPr>
              <a:lnSpc>
                <a:spcPct val="100000"/>
              </a:lnSpc>
              <a:buClr>
                <a:srgbClr val="D24717"/>
              </a:buClr>
              <a:buFont typeface="Wingdings"/>
              <a:buChar char=""/>
            </a:pPr>
            <a:endParaRPr dirty="0">
              <a:latin typeface="Times New Roman"/>
              <a:cs typeface="Times New Roman"/>
            </a:endParaRPr>
          </a:p>
          <a:p>
            <a:pPr marL="104139" marR="5080" indent="-92075">
              <a:lnSpc>
                <a:spcPts val="2160"/>
              </a:lnSpc>
              <a:buClr>
                <a:srgbClr val="D24717"/>
              </a:buClr>
              <a:buFont typeface="Wingdings"/>
              <a:buChar char=""/>
              <a:tabLst>
                <a:tab pos="215900" algn="l"/>
              </a:tabLst>
            </a:pPr>
            <a:r>
              <a:rPr spc="-40" dirty="0" err="1">
                <a:solidFill>
                  <a:srgbClr val="404040"/>
                </a:solidFill>
                <a:latin typeface="Calibri"/>
                <a:cs typeface="Calibri"/>
              </a:rPr>
              <a:t>L’option</a:t>
            </a:r>
            <a:r>
              <a:rPr spc="-40" dirty="0">
                <a:solidFill>
                  <a:srgbClr val="404040"/>
                </a:solidFill>
                <a:latin typeface="Calibri"/>
                <a:cs typeface="Calibri"/>
              </a:rPr>
              <a:t> </a:t>
            </a:r>
            <a:r>
              <a:rPr spc="-5" dirty="0">
                <a:solidFill>
                  <a:srgbClr val="404040"/>
                </a:solidFill>
                <a:latin typeface="Calibri"/>
                <a:cs typeface="Calibri"/>
              </a:rPr>
              <a:t>-d nous </a:t>
            </a:r>
            <a:r>
              <a:rPr dirty="0">
                <a:solidFill>
                  <a:srgbClr val="404040"/>
                </a:solidFill>
                <a:latin typeface="Calibri"/>
                <a:cs typeface="Calibri"/>
              </a:rPr>
              <a:t>indique </a:t>
            </a:r>
            <a:r>
              <a:rPr spc="-5" dirty="0">
                <a:solidFill>
                  <a:srgbClr val="404040"/>
                </a:solidFill>
                <a:latin typeface="Calibri"/>
                <a:cs typeface="Calibri"/>
              </a:rPr>
              <a:t>dans </a:t>
            </a:r>
            <a:r>
              <a:rPr dirty="0">
                <a:solidFill>
                  <a:srgbClr val="404040"/>
                </a:solidFill>
                <a:latin typeface="Calibri"/>
                <a:cs typeface="Calibri"/>
              </a:rPr>
              <a:t>quel </a:t>
            </a:r>
            <a:r>
              <a:rPr spc="-10" dirty="0">
                <a:solidFill>
                  <a:srgbClr val="404040"/>
                </a:solidFill>
                <a:latin typeface="Calibri"/>
                <a:cs typeface="Calibri"/>
              </a:rPr>
              <a:t>répertoire sauvegarder </a:t>
            </a:r>
            <a:r>
              <a:rPr dirty="0">
                <a:solidFill>
                  <a:srgbClr val="404040"/>
                </a:solidFill>
                <a:latin typeface="Calibri"/>
                <a:cs typeface="Calibri"/>
              </a:rPr>
              <a:t>les </a:t>
            </a:r>
            <a:r>
              <a:rPr spc="-10" dirty="0">
                <a:solidFill>
                  <a:srgbClr val="404040"/>
                </a:solidFill>
                <a:latin typeface="Calibri"/>
                <a:cs typeface="Calibri"/>
              </a:rPr>
              <a:t>résultats.  </a:t>
            </a:r>
            <a:r>
              <a:rPr spc="-5" dirty="0">
                <a:solidFill>
                  <a:srgbClr val="404040"/>
                </a:solidFill>
                <a:latin typeface="Calibri"/>
                <a:cs typeface="Calibri"/>
              </a:rPr>
              <a:t>Les </a:t>
            </a:r>
            <a:r>
              <a:rPr spc="-10" dirty="0">
                <a:solidFill>
                  <a:srgbClr val="404040"/>
                </a:solidFill>
                <a:latin typeface="Calibri"/>
                <a:cs typeface="Calibri"/>
              </a:rPr>
              <a:t>tests </a:t>
            </a:r>
            <a:r>
              <a:rPr spc="-15" dirty="0">
                <a:solidFill>
                  <a:srgbClr val="404040"/>
                </a:solidFill>
                <a:latin typeface="Calibri"/>
                <a:cs typeface="Calibri"/>
              </a:rPr>
              <a:t>roulent </a:t>
            </a:r>
            <a:r>
              <a:rPr spc="-5" dirty="0">
                <a:solidFill>
                  <a:srgbClr val="404040"/>
                </a:solidFill>
                <a:latin typeface="Calibri"/>
                <a:cs typeface="Calibri"/>
              </a:rPr>
              <a:t>et </a:t>
            </a:r>
            <a:r>
              <a:rPr spc="-10" dirty="0">
                <a:solidFill>
                  <a:srgbClr val="404040"/>
                </a:solidFill>
                <a:latin typeface="Calibri"/>
                <a:cs typeface="Calibri"/>
              </a:rPr>
              <a:t>passent et </a:t>
            </a:r>
            <a:r>
              <a:rPr dirty="0">
                <a:solidFill>
                  <a:srgbClr val="404040"/>
                </a:solidFill>
                <a:latin typeface="Calibri"/>
                <a:cs typeface="Calibri"/>
              </a:rPr>
              <a:t>les </a:t>
            </a:r>
            <a:r>
              <a:rPr spc="-10" dirty="0">
                <a:solidFill>
                  <a:srgbClr val="404040"/>
                </a:solidFill>
                <a:latin typeface="Calibri"/>
                <a:cs typeface="Calibri"/>
              </a:rPr>
              <a:t>trois fichiers </a:t>
            </a:r>
            <a:r>
              <a:rPr spc="-5" dirty="0">
                <a:solidFill>
                  <a:srgbClr val="404040"/>
                </a:solidFill>
                <a:latin typeface="Calibri"/>
                <a:cs typeface="Calibri"/>
              </a:rPr>
              <a:t>de </a:t>
            </a:r>
            <a:r>
              <a:rPr spc="-10" dirty="0">
                <a:solidFill>
                  <a:srgbClr val="404040"/>
                </a:solidFill>
                <a:latin typeface="Calibri"/>
                <a:cs typeface="Calibri"/>
              </a:rPr>
              <a:t>résultats sont  sauvegardés </a:t>
            </a:r>
            <a:r>
              <a:rPr dirty="0">
                <a:solidFill>
                  <a:srgbClr val="404040"/>
                </a:solidFill>
                <a:latin typeface="Calibri"/>
                <a:cs typeface="Calibri"/>
              </a:rPr>
              <a:t>dans le </a:t>
            </a:r>
            <a:r>
              <a:rPr spc="-10" dirty="0">
                <a:solidFill>
                  <a:srgbClr val="404040"/>
                </a:solidFill>
                <a:latin typeface="Calibri"/>
                <a:cs typeface="Calibri"/>
              </a:rPr>
              <a:t>répertoire </a:t>
            </a:r>
            <a:r>
              <a:rPr spc="-5" dirty="0">
                <a:solidFill>
                  <a:srgbClr val="404040"/>
                </a:solidFill>
                <a:latin typeface="Calibri"/>
                <a:cs typeface="Calibri"/>
              </a:rPr>
              <a:t>results </a:t>
            </a:r>
            <a:r>
              <a:rPr dirty="0">
                <a:solidFill>
                  <a:srgbClr val="404040"/>
                </a:solidFill>
                <a:latin typeface="Calibri"/>
                <a:cs typeface="Calibri"/>
              </a:rPr>
              <a:t>: </a:t>
            </a:r>
            <a:r>
              <a:rPr spc="-5" dirty="0">
                <a:solidFill>
                  <a:srgbClr val="404040"/>
                </a:solidFill>
                <a:latin typeface="Calibri"/>
                <a:cs typeface="Calibri"/>
              </a:rPr>
              <a:t>output.xml, log.html et  report.html.</a:t>
            </a:r>
            <a:endParaRPr dirty="0">
              <a:latin typeface="Calibri"/>
              <a:cs typeface="Calibri"/>
            </a:endParaRPr>
          </a:p>
          <a:p>
            <a:pPr marL="270510" indent="-258445">
              <a:lnSpc>
                <a:spcPts val="2280"/>
              </a:lnSpc>
              <a:spcBef>
                <a:spcPts val="1120"/>
              </a:spcBef>
              <a:buClr>
                <a:srgbClr val="D24717"/>
              </a:buClr>
              <a:buFont typeface="Wingdings"/>
              <a:buChar char=""/>
              <a:tabLst>
                <a:tab pos="271145" algn="l"/>
              </a:tabLst>
            </a:pPr>
            <a:r>
              <a:rPr dirty="0">
                <a:solidFill>
                  <a:srgbClr val="404040"/>
                </a:solidFill>
                <a:latin typeface="Calibri"/>
                <a:cs typeface="Calibri"/>
              </a:rPr>
              <a:t>En </a:t>
            </a:r>
            <a:r>
              <a:rPr spc="-10" dirty="0">
                <a:solidFill>
                  <a:srgbClr val="404040"/>
                </a:solidFill>
                <a:latin typeface="Calibri"/>
                <a:cs typeface="Calibri"/>
              </a:rPr>
              <a:t>ouvrant </a:t>
            </a:r>
            <a:r>
              <a:rPr spc="-5" dirty="0">
                <a:solidFill>
                  <a:srgbClr val="404040"/>
                </a:solidFill>
                <a:latin typeface="Calibri"/>
                <a:cs typeface="Calibri"/>
              </a:rPr>
              <a:t>results\report.html dans </a:t>
            </a:r>
            <a:r>
              <a:rPr dirty="0">
                <a:solidFill>
                  <a:srgbClr val="404040"/>
                </a:solidFill>
                <a:latin typeface="Calibri"/>
                <a:cs typeface="Calibri"/>
              </a:rPr>
              <a:t>un </a:t>
            </a:r>
            <a:r>
              <a:rPr spc="-30" dirty="0">
                <a:solidFill>
                  <a:srgbClr val="404040"/>
                </a:solidFill>
                <a:latin typeface="Calibri"/>
                <a:cs typeface="Calibri"/>
              </a:rPr>
              <a:t>navigateur, </a:t>
            </a:r>
            <a:r>
              <a:rPr spc="-5" dirty="0">
                <a:solidFill>
                  <a:srgbClr val="404040"/>
                </a:solidFill>
                <a:latin typeface="Calibri"/>
                <a:cs typeface="Calibri"/>
              </a:rPr>
              <a:t>nous</a:t>
            </a:r>
            <a:r>
              <a:rPr spc="20" dirty="0">
                <a:solidFill>
                  <a:srgbClr val="404040"/>
                </a:solidFill>
                <a:latin typeface="Calibri"/>
                <a:cs typeface="Calibri"/>
              </a:rPr>
              <a:t> </a:t>
            </a:r>
            <a:r>
              <a:rPr spc="-10" dirty="0">
                <a:solidFill>
                  <a:srgbClr val="404040"/>
                </a:solidFill>
                <a:latin typeface="Calibri"/>
                <a:cs typeface="Calibri"/>
              </a:rPr>
              <a:t>pouvons</a:t>
            </a:r>
            <a:endParaRPr dirty="0">
              <a:latin typeface="Calibri"/>
              <a:cs typeface="Calibri"/>
            </a:endParaRPr>
          </a:p>
          <a:p>
            <a:pPr marL="104139">
              <a:lnSpc>
                <a:spcPts val="2280"/>
              </a:lnSpc>
            </a:pPr>
            <a:r>
              <a:rPr spc="-5" dirty="0">
                <a:solidFill>
                  <a:srgbClr val="404040"/>
                </a:solidFill>
                <a:latin typeface="Calibri"/>
                <a:cs typeface="Calibri"/>
              </a:rPr>
              <a:t>visualiser </a:t>
            </a:r>
            <a:r>
              <a:rPr dirty="0">
                <a:solidFill>
                  <a:srgbClr val="404040"/>
                </a:solidFill>
                <a:latin typeface="Calibri"/>
                <a:cs typeface="Calibri"/>
              </a:rPr>
              <a:t>le </a:t>
            </a:r>
            <a:r>
              <a:rPr spc="-5" dirty="0">
                <a:solidFill>
                  <a:srgbClr val="404040"/>
                </a:solidFill>
                <a:latin typeface="Calibri"/>
                <a:cs typeface="Calibri"/>
              </a:rPr>
              <a:t>rapport de </a:t>
            </a:r>
            <a:r>
              <a:rPr spc="-10" dirty="0">
                <a:solidFill>
                  <a:srgbClr val="404040"/>
                </a:solidFill>
                <a:latin typeface="Calibri"/>
                <a:cs typeface="Calibri"/>
              </a:rPr>
              <a:t>tests </a:t>
            </a:r>
            <a:r>
              <a:rPr dirty="0">
                <a:solidFill>
                  <a:srgbClr val="404040"/>
                </a:solidFill>
                <a:latin typeface="Calibri"/>
                <a:cs typeface="Calibri"/>
              </a:rPr>
              <a:t>le plus</a:t>
            </a:r>
            <a:r>
              <a:rPr spc="30" dirty="0">
                <a:solidFill>
                  <a:srgbClr val="404040"/>
                </a:solidFill>
                <a:latin typeface="Calibri"/>
                <a:cs typeface="Calibri"/>
              </a:rPr>
              <a:t> </a:t>
            </a:r>
            <a:r>
              <a:rPr spc="-5" dirty="0">
                <a:solidFill>
                  <a:srgbClr val="404040"/>
                </a:solidFill>
                <a:latin typeface="Calibri"/>
                <a:cs typeface="Calibri"/>
              </a:rPr>
              <a:t>général.</a:t>
            </a:r>
            <a:endParaRPr dirty="0">
              <a:latin typeface="Calibri"/>
              <a:cs typeface="Calibri"/>
            </a:endParaRPr>
          </a:p>
        </p:txBody>
      </p:sp>
      <p:sp>
        <p:nvSpPr>
          <p:cNvPr id="6" name="object 6"/>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320429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4173854" cy="568166"/>
          </a:xfrm>
          <a:prstGeom prst="rect">
            <a:avLst/>
          </a:prstGeom>
        </p:spPr>
        <p:txBody>
          <a:bodyPr vert="horz" wrap="square" lIns="0" tIns="12700" rIns="0" bIns="0" rtlCol="0">
            <a:spAutoFit/>
          </a:bodyPr>
          <a:lstStyle/>
          <a:p>
            <a:pPr marL="12700">
              <a:lnSpc>
                <a:spcPct val="100000"/>
              </a:lnSpc>
              <a:spcBef>
                <a:spcPts val="100"/>
              </a:spcBef>
            </a:pPr>
            <a:r>
              <a:rPr spc="-70" dirty="0"/>
              <a:t>RobotFramework</a:t>
            </a:r>
          </a:p>
        </p:txBody>
      </p:sp>
      <p:sp>
        <p:nvSpPr>
          <p:cNvPr id="3" name="object 3"/>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03603" y="1384173"/>
            <a:ext cx="6380988" cy="326669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1937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729515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7114540"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 (exemple</a:t>
            </a:r>
            <a:r>
              <a:rPr spc="-180" dirty="0">
                <a:solidFill>
                  <a:schemeClr val="tx1"/>
                </a:solidFill>
              </a:rPr>
              <a:t> </a:t>
            </a:r>
            <a:r>
              <a:rPr spc="-25" dirty="0">
                <a:solidFill>
                  <a:schemeClr val="tx1"/>
                </a:solidFill>
              </a:rPr>
              <a:t>2)</a:t>
            </a:r>
          </a:p>
        </p:txBody>
      </p:sp>
      <p:sp>
        <p:nvSpPr>
          <p:cNvPr id="5" name="object 5"/>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02005" y="1348835"/>
            <a:ext cx="5845175" cy="3494355"/>
          </a:xfrm>
          <a:prstGeom prst="rect">
            <a:avLst/>
          </a:prstGeom>
        </p:spPr>
        <p:txBody>
          <a:bodyPr vert="horz" wrap="square" lIns="0" tIns="90805" rIns="0" bIns="0" rtlCol="0">
            <a:spAutoFit/>
          </a:bodyPr>
          <a:lstStyle/>
          <a:p>
            <a:pPr marL="12700" marR="3288665">
              <a:lnSpc>
                <a:spcPct val="70000"/>
              </a:lnSpc>
              <a:spcBef>
                <a:spcPts val="715"/>
              </a:spcBef>
            </a:pPr>
            <a:r>
              <a:rPr sz="1400" dirty="0">
                <a:solidFill>
                  <a:srgbClr val="404040"/>
                </a:solidFill>
                <a:latin typeface="Calibri"/>
                <a:cs typeface="Calibri"/>
              </a:rPr>
              <a:t>*** </a:t>
            </a:r>
            <a:r>
              <a:rPr sz="1400" spc="-5" dirty="0">
                <a:solidFill>
                  <a:srgbClr val="404040"/>
                </a:solidFill>
                <a:latin typeface="Calibri"/>
                <a:cs typeface="Calibri"/>
              </a:rPr>
              <a:t>Settings </a:t>
            </a:r>
            <a:r>
              <a:rPr sz="1400" dirty="0">
                <a:solidFill>
                  <a:srgbClr val="404040"/>
                </a:solidFill>
                <a:latin typeface="Calibri"/>
                <a:cs typeface="Calibri"/>
              </a:rPr>
              <a:t>***  </a:t>
            </a:r>
            <a:r>
              <a:rPr sz="1400" spc="-5" dirty="0">
                <a:solidFill>
                  <a:srgbClr val="404040"/>
                </a:solidFill>
                <a:latin typeface="Calibri"/>
                <a:cs typeface="Calibri"/>
              </a:rPr>
              <a:t>Documentation </a:t>
            </a:r>
            <a:r>
              <a:rPr sz="1400" spc="-10" dirty="0">
                <a:solidFill>
                  <a:srgbClr val="404040"/>
                </a:solidFill>
                <a:latin typeface="Calibri"/>
                <a:cs typeface="Calibri"/>
              </a:rPr>
              <a:t>Example</a:t>
            </a:r>
            <a:r>
              <a:rPr sz="1400" spc="-85" dirty="0">
                <a:solidFill>
                  <a:srgbClr val="404040"/>
                </a:solidFill>
                <a:latin typeface="Calibri"/>
                <a:cs typeface="Calibri"/>
              </a:rPr>
              <a:t> </a:t>
            </a:r>
            <a:r>
              <a:rPr sz="1400" spc="-10" dirty="0">
                <a:solidFill>
                  <a:srgbClr val="404040"/>
                </a:solidFill>
                <a:latin typeface="Calibri"/>
                <a:cs typeface="Calibri"/>
              </a:rPr>
              <a:t>test  </a:t>
            </a:r>
            <a:r>
              <a:rPr sz="1400" spc="-5" dirty="0">
                <a:solidFill>
                  <a:srgbClr val="404040"/>
                </a:solidFill>
                <a:latin typeface="Calibri"/>
                <a:cs typeface="Calibri"/>
              </a:rPr>
              <a:t>Library</a:t>
            </a:r>
            <a:r>
              <a:rPr sz="1400" spc="-40" dirty="0">
                <a:solidFill>
                  <a:srgbClr val="404040"/>
                </a:solidFill>
                <a:latin typeface="Calibri"/>
                <a:cs typeface="Calibri"/>
              </a:rPr>
              <a:t> </a:t>
            </a:r>
            <a:r>
              <a:rPr sz="1400" spc="-5" dirty="0">
                <a:solidFill>
                  <a:srgbClr val="404040"/>
                </a:solidFill>
                <a:latin typeface="Calibri"/>
                <a:cs typeface="Calibri"/>
              </a:rPr>
              <a:t>Selenium2Library</a:t>
            </a:r>
            <a:endParaRPr sz="1400" dirty="0">
              <a:latin typeface="Calibri"/>
              <a:cs typeface="Calibri"/>
            </a:endParaRPr>
          </a:p>
          <a:p>
            <a:pPr marL="12700" marR="4185920">
              <a:lnSpc>
                <a:spcPct val="70000"/>
              </a:lnSpc>
              <a:spcBef>
                <a:spcPts val="1430"/>
              </a:spcBef>
            </a:pPr>
            <a:r>
              <a:rPr sz="1400" dirty="0">
                <a:solidFill>
                  <a:srgbClr val="404040"/>
                </a:solidFill>
                <a:latin typeface="Calibri"/>
                <a:cs typeface="Calibri"/>
              </a:rPr>
              <a:t>*** </a:t>
            </a:r>
            <a:r>
              <a:rPr sz="1400" spc="-45" dirty="0">
                <a:solidFill>
                  <a:srgbClr val="404040"/>
                </a:solidFill>
                <a:latin typeface="Calibri"/>
                <a:cs typeface="Calibri"/>
              </a:rPr>
              <a:t>Test </a:t>
            </a:r>
            <a:r>
              <a:rPr sz="1400" dirty="0">
                <a:solidFill>
                  <a:srgbClr val="404040"/>
                </a:solidFill>
                <a:latin typeface="Calibri"/>
                <a:cs typeface="Calibri"/>
              </a:rPr>
              <a:t>Cases</a:t>
            </a:r>
            <a:r>
              <a:rPr sz="1400" spc="-45" dirty="0">
                <a:solidFill>
                  <a:srgbClr val="404040"/>
                </a:solidFill>
                <a:latin typeface="Calibri"/>
                <a:cs typeface="Calibri"/>
              </a:rPr>
              <a:t> </a:t>
            </a:r>
            <a:r>
              <a:rPr sz="1400" dirty="0">
                <a:solidFill>
                  <a:srgbClr val="404040"/>
                </a:solidFill>
                <a:latin typeface="Calibri"/>
                <a:cs typeface="Calibri"/>
              </a:rPr>
              <a:t>***  </a:t>
            </a:r>
            <a:r>
              <a:rPr sz="1400" spc="-5" dirty="0">
                <a:solidFill>
                  <a:srgbClr val="404040"/>
                </a:solidFill>
                <a:latin typeface="Calibri"/>
                <a:cs typeface="Calibri"/>
              </a:rPr>
              <a:t>Search</a:t>
            </a:r>
            <a:r>
              <a:rPr sz="1400" spc="-30" dirty="0">
                <a:solidFill>
                  <a:srgbClr val="404040"/>
                </a:solidFill>
                <a:latin typeface="Calibri"/>
                <a:cs typeface="Calibri"/>
              </a:rPr>
              <a:t> </a:t>
            </a:r>
            <a:r>
              <a:rPr sz="1400" spc="-5" dirty="0">
                <a:solidFill>
                  <a:srgbClr val="404040"/>
                </a:solidFill>
                <a:latin typeface="Calibri"/>
                <a:cs typeface="Calibri"/>
              </a:rPr>
              <a:t>Domain</a:t>
            </a:r>
            <a:endParaRPr sz="1400" dirty="0">
              <a:latin typeface="Calibri"/>
              <a:cs typeface="Calibri"/>
            </a:endParaRPr>
          </a:p>
          <a:p>
            <a:pPr marL="12700" marR="1801495">
              <a:lnSpc>
                <a:spcPct val="70000"/>
              </a:lnSpc>
            </a:pPr>
            <a:r>
              <a:rPr sz="1400" spc="-5" dirty="0">
                <a:solidFill>
                  <a:srgbClr val="404040"/>
                </a:solidFill>
                <a:latin typeface="Calibri"/>
                <a:cs typeface="Calibri"/>
              </a:rPr>
              <a:t>[Documentation] Simple domain name search  </a:t>
            </a:r>
            <a:r>
              <a:rPr sz="1400" dirty="0">
                <a:solidFill>
                  <a:srgbClr val="404040"/>
                </a:solidFill>
                <a:latin typeface="Calibri"/>
                <a:cs typeface="Calibri"/>
              </a:rPr>
              <a:t># Open </a:t>
            </a:r>
            <a:r>
              <a:rPr sz="1400" spc="-5" dirty="0">
                <a:solidFill>
                  <a:srgbClr val="404040"/>
                </a:solidFill>
                <a:latin typeface="Calibri"/>
                <a:cs typeface="Calibri"/>
              </a:rPr>
              <a:t>chrome </a:t>
            </a:r>
            <a:r>
              <a:rPr sz="1400" spc="-10" dirty="0">
                <a:solidFill>
                  <a:srgbClr val="404040"/>
                </a:solidFill>
                <a:latin typeface="Calibri"/>
                <a:cs typeface="Calibri"/>
              </a:rPr>
              <a:t>browser at </a:t>
            </a:r>
            <a:r>
              <a:rPr sz="1400" dirty="0">
                <a:solidFill>
                  <a:srgbClr val="404040"/>
                </a:solidFill>
                <a:latin typeface="Calibri"/>
                <a:cs typeface="Calibri"/>
              </a:rPr>
              <a:t>GoDaddy</a:t>
            </a:r>
            <a:r>
              <a:rPr sz="1400" spc="-85" dirty="0">
                <a:solidFill>
                  <a:srgbClr val="404040"/>
                </a:solidFill>
                <a:latin typeface="Calibri"/>
                <a:cs typeface="Calibri"/>
              </a:rPr>
              <a:t> </a:t>
            </a:r>
            <a:r>
              <a:rPr sz="1400" spc="-5" dirty="0">
                <a:solidFill>
                  <a:srgbClr val="404040"/>
                </a:solidFill>
                <a:latin typeface="Calibri"/>
                <a:cs typeface="Calibri"/>
              </a:rPr>
              <a:t>website</a:t>
            </a:r>
            <a:endParaRPr sz="1400" dirty="0">
              <a:latin typeface="Calibri"/>
              <a:cs typeface="Calibri"/>
            </a:endParaRPr>
          </a:p>
          <a:p>
            <a:pPr marL="12700">
              <a:lnSpc>
                <a:spcPts val="1120"/>
              </a:lnSpc>
            </a:pPr>
            <a:r>
              <a:rPr sz="1400" dirty="0">
                <a:solidFill>
                  <a:srgbClr val="404040"/>
                </a:solidFill>
                <a:latin typeface="Calibri"/>
                <a:cs typeface="Calibri"/>
              </a:rPr>
              <a:t>Open </a:t>
            </a:r>
            <a:r>
              <a:rPr sz="1400" spc="-10" dirty="0">
                <a:solidFill>
                  <a:srgbClr val="404040"/>
                </a:solidFill>
                <a:latin typeface="Calibri"/>
                <a:cs typeface="Calibri"/>
              </a:rPr>
              <a:t>Browser </a:t>
            </a:r>
            <a:r>
              <a:rPr sz="1400" spc="-15" dirty="0">
                <a:solidFill>
                  <a:srgbClr val="404040"/>
                </a:solidFill>
                <a:latin typeface="Calibri"/>
                <a:cs typeface="Calibri"/>
              </a:rPr>
              <a:t>https://ca.godaddy.com/</a:t>
            </a:r>
            <a:r>
              <a:rPr sz="1400" spc="-65" dirty="0">
                <a:solidFill>
                  <a:srgbClr val="404040"/>
                </a:solidFill>
                <a:latin typeface="Calibri"/>
                <a:cs typeface="Calibri"/>
              </a:rPr>
              <a:t> </a:t>
            </a:r>
            <a:r>
              <a:rPr sz="1400" spc="-5" dirty="0">
                <a:solidFill>
                  <a:srgbClr val="404040"/>
                </a:solidFill>
                <a:latin typeface="Calibri"/>
                <a:cs typeface="Calibri"/>
              </a:rPr>
              <a:t>chrome</a:t>
            </a:r>
            <a:endParaRPr sz="1400" dirty="0">
              <a:latin typeface="Calibri"/>
              <a:cs typeface="Calibri"/>
            </a:endParaRPr>
          </a:p>
          <a:p>
            <a:pPr marL="12700" marR="1308735" algn="just">
              <a:lnSpc>
                <a:spcPct val="70000"/>
              </a:lnSpc>
              <a:spcBef>
                <a:spcPts val="305"/>
              </a:spcBef>
            </a:pPr>
            <a:r>
              <a:rPr sz="1400" dirty="0">
                <a:solidFill>
                  <a:srgbClr val="404040"/>
                </a:solidFill>
                <a:latin typeface="Calibri"/>
                <a:cs typeface="Calibri"/>
              </a:rPr>
              <a:t># </a:t>
            </a:r>
            <a:r>
              <a:rPr sz="1400" spc="-15" dirty="0">
                <a:solidFill>
                  <a:srgbClr val="404040"/>
                </a:solidFill>
                <a:latin typeface="Calibri"/>
                <a:cs typeface="Calibri"/>
              </a:rPr>
              <a:t>Wait for </a:t>
            </a:r>
            <a:r>
              <a:rPr sz="1400" dirty="0">
                <a:solidFill>
                  <a:srgbClr val="404040"/>
                </a:solidFill>
                <a:latin typeface="Calibri"/>
                <a:cs typeface="Calibri"/>
              </a:rPr>
              <a:t>the </a:t>
            </a:r>
            <a:r>
              <a:rPr sz="1400" spc="-5" dirty="0">
                <a:solidFill>
                  <a:srgbClr val="404040"/>
                </a:solidFill>
                <a:latin typeface="Calibri"/>
                <a:cs typeface="Calibri"/>
              </a:rPr>
              <a:t>domain </a:t>
            </a:r>
            <a:r>
              <a:rPr sz="1400" dirty="0">
                <a:solidFill>
                  <a:srgbClr val="404040"/>
                </a:solidFill>
                <a:latin typeface="Calibri"/>
                <a:cs typeface="Calibri"/>
              </a:rPr>
              <a:t>input </a:t>
            </a:r>
            <a:r>
              <a:rPr sz="1400" spc="-10" dirty="0">
                <a:solidFill>
                  <a:srgbClr val="404040"/>
                </a:solidFill>
                <a:latin typeface="Calibri"/>
                <a:cs typeface="Calibri"/>
              </a:rPr>
              <a:t>box </a:t>
            </a:r>
            <a:r>
              <a:rPr sz="1400" spc="-5" dirty="0">
                <a:solidFill>
                  <a:srgbClr val="404040"/>
                </a:solidFill>
                <a:latin typeface="Calibri"/>
                <a:cs typeface="Calibri"/>
              </a:rPr>
              <a:t>to </a:t>
            </a:r>
            <a:r>
              <a:rPr sz="1400" dirty="0">
                <a:solidFill>
                  <a:srgbClr val="404040"/>
                </a:solidFill>
                <a:latin typeface="Calibri"/>
                <a:cs typeface="Calibri"/>
              </a:rPr>
              <a:t>appear </a:t>
            </a:r>
            <a:r>
              <a:rPr sz="1400" spc="-5" dirty="0">
                <a:solidFill>
                  <a:srgbClr val="404040"/>
                </a:solidFill>
                <a:latin typeface="Calibri"/>
                <a:cs typeface="Calibri"/>
              </a:rPr>
              <a:t>on </a:t>
            </a:r>
            <a:r>
              <a:rPr sz="1400" dirty="0">
                <a:solidFill>
                  <a:srgbClr val="404040"/>
                </a:solidFill>
                <a:latin typeface="Calibri"/>
                <a:cs typeface="Calibri"/>
              </a:rPr>
              <a:t>page  </a:t>
            </a:r>
            <a:r>
              <a:rPr sz="1400" spc="-15" dirty="0">
                <a:solidFill>
                  <a:srgbClr val="404040"/>
                </a:solidFill>
                <a:latin typeface="Calibri"/>
                <a:cs typeface="Calibri"/>
              </a:rPr>
              <a:t>Wait </a:t>
            </a:r>
            <a:r>
              <a:rPr sz="1400" spc="-5" dirty="0">
                <a:solidFill>
                  <a:srgbClr val="404040"/>
                </a:solidFill>
                <a:latin typeface="Calibri"/>
                <a:cs typeface="Calibri"/>
              </a:rPr>
              <a:t>Until Element </a:t>
            </a:r>
            <a:r>
              <a:rPr sz="1400" dirty="0">
                <a:solidFill>
                  <a:srgbClr val="404040"/>
                </a:solidFill>
                <a:latin typeface="Calibri"/>
                <a:cs typeface="Calibri"/>
              </a:rPr>
              <a:t>Is Visible </a:t>
            </a:r>
            <a:r>
              <a:rPr sz="1400" spc="-15" dirty="0">
                <a:solidFill>
                  <a:srgbClr val="404040"/>
                </a:solidFill>
                <a:latin typeface="Calibri"/>
                <a:cs typeface="Calibri"/>
              </a:rPr>
              <a:t>name=domainToCheck  </a:t>
            </a:r>
            <a:r>
              <a:rPr sz="1400" dirty="0">
                <a:solidFill>
                  <a:srgbClr val="404040"/>
                </a:solidFill>
                <a:latin typeface="Calibri"/>
                <a:cs typeface="Calibri"/>
              </a:rPr>
              <a:t># </a:t>
            </a:r>
            <a:r>
              <a:rPr sz="1400" spc="-15" dirty="0">
                <a:solidFill>
                  <a:srgbClr val="404040"/>
                </a:solidFill>
                <a:latin typeface="Calibri"/>
                <a:cs typeface="Calibri"/>
              </a:rPr>
              <a:t>Write </a:t>
            </a:r>
            <a:r>
              <a:rPr sz="1400" spc="-5" dirty="0">
                <a:solidFill>
                  <a:srgbClr val="404040"/>
                </a:solidFill>
                <a:latin typeface="Calibri"/>
                <a:cs typeface="Calibri"/>
              </a:rPr>
              <a:t>some </a:t>
            </a:r>
            <a:r>
              <a:rPr sz="1400" dirty="0">
                <a:solidFill>
                  <a:srgbClr val="404040"/>
                </a:solidFill>
                <a:latin typeface="Calibri"/>
                <a:cs typeface="Calibri"/>
              </a:rPr>
              <a:t>wild </a:t>
            </a:r>
            <a:r>
              <a:rPr sz="1400" spc="-5" dirty="0">
                <a:solidFill>
                  <a:srgbClr val="404040"/>
                </a:solidFill>
                <a:latin typeface="Calibri"/>
                <a:cs typeface="Calibri"/>
              </a:rPr>
              <a:t>domain name </a:t>
            </a:r>
            <a:r>
              <a:rPr sz="1400" dirty="0">
                <a:solidFill>
                  <a:srgbClr val="404040"/>
                </a:solidFill>
                <a:latin typeface="Calibri"/>
                <a:cs typeface="Calibri"/>
              </a:rPr>
              <a:t>in input</a:t>
            </a:r>
            <a:r>
              <a:rPr sz="1400" spc="-80" dirty="0">
                <a:solidFill>
                  <a:srgbClr val="404040"/>
                </a:solidFill>
                <a:latin typeface="Calibri"/>
                <a:cs typeface="Calibri"/>
              </a:rPr>
              <a:t> </a:t>
            </a:r>
            <a:r>
              <a:rPr sz="1400" spc="-15" dirty="0">
                <a:solidFill>
                  <a:srgbClr val="404040"/>
                </a:solidFill>
                <a:latin typeface="Calibri"/>
                <a:cs typeface="Calibri"/>
              </a:rPr>
              <a:t>box</a:t>
            </a:r>
            <a:endParaRPr sz="1400" dirty="0">
              <a:latin typeface="Calibri"/>
              <a:cs typeface="Calibri"/>
            </a:endParaRPr>
          </a:p>
          <a:p>
            <a:pPr marL="12700" marR="1562735">
              <a:lnSpc>
                <a:spcPct val="70000"/>
              </a:lnSpc>
              <a:spcBef>
                <a:spcPts val="5"/>
              </a:spcBef>
            </a:pPr>
            <a:r>
              <a:rPr sz="1400" dirty="0">
                <a:solidFill>
                  <a:srgbClr val="404040"/>
                </a:solidFill>
                <a:latin typeface="Calibri"/>
                <a:cs typeface="Calibri"/>
              </a:rPr>
              <a:t>Input </a:t>
            </a:r>
            <a:r>
              <a:rPr sz="1400" spc="-45" dirty="0">
                <a:solidFill>
                  <a:srgbClr val="404040"/>
                </a:solidFill>
                <a:latin typeface="Calibri"/>
                <a:cs typeface="Calibri"/>
              </a:rPr>
              <a:t>Text </a:t>
            </a:r>
            <a:r>
              <a:rPr sz="1400" spc="-10" dirty="0">
                <a:solidFill>
                  <a:srgbClr val="404040"/>
                </a:solidFill>
                <a:latin typeface="Calibri"/>
                <a:cs typeface="Calibri"/>
              </a:rPr>
              <a:t>name=domainToCheck supercrocodile  </a:t>
            </a:r>
            <a:r>
              <a:rPr sz="1400" dirty="0">
                <a:solidFill>
                  <a:srgbClr val="404040"/>
                </a:solidFill>
                <a:latin typeface="Calibri"/>
                <a:cs typeface="Calibri"/>
              </a:rPr>
              <a:t># Click </a:t>
            </a:r>
            <a:r>
              <a:rPr sz="1400" spc="-5" dirty="0">
                <a:solidFill>
                  <a:srgbClr val="404040"/>
                </a:solidFill>
                <a:latin typeface="Calibri"/>
                <a:cs typeface="Calibri"/>
              </a:rPr>
              <a:t>search</a:t>
            </a:r>
            <a:r>
              <a:rPr sz="1400" spc="-50" dirty="0">
                <a:solidFill>
                  <a:srgbClr val="404040"/>
                </a:solidFill>
                <a:latin typeface="Calibri"/>
                <a:cs typeface="Calibri"/>
              </a:rPr>
              <a:t> </a:t>
            </a:r>
            <a:r>
              <a:rPr sz="1400" spc="-5" dirty="0">
                <a:solidFill>
                  <a:srgbClr val="404040"/>
                </a:solidFill>
                <a:latin typeface="Calibri"/>
                <a:cs typeface="Calibri"/>
              </a:rPr>
              <a:t>button</a:t>
            </a:r>
            <a:endParaRPr sz="1400" dirty="0">
              <a:latin typeface="Calibri"/>
              <a:cs typeface="Calibri"/>
            </a:endParaRPr>
          </a:p>
          <a:p>
            <a:pPr marL="12700" marR="5080">
              <a:lnSpc>
                <a:spcPct val="70000"/>
              </a:lnSpc>
            </a:pPr>
            <a:r>
              <a:rPr sz="1400" dirty="0">
                <a:solidFill>
                  <a:srgbClr val="404040"/>
                </a:solidFill>
                <a:latin typeface="Calibri"/>
                <a:cs typeface="Calibri"/>
              </a:rPr>
              <a:t>Click </a:t>
            </a:r>
            <a:r>
              <a:rPr sz="1400" spc="-5" dirty="0">
                <a:solidFill>
                  <a:srgbClr val="404040"/>
                </a:solidFill>
                <a:latin typeface="Calibri"/>
                <a:cs typeface="Calibri"/>
              </a:rPr>
              <a:t>Button </a:t>
            </a:r>
            <a:r>
              <a:rPr sz="1400" spc="-10" dirty="0">
                <a:solidFill>
                  <a:srgbClr val="404040"/>
                </a:solidFill>
                <a:latin typeface="Calibri"/>
                <a:cs typeface="Calibri"/>
              </a:rPr>
              <a:t>xpath=//form[@name=”domainsearchform”]//button  </a:t>
            </a:r>
            <a:r>
              <a:rPr sz="1400" dirty="0">
                <a:solidFill>
                  <a:srgbClr val="404040"/>
                </a:solidFill>
                <a:latin typeface="Calibri"/>
                <a:cs typeface="Calibri"/>
              </a:rPr>
              <a:t># Check </a:t>
            </a:r>
            <a:r>
              <a:rPr sz="1400" spc="-10" dirty="0">
                <a:solidFill>
                  <a:srgbClr val="404040"/>
                </a:solidFill>
                <a:latin typeface="Calibri"/>
                <a:cs typeface="Calibri"/>
              </a:rPr>
              <a:t>exact </a:t>
            </a:r>
            <a:r>
              <a:rPr sz="1400" spc="-5" dirty="0">
                <a:solidFill>
                  <a:srgbClr val="404040"/>
                </a:solidFill>
                <a:latin typeface="Calibri"/>
                <a:cs typeface="Calibri"/>
              </a:rPr>
              <a:t>match</a:t>
            </a:r>
            <a:r>
              <a:rPr sz="1400" dirty="0">
                <a:solidFill>
                  <a:srgbClr val="404040"/>
                </a:solidFill>
                <a:latin typeface="Calibri"/>
                <a:cs typeface="Calibri"/>
              </a:rPr>
              <a:t> </a:t>
            </a:r>
            <a:r>
              <a:rPr sz="1400" spc="-10" dirty="0">
                <a:solidFill>
                  <a:srgbClr val="404040"/>
                </a:solidFill>
                <a:latin typeface="Calibri"/>
                <a:cs typeface="Calibri"/>
              </a:rPr>
              <a:t>found</a:t>
            </a:r>
            <a:endParaRPr sz="1400" dirty="0">
              <a:latin typeface="Calibri"/>
              <a:cs typeface="Calibri"/>
            </a:endParaRPr>
          </a:p>
          <a:p>
            <a:pPr marL="12700" marR="375285">
              <a:lnSpc>
                <a:spcPts val="2860"/>
              </a:lnSpc>
              <a:spcBef>
                <a:spcPts val="225"/>
              </a:spcBef>
            </a:pPr>
            <a:r>
              <a:rPr sz="1400" spc="-15" dirty="0">
                <a:solidFill>
                  <a:srgbClr val="404040"/>
                </a:solidFill>
                <a:latin typeface="Calibri"/>
                <a:cs typeface="Calibri"/>
              </a:rPr>
              <a:t>Wait </a:t>
            </a:r>
            <a:r>
              <a:rPr sz="1400" spc="-5" dirty="0">
                <a:solidFill>
                  <a:srgbClr val="404040"/>
                </a:solidFill>
                <a:latin typeface="Calibri"/>
                <a:cs typeface="Calibri"/>
              </a:rPr>
              <a:t>Until </a:t>
            </a:r>
            <a:r>
              <a:rPr sz="1400" spc="-15" dirty="0">
                <a:solidFill>
                  <a:srgbClr val="404040"/>
                </a:solidFill>
                <a:latin typeface="Calibri"/>
                <a:cs typeface="Calibri"/>
              </a:rPr>
              <a:t>Page </a:t>
            </a:r>
            <a:r>
              <a:rPr sz="1400" spc="-5" dirty="0">
                <a:solidFill>
                  <a:srgbClr val="404040"/>
                </a:solidFill>
                <a:latin typeface="Calibri"/>
                <a:cs typeface="Calibri"/>
              </a:rPr>
              <a:t>Contains Element </a:t>
            </a:r>
            <a:r>
              <a:rPr sz="1400" spc="-10" dirty="0">
                <a:solidFill>
                  <a:srgbClr val="404040"/>
                </a:solidFill>
                <a:latin typeface="Calibri"/>
                <a:cs typeface="Calibri"/>
              </a:rPr>
              <a:t>css=div.exactMatchHeadline  </a:t>
            </a:r>
            <a:r>
              <a:rPr sz="1400" dirty="0">
                <a:solidFill>
                  <a:srgbClr val="404040"/>
                </a:solidFill>
                <a:latin typeface="Calibri"/>
                <a:cs typeface="Calibri"/>
              </a:rPr>
              <a:t># Close the</a:t>
            </a:r>
            <a:r>
              <a:rPr sz="1400" spc="-25" dirty="0">
                <a:solidFill>
                  <a:srgbClr val="404040"/>
                </a:solidFill>
                <a:latin typeface="Calibri"/>
                <a:cs typeface="Calibri"/>
              </a:rPr>
              <a:t> </a:t>
            </a:r>
            <a:r>
              <a:rPr sz="1400" spc="-10" dirty="0">
                <a:solidFill>
                  <a:srgbClr val="404040"/>
                </a:solidFill>
                <a:latin typeface="Calibri"/>
                <a:cs typeface="Calibri"/>
              </a:rPr>
              <a:t>browser</a:t>
            </a:r>
            <a:endParaRPr sz="1400" dirty="0">
              <a:latin typeface="Calibri"/>
              <a:cs typeface="Calibri"/>
            </a:endParaRPr>
          </a:p>
          <a:p>
            <a:pPr marL="12700">
              <a:lnSpc>
                <a:spcPts val="1195"/>
              </a:lnSpc>
            </a:pPr>
            <a:r>
              <a:rPr sz="1400" dirty="0">
                <a:solidFill>
                  <a:srgbClr val="404040"/>
                </a:solidFill>
                <a:latin typeface="Calibri"/>
                <a:cs typeface="Calibri"/>
              </a:rPr>
              <a:t>Close</a:t>
            </a:r>
            <a:r>
              <a:rPr sz="1400" spc="-15" dirty="0">
                <a:solidFill>
                  <a:srgbClr val="404040"/>
                </a:solidFill>
                <a:latin typeface="Calibri"/>
                <a:cs typeface="Calibri"/>
              </a:rPr>
              <a:t> </a:t>
            </a:r>
            <a:r>
              <a:rPr sz="1400" spc="-10" dirty="0">
                <a:solidFill>
                  <a:srgbClr val="404040"/>
                </a:solidFill>
                <a:latin typeface="Calibri"/>
                <a:cs typeface="Calibri"/>
              </a:rPr>
              <a:t>Browser</a:t>
            </a:r>
            <a:endParaRPr sz="1400" dirty="0">
              <a:latin typeface="Calibri"/>
              <a:cs typeface="Calibri"/>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430</a:t>
            </a:r>
            <a:endParaRPr sz="1050">
              <a:latin typeface="Calibri"/>
              <a:cs typeface="Calibri"/>
            </a:endParaRPr>
          </a:p>
        </p:txBody>
      </p:sp>
    </p:spTree>
    <p:extLst>
      <p:ext uri="{BB962C8B-B14F-4D97-AF65-F5344CB8AC3E}">
        <p14:creationId xmlns:p14="http://schemas.microsoft.com/office/powerpoint/2010/main" val="25249532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7114540" cy="568166"/>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 (exemple</a:t>
            </a:r>
            <a:r>
              <a:rPr spc="-180" dirty="0">
                <a:solidFill>
                  <a:schemeClr val="tx1"/>
                </a:solidFill>
              </a:rPr>
              <a:t> </a:t>
            </a:r>
            <a:r>
              <a:rPr spc="-25" dirty="0">
                <a:solidFill>
                  <a:schemeClr val="tx1"/>
                </a:solidFill>
              </a:rPr>
              <a:t>2)</a:t>
            </a:r>
          </a:p>
        </p:txBody>
      </p:sp>
      <p:sp>
        <p:nvSpPr>
          <p:cNvPr id="5" name="object 5"/>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25804" y="1363694"/>
            <a:ext cx="7501890" cy="3624454"/>
          </a:xfrm>
          <a:prstGeom prst="rect">
            <a:avLst/>
          </a:prstGeom>
        </p:spPr>
        <p:txBody>
          <a:bodyPr vert="horz" wrap="square" lIns="0" tIns="12065" rIns="0" bIns="0" rtlCol="0">
            <a:spAutoFit/>
          </a:bodyPr>
          <a:lstStyle/>
          <a:p>
            <a:pPr marL="127000">
              <a:lnSpc>
                <a:spcPct val="100000"/>
              </a:lnSpc>
              <a:spcBef>
                <a:spcPts val="95"/>
              </a:spcBef>
            </a:pPr>
            <a:r>
              <a:rPr sz="1300" b="1" spc="-10" dirty="0">
                <a:solidFill>
                  <a:srgbClr val="404040"/>
                </a:solidFill>
                <a:latin typeface="Calibri"/>
                <a:cs typeface="Calibri"/>
              </a:rPr>
              <a:t>Open Browser </a:t>
            </a:r>
            <a:r>
              <a:rPr sz="1300" spc="-10" dirty="0">
                <a:solidFill>
                  <a:srgbClr val="404040"/>
                </a:solidFill>
                <a:latin typeface="Calibri"/>
                <a:cs typeface="Calibri"/>
              </a:rPr>
              <a:t>est </a:t>
            </a:r>
            <a:r>
              <a:rPr sz="1300" spc="-5" dirty="0">
                <a:solidFill>
                  <a:srgbClr val="404040"/>
                </a:solidFill>
                <a:latin typeface="Calibri"/>
                <a:cs typeface="Calibri"/>
              </a:rPr>
              <a:t>simple, il ouvre un </a:t>
            </a:r>
            <a:r>
              <a:rPr sz="1300" spc="-10" dirty="0">
                <a:solidFill>
                  <a:srgbClr val="404040"/>
                </a:solidFill>
                <a:latin typeface="Calibri"/>
                <a:cs typeface="Calibri"/>
              </a:rPr>
              <a:t>fureteur </a:t>
            </a:r>
            <a:r>
              <a:rPr sz="1300" spc="-5" dirty="0">
                <a:solidFill>
                  <a:srgbClr val="404040"/>
                </a:solidFill>
                <a:latin typeface="Calibri"/>
                <a:cs typeface="Calibri"/>
              </a:rPr>
              <a:t>donné </a:t>
            </a:r>
            <a:r>
              <a:rPr sz="1300" spc="-10" dirty="0">
                <a:solidFill>
                  <a:srgbClr val="404040"/>
                </a:solidFill>
                <a:latin typeface="Calibri"/>
                <a:cs typeface="Calibri"/>
              </a:rPr>
              <a:t>et </a:t>
            </a:r>
            <a:r>
              <a:rPr sz="1300" spc="-5" dirty="0">
                <a:solidFill>
                  <a:srgbClr val="404040"/>
                </a:solidFill>
                <a:latin typeface="Calibri"/>
                <a:cs typeface="Calibri"/>
              </a:rPr>
              <a:t>accède un URL</a:t>
            </a:r>
            <a:r>
              <a:rPr sz="1300" spc="245" dirty="0">
                <a:solidFill>
                  <a:srgbClr val="404040"/>
                </a:solidFill>
                <a:latin typeface="Calibri"/>
                <a:cs typeface="Calibri"/>
              </a:rPr>
              <a:t> </a:t>
            </a:r>
            <a:r>
              <a:rPr sz="1300" spc="-5" dirty="0">
                <a:solidFill>
                  <a:srgbClr val="404040"/>
                </a:solidFill>
                <a:latin typeface="Calibri"/>
                <a:cs typeface="Calibri"/>
              </a:rPr>
              <a:t>donné.</a:t>
            </a:r>
            <a:endParaRPr sz="1300">
              <a:latin typeface="Calibri"/>
              <a:cs typeface="Calibri"/>
            </a:endParaRPr>
          </a:p>
          <a:p>
            <a:pPr marL="88900">
              <a:lnSpc>
                <a:spcPts val="1325"/>
              </a:lnSpc>
              <a:spcBef>
                <a:spcPts val="935"/>
              </a:spcBef>
            </a:pPr>
            <a:r>
              <a:rPr sz="1300" b="1" spc="-20" dirty="0">
                <a:solidFill>
                  <a:srgbClr val="404040"/>
                </a:solidFill>
                <a:latin typeface="Calibri"/>
                <a:cs typeface="Calibri"/>
              </a:rPr>
              <a:t>Wait</a:t>
            </a:r>
            <a:r>
              <a:rPr sz="1300" b="1" spc="15" dirty="0">
                <a:solidFill>
                  <a:srgbClr val="404040"/>
                </a:solidFill>
                <a:latin typeface="Calibri"/>
                <a:cs typeface="Calibri"/>
              </a:rPr>
              <a:t> </a:t>
            </a:r>
            <a:r>
              <a:rPr sz="1300" b="1" spc="-10" dirty="0">
                <a:solidFill>
                  <a:srgbClr val="404040"/>
                </a:solidFill>
                <a:latin typeface="Calibri"/>
                <a:cs typeface="Calibri"/>
              </a:rPr>
              <a:t>Until</a:t>
            </a:r>
            <a:r>
              <a:rPr sz="1300" b="1" spc="30" dirty="0">
                <a:solidFill>
                  <a:srgbClr val="404040"/>
                </a:solidFill>
                <a:latin typeface="Calibri"/>
                <a:cs typeface="Calibri"/>
              </a:rPr>
              <a:t> </a:t>
            </a:r>
            <a:r>
              <a:rPr sz="1300" b="1" spc="-10" dirty="0">
                <a:solidFill>
                  <a:srgbClr val="404040"/>
                </a:solidFill>
                <a:latin typeface="Calibri"/>
                <a:cs typeface="Calibri"/>
              </a:rPr>
              <a:t>Element</a:t>
            </a:r>
            <a:r>
              <a:rPr sz="1300" b="1" spc="15" dirty="0">
                <a:solidFill>
                  <a:srgbClr val="404040"/>
                </a:solidFill>
                <a:latin typeface="Calibri"/>
                <a:cs typeface="Calibri"/>
              </a:rPr>
              <a:t> </a:t>
            </a:r>
            <a:r>
              <a:rPr sz="1300" b="1" spc="-5" dirty="0">
                <a:solidFill>
                  <a:srgbClr val="404040"/>
                </a:solidFill>
                <a:latin typeface="Calibri"/>
                <a:cs typeface="Calibri"/>
              </a:rPr>
              <a:t>Is</a:t>
            </a:r>
            <a:r>
              <a:rPr sz="1300" b="1" spc="10" dirty="0">
                <a:solidFill>
                  <a:srgbClr val="404040"/>
                </a:solidFill>
                <a:latin typeface="Calibri"/>
                <a:cs typeface="Calibri"/>
              </a:rPr>
              <a:t> </a:t>
            </a:r>
            <a:r>
              <a:rPr sz="1300" b="1" spc="-5" dirty="0">
                <a:solidFill>
                  <a:srgbClr val="404040"/>
                </a:solidFill>
                <a:latin typeface="Calibri"/>
                <a:cs typeface="Calibri"/>
              </a:rPr>
              <a:t>Visible</a:t>
            </a:r>
            <a:r>
              <a:rPr sz="1300" b="1" spc="15" dirty="0">
                <a:solidFill>
                  <a:srgbClr val="404040"/>
                </a:solidFill>
                <a:latin typeface="Calibri"/>
                <a:cs typeface="Calibri"/>
              </a:rPr>
              <a:t> </a:t>
            </a:r>
            <a:r>
              <a:rPr sz="1300" spc="-15" dirty="0">
                <a:solidFill>
                  <a:srgbClr val="404040"/>
                </a:solidFill>
                <a:latin typeface="Calibri"/>
                <a:cs typeface="Calibri"/>
              </a:rPr>
              <a:t>va</a:t>
            </a:r>
            <a:r>
              <a:rPr sz="1300" spc="20" dirty="0">
                <a:solidFill>
                  <a:srgbClr val="404040"/>
                </a:solidFill>
                <a:latin typeface="Calibri"/>
                <a:cs typeface="Calibri"/>
              </a:rPr>
              <a:t> </a:t>
            </a:r>
            <a:r>
              <a:rPr sz="1300" spc="-10" dirty="0">
                <a:solidFill>
                  <a:srgbClr val="404040"/>
                </a:solidFill>
                <a:latin typeface="Calibri"/>
                <a:cs typeface="Calibri"/>
              </a:rPr>
              <a:t>faire</a:t>
            </a:r>
            <a:r>
              <a:rPr sz="1300" spc="5" dirty="0">
                <a:solidFill>
                  <a:srgbClr val="404040"/>
                </a:solidFill>
                <a:latin typeface="Calibri"/>
                <a:cs typeface="Calibri"/>
              </a:rPr>
              <a:t> </a:t>
            </a:r>
            <a:r>
              <a:rPr sz="1300" spc="-5" dirty="0">
                <a:solidFill>
                  <a:srgbClr val="404040"/>
                </a:solidFill>
                <a:latin typeface="Calibri"/>
                <a:cs typeface="Calibri"/>
              </a:rPr>
              <a:t>une</a:t>
            </a:r>
            <a:r>
              <a:rPr sz="1300" spc="25" dirty="0">
                <a:solidFill>
                  <a:srgbClr val="404040"/>
                </a:solidFill>
                <a:latin typeface="Calibri"/>
                <a:cs typeface="Calibri"/>
              </a:rPr>
              <a:t> </a:t>
            </a:r>
            <a:r>
              <a:rPr sz="1300" spc="-5" dirty="0">
                <a:solidFill>
                  <a:srgbClr val="404040"/>
                </a:solidFill>
                <a:latin typeface="Calibri"/>
                <a:cs typeface="Calibri"/>
              </a:rPr>
              <a:t>pause</a:t>
            </a:r>
            <a:r>
              <a:rPr sz="1300" spc="40" dirty="0">
                <a:solidFill>
                  <a:srgbClr val="404040"/>
                </a:solidFill>
                <a:latin typeface="Calibri"/>
                <a:cs typeface="Calibri"/>
              </a:rPr>
              <a:t> </a:t>
            </a:r>
            <a:r>
              <a:rPr sz="1300" spc="-5" dirty="0">
                <a:solidFill>
                  <a:srgbClr val="404040"/>
                </a:solidFill>
                <a:latin typeface="Calibri"/>
                <a:cs typeface="Calibri"/>
              </a:rPr>
              <a:t>dans</a:t>
            </a:r>
            <a:r>
              <a:rPr sz="1300" spc="20" dirty="0">
                <a:solidFill>
                  <a:srgbClr val="404040"/>
                </a:solidFill>
                <a:latin typeface="Calibri"/>
                <a:cs typeface="Calibri"/>
              </a:rPr>
              <a:t> </a:t>
            </a:r>
            <a:r>
              <a:rPr sz="1300" spc="-20" dirty="0">
                <a:solidFill>
                  <a:srgbClr val="404040"/>
                </a:solidFill>
                <a:latin typeface="Calibri"/>
                <a:cs typeface="Calibri"/>
              </a:rPr>
              <a:t>l’exécution</a:t>
            </a:r>
            <a:r>
              <a:rPr sz="1300" spc="35" dirty="0">
                <a:solidFill>
                  <a:srgbClr val="404040"/>
                </a:solidFill>
                <a:latin typeface="Calibri"/>
                <a:cs typeface="Calibri"/>
              </a:rPr>
              <a:t> </a:t>
            </a:r>
            <a:r>
              <a:rPr sz="1300" spc="-20" dirty="0">
                <a:solidFill>
                  <a:srgbClr val="404040"/>
                </a:solidFill>
                <a:latin typeface="Calibri"/>
                <a:cs typeface="Calibri"/>
              </a:rPr>
              <a:t>jusqu’à</a:t>
            </a:r>
            <a:r>
              <a:rPr sz="1300" spc="35" dirty="0">
                <a:solidFill>
                  <a:srgbClr val="404040"/>
                </a:solidFill>
                <a:latin typeface="Calibri"/>
                <a:cs typeface="Calibri"/>
              </a:rPr>
              <a:t> </a:t>
            </a:r>
            <a:r>
              <a:rPr sz="1300" spc="-5" dirty="0">
                <a:solidFill>
                  <a:srgbClr val="404040"/>
                </a:solidFill>
                <a:latin typeface="Calibri"/>
                <a:cs typeface="Calibri"/>
              </a:rPr>
              <a:t>ce</a:t>
            </a:r>
            <a:r>
              <a:rPr sz="1300" spc="10" dirty="0">
                <a:solidFill>
                  <a:srgbClr val="404040"/>
                </a:solidFill>
                <a:latin typeface="Calibri"/>
                <a:cs typeface="Calibri"/>
              </a:rPr>
              <a:t> </a:t>
            </a:r>
            <a:r>
              <a:rPr sz="1300" spc="-10" dirty="0">
                <a:solidFill>
                  <a:srgbClr val="404040"/>
                </a:solidFill>
                <a:latin typeface="Calibri"/>
                <a:cs typeface="Calibri"/>
              </a:rPr>
              <a:t>qu’un</a:t>
            </a:r>
            <a:r>
              <a:rPr sz="1300" spc="30" dirty="0">
                <a:solidFill>
                  <a:srgbClr val="404040"/>
                </a:solidFill>
                <a:latin typeface="Calibri"/>
                <a:cs typeface="Calibri"/>
              </a:rPr>
              <a:t> </a:t>
            </a:r>
            <a:r>
              <a:rPr sz="1300" spc="-5" dirty="0">
                <a:solidFill>
                  <a:srgbClr val="404040"/>
                </a:solidFill>
                <a:latin typeface="Calibri"/>
                <a:cs typeface="Calibri"/>
              </a:rPr>
              <a:t>élément</a:t>
            </a:r>
            <a:r>
              <a:rPr sz="1300" spc="30" dirty="0">
                <a:solidFill>
                  <a:srgbClr val="404040"/>
                </a:solidFill>
                <a:latin typeface="Calibri"/>
                <a:cs typeface="Calibri"/>
              </a:rPr>
              <a:t> </a:t>
            </a:r>
            <a:r>
              <a:rPr sz="1300" spc="-5" dirty="0">
                <a:solidFill>
                  <a:srgbClr val="404040"/>
                </a:solidFill>
                <a:latin typeface="Calibri"/>
                <a:cs typeface="Calibri"/>
              </a:rPr>
              <a:t>donné</a:t>
            </a:r>
            <a:r>
              <a:rPr sz="1300" spc="25" dirty="0">
                <a:solidFill>
                  <a:srgbClr val="404040"/>
                </a:solidFill>
                <a:latin typeface="Calibri"/>
                <a:cs typeface="Calibri"/>
              </a:rPr>
              <a:t> </a:t>
            </a:r>
            <a:r>
              <a:rPr sz="1300" spc="-10" dirty="0">
                <a:solidFill>
                  <a:srgbClr val="404040"/>
                </a:solidFill>
                <a:latin typeface="Calibri"/>
                <a:cs typeface="Calibri"/>
              </a:rPr>
              <a:t>soit</a:t>
            </a:r>
            <a:r>
              <a:rPr sz="1300" spc="35" dirty="0">
                <a:solidFill>
                  <a:srgbClr val="404040"/>
                </a:solidFill>
                <a:latin typeface="Calibri"/>
                <a:cs typeface="Calibri"/>
              </a:rPr>
              <a:t> </a:t>
            </a:r>
            <a:r>
              <a:rPr sz="1300" spc="-5" dirty="0">
                <a:solidFill>
                  <a:srgbClr val="404040"/>
                </a:solidFill>
                <a:latin typeface="Calibri"/>
                <a:cs typeface="Calibri"/>
              </a:rPr>
              <a:t>visible</a:t>
            </a:r>
            <a:endParaRPr sz="1300">
              <a:latin typeface="Calibri"/>
              <a:cs typeface="Calibri"/>
            </a:endParaRPr>
          </a:p>
          <a:p>
            <a:pPr marL="88900">
              <a:lnSpc>
                <a:spcPts val="1325"/>
              </a:lnSpc>
            </a:pPr>
            <a:r>
              <a:rPr sz="1300" spc="-5" dirty="0">
                <a:solidFill>
                  <a:srgbClr val="404040"/>
                </a:solidFill>
                <a:latin typeface="Calibri"/>
                <a:cs typeface="Calibri"/>
              </a:rPr>
              <a:t>sur la page. </a:t>
            </a:r>
            <a:r>
              <a:rPr sz="1300" spc="-10" dirty="0">
                <a:solidFill>
                  <a:srgbClr val="404040"/>
                </a:solidFill>
                <a:latin typeface="Calibri"/>
                <a:cs typeface="Calibri"/>
              </a:rPr>
              <a:t>De </a:t>
            </a:r>
            <a:r>
              <a:rPr sz="1300" spc="-5" dirty="0">
                <a:solidFill>
                  <a:srgbClr val="404040"/>
                </a:solidFill>
                <a:latin typeface="Calibri"/>
                <a:cs typeface="Calibri"/>
              </a:rPr>
              <a:t>telles </a:t>
            </a:r>
            <a:r>
              <a:rPr sz="1300" spc="-10" dirty="0">
                <a:solidFill>
                  <a:srgbClr val="404040"/>
                </a:solidFill>
                <a:latin typeface="Calibri"/>
                <a:cs typeface="Calibri"/>
              </a:rPr>
              <a:t>pauses sont </a:t>
            </a:r>
            <a:r>
              <a:rPr sz="1300" spc="-5" dirty="0">
                <a:solidFill>
                  <a:srgbClr val="404040"/>
                </a:solidFill>
                <a:latin typeface="Calibri"/>
                <a:cs typeface="Calibri"/>
              </a:rPr>
              <a:t>nécessaires à cause du </a:t>
            </a:r>
            <a:r>
              <a:rPr sz="1300" spc="-10" dirty="0">
                <a:solidFill>
                  <a:srgbClr val="404040"/>
                </a:solidFill>
                <a:latin typeface="Calibri"/>
                <a:cs typeface="Calibri"/>
              </a:rPr>
              <a:t>temps</a:t>
            </a:r>
            <a:r>
              <a:rPr sz="1300" spc="60" dirty="0">
                <a:solidFill>
                  <a:srgbClr val="404040"/>
                </a:solidFill>
                <a:latin typeface="Calibri"/>
                <a:cs typeface="Calibri"/>
              </a:rPr>
              <a:t> </a:t>
            </a:r>
            <a:r>
              <a:rPr sz="1300" spc="-5" dirty="0">
                <a:solidFill>
                  <a:srgbClr val="404040"/>
                </a:solidFill>
                <a:latin typeface="Calibri"/>
                <a:cs typeface="Calibri"/>
              </a:rPr>
              <a:t>de chargement de la page.</a:t>
            </a:r>
            <a:endParaRPr sz="1300">
              <a:latin typeface="Calibri"/>
              <a:cs typeface="Calibri"/>
            </a:endParaRPr>
          </a:p>
          <a:p>
            <a:pPr>
              <a:lnSpc>
                <a:spcPct val="100000"/>
              </a:lnSpc>
              <a:spcBef>
                <a:spcPts val="25"/>
              </a:spcBef>
            </a:pPr>
            <a:endParaRPr sz="1200">
              <a:latin typeface="Times New Roman"/>
              <a:cs typeface="Times New Roman"/>
            </a:endParaRPr>
          </a:p>
          <a:p>
            <a:pPr marL="88900" marR="129539">
              <a:lnSpc>
                <a:spcPct val="70000"/>
              </a:lnSpc>
            </a:pPr>
            <a:r>
              <a:rPr sz="1300" spc="-25" dirty="0">
                <a:solidFill>
                  <a:srgbClr val="404040"/>
                </a:solidFill>
                <a:latin typeface="Calibri"/>
                <a:cs typeface="Calibri"/>
              </a:rPr>
              <a:t>L’argument </a:t>
            </a:r>
            <a:r>
              <a:rPr sz="1300" b="1" i="1" spc="-15" dirty="0">
                <a:solidFill>
                  <a:srgbClr val="404040"/>
                </a:solidFill>
                <a:latin typeface="Calibri"/>
                <a:cs typeface="Calibri"/>
              </a:rPr>
              <a:t>name=domainToCheck </a:t>
            </a:r>
            <a:r>
              <a:rPr sz="1300" spc="-10" dirty="0">
                <a:solidFill>
                  <a:srgbClr val="404040"/>
                </a:solidFill>
                <a:latin typeface="Calibri"/>
                <a:cs typeface="Calibri"/>
              </a:rPr>
              <a:t>est connu sous </a:t>
            </a:r>
            <a:r>
              <a:rPr sz="1300" spc="-5" dirty="0">
                <a:solidFill>
                  <a:srgbClr val="404040"/>
                </a:solidFill>
                <a:latin typeface="Calibri"/>
                <a:cs typeface="Calibri"/>
              </a:rPr>
              <a:t>le nom de </a:t>
            </a:r>
            <a:r>
              <a:rPr sz="1300" b="1" spc="-10" dirty="0">
                <a:solidFill>
                  <a:srgbClr val="404040"/>
                </a:solidFill>
                <a:latin typeface="Calibri"/>
                <a:cs typeface="Calibri"/>
              </a:rPr>
              <a:t>locateur</a:t>
            </a:r>
            <a:r>
              <a:rPr sz="1300" spc="-10" dirty="0">
                <a:solidFill>
                  <a:srgbClr val="404040"/>
                </a:solidFill>
                <a:latin typeface="Calibri"/>
                <a:cs typeface="Calibri"/>
              </a:rPr>
              <a:t>. </a:t>
            </a:r>
            <a:r>
              <a:rPr sz="1300" spc="-5" dirty="0">
                <a:solidFill>
                  <a:srgbClr val="404040"/>
                </a:solidFill>
                <a:latin typeface="Calibri"/>
                <a:cs typeface="Calibri"/>
              </a:rPr>
              <a:t>Un locateur (</a:t>
            </a:r>
            <a:r>
              <a:rPr sz="1300" i="1" spc="-5" dirty="0">
                <a:solidFill>
                  <a:srgbClr val="404040"/>
                </a:solidFill>
                <a:latin typeface="Calibri"/>
                <a:cs typeface="Calibri"/>
              </a:rPr>
              <a:t>locator</a:t>
            </a:r>
            <a:r>
              <a:rPr sz="1300" spc="-5" dirty="0">
                <a:solidFill>
                  <a:srgbClr val="404040"/>
                </a:solidFill>
                <a:latin typeface="Calibri"/>
                <a:cs typeface="Calibri"/>
              </a:rPr>
              <a:t>) </a:t>
            </a:r>
            <a:r>
              <a:rPr sz="1300" spc="-10" dirty="0">
                <a:solidFill>
                  <a:srgbClr val="404040"/>
                </a:solidFill>
                <a:latin typeface="Calibri"/>
                <a:cs typeface="Calibri"/>
              </a:rPr>
              <a:t>est </a:t>
            </a:r>
            <a:r>
              <a:rPr sz="1300" spc="-5" dirty="0">
                <a:solidFill>
                  <a:srgbClr val="404040"/>
                </a:solidFill>
                <a:latin typeface="Calibri"/>
                <a:cs typeface="Calibri"/>
              </a:rPr>
              <a:t>l’identifiant  </a:t>
            </a:r>
            <a:r>
              <a:rPr sz="1300" spc="-15" dirty="0">
                <a:solidFill>
                  <a:srgbClr val="404040"/>
                </a:solidFill>
                <a:latin typeface="Calibri"/>
                <a:cs typeface="Calibri"/>
              </a:rPr>
              <a:t>d’un </a:t>
            </a:r>
            <a:r>
              <a:rPr sz="1300" spc="-5" dirty="0">
                <a:solidFill>
                  <a:srgbClr val="404040"/>
                </a:solidFill>
                <a:latin typeface="Calibri"/>
                <a:cs typeface="Calibri"/>
              </a:rPr>
              <a:t>élément </a:t>
            </a:r>
            <a:r>
              <a:rPr sz="1300" spc="-10" dirty="0">
                <a:solidFill>
                  <a:srgbClr val="404040"/>
                </a:solidFill>
                <a:latin typeface="Calibri"/>
                <a:cs typeface="Calibri"/>
              </a:rPr>
              <a:t>HTML </a:t>
            </a:r>
            <a:r>
              <a:rPr sz="1300" spc="-5" dirty="0">
                <a:solidFill>
                  <a:srgbClr val="404040"/>
                </a:solidFill>
                <a:latin typeface="Calibri"/>
                <a:cs typeface="Calibri"/>
              </a:rPr>
              <a:t>sur la </a:t>
            </a:r>
            <a:r>
              <a:rPr sz="1300" spc="-10" dirty="0">
                <a:solidFill>
                  <a:srgbClr val="404040"/>
                </a:solidFill>
                <a:latin typeface="Calibri"/>
                <a:cs typeface="Calibri"/>
              </a:rPr>
              <a:t>page </a:t>
            </a:r>
            <a:r>
              <a:rPr sz="1300" spc="-5" dirty="0">
                <a:solidFill>
                  <a:srgbClr val="404040"/>
                </a:solidFill>
                <a:latin typeface="Calibri"/>
                <a:cs typeface="Calibri"/>
              </a:rPr>
              <a:t>web, </a:t>
            </a:r>
            <a:r>
              <a:rPr sz="1300" spc="-10" dirty="0">
                <a:solidFill>
                  <a:srgbClr val="404040"/>
                </a:solidFill>
                <a:latin typeface="Calibri"/>
                <a:cs typeface="Calibri"/>
              </a:rPr>
              <a:t>semblable </a:t>
            </a:r>
            <a:r>
              <a:rPr sz="1300" spc="-5" dirty="0">
                <a:solidFill>
                  <a:srgbClr val="404040"/>
                </a:solidFill>
                <a:latin typeface="Calibri"/>
                <a:cs typeface="Calibri"/>
              </a:rPr>
              <a:t>à un sélecteur CSS.</a:t>
            </a:r>
            <a:r>
              <a:rPr sz="1300" spc="185" dirty="0">
                <a:solidFill>
                  <a:srgbClr val="404040"/>
                </a:solidFill>
                <a:latin typeface="Calibri"/>
                <a:cs typeface="Calibri"/>
              </a:rPr>
              <a:t> </a:t>
            </a:r>
            <a:r>
              <a:rPr sz="1300" spc="-5" dirty="0">
                <a:solidFill>
                  <a:srgbClr val="404040"/>
                </a:solidFill>
                <a:latin typeface="Calibri"/>
                <a:cs typeface="Calibri"/>
              </a:rPr>
              <a:t>Dans ce </a:t>
            </a:r>
            <a:r>
              <a:rPr sz="1300" dirty="0">
                <a:solidFill>
                  <a:srgbClr val="404040"/>
                </a:solidFill>
                <a:latin typeface="Calibri"/>
                <a:cs typeface="Calibri"/>
              </a:rPr>
              <a:t>cas-ci, </a:t>
            </a:r>
            <a:r>
              <a:rPr sz="1300" spc="-5" dirty="0">
                <a:solidFill>
                  <a:srgbClr val="404040"/>
                </a:solidFill>
                <a:latin typeface="Calibri"/>
                <a:cs typeface="Calibri"/>
              </a:rPr>
              <a:t>on se </a:t>
            </a:r>
            <a:r>
              <a:rPr sz="1300" spc="-15" dirty="0">
                <a:solidFill>
                  <a:srgbClr val="404040"/>
                </a:solidFill>
                <a:latin typeface="Calibri"/>
                <a:cs typeface="Calibri"/>
              </a:rPr>
              <a:t>réfère </a:t>
            </a:r>
            <a:r>
              <a:rPr sz="1300" spc="-5" dirty="0">
                <a:solidFill>
                  <a:srgbClr val="404040"/>
                </a:solidFill>
                <a:latin typeface="Calibri"/>
                <a:cs typeface="Calibri"/>
              </a:rPr>
              <a:t>à un élément</a:t>
            </a:r>
            <a:endParaRPr sz="1300">
              <a:latin typeface="Calibri"/>
              <a:cs typeface="Calibri"/>
            </a:endParaRPr>
          </a:p>
          <a:p>
            <a:pPr marL="88900" marR="259715">
              <a:lnSpc>
                <a:spcPct val="70000"/>
              </a:lnSpc>
            </a:pPr>
            <a:r>
              <a:rPr sz="1300" spc="-5" dirty="0">
                <a:solidFill>
                  <a:srgbClr val="404040"/>
                </a:solidFill>
                <a:latin typeface="Calibri"/>
                <a:cs typeface="Calibri"/>
              </a:rPr>
              <a:t>&lt;input&gt; </a:t>
            </a:r>
            <a:r>
              <a:rPr sz="1300" spc="-10" dirty="0">
                <a:solidFill>
                  <a:srgbClr val="404040"/>
                </a:solidFill>
                <a:latin typeface="Calibri"/>
                <a:cs typeface="Calibri"/>
              </a:rPr>
              <a:t>dont </a:t>
            </a:r>
            <a:r>
              <a:rPr sz="1300" spc="-15" dirty="0">
                <a:solidFill>
                  <a:srgbClr val="404040"/>
                </a:solidFill>
                <a:latin typeface="Calibri"/>
                <a:cs typeface="Calibri"/>
              </a:rPr>
              <a:t>l’attribut </a:t>
            </a:r>
            <a:r>
              <a:rPr sz="1300" spc="-10" dirty="0">
                <a:solidFill>
                  <a:srgbClr val="404040"/>
                </a:solidFill>
                <a:latin typeface="Calibri"/>
                <a:cs typeface="Calibri"/>
              </a:rPr>
              <a:t>HTML </a:t>
            </a:r>
            <a:r>
              <a:rPr sz="1300" i="1" spc="-5" dirty="0">
                <a:solidFill>
                  <a:srgbClr val="404040"/>
                </a:solidFill>
                <a:latin typeface="Calibri"/>
                <a:cs typeface="Calibri"/>
              </a:rPr>
              <a:t>name </a:t>
            </a:r>
            <a:r>
              <a:rPr sz="1300" spc="-10" dirty="0">
                <a:solidFill>
                  <a:srgbClr val="404040"/>
                </a:solidFill>
                <a:latin typeface="Calibri"/>
                <a:cs typeface="Calibri"/>
              </a:rPr>
              <a:t>est </a:t>
            </a:r>
            <a:r>
              <a:rPr sz="1300" i="1" spc="-20" dirty="0">
                <a:solidFill>
                  <a:srgbClr val="404040"/>
                </a:solidFill>
                <a:latin typeface="Calibri"/>
                <a:cs typeface="Calibri"/>
              </a:rPr>
              <a:t>“domainToCheck”. </a:t>
            </a:r>
            <a:r>
              <a:rPr sz="1300" spc="-5" dirty="0">
                <a:solidFill>
                  <a:srgbClr val="404040"/>
                </a:solidFill>
                <a:latin typeface="Calibri"/>
                <a:cs typeface="Calibri"/>
              </a:rPr>
              <a:t>La </a:t>
            </a:r>
            <a:r>
              <a:rPr sz="1300" spc="-10" dirty="0">
                <a:solidFill>
                  <a:srgbClr val="404040"/>
                </a:solidFill>
                <a:latin typeface="Calibri"/>
                <a:cs typeface="Calibri"/>
              </a:rPr>
              <a:t>référence </a:t>
            </a:r>
            <a:r>
              <a:rPr sz="1300" spc="-5" dirty="0">
                <a:solidFill>
                  <a:srgbClr val="404040"/>
                </a:solidFill>
                <a:latin typeface="Calibri"/>
                <a:cs typeface="Calibri"/>
              </a:rPr>
              <a:t>de la librairie </a:t>
            </a:r>
            <a:r>
              <a:rPr sz="1300" dirty="0">
                <a:solidFill>
                  <a:srgbClr val="404040"/>
                </a:solidFill>
                <a:latin typeface="Calibri"/>
                <a:cs typeface="Calibri"/>
              </a:rPr>
              <a:t>Selenium</a:t>
            </a:r>
            <a:r>
              <a:rPr sz="1275" u="sng" baseline="26143" dirty="0">
                <a:solidFill>
                  <a:srgbClr val="CC9900"/>
                </a:solidFill>
                <a:uFill>
                  <a:solidFill>
                    <a:srgbClr val="CC9900"/>
                  </a:solidFill>
                </a:uFill>
                <a:latin typeface="Calibri"/>
                <a:cs typeface="Calibri"/>
                <a:hlinkClick r:id="rId3"/>
              </a:rPr>
              <a:t>[4]</a:t>
            </a:r>
            <a:r>
              <a:rPr sz="1275" baseline="26143" dirty="0">
                <a:solidFill>
                  <a:srgbClr val="CC9900"/>
                </a:solidFill>
                <a:latin typeface="Calibri"/>
                <a:cs typeface="Calibri"/>
              </a:rPr>
              <a:t> </a:t>
            </a:r>
            <a:r>
              <a:rPr sz="1300" spc="-10" dirty="0">
                <a:solidFill>
                  <a:srgbClr val="404040"/>
                </a:solidFill>
                <a:latin typeface="Calibri"/>
                <a:cs typeface="Calibri"/>
              </a:rPr>
              <a:t>est </a:t>
            </a:r>
            <a:r>
              <a:rPr sz="1300" spc="-5" dirty="0">
                <a:solidFill>
                  <a:srgbClr val="404040"/>
                </a:solidFill>
                <a:latin typeface="Calibri"/>
                <a:cs typeface="Calibri"/>
              </a:rPr>
              <a:t>un bon  point de départ pour </a:t>
            </a:r>
            <a:r>
              <a:rPr sz="1300" spc="-10" dirty="0">
                <a:solidFill>
                  <a:srgbClr val="404040"/>
                </a:solidFill>
                <a:latin typeface="Calibri"/>
                <a:cs typeface="Calibri"/>
              </a:rPr>
              <a:t>comprendre </a:t>
            </a:r>
            <a:r>
              <a:rPr sz="1300" spc="-5" dirty="0">
                <a:solidFill>
                  <a:srgbClr val="404040"/>
                </a:solidFill>
                <a:latin typeface="Calibri"/>
                <a:cs typeface="Calibri"/>
              </a:rPr>
              <a:t>la </a:t>
            </a:r>
            <a:r>
              <a:rPr sz="1300" spc="-20" dirty="0">
                <a:solidFill>
                  <a:srgbClr val="404040"/>
                </a:solidFill>
                <a:latin typeface="Calibri"/>
                <a:cs typeface="Calibri"/>
              </a:rPr>
              <a:t>syntaxe </a:t>
            </a:r>
            <a:r>
              <a:rPr sz="1300" spc="-5" dirty="0">
                <a:solidFill>
                  <a:srgbClr val="404040"/>
                </a:solidFill>
                <a:latin typeface="Calibri"/>
                <a:cs typeface="Calibri"/>
              </a:rPr>
              <a:t>des </a:t>
            </a:r>
            <a:r>
              <a:rPr sz="1300" spc="-10" dirty="0">
                <a:solidFill>
                  <a:srgbClr val="404040"/>
                </a:solidFill>
                <a:latin typeface="Calibri"/>
                <a:cs typeface="Calibri"/>
              </a:rPr>
              <a:t>locateurs </a:t>
            </a:r>
            <a:r>
              <a:rPr sz="1300" spc="-5" dirty="0">
                <a:solidFill>
                  <a:srgbClr val="404040"/>
                </a:solidFill>
                <a:latin typeface="Calibri"/>
                <a:cs typeface="Calibri"/>
              </a:rPr>
              <a:t>ainsi que les mots clés</a:t>
            </a:r>
            <a:r>
              <a:rPr sz="1300" spc="65" dirty="0">
                <a:solidFill>
                  <a:srgbClr val="404040"/>
                </a:solidFill>
                <a:latin typeface="Calibri"/>
                <a:cs typeface="Calibri"/>
              </a:rPr>
              <a:t> </a:t>
            </a:r>
            <a:r>
              <a:rPr sz="1300" spc="-5" dirty="0">
                <a:solidFill>
                  <a:srgbClr val="404040"/>
                </a:solidFill>
                <a:latin typeface="Calibri"/>
                <a:cs typeface="Calibri"/>
              </a:rPr>
              <a:t>Selenium.</a:t>
            </a:r>
            <a:endParaRPr sz="1300">
              <a:latin typeface="Calibri"/>
              <a:cs typeface="Calibri"/>
            </a:endParaRPr>
          </a:p>
          <a:p>
            <a:pPr marL="88900">
              <a:lnSpc>
                <a:spcPts val="1325"/>
              </a:lnSpc>
              <a:spcBef>
                <a:spcPts val="925"/>
              </a:spcBef>
            </a:pPr>
            <a:r>
              <a:rPr sz="1300" b="1" spc="-5" dirty="0">
                <a:solidFill>
                  <a:srgbClr val="404040"/>
                </a:solidFill>
                <a:latin typeface="Calibri"/>
                <a:cs typeface="Calibri"/>
              </a:rPr>
              <a:t>Input</a:t>
            </a:r>
            <a:r>
              <a:rPr sz="1300" b="1" spc="20" dirty="0">
                <a:solidFill>
                  <a:srgbClr val="404040"/>
                </a:solidFill>
                <a:latin typeface="Calibri"/>
                <a:cs typeface="Calibri"/>
              </a:rPr>
              <a:t> </a:t>
            </a:r>
            <a:r>
              <a:rPr sz="1300" b="1" spc="-40" dirty="0">
                <a:solidFill>
                  <a:srgbClr val="404040"/>
                </a:solidFill>
                <a:latin typeface="Calibri"/>
                <a:cs typeface="Calibri"/>
              </a:rPr>
              <a:t>Text</a:t>
            </a:r>
            <a:r>
              <a:rPr sz="1300" b="1" spc="5" dirty="0">
                <a:solidFill>
                  <a:srgbClr val="404040"/>
                </a:solidFill>
                <a:latin typeface="Calibri"/>
                <a:cs typeface="Calibri"/>
              </a:rPr>
              <a:t> </a:t>
            </a:r>
            <a:r>
              <a:rPr sz="1300" spc="-5" dirty="0">
                <a:solidFill>
                  <a:srgbClr val="404040"/>
                </a:solidFill>
                <a:latin typeface="Calibri"/>
                <a:cs typeface="Calibri"/>
              </a:rPr>
              <a:t>insère</a:t>
            </a:r>
            <a:r>
              <a:rPr sz="1300" spc="20" dirty="0">
                <a:solidFill>
                  <a:srgbClr val="404040"/>
                </a:solidFill>
                <a:latin typeface="Calibri"/>
                <a:cs typeface="Calibri"/>
              </a:rPr>
              <a:t> </a:t>
            </a:r>
            <a:r>
              <a:rPr sz="1300" spc="-5" dirty="0">
                <a:solidFill>
                  <a:srgbClr val="404040"/>
                </a:solidFill>
                <a:latin typeface="Calibri"/>
                <a:cs typeface="Calibri"/>
              </a:rPr>
              <a:t>le</a:t>
            </a:r>
            <a:r>
              <a:rPr sz="1300" spc="10" dirty="0">
                <a:solidFill>
                  <a:srgbClr val="404040"/>
                </a:solidFill>
                <a:latin typeface="Calibri"/>
                <a:cs typeface="Calibri"/>
              </a:rPr>
              <a:t> </a:t>
            </a:r>
            <a:r>
              <a:rPr sz="1300" spc="-15" dirty="0">
                <a:solidFill>
                  <a:srgbClr val="404040"/>
                </a:solidFill>
                <a:latin typeface="Calibri"/>
                <a:cs typeface="Calibri"/>
              </a:rPr>
              <a:t>texte</a:t>
            </a:r>
            <a:r>
              <a:rPr sz="1300" spc="20" dirty="0">
                <a:solidFill>
                  <a:srgbClr val="404040"/>
                </a:solidFill>
                <a:latin typeface="Calibri"/>
                <a:cs typeface="Calibri"/>
              </a:rPr>
              <a:t> </a:t>
            </a:r>
            <a:r>
              <a:rPr sz="1300" spc="-5" dirty="0">
                <a:solidFill>
                  <a:srgbClr val="404040"/>
                </a:solidFill>
                <a:latin typeface="Calibri"/>
                <a:cs typeface="Calibri"/>
              </a:rPr>
              <a:t>donné</a:t>
            </a:r>
            <a:r>
              <a:rPr sz="1300" spc="35" dirty="0">
                <a:solidFill>
                  <a:srgbClr val="404040"/>
                </a:solidFill>
                <a:latin typeface="Calibri"/>
                <a:cs typeface="Calibri"/>
              </a:rPr>
              <a:t> </a:t>
            </a:r>
            <a:r>
              <a:rPr sz="1300" spc="-5" dirty="0">
                <a:solidFill>
                  <a:srgbClr val="404040"/>
                </a:solidFill>
                <a:latin typeface="Calibri"/>
                <a:cs typeface="Calibri"/>
              </a:rPr>
              <a:t>(ici</a:t>
            </a:r>
            <a:r>
              <a:rPr sz="1300" spc="25" dirty="0">
                <a:solidFill>
                  <a:srgbClr val="404040"/>
                </a:solidFill>
                <a:latin typeface="Calibri"/>
                <a:cs typeface="Calibri"/>
              </a:rPr>
              <a:t> </a:t>
            </a:r>
            <a:r>
              <a:rPr sz="1300" i="1" spc="-5" dirty="0">
                <a:solidFill>
                  <a:srgbClr val="404040"/>
                </a:solidFill>
                <a:latin typeface="Calibri"/>
                <a:cs typeface="Calibri"/>
              </a:rPr>
              <a:t>“supercrocodile”</a:t>
            </a:r>
            <a:r>
              <a:rPr sz="1300" spc="-5" dirty="0">
                <a:solidFill>
                  <a:srgbClr val="404040"/>
                </a:solidFill>
                <a:latin typeface="Calibri"/>
                <a:cs typeface="Calibri"/>
              </a:rPr>
              <a:t>)</a:t>
            </a:r>
            <a:r>
              <a:rPr sz="1300" spc="20" dirty="0">
                <a:solidFill>
                  <a:srgbClr val="404040"/>
                </a:solidFill>
                <a:latin typeface="Calibri"/>
                <a:cs typeface="Calibri"/>
              </a:rPr>
              <a:t> </a:t>
            </a:r>
            <a:r>
              <a:rPr sz="1300" spc="-5" dirty="0">
                <a:solidFill>
                  <a:srgbClr val="404040"/>
                </a:solidFill>
                <a:latin typeface="Calibri"/>
                <a:cs typeface="Calibri"/>
              </a:rPr>
              <a:t>dans</a:t>
            </a:r>
            <a:r>
              <a:rPr sz="1300" spc="20" dirty="0">
                <a:solidFill>
                  <a:srgbClr val="404040"/>
                </a:solidFill>
                <a:latin typeface="Calibri"/>
                <a:cs typeface="Calibri"/>
              </a:rPr>
              <a:t> </a:t>
            </a:r>
            <a:r>
              <a:rPr sz="1300" spc="-15" dirty="0">
                <a:solidFill>
                  <a:srgbClr val="404040"/>
                </a:solidFill>
                <a:latin typeface="Calibri"/>
                <a:cs typeface="Calibri"/>
              </a:rPr>
              <a:t>l’élément</a:t>
            </a:r>
            <a:r>
              <a:rPr sz="1300" spc="25" dirty="0">
                <a:solidFill>
                  <a:srgbClr val="404040"/>
                </a:solidFill>
                <a:latin typeface="Calibri"/>
                <a:cs typeface="Calibri"/>
              </a:rPr>
              <a:t> </a:t>
            </a:r>
            <a:r>
              <a:rPr sz="1300" spc="-5" dirty="0">
                <a:solidFill>
                  <a:srgbClr val="404040"/>
                </a:solidFill>
                <a:latin typeface="Calibri"/>
                <a:cs typeface="Calibri"/>
              </a:rPr>
              <a:t>identifié</a:t>
            </a:r>
            <a:r>
              <a:rPr sz="1300" spc="35" dirty="0">
                <a:solidFill>
                  <a:srgbClr val="404040"/>
                </a:solidFill>
                <a:latin typeface="Calibri"/>
                <a:cs typeface="Calibri"/>
              </a:rPr>
              <a:t> </a:t>
            </a:r>
            <a:r>
              <a:rPr sz="1300" spc="-5" dirty="0">
                <a:solidFill>
                  <a:srgbClr val="404040"/>
                </a:solidFill>
                <a:latin typeface="Calibri"/>
                <a:cs typeface="Calibri"/>
              </a:rPr>
              <a:t>par</a:t>
            </a:r>
            <a:r>
              <a:rPr sz="1300" spc="5" dirty="0">
                <a:solidFill>
                  <a:srgbClr val="404040"/>
                </a:solidFill>
                <a:latin typeface="Calibri"/>
                <a:cs typeface="Calibri"/>
              </a:rPr>
              <a:t> </a:t>
            </a:r>
            <a:r>
              <a:rPr sz="1300" spc="-5" dirty="0">
                <a:solidFill>
                  <a:srgbClr val="404040"/>
                </a:solidFill>
                <a:latin typeface="Calibri"/>
                <a:cs typeface="Calibri"/>
              </a:rPr>
              <a:t>le</a:t>
            </a:r>
            <a:r>
              <a:rPr sz="1300" spc="10" dirty="0">
                <a:solidFill>
                  <a:srgbClr val="404040"/>
                </a:solidFill>
                <a:latin typeface="Calibri"/>
                <a:cs typeface="Calibri"/>
              </a:rPr>
              <a:t> </a:t>
            </a:r>
            <a:r>
              <a:rPr sz="1300" spc="-5" dirty="0">
                <a:solidFill>
                  <a:srgbClr val="404040"/>
                </a:solidFill>
                <a:latin typeface="Calibri"/>
                <a:cs typeface="Calibri"/>
              </a:rPr>
              <a:t>locateur</a:t>
            </a:r>
            <a:r>
              <a:rPr sz="1300" spc="20" dirty="0">
                <a:solidFill>
                  <a:srgbClr val="404040"/>
                </a:solidFill>
                <a:latin typeface="Calibri"/>
                <a:cs typeface="Calibri"/>
              </a:rPr>
              <a:t> </a:t>
            </a:r>
            <a:r>
              <a:rPr sz="1300" spc="-5" dirty="0">
                <a:solidFill>
                  <a:srgbClr val="404040"/>
                </a:solidFill>
                <a:latin typeface="Calibri"/>
                <a:cs typeface="Calibri"/>
              </a:rPr>
              <a:t>(ici</a:t>
            </a:r>
            <a:r>
              <a:rPr sz="1300" spc="10" dirty="0">
                <a:solidFill>
                  <a:srgbClr val="404040"/>
                </a:solidFill>
                <a:latin typeface="Calibri"/>
                <a:cs typeface="Calibri"/>
              </a:rPr>
              <a:t> </a:t>
            </a:r>
            <a:r>
              <a:rPr sz="1300" spc="-5" dirty="0">
                <a:solidFill>
                  <a:srgbClr val="404040"/>
                </a:solidFill>
                <a:latin typeface="Calibri"/>
                <a:cs typeface="Calibri"/>
              </a:rPr>
              <a:t>la</a:t>
            </a:r>
            <a:r>
              <a:rPr sz="1300" spc="5" dirty="0">
                <a:solidFill>
                  <a:srgbClr val="404040"/>
                </a:solidFill>
                <a:latin typeface="Calibri"/>
                <a:cs typeface="Calibri"/>
              </a:rPr>
              <a:t> </a:t>
            </a:r>
            <a:r>
              <a:rPr sz="1300" spc="-10" dirty="0">
                <a:solidFill>
                  <a:srgbClr val="404040"/>
                </a:solidFill>
                <a:latin typeface="Calibri"/>
                <a:cs typeface="Calibri"/>
              </a:rPr>
              <a:t>boîte</a:t>
            </a:r>
            <a:r>
              <a:rPr sz="1300" spc="25" dirty="0">
                <a:solidFill>
                  <a:srgbClr val="404040"/>
                </a:solidFill>
                <a:latin typeface="Calibri"/>
                <a:cs typeface="Calibri"/>
              </a:rPr>
              <a:t> </a:t>
            </a:r>
            <a:r>
              <a:rPr sz="1300" spc="-10" dirty="0">
                <a:solidFill>
                  <a:srgbClr val="404040"/>
                </a:solidFill>
                <a:latin typeface="Calibri"/>
                <a:cs typeface="Calibri"/>
              </a:rPr>
              <a:t>de</a:t>
            </a:r>
            <a:endParaRPr sz="1300">
              <a:latin typeface="Calibri"/>
              <a:cs typeface="Calibri"/>
            </a:endParaRPr>
          </a:p>
          <a:p>
            <a:pPr marL="88900">
              <a:lnSpc>
                <a:spcPts val="1325"/>
              </a:lnSpc>
            </a:pPr>
            <a:r>
              <a:rPr sz="1300" spc="-5" dirty="0">
                <a:solidFill>
                  <a:srgbClr val="404040"/>
                </a:solidFill>
                <a:latin typeface="Calibri"/>
                <a:cs typeface="Calibri"/>
              </a:rPr>
              <a:t>recherche).</a:t>
            </a:r>
            <a:endParaRPr sz="1300">
              <a:latin typeface="Calibri"/>
              <a:cs typeface="Calibri"/>
            </a:endParaRPr>
          </a:p>
          <a:p>
            <a:pPr>
              <a:lnSpc>
                <a:spcPct val="100000"/>
              </a:lnSpc>
              <a:spcBef>
                <a:spcPts val="25"/>
              </a:spcBef>
            </a:pPr>
            <a:endParaRPr sz="1200">
              <a:latin typeface="Times New Roman"/>
              <a:cs typeface="Times New Roman"/>
            </a:endParaRPr>
          </a:p>
          <a:p>
            <a:pPr marL="88900" marR="90170">
              <a:lnSpc>
                <a:spcPct val="70000"/>
              </a:lnSpc>
            </a:pPr>
            <a:r>
              <a:rPr sz="1300" b="1" spc="-5" dirty="0">
                <a:solidFill>
                  <a:srgbClr val="404040"/>
                </a:solidFill>
                <a:latin typeface="Calibri"/>
                <a:cs typeface="Calibri"/>
              </a:rPr>
              <a:t>Click </a:t>
            </a:r>
            <a:r>
              <a:rPr sz="1300" b="1" spc="-10" dirty="0">
                <a:solidFill>
                  <a:srgbClr val="404040"/>
                </a:solidFill>
                <a:latin typeface="Calibri"/>
                <a:cs typeface="Calibri"/>
              </a:rPr>
              <a:t>Button </a:t>
            </a:r>
            <a:r>
              <a:rPr sz="1300" spc="-10" dirty="0">
                <a:solidFill>
                  <a:srgbClr val="404040"/>
                </a:solidFill>
                <a:latin typeface="Calibri"/>
                <a:cs typeface="Calibri"/>
              </a:rPr>
              <a:t>va… </a:t>
            </a:r>
            <a:r>
              <a:rPr sz="1300" dirty="0">
                <a:solidFill>
                  <a:srgbClr val="404040"/>
                </a:solidFill>
                <a:latin typeface="Calibri"/>
                <a:cs typeface="Calibri"/>
              </a:rPr>
              <a:t>cliquer </a:t>
            </a:r>
            <a:r>
              <a:rPr sz="1300" spc="-5" dirty="0">
                <a:solidFill>
                  <a:srgbClr val="404040"/>
                </a:solidFill>
                <a:latin typeface="Calibri"/>
                <a:cs typeface="Calibri"/>
              </a:rPr>
              <a:t>sur le </a:t>
            </a:r>
            <a:r>
              <a:rPr sz="1300" spc="-10" dirty="0">
                <a:solidFill>
                  <a:srgbClr val="404040"/>
                </a:solidFill>
                <a:latin typeface="Calibri"/>
                <a:cs typeface="Calibri"/>
              </a:rPr>
              <a:t>bouton </a:t>
            </a:r>
            <a:r>
              <a:rPr sz="1300" spc="-5" dirty="0">
                <a:solidFill>
                  <a:srgbClr val="404040"/>
                </a:solidFill>
                <a:latin typeface="Calibri"/>
                <a:cs typeface="Calibri"/>
              </a:rPr>
              <a:t>identifié par un </a:t>
            </a:r>
            <a:r>
              <a:rPr sz="1300" spc="-10" dirty="0">
                <a:solidFill>
                  <a:srgbClr val="404040"/>
                </a:solidFill>
                <a:latin typeface="Calibri"/>
                <a:cs typeface="Calibri"/>
              </a:rPr>
              <a:t>locateur </a:t>
            </a:r>
            <a:r>
              <a:rPr sz="1300" spc="-5" dirty="0">
                <a:solidFill>
                  <a:srgbClr val="404040"/>
                </a:solidFill>
                <a:latin typeface="Calibri"/>
                <a:cs typeface="Calibri"/>
              </a:rPr>
              <a:t>(ici le </a:t>
            </a:r>
            <a:r>
              <a:rPr sz="1300" spc="-10" dirty="0">
                <a:solidFill>
                  <a:srgbClr val="404040"/>
                </a:solidFill>
                <a:latin typeface="Calibri"/>
                <a:cs typeface="Calibri"/>
              </a:rPr>
              <a:t>bouton soumettre </a:t>
            </a:r>
            <a:r>
              <a:rPr sz="1300" spc="-5" dirty="0">
                <a:solidFill>
                  <a:srgbClr val="404040"/>
                </a:solidFill>
                <a:latin typeface="Calibri"/>
                <a:cs typeface="Calibri"/>
              </a:rPr>
              <a:t>du </a:t>
            </a:r>
            <a:r>
              <a:rPr sz="1300" spc="-10" dirty="0">
                <a:solidFill>
                  <a:srgbClr val="404040"/>
                </a:solidFill>
                <a:latin typeface="Calibri"/>
                <a:cs typeface="Calibri"/>
              </a:rPr>
              <a:t>formulaire de  </a:t>
            </a:r>
            <a:r>
              <a:rPr sz="1300" spc="-5" dirty="0">
                <a:solidFill>
                  <a:srgbClr val="404040"/>
                </a:solidFill>
                <a:latin typeface="Calibri"/>
                <a:cs typeface="Calibri"/>
              </a:rPr>
              <a:t>recherche). </a:t>
            </a:r>
            <a:r>
              <a:rPr sz="1300" spc="-15" dirty="0">
                <a:solidFill>
                  <a:srgbClr val="404040"/>
                </a:solidFill>
                <a:latin typeface="Calibri"/>
                <a:cs typeface="Calibri"/>
              </a:rPr>
              <a:t>Cette </a:t>
            </a:r>
            <a:r>
              <a:rPr sz="1300" spc="-10" dirty="0">
                <a:solidFill>
                  <a:srgbClr val="404040"/>
                </a:solidFill>
                <a:latin typeface="Calibri"/>
                <a:cs typeface="Calibri"/>
              </a:rPr>
              <a:t>fois, </a:t>
            </a:r>
            <a:r>
              <a:rPr sz="1300" spc="-5" dirty="0">
                <a:solidFill>
                  <a:srgbClr val="404040"/>
                </a:solidFill>
                <a:latin typeface="Calibri"/>
                <a:cs typeface="Calibri"/>
              </a:rPr>
              <a:t>le locateur </a:t>
            </a:r>
            <a:r>
              <a:rPr sz="1300" spc="-10" dirty="0">
                <a:solidFill>
                  <a:srgbClr val="404040"/>
                </a:solidFill>
                <a:latin typeface="Calibri"/>
                <a:cs typeface="Calibri"/>
              </a:rPr>
              <a:t>commence </a:t>
            </a:r>
            <a:r>
              <a:rPr sz="1300" spc="-5" dirty="0">
                <a:solidFill>
                  <a:srgbClr val="404040"/>
                </a:solidFill>
                <a:latin typeface="Calibri"/>
                <a:cs typeface="Calibri"/>
              </a:rPr>
              <a:t>par </a:t>
            </a:r>
            <a:r>
              <a:rPr sz="1300" i="1" spc="-5" dirty="0">
                <a:solidFill>
                  <a:srgbClr val="404040"/>
                </a:solidFill>
                <a:latin typeface="Calibri"/>
                <a:cs typeface="Calibri"/>
              </a:rPr>
              <a:t>xpath=</a:t>
            </a:r>
            <a:r>
              <a:rPr sz="1300" spc="-5" dirty="0">
                <a:solidFill>
                  <a:srgbClr val="404040"/>
                </a:solidFill>
                <a:latin typeface="Calibri"/>
                <a:cs typeface="Calibri"/>
              </a:rPr>
              <a:t>. Plonger dans la </a:t>
            </a:r>
            <a:r>
              <a:rPr sz="1300" spc="-15" dirty="0">
                <a:solidFill>
                  <a:srgbClr val="404040"/>
                </a:solidFill>
                <a:latin typeface="Calibri"/>
                <a:cs typeface="Calibri"/>
              </a:rPr>
              <a:t>syntaxe </a:t>
            </a:r>
            <a:r>
              <a:rPr sz="1300" spc="-5" dirty="0">
                <a:solidFill>
                  <a:srgbClr val="404040"/>
                </a:solidFill>
                <a:latin typeface="Calibri"/>
                <a:cs typeface="Calibri"/>
              </a:rPr>
              <a:t>xpath </a:t>
            </a:r>
            <a:r>
              <a:rPr sz="1300" spc="-10" dirty="0">
                <a:solidFill>
                  <a:srgbClr val="404040"/>
                </a:solidFill>
                <a:latin typeface="Calibri"/>
                <a:cs typeface="Calibri"/>
              </a:rPr>
              <a:t>est </a:t>
            </a:r>
            <a:r>
              <a:rPr sz="1300" spc="-5" dirty="0">
                <a:solidFill>
                  <a:srgbClr val="404040"/>
                </a:solidFill>
                <a:latin typeface="Calibri"/>
                <a:cs typeface="Calibri"/>
              </a:rPr>
              <a:t>au-delà de la  portée de cet article. Il </a:t>
            </a:r>
            <a:r>
              <a:rPr sz="1300" spc="-10" dirty="0">
                <a:solidFill>
                  <a:srgbClr val="404040"/>
                </a:solidFill>
                <a:latin typeface="Calibri"/>
                <a:cs typeface="Calibri"/>
              </a:rPr>
              <a:t>suffit </a:t>
            </a:r>
            <a:r>
              <a:rPr sz="1300" spc="-5" dirty="0">
                <a:solidFill>
                  <a:srgbClr val="404040"/>
                </a:solidFill>
                <a:latin typeface="Calibri"/>
                <a:cs typeface="Calibri"/>
              </a:rPr>
              <a:t>de </a:t>
            </a:r>
            <a:r>
              <a:rPr sz="1300" spc="-10" dirty="0">
                <a:solidFill>
                  <a:srgbClr val="404040"/>
                </a:solidFill>
                <a:latin typeface="Calibri"/>
                <a:cs typeface="Calibri"/>
              </a:rPr>
              <a:t>dire </a:t>
            </a:r>
            <a:r>
              <a:rPr sz="1300" spc="-5" dirty="0">
                <a:solidFill>
                  <a:srgbClr val="404040"/>
                </a:solidFill>
                <a:latin typeface="Calibri"/>
                <a:cs typeface="Calibri"/>
              </a:rPr>
              <a:t>que les </a:t>
            </a:r>
            <a:r>
              <a:rPr sz="1300" spc="-10" dirty="0">
                <a:solidFill>
                  <a:srgbClr val="404040"/>
                </a:solidFill>
                <a:latin typeface="Calibri"/>
                <a:cs typeface="Calibri"/>
              </a:rPr>
              <a:t>locateurs peuvent être </a:t>
            </a:r>
            <a:r>
              <a:rPr sz="1300" spc="-5" dirty="0">
                <a:solidFill>
                  <a:srgbClr val="404040"/>
                </a:solidFill>
                <a:latin typeface="Calibri"/>
                <a:cs typeface="Calibri"/>
              </a:rPr>
              <a:t>de </a:t>
            </a:r>
            <a:r>
              <a:rPr sz="1300" spc="-10" dirty="0">
                <a:solidFill>
                  <a:srgbClr val="404040"/>
                </a:solidFill>
                <a:latin typeface="Calibri"/>
                <a:cs typeface="Calibri"/>
              </a:rPr>
              <a:t>différents </a:t>
            </a:r>
            <a:r>
              <a:rPr sz="1300" spc="-5" dirty="0">
                <a:solidFill>
                  <a:srgbClr val="404040"/>
                </a:solidFill>
                <a:latin typeface="Calibri"/>
                <a:cs typeface="Calibri"/>
              </a:rPr>
              <a:t>types : </a:t>
            </a:r>
            <a:r>
              <a:rPr sz="1300" spc="-10" dirty="0">
                <a:solidFill>
                  <a:srgbClr val="404040"/>
                </a:solidFill>
                <a:latin typeface="Calibri"/>
                <a:cs typeface="Calibri"/>
              </a:rPr>
              <a:t>attribute, </a:t>
            </a:r>
            <a:r>
              <a:rPr sz="1300" spc="-5" dirty="0">
                <a:solidFill>
                  <a:srgbClr val="404040"/>
                </a:solidFill>
                <a:latin typeface="Calibri"/>
                <a:cs typeface="Calibri"/>
              </a:rPr>
              <a:t>css, xpath,  </a:t>
            </a:r>
            <a:r>
              <a:rPr sz="1300" spc="-10" dirty="0">
                <a:solidFill>
                  <a:srgbClr val="404040"/>
                </a:solidFill>
                <a:latin typeface="Calibri"/>
                <a:cs typeface="Calibri"/>
              </a:rPr>
              <a:t>etc. </a:t>
            </a:r>
            <a:r>
              <a:rPr sz="1300" spc="-5" dirty="0">
                <a:solidFill>
                  <a:srgbClr val="404040"/>
                </a:solidFill>
                <a:latin typeface="Calibri"/>
                <a:cs typeface="Calibri"/>
              </a:rPr>
              <a:t>Ce </a:t>
            </a:r>
            <a:r>
              <a:rPr sz="1300" spc="-10" dirty="0">
                <a:solidFill>
                  <a:srgbClr val="404040"/>
                </a:solidFill>
                <a:latin typeface="Calibri"/>
                <a:cs typeface="Calibri"/>
              </a:rPr>
              <a:t>sont toutes </a:t>
            </a:r>
            <a:r>
              <a:rPr sz="1300" spc="-5" dirty="0">
                <a:solidFill>
                  <a:srgbClr val="404040"/>
                </a:solidFill>
                <a:latin typeface="Calibri"/>
                <a:cs typeface="Calibri"/>
              </a:rPr>
              <a:t>des </a:t>
            </a:r>
            <a:r>
              <a:rPr sz="1300" spc="-10" dirty="0">
                <a:solidFill>
                  <a:srgbClr val="404040"/>
                </a:solidFill>
                <a:latin typeface="Calibri"/>
                <a:cs typeface="Calibri"/>
              </a:rPr>
              <a:t>façons différentes </a:t>
            </a:r>
            <a:r>
              <a:rPr sz="1300" spc="-5" dirty="0">
                <a:solidFill>
                  <a:srgbClr val="404040"/>
                </a:solidFill>
                <a:latin typeface="Calibri"/>
                <a:cs typeface="Calibri"/>
              </a:rPr>
              <a:t>d’identifier des éléments </a:t>
            </a:r>
            <a:r>
              <a:rPr sz="1300" spc="-10" dirty="0">
                <a:solidFill>
                  <a:srgbClr val="404040"/>
                </a:solidFill>
                <a:latin typeface="Calibri"/>
                <a:cs typeface="Calibri"/>
              </a:rPr>
              <a:t>HTML </a:t>
            </a:r>
            <a:r>
              <a:rPr sz="1300" spc="-5" dirty="0">
                <a:solidFill>
                  <a:srgbClr val="404040"/>
                </a:solidFill>
                <a:latin typeface="Calibri"/>
                <a:cs typeface="Calibri"/>
              </a:rPr>
              <a:t>sur une </a:t>
            </a:r>
            <a:r>
              <a:rPr sz="1300" spc="-10" dirty="0">
                <a:solidFill>
                  <a:srgbClr val="404040"/>
                </a:solidFill>
                <a:latin typeface="Calibri"/>
                <a:cs typeface="Calibri"/>
              </a:rPr>
              <a:t>page </a:t>
            </a:r>
            <a:r>
              <a:rPr sz="1300" spc="-5" dirty="0">
                <a:solidFill>
                  <a:srgbClr val="404040"/>
                </a:solidFill>
                <a:latin typeface="Calibri"/>
                <a:cs typeface="Calibri"/>
              </a:rPr>
              <a:t>web. Dépendamment  de </a:t>
            </a:r>
            <a:r>
              <a:rPr sz="1300" spc="-15" dirty="0">
                <a:solidFill>
                  <a:srgbClr val="404040"/>
                </a:solidFill>
                <a:latin typeface="Calibri"/>
                <a:cs typeface="Calibri"/>
              </a:rPr>
              <a:t>l’élément, </a:t>
            </a:r>
            <a:r>
              <a:rPr sz="1300" spc="-5" dirty="0">
                <a:solidFill>
                  <a:srgbClr val="404040"/>
                </a:solidFill>
                <a:latin typeface="Calibri"/>
                <a:cs typeface="Calibri"/>
              </a:rPr>
              <a:t>certains </a:t>
            </a:r>
            <a:r>
              <a:rPr sz="1300" spc="-10" dirty="0">
                <a:solidFill>
                  <a:srgbClr val="404040"/>
                </a:solidFill>
                <a:latin typeface="Calibri"/>
                <a:cs typeface="Calibri"/>
              </a:rPr>
              <a:t>locateurs vont produire </a:t>
            </a:r>
            <a:r>
              <a:rPr sz="1300" spc="-5" dirty="0">
                <a:solidFill>
                  <a:srgbClr val="404040"/>
                </a:solidFill>
                <a:latin typeface="Calibri"/>
                <a:cs typeface="Calibri"/>
              </a:rPr>
              <a:t>une </a:t>
            </a:r>
            <a:r>
              <a:rPr sz="1300" spc="-10" dirty="0">
                <a:solidFill>
                  <a:srgbClr val="404040"/>
                </a:solidFill>
                <a:latin typeface="Calibri"/>
                <a:cs typeface="Calibri"/>
              </a:rPr>
              <a:t>notation </a:t>
            </a:r>
            <a:r>
              <a:rPr sz="1300" spc="-5" dirty="0">
                <a:solidFill>
                  <a:srgbClr val="404040"/>
                </a:solidFill>
                <a:latin typeface="Calibri"/>
                <a:cs typeface="Calibri"/>
              </a:rPr>
              <a:t>plus </a:t>
            </a:r>
            <a:r>
              <a:rPr sz="1300" spc="-10" dirty="0">
                <a:solidFill>
                  <a:srgbClr val="404040"/>
                </a:solidFill>
                <a:latin typeface="Calibri"/>
                <a:cs typeface="Calibri"/>
              </a:rPr>
              <a:t>compacte </a:t>
            </a:r>
            <a:r>
              <a:rPr sz="1300" spc="-5" dirty="0">
                <a:solidFill>
                  <a:srgbClr val="404040"/>
                </a:solidFill>
                <a:latin typeface="Calibri"/>
                <a:cs typeface="Calibri"/>
              </a:rPr>
              <a:t>ou </a:t>
            </a:r>
            <a:r>
              <a:rPr sz="1300" spc="-15" dirty="0">
                <a:solidFill>
                  <a:srgbClr val="404040"/>
                </a:solidFill>
                <a:latin typeface="Calibri"/>
                <a:cs typeface="Calibri"/>
              </a:rPr>
              <a:t>seront </a:t>
            </a:r>
            <a:r>
              <a:rPr sz="1300" spc="-5" dirty="0">
                <a:solidFill>
                  <a:srgbClr val="404040"/>
                </a:solidFill>
                <a:latin typeface="Calibri"/>
                <a:cs typeface="Calibri"/>
              </a:rPr>
              <a:t>plus intuitifs à  </a:t>
            </a:r>
            <a:r>
              <a:rPr sz="1300" spc="-10" dirty="0">
                <a:solidFill>
                  <a:srgbClr val="404040"/>
                </a:solidFill>
                <a:latin typeface="Calibri"/>
                <a:cs typeface="Calibri"/>
              </a:rPr>
              <a:t>comprendre.</a:t>
            </a:r>
            <a:endParaRPr sz="1300">
              <a:latin typeface="Calibri"/>
              <a:cs typeface="Calibri"/>
            </a:endParaRPr>
          </a:p>
          <a:p>
            <a:pPr>
              <a:lnSpc>
                <a:spcPct val="100000"/>
              </a:lnSpc>
              <a:spcBef>
                <a:spcPts val="25"/>
              </a:spcBef>
            </a:pPr>
            <a:endParaRPr sz="1200">
              <a:latin typeface="Times New Roman"/>
              <a:cs typeface="Times New Roman"/>
            </a:endParaRPr>
          </a:p>
          <a:p>
            <a:pPr marL="88900" marR="17780">
              <a:lnSpc>
                <a:spcPct val="70000"/>
              </a:lnSpc>
            </a:pPr>
            <a:r>
              <a:rPr sz="1300" b="1" spc="-20" dirty="0">
                <a:solidFill>
                  <a:srgbClr val="404040"/>
                </a:solidFill>
                <a:latin typeface="Calibri"/>
                <a:cs typeface="Calibri"/>
              </a:rPr>
              <a:t>Wait </a:t>
            </a:r>
            <a:r>
              <a:rPr sz="1300" b="1" spc="-10" dirty="0">
                <a:solidFill>
                  <a:srgbClr val="404040"/>
                </a:solidFill>
                <a:latin typeface="Calibri"/>
                <a:cs typeface="Calibri"/>
              </a:rPr>
              <a:t>Until </a:t>
            </a:r>
            <a:r>
              <a:rPr sz="1300" b="1" spc="-20" dirty="0">
                <a:solidFill>
                  <a:srgbClr val="404040"/>
                </a:solidFill>
                <a:latin typeface="Calibri"/>
                <a:cs typeface="Calibri"/>
              </a:rPr>
              <a:t>Page </a:t>
            </a:r>
            <a:r>
              <a:rPr sz="1300" b="1" spc="-10" dirty="0">
                <a:solidFill>
                  <a:srgbClr val="404040"/>
                </a:solidFill>
                <a:latin typeface="Calibri"/>
                <a:cs typeface="Calibri"/>
              </a:rPr>
              <a:t>Contains Element </a:t>
            </a:r>
            <a:r>
              <a:rPr sz="1300" spc="-15" dirty="0">
                <a:solidFill>
                  <a:srgbClr val="404040"/>
                </a:solidFill>
                <a:latin typeface="Calibri"/>
                <a:cs typeface="Calibri"/>
              </a:rPr>
              <a:t>va </a:t>
            </a:r>
            <a:r>
              <a:rPr sz="1300" spc="-10" dirty="0">
                <a:solidFill>
                  <a:srgbClr val="404040"/>
                </a:solidFill>
                <a:latin typeface="Calibri"/>
                <a:cs typeface="Calibri"/>
              </a:rPr>
              <a:t>faire </a:t>
            </a:r>
            <a:r>
              <a:rPr sz="1300" spc="-5" dirty="0">
                <a:solidFill>
                  <a:srgbClr val="404040"/>
                </a:solidFill>
                <a:latin typeface="Calibri"/>
                <a:cs typeface="Calibri"/>
              </a:rPr>
              <a:t>une pause dans </a:t>
            </a:r>
            <a:r>
              <a:rPr sz="1300" spc="-20" dirty="0">
                <a:solidFill>
                  <a:srgbClr val="404040"/>
                </a:solidFill>
                <a:latin typeface="Calibri"/>
                <a:cs typeface="Calibri"/>
              </a:rPr>
              <a:t>l’exécution jusqu’à </a:t>
            </a:r>
            <a:r>
              <a:rPr sz="1300" spc="-5" dirty="0">
                <a:solidFill>
                  <a:srgbClr val="404040"/>
                </a:solidFill>
                <a:latin typeface="Calibri"/>
                <a:cs typeface="Calibri"/>
              </a:rPr>
              <a:t>ce </a:t>
            </a:r>
            <a:r>
              <a:rPr sz="1300" spc="-10" dirty="0">
                <a:solidFill>
                  <a:srgbClr val="404040"/>
                </a:solidFill>
                <a:latin typeface="Calibri"/>
                <a:cs typeface="Calibri"/>
              </a:rPr>
              <a:t>qu’un </a:t>
            </a:r>
            <a:r>
              <a:rPr sz="1300" spc="-5" dirty="0">
                <a:solidFill>
                  <a:srgbClr val="404040"/>
                </a:solidFill>
                <a:latin typeface="Calibri"/>
                <a:cs typeface="Calibri"/>
              </a:rPr>
              <a:t>élément </a:t>
            </a:r>
            <a:r>
              <a:rPr sz="1300" spc="-10" dirty="0">
                <a:solidFill>
                  <a:srgbClr val="404040"/>
                </a:solidFill>
                <a:latin typeface="Calibri"/>
                <a:cs typeface="Calibri"/>
              </a:rPr>
              <a:t>HTML </a:t>
            </a:r>
            <a:r>
              <a:rPr sz="1300" spc="-5" dirty="0">
                <a:solidFill>
                  <a:srgbClr val="404040"/>
                </a:solidFill>
                <a:latin typeface="Calibri"/>
                <a:cs typeface="Calibri"/>
              </a:rPr>
              <a:t>donné  </a:t>
            </a:r>
            <a:r>
              <a:rPr sz="1300" spc="-10" dirty="0">
                <a:solidFill>
                  <a:srgbClr val="404040"/>
                </a:solidFill>
                <a:latin typeface="Calibri"/>
                <a:cs typeface="Calibri"/>
              </a:rPr>
              <a:t>soit présent </a:t>
            </a:r>
            <a:r>
              <a:rPr sz="1300" spc="-5" dirty="0">
                <a:solidFill>
                  <a:srgbClr val="404040"/>
                </a:solidFill>
                <a:latin typeface="Calibri"/>
                <a:cs typeface="Calibri"/>
              </a:rPr>
              <a:t>dans la </a:t>
            </a:r>
            <a:r>
              <a:rPr sz="1300" spc="-10" dirty="0">
                <a:solidFill>
                  <a:srgbClr val="404040"/>
                </a:solidFill>
                <a:latin typeface="Calibri"/>
                <a:cs typeface="Calibri"/>
              </a:rPr>
              <a:t>page </a:t>
            </a:r>
            <a:r>
              <a:rPr sz="1300" spc="-5" dirty="0">
                <a:solidFill>
                  <a:srgbClr val="404040"/>
                </a:solidFill>
                <a:latin typeface="Calibri"/>
                <a:cs typeface="Calibri"/>
              </a:rPr>
              <a:t>(ici le </a:t>
            </a:r>
            <a:r>
              <a:rPr sz="1300" spc="-10" dirty="0">
                <a:solidFill>
                  <a:srgbClr val="404040"/>
                </a:solidFill>
                <a:latin typeface="Calibri"/>
                <a:cs typeface="Calibri"/>
              </a:rPr>
              <a:t>gros </a:t>
            </a:r>
            <a:r>
              <a:rPr sz="1300" spc="-5" dirty="0">
                <a:solidFill>
                  <a:srgbClr val="404040"/>
                </a:solidFill>
                <a:latin typeface="Calibri"/>
                <a:cs typeface="Calibri"/>
              </a:rPr>
              <a:t>titre « </a:t>
            </a:r>
            <a:r>
              <a:rPr sz="1300" i="1" spc="-10" dirty="0">
                <a:solidFill>
                  <a:srgbClr val="404040"/>
                </a:solidFill>
                <a:latin typeface="Calibri"/>
                <a:cs typeface="Calibri"/>
              </a:rPr>
              <a:t>exact match </a:t>
            </a:r>
            <a:r>
              <a:rPr sz="1300" i="1" dirty="0">
                <a:solidFill>
                  <a:srgbClr val="404040"/>
                </a:solidFill>
                <a:latin typeface="Calibri"/>
                <a:cs typeface="Calibri"/>
              </a:rPr>
              <a:t>headline </a:t>
            </a:r>
            <a:r>
              <a:rPr sz="1300" spc="-5" dirty="0">
                <a:solidFill>
                  <a:srgbClr val="404040"/>
                </a:solidFill>
                <a:latin typeface="Calibri"/>
                <a:cs typeface="Calibri"/>
              </a:rPr>
              <a:t>»). Ce mot clé </a:t>
            </a:r>
            <a:r>
              <a:rPr sz="1300" spc="-10" dirty="0">
                <a:solidFill>
                  <a:srgbClr val="404040"/>
                </a:solidFill>
                <a:latin typeface="Calibri"/>
                <a:cs typeface="Calibri"/>
              </a:rPr>
              <a:t>est </a:t>
            </a:r>
            <a:r>
              <a:rPr sz="1300" spc="-5" dirty="0">
                <a:solidFill>
                  <a:srgbClr val="404040"/>
                </a:solidFill>
                <a:latin typeface="Calibri"/>
                <a:cs typeface="Calibri"/>
              </a:rPr>
              <a:t>utile </a:t>
            </a:r>
            <a:r>
              <a:rPr sz="1300" spc="-10" dirty="0">
                <a:solidFill>
                  <a:srgbClr val="404040"/>
                </a:solidFill>
                <a:latin typeface="Calibri"/>
                <a:cs typeface="Calibri"/>
              </a:rPr>
              <a:t>lorsque </a:t>
            </a:r>
            <a:r>
              <a:rPr sz="1300" spc="-5" dirty="0">
                <a:solidFill>
                  <a:srgbClr val="404040"/>
                </a:solidFill>
                <a:latin typeface="Calibri"/>
                <a:cs typeface="Calibri"/>
              </a:rPr>
              <a:t>la présence  </a:t>
            </a:r>
            <a:r>
              <a:rPr sz="1300" spc="-15" dirty="0">
                <a:solidFill>
                  <a:srgbClr val="404040"/>
                </a:solidFill>
                <a:latin typeface="Calibri"/>
                <a:cs typeface="Calibri"/>
              </a:rPr>
              <a:t>d’un </a:t>
            </a:r>
            <a:r>
              <a:rPr sz="1300" spc="-5" dirty="0">
                <a:solidFill>
                  <a:srgbClr val="404040"/>
                </a:solidFill>
                <a:latin typeface="Calibri"/>
                <a:cs typeface="Calibri"/>
              </a:rPr>
              <a:t>certain élément implique un certain </a:t>
            </a:r>
            <a:r>
              <a:rPr sz="1300" spc="-15" dirty="0">
                <a:solidFill>
                  <a:srgbClr val="404040"/>
                </a:solidFill>
                <a:latin typeface="Calibri"/>
                <a:cs typeface="Calibri"/>
              </a:rPr>
              <a:t>état </a:t>
            </a:r>
            <a:r>
              <a:rPr sz="1300" spc="-5" dirty="0">
                <a:solidFill>
                  <a:srgbClr val="404040"/>
                </a:solidFill>
                <a:latin typeface="Calibri"/>
                <a:cs typeface="Calibri"/>
              </a:rPr>
              <a:t>de </a:t>
            </a:r>
            <a:r>
              <a:rPr sz="1300" spc="-15" dirty="0">
                <a:solidFill>
                  <a:srgbClr val="404040"/>
                </a:solidFill>
                <a:latin typeface="Calibri"/>
                <a:cs typeface="Calibri"/>
              </a:rPr>
              <a:t>l’application </a:t>
            </a:r>
            <a:r>
              <a:rPr sz="1300" spc="-5" dirty="0">
                <a:solidFill>
                  <a:srgbClr val="404040"/>
                </a:solidFill>
                <a:latin typeface="Calibri"/>
                <a:cs typeface="Calibri"/>
              </a:rPr>
              <a:t>web. Dans </a:t>
            </a:r>
            <a:r>
              <a:rPr sz="1300" spc="-10" dirty="0">
                <a:solidFill>
                  <a:srgbClr val="404040"/>
                </a:solidFill>
                <a:latin typeface="Calibri"/>
                <a:cs typeface="Calibri"/>
              </a:rPr>
              <a:t>notre </a:t>
            </a:r>
            <a:r>
              <a:rPr sz="1300" spc="-5" dirty="0">
                <a:solidFill>
                  <a:srgbClr val="404040"/>
                </a:solidFill>
                <a:latin typeface="Calibri"/>
                <a:cs typeface="Calibri"/>
              </a:rPr>
              <a:t>cas, si la </a:t>
            </a:r>
            <a:r>
              <a:rPr sz="1300" spc="-10" dirty="0">
                <a:solidFill>
                  <a:srgbClr val="404040"/>
                </a:solidFill>
                <a:latin typeface="Calibri"/>
                <a:cs typeface="Calibri"/>
              </a:rPr>
              <a:t>recherche </a:t>
            </a:r>
            <a:r>
              <a:rPr sz="1300" spc="-5" dirty="0">
                <a:solidFill>
                  <a:srgbClr val="404040"/>
                </a:solidFill>
                <a:latin typeface="Calibri"/>
                <a:cs typeface="Calibri"/>
              </a:rPr>
              <a:t>de domaine  a </a:t>
            </a:r>
            <a:r>
              <a:rPr sz="1300" spc="-10" dirty="0">
                <a:solidFill>
                  <a:srgbClr val="404040"/>
                </a:solidFill>
                <a:latin typeface="Calibri"/>
                <a:cs typeface="Calibri"/>
              </a:rPr>
              <a:t>trouvé </a:t>
            </a:r>
            <a:r>
              <a:rPr sz="1300" spc="-5" dirty="0">
                <a:solidFill>
                  <a:srgbClr val="404040"/>
                </a:solidFill>
                <a:latin typeface="Calibri"/>
                <a:cs typeface="Calibri"/>
              </a:rPr>
              <a:t>une correspondance </a:t>
            </a:r>
            <a:r>
              <a:rPr sz="1300" spc="-15" dirty="0">
                <a:solidFill>
                  <a:srgbClr val="404040"/>
                </a:solidFill>
                <a:latin typeface="Calibri"/>
                <a:cs typeface="Calibri"/>
              </a:rPr>
              <a:t>exacte, </a:t>
            </a:r>
            <a:r>
              <a:rPr sz="1300" spc="-5" dirty="0">
                <a:solidFill>
                  <a:srgbClr val="404040"/>
                </a:solidFill>
                <a:latin typeface="Calibri"/>
                <a:cs typeface="Calibri"/>
              </a:rPr>
              <a:t>un élément &lt;div&gt; de classe </a:t>
            </a:r>
            <a:r>
              <a:rPr sz="1300" i="1" spc="-10" dirty="0">
                <a:solidFill>
                  <a:srgbClr val="404040"/>
                </a:solidFill>
                <a:latin typeface="Calibri"/>
                <a:cs typeface="Calibri"/>
              </a:rPr>
              <a:t>exactMatchHeadline</a:t>
            </a:r>
            <a:r>
              <a:rPr sz="1300" i="1" spc="160" dirty="0">
                <a:solidFill>
                  <a:srgbClr val="404040"/>
                </a:solidFill>
                <a:latin typeface="Calibri"/>
                <a:cs typeface="Calibri"/>
              </a:rPr>
              <a:t> </a:t>
            </a:r>
            <a:r>
              <a:rPr sz="1300" spc="-15" dirty="0">
                <a:solidFill>
                  <a:srgbClr val="404040"/>
                </a:solidFill>
                <a:latin typeface="Calibri"/>
                <a:cs typeface="Calibri"/>
              </a:rPr>
              <a:t>va exister </a:t>
            </a:r>
            <a:r>
              <a:rPr sz="1300" spc="-5" dirty="0">
                <a:solidFill>
                  <a:srgbClr val="404040"/>
                </a:solidFill>
                <a:latin typeface="Calibri"/>
                <a:cs typeface="Calibri"/>
              </a:rPr>
              <a:t>dans la page.</a:t>
            </a:r>
            <a:endParaRPr sz="1300">
              <a:latin typeface="Calibri"/>
              <a:cs typeface="Calibri"/>
            </a:endParaRPr>
          </a:p>
        </p:txBody>
      </p:sp>
    </p:spTree>
    <p:extLst>
      <p:ext uri="{BB962C8B-B14F-4D97-AF65-F5344CB8AC3E}">
        <p14:creationId xmlns:p14="http://schemas.microsoft.com/office/powerpoint/2010/main" val="380600936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7114540" cy="566822"/>
          </a:xfrm>
          <a:prstGeom prst="rect">
            <a:avLst/>
          </a:prstGeom>
        </p:spPr>
        <p:txBody>
          <a:bodyPr vert="horz" wrap="square" lIns="0" tIns="12700" rIns="0" bIns="0" rtlCol="0">
            <a:spAutoFit/>
          </a:bodyPr>
          <a:lstStyle/>
          <a:p>
            <a:pPr marL="12700">
              <a:lnSpc>
                <a:spcPct val="100000"/>
              </a:lnSpc>
              <a:spcBef>
                <a:spcPts val="100"/>
              </a:spcBef>
            </a:pPr>
            <a:r>
              <a:rPr spc="-70" dirty="0">
                <a:solidFill>
                  <a:schemeClr val="tx1"/>
                </a:solidFill>
              </a:rPr>
              <a:t>RobotFramework (exemple</a:t>
            </a:r>
            <a:r>
              <a:rPr spc="-180" dirty="0">
                <a:solidFill>
                  <a:schemeClr val="tx1"/>
                </a:solidFill>
              </a:rPr>
              <a:t> </a:t>
            </a:r>
            <a:r>
              <a:rPr spc="-25" dirty="0">
                <a:solidFill>
                  <a:schemeClr val="tx1"/>
                </a:solidFill>
              </a:rPr>
              <a:t>2)</a:t>
            </a:r>
          </a:p>
        </p:txBody>
      </p:sp>
      <p:sp>
        <p:nvSpPr>
          <p:cNvPr id="5" name="object 5"/>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02004" y="1373981"/>
            <a:ext cx="7459980" cy="1740861"/>
          </a:xfrm>
          <a:prstGeom prst="rect">
            <a:avLst/>
          </a:prstGeom>
        </p:spPr>
        <p:txBody>
          <a:bodyPr vert="horz" wrap="square" lIns="0" tIns="47625" rIns="0" bIns="0" rtlCol="0">
            <a:spAutoFit/>
          </a:bodyPr>
          <a:lstStyle/>
          <a:p>
            <a:pPr marL="12700" marR="5080">
              <a:lnSpc>
                <a:spcPts val="2160"/>
              </a:lnSpc>
              <a:spcBef>
                <a:spcPts val="375"/>
              </a:spcBef>
            </a:pPr>
            <a:r>
              <a:rPr sz="2000" spc="-15" dirty="0">
                <a:solidFill>
                  <a:srgbClr val="404040"/>
                </a:solidFill>
                <a:latin typeface="Calibri"/>
                <a:cs typeface="Calibri"/>
              </a:rPr>
              <a:t>Pour exécuter </a:t>
            </a:r>
            <a:r>
              <a:rPr sz="2000" dirty="0">
                <a:solidFill>
                  <a:srgbClr val="404040"/>
                </a:solidFill>
                <a:latin typeface="Calibri"/>
                <a:cs typeface="Calibri"/>
              </a:rPr>
              <a:t>le </a:t>
            </a:r>
            <a:r>
              <a:rPr sz="2000" spc="-10" dirty="0">
                <a:solidFill>
                  <a:srgbClr val="404040"/>
                </a:solidFill>
                <a:latin typeface="Calibri"/>
                <a:cs typeface="Calibri"/>
              </a:rPr>
              <a:t>test, </a:t>
            </a:r>
            <a:r>
              <a:rPr sz="2000" spc="-5" dirty="0">
                <a:solidFill>
                  <a:srgbClr val="404040"/>
                </a:solidFill>
                <a:latin typeface="Calibri"/>
                <a:cs typeface="Calibri"/>
              </a:rPr>
              <a:t>ouvrir </a:t>
            </a:r>
            <a:r>
              <a:rPr sz="2000" dirty="0">
                <a:solidFill>
                  <a:srgbClr val="404040"/>
                </a:solidFill>
                <a:latin typeface="Calibri"/>
                <a:cs typeface="Calibri"/>
              </a:rPr>
              <a:t>le </a:t>
            </a:r>
            <a:r>
              <a:rPr sz="2000" spc="-5" dirty="0">
                <a:solidFill>
                  <a:srgbClr val="404040"/>
                </a:solidFill>
                <a:latin typeface="Calibri"/>
                <a:cs typeface="Calibri"/>
              </a:rPr>
              <a:t>terminal de commande </a:t>
            </a:r>
            <a:r>
              <a:rPr sz="2000" spc="-10" dirty="0">
                <a:solidFill>
                  <a:srgbClr val="404040"/>
                </a:solidFill>
                <a:latin typeface="Calibri"/>
                <a:cs typeface="Calibri"/>
              </a:rPr>
              <a:t>et </a:t>
            </a:r>
            <a:r>
              <a:rPr sz="2000" spc="-5" dirty="0">
                <a:solidFill>
                  <a:srgbClr val="404040"/>
                </a:solidFill>
                <a:latin typeface="Calibri"/>
                <a:cs typeface="Calibri"/>
              </a:rPr>
              <a:t>taper </a:t>
            </a:r>
            <a:r>
              <a:rPr sz="2000" dirty="0">
                <a:solidFill>
                  <a:srgbClr val="404040"/>
                </a:solidFill>
                <a:latin typeface="Calibri"/>
                <a:cs typeface="Calibri"/>
              </a:rPr>
              <a:t>ceci </a:t>
            </a:r>
            <a:r>
              <a:rPr sz="2000" spc="-5" dirty="0">
                <a:solidFill>
                  <a:srgbClr val="404040"/>
                </a:solidFill>
                <a:latin typeface="Calibri"/>
                <a:cs typeface="Calibri"/>
              </a:rPr>
              <a:t>suivi  de </a:t>
            </a:r>
            <a:r>
              <a:rPr sz="2000" spc="-10" dirty="0">
                <a:solidFill>
                  <a:srgbClr val="404040"/>
                </a:solidFill>
                <a:latin typeface="Calibri"/>
                <a:cs typeface="Calibri"/>
              </a:rPr>
              <a:t>Enter </a:t>
            </a:r>
            <a:r>
              <a:rPr sz="2000" dirty="0">
                <a:solidFill>
                  <a:srgbClr val="404040"/>
                </a:solidFill>
                <a:latin typeface="Calibri"/>
                <a:cs typeface="Calibri"/>
              </a:rPr>
              <a:t>:</a:t>
            </a:r>
            <a:endParaRPr sz="2000">
              <a:latin typeface="Calibri"/>
              <a:cs typeface="Calibri"/>
            </a:endParaRPr>
          </a:p>
          <a:p>
            <a:pPr>
              <a:lnSpc>
                <a:spcPct val="100000"/>
              </a:lnSpc>
              <a:spcBef>
                <a:spcPts val="50"/>
              </a:spcBef>
            </a:pPr>
            <a:endParaRPr sz="1600">
              <a:latin typeface="Times New Roman"/>
              <a:cs typeface="Times New Roman"/>
            </a:endParaRPr>
          </a:p>
          <a:p>
            <a:pPr marL="12700">
              <a:lnSpc>
                <a:spcPct val="100000"/>
              </a:lnSpc>
            </a:pPr>
            <a:r>
              <a:rPr sz="2000" spc="-10" dirty="0">
                <a:solidFill>
                  <a:srgbClr val="404040"/>
                </a:solidFill>
                <a:latin typeface="Calibri"/>
                <a:cs typeface="Calibri"/>
              </a:rPr>
              <a:t>robot </a:t>
            </a:r>
            <a:r>
              <a:rPr sz="2000" spc="-5" dirty="0">
                <a:solidFill>
                  <a:srgbClr val="404040"/>
                </a:solidFill>
                <a:latin typeface="Calibri"/>
                <a:cs typeface="Calibri"/>
              </a:rPr>
              <a:t>-d results</a:t>
            </a:r>
            <a:r>
              <a:rPr sz="2000" spc="10" dirty="0">
                <a:solidFill>
                  <a:srgbClr val="404040"/>
                </a:solidFill>
                <a:latin typeface="Calibri"/>
                <a:cs typeface="Calibri"/>
              </a:rPr>
              <a:t> </a:t>
            </a:r>
            <a:r>
              <a:rPr sz="2000" spc="-10" dirty="0">
                <a:solidFill>
                  <a:srgbClr val="404040"/>
                </a:solidFill>
                <a:latin typeface="Calibri"/>
                <a:cs typeface="Calibri"/>
              </a:rPr>
              <a:t>tests\simpletest.robot</a:t>
            </a:r>
            <a:endParaRPr sz="2000">
              <a:latin typeface="Calibri"/>
              <a:cs typeface="Calibri"/>
            </a:endParaRPr>
          </a:p>
          <a:p>
            <a:pPr>
              <a:lnSpc>
                <a:spcPct val="100000"/>
              </a:lnSpc>
              <a:spcBef>
                <a:spcPts val="20"/>
              </a:spcBef>
            </a:pPr>
            <a:endParaRPr sz="1650">
              <a:latin typeface="Times New Roman"/>
              <a:cs typeface="Times New Roman"/>
            </a:endParaRPr>
          </a:p>
          <a:p>
            <a:pPr marL="12700">
              <a:lnSpc>
                <a:spcPct val="100000"/>
              </a:lnSpc>
            </a:pPr>
            <a:r>
              <a:rPr sz="2000" spc="-5" dirty="0">
                <a:solidFill>
                  <a:srgbClr val="404040"/>
                </a:solidFill>
                <a:latin typeface="Calibri"/>
                <a:cs typeface="Calibri"/>
              </a:rPr>
              <a:t>Le fichier results\log.html </a:t>
            </a:r>
            <a:r>
              <a:rPr sz="2000" spc="-10" dirty="0">
                <a:solidFill>
                  <a:srgbClr val="404040"/>
                </a:solidFill>
                <a:latin typeface="Calibri"/>
                <a:cs typeface="Calibri"/>
              </a:rPr>
              <a:t>montre </a:t>
            </a:r>
            <a:r>
              <a:rPr sz="2000" dirty="0">
                <a:solidFill>
                  <a:srgbClr val="404040"/>
                </a:solidFill>
                <a:latin typeface="Calibri"/>
                <a:cs typeface="Calibri"/>
              </a:rPr>
              <a:t>le </a:t>
            </a:r>
            <a:r>
              <a:rPr sz="2000" spc="-10" dirty="0">
                <a:solidFill>
                  <a:srgbClr val="404040"/>
                </a:solidFill>
                <a:latin typeface="Calibri"/>
                <a:cs typeface="Calibri"/>
              </a:rPr>
              <a:t>détail </a:t>
            </a:r>
            <a:r>
              <a:rPr sz="2000" spc="-5" dirty="0">
                <a:solidFill>
                  <a:srgbClr val="404040"/>
                </a:solidFill>
                <a:latin typeface="Calibri"/>
                <a:cs typeface="Calibri"/>
              </a:rPr>
              <a:t>de </a:t>
            </a:r>
            <a:r>
              <a:rPr sz="2000" dirty="0">
                <a:solidFill>
                  <a:srgbClr val="404040"/>
                </a:solidFill>
                <a:latin typeface="Calibri"/>
                <a:cs typeface="Calibri"/>
              </a:rPr>
              <a:t>chaque mot</a:t>
            </a:r>
            <a:r>
              <a:rPr sz="2000" spc="35" dirty="0">
                <a:solidFill>
                  <a:srgbClr val="404040"/>
                </a:solidFill>
                <a:latin typeface="Calibri"/>
                <a:cs typeface="Calibri"/>
              </a:rPr>
              <a:t> </a:t>
            </a:r>
            <a:r>
              <a:rPr sz="2000" dirty="0">
                <a:solidFill>
                  <a:srgbClr val="404040"/>
                </a:solidFill>
                <a:latin typeface="Calibri"/>
                <a:cs typeface="Calibri"/>
              </a:rPr>
              <a:t>clé.</a:t>
            </a:r>
            <a:endParaRPr sz="2000">
              <a:latin typeface="Calibri"/>
              <a:cs typeface="Calibri"/>
            </a:endParaRPr>
          </a:p>
        </p:txBody>
      </p:sp>
    </p:spTree>
    <p:extLst>
      <p:ext uri="{BB962C8B-B14F-4D97-AF65-F5344CB8AC3E}">
        <p14:creationId xmlns:p14="http://schemas.microsoft.com/office/powerpoint/2010/main" val="6754882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7114540" cy="568166"/>
          </a:xfrm>
          <a:prstGeom prst="rect">
            <a:avLst/>
          </a:prstGeom>
        </p:spPr>
        <p:txBody>
          <a:bodyPr vert="horz" wrap="square" lIns="0" tIns="12700" rIns="0" bIns="0" rtlCol="0">
            <a:spAutoFit/>
          </a:bodyPr>
          <a:lstStyle/>
          <a:p>
            <a:pPr marL="12700">
              <a:lnSpc>
                <a:spcPct val="100000"/>
              </a:lnSpc>
              <a:spcBef>
                <a:spcPts val="100"/>
              </a:spcBef>
            </a:pPr>
            <a:r>
              <a:rPr spc="-70" dirty="0"/>
              <a:t>RobotFramework (exemple</a:t>
            </a:r>
            <a:r>
              <a:rPr spc="-180" dirty="0"/>
              <a:t> </a:t>
            </a:r>
            <a:r>
              <a:rPr spc="-25" dirty="0"/>
              <a:t>2)</a:t>
            </a:r>
          </a:p>
        </p:txBody>
      </p:sp>
      <p:sp>
        <p:nvSpPr>
          <p:cNvPr id="3" name="object 3"/>
          <p:cNvSpPr/>
          <p:nvPr/>
        </p:nvSpPr>
        <p:spPr>
          <a:xfrm>
            <a:off x="8143505" y="133730"/>
            <a:ext cx="816843" cy="75323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84769" y="1461263"/>
            <a:ext cx="5470055" cy="29404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156376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24790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S</a:t>
            </a:r>
            <a:r>
              <a:rPr spc="-45" dirty="0">
                <a:solidFill>
                  <a:schemeClr val="tx1"/>
                </a:solidFill>
              </a:rPr>
              <a:t>é</a:t>
            </a:r>
            <a:r>
              <a:rPr spc="-55" dirty="0">
                <a:solidFill>
                  <a:schemeClr val="tx1"/>
                </a:solidFill>
              </a:rPr>
              <a:t>l</a:t>
            </a:r>
            <a:r>
              <a:rPr spc="-45" dirty="0">
                <a:solidFill>
                  <a:schemeClr val="tx1"/>
                </a:solidFill>
              </a:rPr>
              <a:t>é</a:t>
            </a:r>
            <a:r>
              <a:rPr spc="-50" dirty="0">
                <a:solidFill>
                  <a:schemeClr val="tx1"/>
                </a:solidFill>
              </a:rPr>
              <a:t>n</a:t>
            </a:r>
            <a:r>
              <a:rPr spc="-55" dirty="0">
                <a:solidFill>
                  <a:schemeClr val="tx1"/>
                </a:solidFill>
              </a:rPr>
              <a:t>i</a:t>
            </a:r>
            <a:r>
              <a:rPr spc="-50" dirty="0">
                <a:solidFill>
                  <a:schemeClr val="tx1"/>
                </a:solidFill>
              </a:rPr>
              <a:t>u</a:t>
            </a:r>
            <a:r>
              <a:rPr dirty="0">
                <a:solidFill>
                  <a:schemeClr val="tx1"/>
                </a:solidFill>
              </a:rPr>
              <a:t>m</a:t>
            </a:r>
          </a:p>
        </p:txBody>
      </p:sp>
      <p:sp>
        <p:nvSpPr>
          <p:cNvPr id="5" name="object 5"/>
          <p:cNvSpPr txBox="1"/>
          <p:nvPr/>
        </p:nvSpPr>
        <p:spPr>
          <a:xfrm>
            <a:off x="810259" y="1373982"/>
            <a:ext cx="7525384" cy="3495829"/>
          </a:xfrm>
          <a:prstGeom prst="rect">
            <a:avLst/>
          </a:prstGeom>
        </p:spPr>
        <p:txBody>
          <a:bodyPr vert="horz" wrap="square" lIns="0" tIns="43180" rIns="0" bIns="0" rtlCol="0">
            <a:spAutoFit/>
          </a:bodyPr>
          <a:lstStyle/>
          <a:p>
            <a:pPr marL="104139" marR="5080" indent="-92075">
              <a:lnSpc>
                <a:spcPct val="90000"/>
              </a:lnSpc>
              <a:spcBef>
                <a:spcPts val="340"/>
              </a:spcBef>
              <a:buClr>
                <a:srgbClr val="D24717"/>
              </a:buClr>
              <a:buFont typeface="Wingdings"/>
              <a:buChar char=""/>
              <a:tabLst>
                <a:tab pos="271145" algn="l"/>
              </a:tabLst>
            </a:pPr>
            <a:r>
              <a:rPr sz="2000" spc="-5" dirty="0">
                <a:solidFill>
                  <a:srgbClr val="404040"/>
                </a:solidFill>
                <a:latin typeface="Calibri"/>
                <a:cs typeface="Calibri"/>
              </a:rPr>
              <a:t>Application </a:t>
            </a:r>
            <a:r>
              <a:rPr sz="2000" spc="-20" dirty="0">
                <a:solidFill>
                  <a:srgbClr val="404040"/>
                </a:solidFill>
                <a:latin typeface="Calibri"/>
                <a:cs typeface="Calibri"/>
              </a:rPr>
              <a:t>Java </a:t>
            </a:r>
            <a:r>
              <a:rPr sz="2000" dirty="0">
                <a:solidFill>
                  <a:srgbClr val="404040"/>
                </a:solidFill>
                <a:latin typeface="Calibri"/>
                <a:cs typeface="Calibri"/>
              </a:rPr>
              <a:t>capable </a:t>
            </a:r>
            <a:r>
              <a:rPr sz="2000" spc="-20" dirty="0">
                <a:solidFill>
                  <a:srgbClr val="404040"/>
                </a:solidFill>
                <a:latin typeface="Calibri"/>
                <a:cs typeface="Calibri"/>
              </a:rPr>
              <a:t>d’analyser </a:t>
            </a:r>
            <a:r>
              <a:rPr sz="2000" dirty="0">
                <a:solidFill>
                  <a:srgbClr val="404040"/>
                </a:solidFill>
                <a:latin typeface="Calibri"/>
                <a:cs typeface="Calibri"/>
              </a:rPr>
              <a:t>les </a:t>
            </a:r>
            <a:r>
              <a:rPr sz="2000" spc="-10" dirty="0">
                <a:solidFill>
                  <a:srgbClr val="404040"/>
                </a:solidFill>
                <a:latin typeface="Calibri"/>
                <a:cs typeface="Calibri"/>
              </a:rPr>
              <a:t>fichiers d’une </a:t>
            </a:r>
            <a:r>
              <a:rPr sz="2000" spc="-5" dirty="0">
                <a:solidFill>
                  <a:srgbClr val="404040"/>
                </a:solidFill>
                <a:latin typeface="Calibri"/>
                <a:cs typeface="Calibri"/>
              </a:rPr>
              <a:t>structure  spécifique afin </a:t>
            </a:r>
            <a:r>
              <a:rPr sz="2000" dirty="0">
                <a:solidFill>
                  <a:srgbClr val="404040"/>
                </a:solidFill>
                <a:latin typeface="Calibri"/>
                <a:cs typeface="Calibri"/>
              </a:rPr>
              <a:t>de </a:t>
            </a:r>
            <a:r>
              <a:rPr sz="2000" spc="-5" dirty="0">
                <a:solidFill>
                  <a:srgbClr val="404040"/>
                </a:solidFill>
                <a:latin typeface="Calibri"/>
                <a:cs typeface="Calibri"/>
              </a:rPr>
              <a:t>rechercher des commandes </a:t>
            </a:r>
            <a:r>
              <a:rPr sz="2000" spc="-10" dirty="0">
                <a:solidFill>
                  <a:srgbClr val="404040"/>
                </a:solidFill>
                <a:latin typeface="Calibri"/>
                <a:cs typeface="Calibri"/>
              </a:rPr>
              <a:t>permettant </a:t>
            </a:r>
            <a:r>
              <a:rPr sz="2000" spc="-5" dirty="0">
                <a:solidFill>
                  <a:srgbClr val="404040"/>
                </a:solidFill>
                <a:latin typeface="Calibri"/>
                <a:cs typeface="Calibri"/>
              </a:rPr>
              <a:t>de </a:t>
            </a:r>
            <a:r>
              <a:rPr sz="2000" dirty="0">
                <a:solidFill>
                  <a:srgbClr val="404040"/>
                </a:solidFill>
                <a:latin typeface="Calibri"/>
                <a:cs typeface="Calibri"/>
              </a:rPr>
              <a:t>manipuler  le </a:t>
            </a:r>
            <a:r>
              <a:rPr sz="2000" spc="-15" dirty="0">
                <a:solidFill>
                  <a:srgbClr val="404040"/>
                </a:solidFill>
                <a:latin typeface="Calibri"/>
                <a:cs typeface="Calibri"/>
              </a:rPr>
              <a:t>navigateur </a:t>
            </a:r>
            <a:r>
              <a:rPr sz="2000" spc="-10" dirty="0">
                <a:solidFill>
                  <a:srgbClr val="404040"/>
                </a:solidFill>
                <a:latin typeface="Calibri"/>
                <a:cs typeface="Calibri"/>
              </a:rPr>
              <a:t>et </a:t>
            </a:r>
            <a:r>
              <a:rPr sz="2000" spc="-5" dirty="0">
                <a:solidFill>
                  <a:srgbClr val="404040"/>
                </a:solidFill>
                <a:latin typeface="Calibri"/>
                <a:cs typeface="Calibri"/>
              </a:rPr>
              <a:t>des commandes </a:t>
            </a:r>
            <a:r>
              <a:rPr sz="2000" spc="-10" dirty="0">
                <a:solidFill>
                  <a:srgbClr val="404040"/>
                </a:solidFill>
                <a:latin typeface="Calibri"/>
                <a:cs typeface="Calibri"/>
              </a:rPr>
              <a:t>permettant </a:t>
            </a:r>
            <a:r>
              <a:rPr sz="2000" spc="-20" dirty="0">
                <a:solidFill>
                  <a:srgbClr val="404040"/>
                </a:solidFill>
                <a:latin typeface="Calibri"/>
                <a:cs typeface="Calibri"/>
              </a:rPr>
              <a:t>d’effectuer </a:t>
            </a:r>
            <a:r>
              <a:rPr sz="2000" spc="-5" dirty="0">
                <a:solidFill>
                  <a:srgbClr val="404040"/>
                </a:solidFill>
                <a:latin typeface="Calibri"/>
                <a:cs typeface="Calibri"/>
              </a:rPr>
              <a:t>certaines  </a:t>
            </a:r>
            <a:r>
              <a:rPr sz="2000" dirty="0">
                <a:solidFill>
                  <a:srgbClr val="404040"/>
                </a:solidFill>
                <a:latin typeface="Calibri"/>
                <a:cs typeface="Calibri"/>
              </a:rPr>
              <a:t>actions </a:t>
            </a:r>
            <a:r>
              <a:rPr sz="2000" spc="-5" dirty="0">
                <a:solidFill>
                  <a:srgbClr val="404040"/>
                </a:solidFill>
                <a:latin typeface="Calibri"/>
                <a:cs typeface="Calibri"/>
              </a:rPr>
              <a:t>et vérifications.</a:t>
            </a:r>
            <a:endParaRPr sz="2000">
              <a:latin typeface="Calibri"/>
              <a:cs typeface="Calibri"/>
            </a:endParaRPr>
          </a:p>
          <a:p>
            <a:pPr>
              <a:lnSpc>
                <a:spcPct val="100000"/>
              </a:lnSpc>
              <a:spcBef>
                <a:spcPts val="30"/>
              </a:spcBef>
              <a:buClr>
                <a:srgbClr val="D24717"/>
              </a:buClr>
              <a:buFont typeface="Wingdings"/>
              <a:buChar char=""/>
            </a:pPr>
            <a:endParaRPr sz="2200">
              <a:latin typeface="Times New Roman"/>
              <a:cs typeface="Times New Roman"/>
            </a:endParaRPr>
          </a:p>
          <a:p>
            <a:pPr marL="104139" marR="141605" indent="-92075">
              <a:lnSpc>
                <a:spcPct val="90000"/>
              </a:lnSpc>
              <a:buClr>
                <a:srgbClr val="D24717"/>
              </a:buClr>
              <a:buFont typeface="Wingdings"/>
              <a:buChar char=""/>
              <a:tabLst>
                <a:tab pos="271145" algn="l"/>
              </a:tabLst>
            </a:pPr>
            <a:r>
              <a:rPr sz="2000" spc="-5" dirty="0">
                <a:solidFill>
                  <a:srgbClr val="404040"/>
                </a:solidFill>
                <a:latin typeface="Calibri"/>
                <a:cs typeface="Calibri"/>
              </a:rPr>
              <a:t>Selenium </a:t>
            </a:r>
            <a:r>
              <a:rPr sz="2000" spc="-15" dirty="0">
                <a:solidFill>
                  <a:srgbClr val="404040"/>
                </a:solidFill>
                <a:latin typeface="Calibri"/>
                <a:cs typeface="Calibri"/>
              </a:rPr>
              <a:t>étant l’un </a:t>
            </a:r>
            <a:r>
              <a:rPr sz="2000" spc="-5" dirty="0">
                <a:solidFill>
                  <a:srgbClr val="404040"/>
                </a:solidFill>
                <a:latin typeface="Calibri"/>
                <a:cs typeface="Calibri"/>
              </a:rPr>
              <a:t>des outils </a:t>
            </a:r>
            <a:r>
              <a:rPr sz="2000" dirty="0">
                <a:solidFill>
                  <a:srgbClr val="404040"/>
                </a:solidFill>
                <a:latin typeface="Calibri"/>
                <a:cs typeface="Calibri"/>
              </a:rPr>
              <a:t>de </a:t>
            </a:r>
            <a:r>
              <a:rPr sz="2000" spc="-15" dirty="0">
                <a:solidFill>
                  <a:srgbClr val="404040"/>
                </a:solidFill>
                <a:latin typeface="Calibri"/>
                <a:cs typeface="Calibri"/>
              </a:rPr>
              <a:t>test </a:t>
            </a:r>
            <a:r>
              <a:rPr sz="2000" spc="-5" dirty="0">
                <a:solidFill>
                  <a:srgbClr val="404040"/>
                </a:solidFill>
                <a:latin typeface="Calibri"/>
                <a:cs typeface="Calibri"/>
              </a:rPr>
              <a:t>automatisés les plus populaires  </a:t>
            </a:r>
            <a:r>
              <a:rPr sz="2000" dirty="0">
                <a:solidFill>
                  <a:srgbClr val="404040"/>
                </a:solidFill>
                <a:latin typeface="Calibri"/>
                <a:cs typeface="Calibri"/>
              </a:rPr>
              <a:t>pour le </a:t>
            </a:r>
            <a:r>
              <a:rPr sz="2000" spc="-25" dirty="0">
                <a:solidFill>
                  <a:srgbClr val="404040"/>
                </a:solidFill>
                <a:latin typeface="Calibri"/>
                <a:cs typeface="Calibri"/>
              </a:rPr>
              <a:t>Web </a:t>
            </a:r>
            <a:r>
              <a:rPr sz="2000" spc="-5" dirty="0">
                <a:solidFill>
                  <a:srgbClr val="404040"/>
                </a:solidFill>
                <a:latin typeface="Calibri"/>
                <a:cs typeface="Calibri"/>
              </a:rPr>
              <a:t>sur </a:t>
            </a:r>
            <a:r>
              <a:rPr sz="2000" spc="-15" dirty="0">
                <a:solidFill>
                  <a:srgbClr val="404040"/>
                </a:solidFill>
                <a:latin typeface="Calibri"/>
                <a:cs typeface="Calibri"/>
              </a:rPr>
              <a:t>différentes </a:t>
            </a:r>
            <a:r>
              <a:rPr sz="2000" spc="-10" dirty="0">
                <a:solidFill>
                  <a:srgbClr val="404040"/>
                </a:solidFill>
                <a:latin typeface="Calibri"/>
                <a:cs typeface="Calibri"/>
              </a:rPr>
              <a:t>plates-formes, </a:t>
            </a:r>
            <a:r>
              <a:rPr sz="2000" spc="-5" dirty="0">
                <a:solidFill>
                  <a:srgbClr val="404040"/>
                </a:solidFill>
                <a:latin typeface="Calibri"/>
                <a:cs typeface="Calibri"/>
              </a:rPr>
              <a:t>Selenium </a:t>
            </a:r>
            <a:r>
              <a:rPr sz="2000" spc="-10" dirty="0">
                <a:solidFill>
                  <a:srgbClr val="404040"/>
                </a:solidFill>
                <a:latin typeface="Calibri"/>
                <a:cs typeface="Calibri"/>
              </a:rPr>
              <a:t>est </a:t>
            </a:r>
            <a:r>
              <a:rPr sz="2000" dirty="0">
                <a:solidFill>
                  <a:srgbClr val="404040"/>
                </a:solidFill>
                <a:latin typeface="Calibri"/>
                <a:cs typeface="Calibri"/>
              </a:rPr>
              <a:t>pris en </a:t>
            </a:r>
            <a:r>
              <a:rPr sz="2000" spc="-5" dirty="0">
                <a:solidFill>
                  <a:srgbClr val="404040"/>
                </a:solidFill>
                <a:latin typeface="Calibri"/>
                <a:cs typeface="Calibri"/>
              </a:rPr>
              <a:t>charge  par certains </a:t>
            </a:r>
            <a:r>
              <a:rPr sz="2000" spc="-15" dirty="0">
                <a:solidFill>
                  <a:srgbClr val="404040"/>
                </a:solidFill>
                <a:latin typeface="Calibri"/>
                <a:cs typeface="Calibri"/>
              </a:rPr>
              <a:t>navigateurs, </a:t>
            </a:r>
            <a:r>
              <a:rPr sz="2000" dirty="0">
                <a:solidFill>
                  <a:srgbClr val="404040"/>
                </a:solidFill>
                <a:latin typeface="Calibri"/>
                <a:cs typeface="Calibri"/>
              </a:rPr>
              <a:t>ce qui en </a:t>
            </a:r>
            <a:r>
              <a:rPr sz="2000" spc="-10" dirty="0">
                <a:solidFill>
                  <a:srgbClr val="404040"/>
                </a:solidFill>
                <a:latin typeface="Calibri"/>
                <a:cs typeface="Calibri"/>
              </a:rPr>
              <a:t>fait </a:t>
            </a:r>
            <a:r>
              <a:rPr sz="2000" spc="-5" dirty="0">
                <a:solidFill>
                  <a:srgbClr val="404040"/>
                </a:solidFill>
                <a:latin typeface="Calibri"/>
                <a:cs typeface="Calibri"/>
              </a:rPr>
              <a:t>un élément natif de </a:t>
            </a:r>
            <a:r>
              <a:rPr sz="2000" spc="-15" dirty="0">
                <a:solidFill>
                  <a:srgbClr val="404040"/>
                </a:solidFill>
                <a:latin typeface="Calibri"/>
                <a:cs typeface="Calibri"/>
              </a:rPr>
              <a:t>votre  </a:t>
            </a:r>
            <a:r>
              <a:rPr sz="2000" spc="-30" dirty="0">
                <a:solidFill>
                  <a:srgbClr val="404040"/>
                </a:solidFill>
                <a:latin typeface="Calibri"/>
                <a:cs typeface="Calibri"/>
              </a:rPr>
              <a:t>navigateur.</a:t>
            </a:r>
            <a:endParaRPr sz="2000">
              <a:latin typeface="Calibri"/>
              <a:cs typeface="Calibri"/>
            </a:endParaRPr>
          </a:p>
          <a:p>
            <a:pPr>
              <a:lnSpc>
                <a:spcPct val="100000"/>
              </a:lnSpc>
              <a:spcBef>
                <a:spcPts val="25"/>
              </a:spcBef>
              <a:buClr>
                <a:srgbClr val="D24717"/>
              </a:buClr>
              <a:buFont typeface="Wingdings"/>
              <a:buChar char=""/>
            </a:pPr>
            <a:endParaRPr sz="2000">
              <a:latin typeface="Times New Roman"/>
              <a:cs typeface="Times New Roman"/>
            </a:endParaRPr>
          </a:p>
          <a:p>
            <a:pPr marL="270510" indent="-258445">
              <a:lnSpc>
                <a:spcPts val="2280"/>
              </a:lnSpc>
              <a:buClr>
                <a:srgbClr val="D24717"/>
              </a:buClr>
              <a:buFont typeface="Wingdings"/>
              <a:buChar char=""/>
              <a:tabLst>
                <a:tab pos="271145" algn="l"/>
              </a:tabLst>
            </a:pPr>
            <a:r>
              <a:rPr sz="2000" spc="-5" dirty="0">
                <a:solidFill>
                  <a:srgbClr val="404040"/>
                </a:solidFill>
                <a:latin typeface="Calibri"/>
                <a:cs typeface="Calibri"/>
              </a:rPr>
              <a:t>Selenium </a:t>
            </a:r>
            <a:r>
              <a:rPr sz="2000" dirty="0">
                <a:solidFill>
                  <a:srgbClr val="404040"/>
                </a:solidFill>
                <a:latin typeface="Calibri"/>
                <a:cs typeface="Calibri"/>
              </a:rPr>
              <a:t>a </a:t>
            </a:r>
            <a:r>
              <a:rPr sz="2000" spc="-10" dirty="0">
                <a:solidFill>
                  <a:srgbClr val="404040"/>
                </a:solidFill>
                <a:latin typeface="Calibri"/>
                <a:cs typeface="Calibri"/>
              </a:rPr>
              <a:t>été développé </a:t>
            </a:r>
            <a:r>
              <a:rPr sz="2000" dirty="0">
                <a:solidFill>
                  <a:srgbClr val="404040"/>
                </a:solidFill>
                <a:latin typeface="Calibri"/>
                <a:cs typeface="Calibri"/>
              </a:rPr>
              <a:t>à </a:t>
            </a:r>
            <a:r>
              <a:rPr sz="2000" spc="-20" dirty="0">
                <a:solidFill>
                  <a:srgbClr val="404040"/>
                </a:solidFill>
                <a:latin typeface="Calibri"/>
                <a:cs typeface="Calibri"/>
              </a:rPr>
              <a:t>l’origine </a:t>
            </a:r>
            <a:r>
              <a:rPr sz="2000" spc="-5" dirty="0">
                <a:solidFill>
                  <a:srgbClr val="404040"/>
                </a:solidFill>
                <a:latin typeface="Calibri"/>
                <a:cs typeface="Calibri"/>
              </a:rPr>
              <a:t>par </a:t>
            </a:r>
            <a:r>
              <a:rPr sz="2000" dirty="0">
                <a:solidFill>
                  <a:srgbClr val="404040"/>
                </a:solidFill>
                <a:latin typeface="Calibri"/>
                <a:cs typeface="Calibri"/>
              </a:rPr>
              <a:t>Jason Huggins en 2004</a:t>
            </a:r>
            <a:r>
              <a:rPr sz="2000" spc="25" dirty="0">
                <a:solidFill>
                  <a:srgbClr val="404040"/>
                </a:solidFill>
                <a:latin typeface="Calibri"/>
                <a:cs typeface="Calibri"/>
              </a:rPr>
              <a:t> </a:t>
            </a:r>
            <a:r>
              <a:rPr sz="2000" dirty="0">
                <a:solidFill>
                  <a:srgbClr val="404040"/>
                </a:solidFill>
                <a:latin typeface="Calibri"/>
                <a:cs typeface="Calibri"/>
              </a:rPr>
              <a:t>en</a:t>
            </a:r>
            <a:endParaRPr sz="2000">
              <a:latin typeface="Calibri"/>
              <a:cs typeface="Calibri"/>
            </a:endParaRPr>
          </a:p>
          <a:p>
            <a:pPr marL="104139">
              <a:lnSpc>
                <a:spcPts val="2280"/>
              </a:lnSpc>
            </a:pPr>
            <a:r>
              <a:rPr sz="2000" spc="-10" dirty="0">
                <a:solidFill>
                  <a:srgbClr val="404040"/>
                </a:solidFill>
                <a:latin typeface="Calibri"/>
                <a:cs typeface="Calibri"/>
              </a:rPr>
              <a:t>tant </a:t>
            </a:r>
            <a:r>
              <a:rPr sz="2000" spc="-20" dirty="0">
                <a:solidFill>
                  <a:srgbClr val="404040"/>
                </a:solidFill>
                <a:latin typeface="Calibri"/>
                <a:cs typeface="Calibri"/>
              </a:rPr>
              <a:t>qu’outil </a:t>
            </a:r>
            <a:r>
              <a:rPr sz="2000" spc="-10" dirty="0">
                <a:solidFill>
                  <a:srgbClr val="404040"/>
                </a:solidFill>
                <a:latin typeface="Calibri"/>
                <a:cs typeface="Calibri"/>
              </a:rPr>
              <a:t>interne </a:t>
            </a:r>
            <a:r>
              <a:rPr sz="2000" spc="-5" dirty="0">
                <a:solidFill>
                  <a:srgbClr val="404040"/>
                </a:solidFill>
                <a:latin typeface="Calibri"/>
                <a:cs typeface="Calibri"/>
              </a:rPr>
              <a:t>chez</a:t>
            </a:r>
            <a:r>
              <a:rPr sz="2000" spc="25" dirty="0">
                <a:solidFill>
                  <a:srgbClr val="404040"/>
                </a:solidFill>
                <a:latin typeface="Calibri"/>
                <a:cs typeface="Calibri"/>
              </a:rPr>
              <a:t> </a:t>
            </a:r>
            <a:r>
              <a:rPr sz="2000" spc="-15" dirty="0">
                <a:solidFill>
                  <a:srgbClr val="404040"/>
                </a:solidFill>
                <a:latin typeface="Calibri"/>
                <a:cs typeface="Calibri"/>
              </a:rPr>
              <a:t>ThoughtWorks.</a:t>
            </a:r>
            <a:endParaRPr sz="2000">
              <a:latin typeface="Calibri"/>
              <a:cs typeface="Calibri"/>
            </a:endParaRPr>
          </a:p>
        </p:txBody>
      </p:sp>
      <p:sp>
        <p:nvSpPr>
          <p:cNvPr id="6" name="object 6"/>
          <p:cNvSpPr/>
          <p:nvPr/>
        </p:nvSpPr>
        <p:spPr>
          <a:xfrm>
            <a:off x="6563979" y="185245"/>
            <a:ext cx="1939715" cy="6628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786789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34390" y="104775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797057" y="283855"/>
            <a:ext cx="224790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S</a:t>
            </a:r>
            <a:r>
              <a:rPr spc="-45" dirty="0">
                <a:solidFill>
                  <a:schemeClr val="tx1"/>
                </a:solidFill>
              </a:rPr>
              <a:t>é</a:t>
            </a:r>
            <a:r>
              <a:rPr spc="-55" dirty="0">
                <a:solidFill>
                  <a:schemeClr val="tx1"/>
                </a:solidFill>
              </a:rPr>
              <a:t>l</a:t>
            </a:r>
            <a:r>
              <a:rPr spc="-45" dirty="0">
                <a:solidFill>
                  <a:schemeClr val="tx1"/>
                </a:solidFill>
              </a:rPr>
              <a:t>é</a:t>
            </a:r>
            <a:r>
              <a:rPr spc="-50" dirty="0">
                <a:solidFill>
                  <a:schemeClr val="tx1"/>
                </a:solidFill>
              </a:rPr>
              <a:t>n</a:t>
            </a:r>
            <a:r>
              <a:rPr spc="-55" dirty="0">
                <a:solidFill>
                  <a:schemeClr val="tx1"/>
                </a:solidFill>
              </a:rPr>
              <a:t>i</a:t>
            </a:r>
            <a:r>
              <a:rPr spc="-50" dirty="0">
                <a:solidFill>
                  <a:schemeClr val="tx1"/>
                </a:solidFill>
              </a:rPr>
              <a:t>u</a:t>
            </a:r>
            <a:r>
              <a:rPr dirty="0">
                <a:solidFill>
                  <a:schemeClr val="tx1"/>
                </a:solidFill>
              </a:rPr>
              <a:t>m</a:t>
            </a:r>
          </a:p>
        </p:txBody>
      </p:sp>
      <p:sp>
        <p:nvSpPr>
          <p:cNvPr id="5" name="object 5"/>
          <p:cNvSpPr txBox="1"/>
          <p:nvPr/>
        </p:nvSpPr>
        <p:spPr>
          <a:xfrm>
            <a:off x="685800" y="1065596"/>
            <a:ext cx="7452995" cy="4096634"/>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404040"/>
                </a:solidFill>
                <a:latin typeface="Calibri"/>
                <a:cs typeface="Calibri"/>
              </a:rPr>
              <a:t>Caractéristiques</a:t>
            </a:r>
            <a:r>
              <a:rPr sz="2000" spc="2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a:lnSpc>
                <a:spcPct val="100000"/>
              </a:lnSpc>
              <a:spcBef>
                <a:spcPts val="50"/>
              </a:spcBef>
            </a:pPr>
            <a:endParaRPr sz="1550" dirty="0">
              <a:latin typeface="Times New Roman"/>
              <a:cs typeface="Times New Roman"/>
            </a:endParaRPr>
          </a:p>
          <a:p>
            <a:pPr marL="270510" indent="-258445">
              <a:lnSpc>
                <a:spcPct val="100000"/>
              </a:lnSpc>
              <a:buClr>
                <a:srgbClr val="D24717"/>
              </a:buClr>
              <a:buFont typeface="Wingdings"/>
              <a:buChar char=""/>
              <a:tabLst>
                <a:tab pos="271145" algn="l"/>
              </a:tabLst>
            </a:pPr>
            <a:r>
              <a:rPr sz="2000" dirty="0">
                <a:solidFill>
                  <a:srgbClr val="404040"/>
                </a:solidFill>
                <a:latin typeface="Calibri"/>
                <a:cs typeface="Calibri"/>
              </a:rPr>
              <a:t>Pur </a:t>
            </a:r>
            <a:r>
              <a:rPr sz="2000" spc="-5" dirty="0">
                <a:solidFill>
                  <a:srgbClr val="404040"/>
                </a:solidFill>
                <a:latin typeface="Calibri"/>
                <a:cs typeface="Calibri"/>
              </a:rPr>
              <a:t>outil open source, </a:t>
            </a:r>
            <a:r>
              <a:rPr sz="2000" spc="-15" dirty="0">
                <a:solidFill>
                  <a:srgbClr val="404040"/>
                </a:solidFill>
                <a:latin typeface="Calibri"/>
                <a:cs typeface="Calibri"/>
              </a:rPr>
              <a:t>freeware </a:t>
            </a:r>
            <a:r>
              <a:rPr sz="2000" spc="-10" dirty="0">
                <a:solidFill>
                  <a:srgbClr val="404040"/>
                </a:solidFill>
                <a:latin typeface="Calibri"/>
                <a:cs typeface="Calibri"/>
              </a:rPr>
              <a:t>et</a:t>
            </a:r>
            <a:r>
              <a:rPr sz="2000" spc="5" dirty="0">
                <a:solidFill>
                  <a:srgbClr val="404040"/>
                </a:solidFill>
                <a:latin typeface="Calibri"/>
                <a:cs typeface="Calibri"/>
              </a:rPr>
              <a:t> </a:t>
            </a:r>
            <a:r>
              <a:rPr sz="2000" spc="-5" dirty="0">
                <a:solidFill>
                  <a:srgbClr val="404040"/>
                </a:solidFill>
                <a:latin typeface="Calibri"/>
                <a:cs typeface="Calibri"/>
              </a:rPr>
              <a:t>portable.</a:t>
            </a:r>
            <a:endParaRPr sz="2000" dirty="0">
              <a:latin typeface="Calibri"/>
              <a:cs typeface="Calibri"/>
            </a:endParaRPr>
          </a:p>
          <a:p>
            <a:pPr>
              <a:lnSpc>
                <a:spcPct val="100000"/>
              </a:lnSpc>
              <a:spcBef>
                <a:spcPts val="30"/>
              </a:spcBef>
              <a:buClr>
                <a:srgbClr val="D24717"/>
              </a:buClr>
              <a:buFont typeface="Wingdings"/>
              <a:buChar char=""/>
            </a:pPr>
            <a:endParaRPr sz="2000" dirty="0">
              <a:latin typeface="Times New Roman"/>
              <a:cs typeface="Times New Roman"/>
            </a:endParaRPr>
          </a:p>
          <a:p>
            <a:pPr marL="104139" marR="715010" indent="-92075">
              <a:lnSpc>
                <a:spcPct val="80000"/>
              </a:lnSpc>
              <a:buClr>
                <a:srgbClr val="D24717"/>
              </a:buClr>
              <a:buFont typeface="Wingdings"/>
              <a:buChar char=""/>
              <a:tabLst>
                <a:tab pos="271145" algn="l"/>
              </a:tabLst>
            </a:pPr>
            <a:r>
              <a:rPr sz="2000" spc="-5" dirty="0">
                <a:solidFill>
                  <a:srgbClr val="404040"/>
                </a:solidFill>
                <a:latin typeface="Calibri"/>
                <a:cs typeface="Calibri"/>
              </a:rPr>
              <a:t>Prise </a:t>
            </a:r>
            <a:r>
              <a:rPr sz="2000" dirty="0">
                <a:solidFill>
                  <a:srgbClr val="404040"/>
                </a:solidFill>
                <a:latin typeface="Calibri"/>
                <a:cs typeface="Calibri"/>
              </a:rPr>
              <a:t>en </a:t>
            </a:r>
            <a:r>
              <a:rPr sz="2000" spc="-5" dirty="0">
                <a:solidFill>
                  <a:srgbClr val="404040"/>
                </a:solidFill>
                <a:latin typeface="Calibri"/>
                <a:cs typeface="Calibri"/>
              </a:rPr>
              <a:t>charge </a:t>
            </a:r>
            <a:r>
              <a:rPr sz="2000" dirty="0">
                <a:solidFill>
                  <a:srgbClr val="404040"/>
                </a:solidFill>
                <a:latin typeface="Calibri"/>
                <a:cs typeface="Calibri"/>
              </a:rPr>
              <a:t>une </a:t>
            </a:r>
            <a:r>
              <a:rPr sz="2000" spc="-10" dirty="0">
                <a:solidFill>
                  <a:srgbClr val="404040"/>
                </a:solidFill>
                <a:latin typeface="Calibri"/>
                <a:cs typeface="Calibri"/>
              </a:rPr>
              <a:t>variété </a:t>
            </a:r>
            <a:r>
              <a:rPr sz="2000" spc="-5" dirty="0">
                <a:solidFill>
                  <a:srgbClr val="404040"/>
                </a:solidFill>
                <a:latin typeface="Calibri"/>
                <a:cs typeface="Calibri"/>
              </a:rPr>
              <a:t>de langages </a:t>
            </a:r>
            <a:r>
              <a:rPr sz="2000" spc="-10" dirty="0">
                <a:solidFill>
                  <a:srgbClr val="404040"/>
                </a:solidFill>
                <a:latin typeface="Calibri"/>
                <a:cs typeface="Calibri"/>
              </a:rPr>
              <a:t>comprenant </a:t>
            </a:r>
            <a:r>
              <a:rPr sz="2000" spc="-15" dirty="0">
                <a:solidFill>
                  <a:srgbClr val="404040"/>
                </a:solidFill>
                <a:latin typeface="Calibri"/>
                <a:cs typeface="Calibri"/>
              </a:rPr>
              <a:t>Java, Perl,  </a:t>
            </a:r>
            <a:r>
              <a:rPr sz="2000" dirty="0">
                <a:solidFill>
                  <a:srgbClr val="404040"/>
                </a:solidFill>
                <a:latin typeface="Calibri"/>
                <a:cs typeface="Calibri"/>
              </a:rPr>
              <a:t>Python, C </a:t>
            </a:r>
            <a:r>
              <a:rPr sz="2000" spc="-5" dirty="0">
                <a:solidFill>
                  <a:srgbClr val="404040"/>
                </a:solidFill>
                <a:latin typeface="Calibri"/>
                <a:cs typeface="Calibri"/>
              </a:rPr>
              <a:t>#, </a:t>
            </a:r>
            <a:r>
              <a:rPr sz="2000" spc="-30" dirty="0">
                <a:solidFill>
                  <a:srgbClr val="404040"/>
                </a:solidFill>
                <a:latin typeface="Calibri"/>
                <a:cs typeface="Calibri"/>
              </a:rPr>
              <a:t>Ruby, Groovy, </a:t>
            </a:r>
            <a:r>
              <a:rPr sz="2000" spc="-20" dirty="0">
                <a:solidFill>
                  <a:srgbClr val="404040"/>
                </a:solidFill>
                <a:latin typeface="Calibri"/>
                <a:cs typeface="Calibri"/>
              </a:rPr>
              <a:t>Java </a:t>
            </a:r>
            <a:r>
              <a:rPr sz="2000" spc="-5" dirty="0">
                <a:solidFill>
                  <a:srgbClr val="404040"/>
                </a:solidFill>
                <a:latin typeface="Calibri"/>
                <a:cs typeface="Calibri"/>
              </a:rPr>
              <a:t>Script et VB Script.</a:t>
            </a:r>
            <a:r>
              <a:rPr sz="2000" spc="10" dirty="0">
                <a:solidFill>
                  <a:srgbClr val="404040"/>
                </a:solidFill>
                <a:latin typeface="Calibri"/>
                <a:cs typeface="Calibri"/>
              </a:rPr>
              <a:t> </a:t>
            </a:r>
            <a:r>
              <a:rPr sz="2000" spc="-10" dirty="0">
                <a:solidFill>
                  <a:srgbClr val="404040"/>
                </a:solidFill>
                <a:latin typeface="Calibri"/>
                <a:cs typeface="Calibri"/>
              </a:rPr>
              <a:t>etc.</a:t>
            </a:r>
            <a:endParaRPr sz="2000" dirty="0">
              <a:latin typeface="Calibri"/>
              <a:cs typeface="Calibri"/>
            </a:endParaRPr>
          </a:p>
          <a:p>
            <a:pPr>
              <a:lnSpc>
                <a:spcPct val="100000"/>
              </a:lnSpc>
              <a:spcBef>
                <a:spcPts val="55"/>
              </a:spcBef>
              <a:buClr>
                <a:srgbClr val="D24717"/>
              </a:buClr>
              <a:buFont typeface="Wingdings"/>
              <a:buChar char=""/>
            </a:pPr>
            <a:endParaRPr sz="1550" dirty="0">
              <a:latin typeface="Times New Roman"/>
              <a:cs typeface="Times New Roman"/>
            </a:endParaRPr>
          </a:p>
          <a:p>
            <a:pPr marL="270510" indent="-258445">
              <a:lnSpc>
                <a:spcPts val="2160"/>
              </a:lnSpc>
              <a:buClr>
                <a:srgbClr val="D24717"/>
              </a:buClr>
              <a:buFont typeface="Wingdings"/>
              <a:buChar char=""/>
              <a:tabLst>
                <a:tab pos="271145" algn="l"/>
              </a:tabLst>
            </a:pPr>
            <a:r>
              <a:rPr sz="2000" dirty="0">
                <a:solidFill>
                  <a:srgbClr val="404040"/>
                </a:solidFill>
                <a:latin typeface="Calibri"/>
                <a:cs typeface="Calibri"/>
              </a:rPr>
              <a:t>Support de </a:t>
            </a:r>
            <a:r>
              <a:rPr sz="2000" spc="-5" dirty="0">
                <a:solidFill>
                  <a:srgbClr val="404040"/>
                </a:solidFill>
                <a:latin typeface="Calibri"/>
                <a:cs typeface="Calibri"/>
              </a:rPr>
              <a:t>nombreux </a:t>
            </a:r>
            <a:r>
              <a:rPr sz="2000" spc="-15" dirty="0">
                <a:solidFill>
                  <a:srgbClr val="404040"/>
                </a:solidFill>
                <a:latin typeface="Calibri"/>
                <a:cs typeface="Calibri"/>
              </a:rPr>
              <a:t>systèmes </a:t>
            </a:r>
            <a:r>
              <a:rPr sz="2000" spc="-20" dirty="0">
                <a:solidFill>
                  <a:srgbClr val="404040"/>
                </a:solidFill>
                <a:latin typeface="Calibri"/>
                <a:cs typeface="Calibri"/>
              </a:rPr>
              <a:t>d’exploitation </a:t>
            </a:r>
            <a:r>
              <a:rPr sz="2000" spc="-10" dirty="0">
                <a:solidFill>
                  <a:srgbClr val="404040"/>
                </a:solidFill>
                <a:latin typeface="Calibri"/>
                <a:cs typeface="Calibri"/>
              </a:rPr>
              <a:t>tels </a:t>
            </a:r>
            <a:r>
              <a:rPr sz="2000" dirty="0">
                <a:solidFill>
                  <a:srgbClr val="404040"/>
                </a:solidFill>
                <a:latin typeface="Calibri"/>
                <a:cs typeface="Calibri"/>
              </a:rPr>
              <a:t>que</a:t>
            </a:r>
            <a:r>
              <a:rPr sz="2000" spc="15" dirty="0">
                <a:solidFill>
                  <a:srgbClr val="404040"/>
                </a:solidFill>
                <a:latin typeface="Calibri"/>
                <a:cs typeface="Calibri"/>
              </a:rPr>
              <a:t> </a:t>
            </a:r>
            <a:r>
              <a:rPr sz="2000" spc="-5" dirty="0">
                <a:solidFill>
                  <a:srgbClr val="404040"/>
                </a:solidFill>
                <a:latin typeface="Calibri"/>
                <a:cs typeface="Calibri"/>
              </a:rPr>
              <a:t>Windows,</a:t>
            </a:r>
            <a:endParaRPr sz="2000" dirty="0">
              <a:latin typeface="Calibri"/>
              <a:cs typeface="Calibri"/>
            </a:endParaRPr>
          </a:p>
          <a:p>
            <a:pPr marL="104139">
              <a:lnSpc>
                <a:spcPts val="2160"/>
              </a:lnSpc>
            </a:pPr>
            <a:r>
              <a:rPr sz="2000" spc="-5" dirty="0">
                <a:solidFill>
                  <a:srgbClr val="404040"/>
                </a:solidFill>
                <a:latin typeface="Calibri"/>
                <a:cs typeface="Calibri"/>
              </a:rPr>
              <a:t>Macintosh, Linux, Unix,</a:t>
            </a:r>
            <a:r>
              <a:rPr sz="2000" spc="-20" dirty="0">
                <a:solidFill>
                  <a:srgbClr val="404040"/>
                </a:solidFill>
                <a:latin typeface="Calibri"/>
                <a:cs typeface="Calibri"/>
              </a:rPr>
              <a:t> </a:t>
            </a:r>
            <a:r>
              <a:rPr sz="2000" spc="-10" dirty="0">
                <a:solidFill>
                  <a:srgbClr val="404040"/>
                </a:solidFill>
                <a:latin typeface="Calibri"/>
                <a:cs typeface="Calibri"/>
              </a:rPr>
              <a:t>etc.</a:t>
            </a:r>
            <a:endParaRPr sz="2000" dirty="0">
              <a:latin typeface="Calibri"/>
              <a:cs typeface="Calibri"/>
            </a:endParaRPr>
          </a:p>
          <a:p>
            <a:pPr>
              <a:lnSpc>
                <a:spcPct val="100000"/>
              </a:lnSpc>
              <a:spcBef>
                <a:spcPts val="15"/>
              </a:spcBef>
            </a:pPr>
            <a:endParaRPr sz="2000" dirty="0">
              <a:latin typeface="Times New Roman"/>
              <a:cs typeface="Times New Roman"/>
            </a:endParaRPr>
          </a:p>
          <a:p>
            <a:pPr marL="104139" marR="5080" indent="-92075">
              <a:lnSpc>
                <a:spcPct val="80000"/>
              </a:lnSpc>
              <a:buClr>
                <a:srgbClr val="D24717"/>
              </a:buClr>
              <a:buFont typeface="Wingdings"/>
              <a:buChar char=""/>
              <a:tabLst>
                <a:tab pos="271145" algn="l"/>
              </a:tabLst>
            </a:pPr>
            <a:r>
              <a:rPr sz="2000" dirty="0">
                <a:solidFill>
                  <a:srgbClr val="404040"/>
                </a:solidFill>
                <a:latin typeface="Calibri"/>
                <a:cs typeface="Calibri"/>
              </a:rPr>
              <a:t>Support </a:t>
            </a:r>
            <a:r>
              <a:rPr sz="2000" spc="-5" dirty="0">
                <a:solidFill>
                  <a:srgbClr val="404040"/>
                </a:solidFill>
                <a:latin typeface="Calibri"/>
                <a:cs typeface="Calibri"/>
              </a:rPr>
              <a:t>de nombreux </a:t>
            </a:r>
            <a:r>
              <a:rPr sz="2000" spc="-15" dirty="0">
                <a:solidFill>
                  <a:srgbClr val="404040"/>
                </a:solidFill>
                <a:latin typeface="Calibri"/>
                <a:cs typeface="Calibri"/>
              </a:rPr>
              <a:t>navigateurs </a:t>
            </a:r>
            <a:r>
              <a:rPr sz="2000" spc="-10" dirty="0">
                <a:solidFill>
                  <a:srgbClr val="404040"/>
                </a:solidFill>
                <a:latin typeface="Calibri"/>
                <a:cs typeface="Calibri"/>
              </a:rPr>
              <a:t>tels </a:t>
            </a:r>
            <a:r>
              <a:rPr sz="2000" dirty="0">
                <a:solidFill>
                  <a:srgbClr val="404040"/>
                </a:solidFill>
                <a:latin typeface="Calibri"/>
                <a:cs typeface="Calibri"/>
              </a:rPr>
              <a:t>que </a:t>
            </a:r>
            <a:r>
              <a:rPr sz="2000" spc="-10" dirty="0">
                <a:solidFill>
                  <a:srgbClr val="404040"/>
                </a:solidFill>
                <a:latin typeface="Calibri"/>
                <a:cs typeface="Calibri"/>
              </a:rPr>
              <a:t>Internet </a:t>
            </a:r>
            <a:r>
              <a:rPr sz="2000" spc="-25" dirty="0">
                <a:solidFill>
                  <a:srgbClr val="404040"/>
                </a:solidFill>
                <a:latin typeface="Calibri"/>
                <a:cs typeface="Calibri"/>
              </a:rPr>
              <a:t>Explorer, </a:t>
            </a:r>
            <a:r>
              <a:rPr sz="2000" spc="-10" dirty="0">
                <a:solidFill>
                  <a:srgbClr val="404040"/>
                </a:solidFill>
                <a:latin typeface="Calibri"/>
                <a:cs typeface="Calibri"/>
              </a:rPr>
              <a:t>Chrome,  </a:t>
            </a:r>
            <a:r>
              <a:rPr sz="2000" spc="-20" dirty="0">
                <a:solidFill>
                  <a:srgbClr val="404040"/>
                </a:solidFill>
                <a:latin typeface="Calibri"/>
                <a:cs typeface="Calibri"/>
              </a:rPr>
              <a:t>Firefox, </a:t>
            </a:r>
            <a:r>
              <a:rPr sz="2000" spc="-10" dirty="0">
                <a:solidFill>
                  <a:srgbClr val="404040"/>
                </a:solidFill>
                <a:latin typeface="Calibri"/>
                <a:cs typeface="Calibri"/>
              </a:rPr>
              <a:t>Opera, Safari,</a:t>
            </a:r>
            <a:r>
              <a:rPr sz="2000" spc="5" dirty="0">
                <a:solidFill>
                  <a:srgbClr val="404040"/>
                </a:solidFill>
                <a:latin typeface="Calibri"/>
                <a:cs typeface="Calibri"/>
              </a:rPr>
              <a:t> </a:t>
            </a:r>
            <a:r>
              <a:rPr sz="2000" spc="-10" dirty="0">
                <a:solidFill>
                  <a:srgbClr val="404040"/>
                </a:solidFill>
                <a:latin typeface="Calibri"/>
                <a:cs typeface="Calibri"/>
              </a:rPr>
              <a:t>etc.</a:t>
            </a:r>
            <a:endParaRPr sz="2000" dirty="0">
              <a:latin typeface="Calibri"/>
              <a:cs typeface="Calibri"/>
            </a:endParaRPr>
          </a:p>
          <a:p>
            <a:pPr>
              <a:lnSpc>
                <a:spcPct val="100000"/>
              </a:lnSpc>
              <a:spcBef>
                <a:spcPts val="30"/>
              </a:spcBef>
              <a:buClr>
                <a:srgbClr val="D24717"/>
              </a:buClr>
              <a:buFont typeface="Wingdings"/>
              <a:buChar char=""/>
            </a:pPr>
            <a:endParaRPr sz="2000" dirty="0">
              <a:latin typeface="Times New Roman"/>
              <a:cs typeface="Times New Roman"/>
            </a:endParaRPr>
          </a:p>
          <a:p>
            <a:pPr marL="104139" marR="1147445" indent="-92075">
              <a:lnSpc>
                <a:spcPct val="80000"/>
              </a:lnSpc>
              <a:buClr>
                <a:srgbClr val="D24717"/>
              </a:buClr>
              <a:buFont typeface="Wingdings"/>
              <a:buChar char=""/>
              <a:tabLst>
                <a:tab pos="271145" algn="l"/>
              </a:tabLst>
            </a:pPr>
            <a:r>
              <a:rPr sz="2000" spc="-10" dirty="0">
                <a:solidFill>
                  <a:srgbClr val="404040"/>
                </a:solidFill>
                <a:latin typeface="Calibri"/>
                <a:cs typeface="Calibri"/>
              </a:rPr>
              <a:t>Intégration </a:t>
            </a:r>
            <a:r>
              <a:rPr sz="2000" dirty="0">
                <a:solidFill>
                  <a:srgbClr val="404040"/>
                </a:solidFill>
                <a:latin typeface="Calibri"/>
                <a:cs typeface="Calibri"/>
              </a:rPr>
              <a:t>à un </a:t>
            </a:r>
            <a:r>
              <a:rPr sz="2000" spc="-10" dirty="0">
                <a:solidFill>
                  <a:srgbClr val="404040"/>
                </a:solidFill>
                <a:latin typeface="Calibri"/>
                <a:cs typeface="Calibri"/>
              </a:rPr>
              <a:t>framework </a:t>
            </a:r>
            <a:r>
              <a:rPr sz="2000" spc="-5" dirty="0">
                <a:solidFill>
                  <a:srgbClr val="404040"/>
                </a:solidFill>
                <a:latin typeface="Calibri"/>
                <a:cs typeface="Calibri"/>
              </a:rPr>
              <a:t>de </a:t>
            </a:r>
            <a:r>
              <a:rPr sz="2000" dirty="0">
                <a:solidFill>
                  <a:srgbClr val="404040"/>
                </a:solidFill>
                <a:latin typeface="Calibri"/>
                <a:cs typeface="Calibri"/>
              </a:rPr>
              <a:t>type ANT </a:t>
            </a:r>
            <a:r>
              <a:rPr sz="2000" spc="-5" dirty="0">
                <a:solidFill>
                  <a:srgbClr val="404040"/>
                </a:solidFill>
                <a:latin typeface="Calibri"/>
                <a:cs typeface="Calibri"/>
              </a:rPr>
              <a:t>ou </a:t>
            </a:r>
            <a:r>
              <a:rPr sz="2000" spc="-15" dirty="0">
                <a:solidFill>
                  <a:srgbClr val="404040"/>
                </a:solidFill>
                <a:latin typeface="Calibri"/>
                <a:cs typeface="Calibri"/>
              </a:rPr>
              <a:t>Maven </a:t>
            </a:r>
            <a:r>
              <a:rPr sz="2000" dirty="0">
                <a:solidFill>
                  <a:srgbClr val="404040"/>
                </a:solidFill>
                <a:latin typeface="Calibri"/>
                <a:cs typeface="Calibri"/>
              </a:rPr>
              <a:t>pour la  </a:t>
            </a:r>
            <a:r>
              <a:rPr sz="2000" spc="-5" dirty="0">
                <a:solidFill>
                  <a:srgbClr val="404040"/>
                </a:solidFill>
                <a:latin typeface="Calibri"/>
                <a:cs typeface="Calibri"/>
              </a:rPr>
              <a:t>compilation </a:t>
            </a:r>
            <a:r>
              <a:rPr sz="2000" dirty="0">
                <a:solidFill>
                  <a:srgbClr val="404040"/>
                </a:solidFill>
                <a:latin typeface="Calibri"/>
                <a:cs typeface="Calibri"/>
              </a:rPr>
              <a:t>de </a:t>
            </a:r>
            <a:r>
              <a:rPr sz="2000" spc="-5" dirty="0">
                <a:solidFill>
                  <a:srgbClr val="404040"/>
                </a:solidFill>
                <a:latin typeface="Calibri"/>
                <a:cs typeface="Calibri"/>
              </a:rPr>
              <a:t>code</a:t>
            </a:r>
            <a:r>
              <a:rPr sz="2000" spc="-35" dirty="0">
                <a:solidFill>
                  <a:srgbClr val="404040"/>
                </a:solidFill>
                <a:latin typeface="Calibri"/>
                <a:cs typeface="Calibri"/>
              </a:rPr>
              <a:t> </a:t>
            </a:r>
            <a:r>
              <a:rPr sz="2000" spc="-5" dirty="0">
                <a:solidFill>
                  <a:srgbClr val="404040"/>
                </a:solidFill>
                <a:latin typeface="Calibri"/>
                <a:cs typeface="Calibri"/>
              </a:rPr>
              <a:t>source.</a:t>
            </a:r>
            <a:endParaRPr sz="2000" dirty="0">
              <a:latin typeface="Calibri"/>
              <a:cs typeface="Calibri"/>
            </a:endParaRPr>
          </a:p>
        </p:txBody>
      </p:sp>
      <p:sp>
        <p:nvSpPr>
          <p:cNvPr id="6" name="object 6"/>
          <p:cNvSpPr/>
          <p:nvPr/>
        </p:nvSpPr>
        <p:spPr>
          <a:xfrm>
            <a:off x="6563979" y="185245"/>
            <a:ext cx="1939715" cy="66281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5250087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6055525" cy="566822"/>
          </a:xfrm>
          <a:prstGeom prst="rect">
            <a:avLst/>
          </a:prstGeom>
        </p:spPr>
        <p:txBody>
          <a:bodyPr vert="horz" wrap="square" lIns="0" tIns="12700" rIns="0" bIns="0" rtlCol="0">
            <a:spAutoFit/>
          </a:bodyPr>
          <a:lstStyle/>
          <a:p>
            <a:pPr marL="12700">
              <a:lnSpc>
                <a:spcPct val="100000"/>
              </a:lnSpc>
              <a:spcBef>
                <a:spcPts val="100"/>
              </a:spcBef>
            </a:pPr>
            <a:r>
              <a:rPr lang="en-US" spc="40" dirty="0"/>
              <a:t>Etude comparative</a:t>
            </a:r>
            <a:endParaRPr spc="40" dirty="0"/>
          </a:p>
        </p:txBody>
      </p:sp>
    </p:spTree>
    <p:extLst>
      <p:ext uri="{BB962C8B-B14F-4D97-AF65-F5344CB8AC3E}">
        <p14:creationId xmlns:p14="http://schemas.microsoft.com/office/powerpoint/2010/main" val="13384516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Comparaison </a:t>
            </a:r>
            <a:r>
              <a:rPr spc="-35" dirty="0"/>
              <a:t>des </a:t>
            </a:r>
            <a:r>
              <a:rPr spc="-55" dirty="0"/>
              <a:t>coûts</a:t>
            </a:r>
            <a:r>
              <a:rPr spc="-210" dirty="0"/>
              <a:t> </a:t>
            </a:r>
            <a:r>
              <a:rPr spc="-65" dirty="0"/>
              <a:t>entre  tests </a:t>
            </a:r>
            <a:r>
              <a:rPr spc="-45" dirty="0"/>
              <a:t>manuels </a:t>
            </a:r>
            <a:r>
              <a:rPr spc="-35" dirty="0"/>
              <a:t>et</a:t>
            </a:r>
            <a:r>
              <a:rPr spc="-195" dirty="0"/>
              <a:t> </a:t>
            </a:r>
            <a:r>
              <a:rPr spc="-60" dirty="0"/>
              <a:t>automatisés</a:t>
            </a:r>
          </a:p>
        </p:txBody>
      </p:sp>
      <p:sp>
        <p:nvSpPr>
          <p:cNvPr id="5" name="object 5"/>
          <p:cNvSpPr txBox="1"/>
          <p:nvPr/>
        </p:nvSpPr>
        <p:spPr>
          <a:xfrm>
            <a:off x="810259" y="1373982"/>
            <a:ext cx="7377430" cy="603370"/>
          </a:xfrm>
          <a:prstGeom prst="rect">
            <a:avLst/>
          </a:prstGeom>
        </p:spPr>
        <p:txBody>
          <a:bodyPr vert="horz" wrap="square" lIns="0" tIns="13335" rIns="0" bIns="0" rtlCol="0">
            <a:spAutoFit/>
          </a:bodyPr>
          <a:lstStyle/>
          <a:p>
            <a:pPr marL="12700">
              <a:lnSpc>
                <a:spcPts val="2280"/>
              </a:lnSpc>
              <a:spcBef>
                <a:spcPts val="105"/>
              </a:spcBef>
            </a:pPr>
            <a:r>
              <a:rPr lang="en-US" sz="2000" spc="-15" dirty="0" err="1">
                <a:solidFill>
                  <a:srgbClr val="404040"/>
                </a:solidFill>
                <a:latin typeface="Calibri"/>
                <a:cs typeface="Calibri"/>
              </a:rPr>
              <a:t>E</a:t>
            </a:r>
            <a:r>
              <a:rPr sz="2000" spc="-15" dirty="0" err="1">
                <a:solidFill>
                  <a:srgbClr val="404040"/>
                </a:solidFill>
                <a:latin typeface="Calibri"/>
                <a:cs typeface="Calibri"/>
              </a:rPr>
              <a:t>xemple</a:t>
            </a:r>
            <a:r>
              <a:rPr sz="2000" spc="-15" dirty="0">
                <a:solidFill>
                  <a:srgbClr val="404040"/>
                </a:solidFill>
                <a:latin typeface="Calibri"/>
                <a:cs typeface="Calibri"/>
              </a:rPr>
              <a:t> </a:t>
            </a:r>
            <a:r>
              <a:rPr sz="2000" dirty="0">
                <a:solidFill>
                  <a:srgbClr val="404040"/>
                </a:solidFill>
                <a:latin typeface="Calibri"/>
                <a:cs typeface="Calibri"/>
              </a:rPr>
              <a:t>de </a:t>
            </a:r>
            <a:r>
              <a:rPr sz="2000" spc="-5" dirty="0">
                <a:solidFill>
                  <a:srgbClr val="404040"/>
                </a:solidFill>
                <a:latin typeface="Calibri"/>
                <a:cs typeface="Calibri"/>
              </a:rPr>
              <a:t>calcul de coûts </a:t>
            </a:r>
            <a:r>
              <a:rPr sz="2000" dirty="0">
                <a:solidFill>
                  <a:srgbClr val="404040"/>
                </a:solidFill>
                <a:latin typeface="Calibri"/>
                <a:cs typeface="Calibri"/>
              </a:rPr>
              <a:t>pour </a:t>
            </a:r>
            <a:r>
              <a:rPr sz="2000" spc="-15" dirty="0">
                <a:solidFill>
                  <a:srgbClr val="404040"/>
                </a:solidFill>
                <a:latin typeface="Calibri"/>
                <a:cs typeface="Calibri"/>
              </a:rPr>
              <a:t>l’automatisation </a:t>
            </a:r>
            <a:r>
              <a:rPr sz="2000" dirty="0">
                <a:solidFill>
                  <a:srgbClr val="404040"/>
                </a:solidFill>
                <a:latin typeface="Calibri"/>
                <a:cs typeface="Calibri"/>
              </a:rPr>
              <a:t>de 100 cas de </a:t>
            </a:r>
            <a:r>
              <a:rPr sz="2000" spc="-10" dirty="0">
                <a:solidFill>
                  <a:srgbClr val="404040"/>
                </a:solidFill>
                <a:latin typeface="Calibri"/>
                <a:cs typeface="Calibri"/>
              </a:rPr>
              <a:t>test</a:t>
            </a:r>
            <a:r>
              <a:rPr sz="2000" spc="85" dirty="0">
                <a:solidFill>
                  <a:srgbClr val="404040"/>
                </a:solidFill>
                <a:latin typeface="Calibri"/>
                <a:cs typeface="Calibri"/>
              </a:rPr>
              <a:t> </a:t>
            </a:r>
            <a:r>
              <a:rPr sz="2000" spc="-5" dirty="0">
                <a:solidFill>
                  <a:srgbClr val="404040"/>
                </a:solidFill>
                <a:latin typeface="Calibri"/>
                <a:cs typeface="Calibri"/>
              </a:rPr>
              <a:t>sur</a:t>
            </a:r>
            <a:endParaRPr sz="2000" dirty="0">
              <a:latin typeface="Calibri"/>
              <a:cs typeface="Calibri"/>
            </a:endParaRPr>
          </a:p>
          <a:p>
            <a:pPr marL="12700">
              <a:lnSpc>
                <a:spcPts val="2280"/>
              </a:lnSpc>
            </a:pPr>
            <a:r>
              <a:rPr sz="2000" dirty="0">
                <a:solidFill>
                  <a:srgbClr val="404040"/>
                </a:solidFill>
                <a:latin typeface="Calibri"/>
                <a:cs typeface="Calibri"/>
              </a:rPr>
              <a:t>un </a:t>
            </a:r>
            <a:r>
              <a:rPr sz="2000" spc="-5" dirty="0">
                <a:solidFill>
                  <a:srgbClr val="404040"/>
                </a:solidFill>
                <a:latin typeface="Calibri"/>
                <a:cs typeface="Calibri"/>
              </a:rPr>
              <a:t>périmètre </a:t>
            </a:r>
            <a:r>
              <a:rPr sz="2000" dirty="0">
                <a:solidFill>
                  <a:srgbClr val="404040"/>
                </a:solidFill>
                <a:latin typeface="Calibri"/>
                <a:cs typeface="Calibri"/>
              </a:rPr>
              <a:t>de </a:t>
            </a:r>
            <a:r>
              <a:rPr sz="2000" spc="-10" dirty="0">
                <a:solidFill>
                  <a:srgbClr val="404040"/>
                </a:solidFill>
                <a:latin typeface="Calibri"/>
                <a:cs typeface="Calibri"/>
              </a:rPr>
              <a:t>test stable </a:t>
            </a:r>
            <a:r>
              <a:rPr sz="2000" spc="-5" dirty="0">
                <a:solidFill>
                  <a:srgbClr val="404040"/>
                </a:solidFill>
                <a:latin typeface="Calibri"/>
                <a:cs typeface="Calibri"/>
              </a:rPr>
              <a:t>(AUSYS.FR)</a:t>
            </a:r>
            <a:r>
              <a:rPr sz="2000" spc="6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p:txBody>
      </p:sp>
      <p:sp>
        <p:nvSpPr>
          <p:cNvPr id="6" name="object 6"/>
          <p:cNvSpPr/>
          <p:nvPr/>
        </p:nvSpPr>
        <p:spPr>
          <a:xfrm>
            <a:off x="1112909" y="1967689"/>
            <a:ext cx="6982955" cy="24722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404724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Comparaison </a:t>
            </a:r>
            <a:r>
              <a:rPr spc="-35" dirty="0"/>
              <a:t>des </a:t>
            </a:r>
            <a:r>
              <a:rPr spc="-55" dirty="0"/>
              <a:t>coûts</a:t>
            </a:r>
            <a:r>
              <a:rPr spc="-210" dirty="0"/>
              <a:t> </a:t>
            </a:r>
            <a:r>
              <a:rPr spc="-65" dirty="0"/>
              <a:t>entre  tests </a:t>
            </a:r>
            <a:r>
              <a:rPr spc="-45" dirty="0"/>
              <a:t>manuels </a:t>
            </a:r>
            <a:r>
              <a:rPr spc="-35" dirty="0"/>
              <a:t>et</a:t>
            </a:r>
            <a:r>
              <a:rPr spc="-195" dirty="0"/>
              <a:t> </a:t>
            </a:r>
            <a:r>
              <a:rPr spc="-60" dirty="0"/>
              <a:t>automatisés</a:t>
            </a:r>
          </a:p>
        </p:txBody>
      </p:sp>
      <p:sp>
        <p:nvSpPr>
          <p:cNvPr id="5" name="object 5"/>
          <p:cNvSpPr txBox="1"/>
          <p:nvPr/>
        </p:nvSpPr>
        <p:spPr>
          <a:xfrm>
            <a:off x="810260" y="1355693"/>
            <a:ext cx="7545705" cy="3430298"/>
          </a:xfrm>
          <a:prstGeom prst="rect">
            <a:avLst/>
          </a:prstGeom>
        </p:spPr>
        <p:txBody>
          <a:bodyPr vert="horz" wrap="square" lIns="0" tIns="13335" rIns="0" bIns="0" rtlCol="0">
            <a:spAutoFit/>
          </a:bodyPr>
          <a:lstStyle/>
          <a:p>
            <a:pPr marL="12700">
              <a:lnSpc>
                <a:spcPct val="100000"/>
              </a:lnSpc>
              <a:spcBef>
                <a:spcPts val="105"/>
              </a:spcBef>
            </a:pPr>
            <a:r>
              <a:rPr sz="1600" b="1" spc="-5" dirty="0">
                <a:solidFill>
                  <a:srgbClr val="404040"/>
                </a:solidFill>
                <a:latin typeface="Calibri"/>
                <a:cs typeface="Calibri"/>
              </a:rPr>
              <a:t>Calcul </a:t>
            </a:r>
            <a:r>
              <a:rPr sz="1600" b="1" dirty="0">
                <a:solidFill>
                  <a:srgbClr val="404040"/>
                </a:solidFill>
                <a:latin typeface="Calibri"/>
                <a:cs typeface="Calibri"/>
              </a:rPr>
              <a:t>du coût de </a:t>
            </a:r>
            <a:r>
              <a:rPr sz="1600" b="1" spc="-10" dirty="0">
                <a:solidFill>
                  <a:srgbClr val="404040"/>
                </a:solidFill>
                <a:latin typeface="Calibri"/>
                <a:cs typeface="Calibri"/>
              </a:rPr>
              <a:t>test</a:t>
            </a:r>
            <a:r>
              <a:rPr sz="1600" b="1" spc="-65" dirty="0">
                <a:solidFill>
                  <a:srgbClr val="404040"/>
                </a:solidFill>
                <a:latin typeface="Calibri"/>
                <a:cs typeface="Calibri"/>
              </a:rPr>
              <a:t> </a:t>
            </a:r>
            <a:r>
              <a:rPr sz="1600" b="1" spc="-5" dirty="0">
                <a:solidFill>
                  <a:srgbClr val="404040"/>
                </a:solidFill>
                <a:latin typeface="Calibri"/>
                <a:cs typeface="Calibri"/>
              </a:rPr>
              <a:t>manuel</a:t>
            </a:r>
            <a:endParaRPr sz="1600" dirty="0">
              <a:latin typeface="Calibri"/>
              <a:cs typeface="Calibri"/>
            </a:endParaRPr>
          </a:p>
          <a:p>
            <a:pPr>
              <a:lnSpc>
                <a:spcPct val="100000"/>
              </a:lnSpc>
              <a:spcBef>
                <a:spcPts val="50"/>
              </a:spcBef>
            </a:pPr>
            <a:endParaRPr sz="1200" dirty="0">
              <a:latin typeface="Times New Roman"/>
              <a:cs typeface="Times New Roman"/>
            </a:endParaRPr>
          </a:p>
          <a:p>
            <a:pPr marL="270510" indent="-258445">
              <a:lnSpc>
                <a:spcPts val="2290"/>
              </a:lnSpc>
              <a:buClr>
                <a:srgbClr val="D24717"/>
              </a:buClr>
              <a:buFont typeface="Wingdings"/>
              <a:buChar char=""/>
              <a:tabLst>
                <a:tab pos="271145" algn="l"/>
              </a:tabLst>
            </a:pPr>
            <a:r>
              <a:rPr sz="1600" spc="-5" dirty="0">
                <a:solidFill>
                  <a:srgbClr val="404040"/>
                </a:solidFill>
                <a:latin typeface="Calibri"/>
                <a:cs typeface="Calibri"/>
              </a:rPr>
              <a:t>Conception des</a:t>
            </a:r>
            <a:r>
              <a:rPr sz="1600" spc="-25" dirty="0">
                <a:solidFill>
                  <a:srgbClr val="404040"/>
                </a:solidFill>
                <a:latin typeface="Calibri"/>
                <a:cs typeface="Calibri"/>
              </a:rPr>
              <a:t> </a:t>
            </a:r>
            <a:r>
              <a:rPr sz="1600" spc="-15" dirty="0">
                <a:solidFill>
                  <a:srgbClr val="404040"/>
                </a:solidFill>
                <a:latin typeface="Calibri"/>
                <a:cs typeface="Calibri"/>
              </a:rPr>
              <a:t>tests</a:t>
            </a:r>
            <a:endParaRPr sz="1600" dirty="0">
              <a:latin typeface="Calibri"/>
              <a:cs typeface="Calibri"/>
            </a:endParaRPr>
          </a:p>
          <a:p>
            <a:pPr marL="396875" lvl="1" indent="-183515">
              <a:lnSpc>
                <a:spcPts val="2050"/>
              </a:lnSpc>
              <a:buClr>
                <a:srgbClr val="D24717"/>
              </a:buClr>
              <a:buSzPct val="94444"/>
              <a:buFont typeface="Wingdings"/>
              <a:buChar char=""/>
              <a:tabLst>
                <a:tab pos="397510" algn="l"/>
              </a:tabLst>
            </a:pPr>
            <a:r>
              <a:rPr sz="1400" dirty="0">
                <a:solidFill>
                  <a:srgbClr val="404040"/>
                </a:solidFill>
                <a:latin typeface="Calibri"/>
                <a:cs typeface="Calibri"/>
              </a:rPr>
              <a:t>100 </a:t>
            </a:r>
            <a:r>
              <a:rPr sz="1400" spc="-10" dirty="0">
                <a:solidFill>
                  <a:srgbClr val="404040"/>
                </a:solidFill>
                <a:latin typeface="Calibri"/>
                <a:cs typeface="Calibri"/>
              </a:rPr>
              <a:t>cas </a:t>
            </a:r>
            <a:r>
              <a:rPr sz="1400" spc="-5" dirty="0">
                <a:solidFill>
                  <a:srgbClr val="404040"/>
                </a:solidFill>
                <a:latin typeface="Calibri"/>
                <a:cs typeface="Calibri"/>
              </a:rPr>
              <a:t>de </a:t>
            </a:r>
            <a:r>
              <a:rPr sz="1400" spc="-15" dirty="0">
                <a:solidFill>
                  <a:srgbClr val="404040"/>
                </a:solidFill>
                <a:latin typeface="Calibri"/>
                <a:cs typeface="Calibri"/>
              </a:rPr>
              <a:t>test </a:t>
            </a:r>
            <a:r>
              <a:rPr sz="1400" spc="-5" dirty="0">
                <a:solidFill>
                  <a:srgbClr val="404040"/>
                </a:solidFill>
                <a:latin typeface="Calibri"/>
                <a:cs typeface="Calibri"/>
              </a:rPr>
              <a:t>(20 </a:t>
            </a:r>
            <a:r>
              <a:rPr sz="1400" spc="-10" dirty="0">
                <a:solidFill>
                  <a:srgbClr val="404040"/>
                </a:solidFill>
                <a:latin typeface="Calibri"/>
                <a:cs typeface="Calibri"/>
              </a:rPr>
              <a:t>cas </a:t>
            </a:r>
            <a:r>
              <a:rPr sz="1400" dirty="0">
                <a:solidFill>
                  <a:srgbClr val="404040"/>
                </a:solidFill>
                <a:latin typeface="Calibri"/>
                <a:cs typeface="Calibri"/>
              </a:rPr>
              <a:t>simples, 60 </a:t>
            </a:r>
            <a:r>
              <a:rPr sz="1400" spc="-10" dirty="0">
                <a:solidFill>
                  <a:srgbClr val="404040"/>
                </a:solidFill>
                <a:latin typeface="Calibri"/>
                <a:cs typeface="Calibri"/>
              </a:rPr>
              <a:t>cas </a:t>
            </a:r>
            <a:r>
              <a:rPr sz="1400" spc="-5" dirty="0">
                <a:solidFill>
                  <a:srgbClr val="404040"/>
                </a:solidFill>
                <a:latin typeface="Calibri"/>
                <a:cs typeface="Calibri"/>
              </a:rPr>
              <a:t>moyens, </a:t>
            </a:r>
            <a:r>
              <a:rPr sz="1400" dirty="0">
                <a:solidFill>
                  <a:srgbClr val="404040"/>
                </a:solidFill>
                <a:latin typeface="Calibri"/>
                <a:cs typeface="Calibri"/>
              </a:rPr>
              <a:t>20 </a:t>
            </a:r>
            <a:r>
              <a:rPr sz="1400" spc="-10" dirty="0">
                <a:solidFill>
                  <a:srgbClr val="404040"/>
                </a:solidFill>
                <a:latin typeface="Calibri"/>
                <a:cs typeface="Calibri"/>
              </a:rPr>
              <a:t>cas</a:t>
            </a:r>
            <a:r>
              <a:rPr sz="1400" spc="95" dirty="0">
                <a:solidFill>
                  <a:srgbClr val="404040"/>
                </a:solidFill>
                <a:latin typeface="Calibri"/>
                <a:cs typeface="Calibri"/>
              </a:rPr>
              <a:t> </a:t>
            </a:r>
            <a:r>
              <a:rPr sz="1400" spc="-15" dirty="0">
                <a:solidFill>
                  <a:srgbClr val="404040"/>
                </a:solidFill>
                <a:latin typeface="Calibri"/>
                <a:cs typeface="Calibri"/>
              </a:rPr>
              <a:t>complexes)</a:t>
            </a:r>
            <a:endParaRPr sz="1400" dirty="0">
              <a:latin typeface="Calibri"/>
              <a:cs typeface="Calibri"/>
            </a:endParaRPr>
          </a:p>
          <a:p>
            <a:pPr lvl="1">
              <a:lnSpc>
                <a:spcPct val="100000"/>
              </a:lnSpc>
              <a:spcBef>
                <a:spcPts val="30"/>
              </a:spcBef>
              <a:buClr>
                <a:srgbClr val="D24717"/>
              </a:buClr>
              <a:buFont typeface="Wingdings"/>
              <a:buChar char=""/>
            </a:pPr>
            <a:endParaRPr sz="1400" dirty="0">
              <a:latin typeface="Times New Roman"/>
              <a:cs typeface="Times New Roman"/>
            </a:endParaRPr>
          </a:p>
          <a:p>
            <a:pPr marL="396875" lvl="1" indent="-183515">
              <a:lnSpc>
                <a:spcPts val="1945"/>
              </a:lnSpc>
              <a:buClr>
                <a:srgbClr val="D24717"/>
              </a:buClr>
              <a:buSzPct val="94444"/>
              <a:buFont typeface="Wingdings"/>
              <a:buChar char=""/>
              <a:tabLst>
                <a:tab pos="397510" algn="l"/>
              </a:tabLst>
            </a:pPr>
            <a:r>
              <a:rPr sz="1400" spc="-5" dirty="0">
                <a:solidFill>
                  <a:srgbClr val="404040"/>
                </a:solidFill>
                <a:latin typeface="Calibri"/>
                <a:cs typeface="Calibri"/>
              </a:rPr>
              <a:t>Selon des </a:t>
            </a:r>
            <a:r>
              <a:rPr sz="1400" dirty="0">
                <a:solidFill>
                  <a:srgbClr val="404040"/>
                </a:solidFill>
                <a:latin typeface="Calibri"/>
                <a:cs typeface="Calibri"/>
              </a:rPr>
              <a:t>abaques </a:t>
            </a:r>
            <a:r>
              <a:rPr sz="1400" spc="-5" dirty="0">
                <a:solidFill>
                  <a:srgbClr val="404040"/>
                </a:solidFill>
                <a:latin typeface="Calibri"/>
                <a:cs typeface="Calibri"/>
              </a:rPr>
              <a:t>pris </a:t>
            </a:r>
            <a:r>
              <a:rPr sz="1400" dirty="0">
                <a:solidFill>
                  <a:srgbClr val="404040"/>
                </a:solidFill>
                <a:latin typeface="Calibri"/>
                <a:cs typeface="Calibri"/>
              </a:rPr>
              <a:t>en </a:t>
            </a:r>
            <a:r>
              <a:rPr sz="1400" spc="-15" dirty="0">
                <a:solidFill>
                  <a:srgbClr val="404040"/>
                </a:solidFill>
                <a:latin typeface="Calibri"/>
                <a:cs typeface="Calibri"/>
              </a:rPr>
              <a:t>retour d’expériences </a:t>
            </a:r>
            <a:r>
              <a:rPr sz="1400" dirty="0">
                <a:solidFill>
                  <a:srgbClr val="404040"/>
                </a:solidFill>
                <a:latin typeface="Calibri"/>
                <a:cs typeface="Calibri"/>
              </a:rPr>
              <a:t>sur </a:t>
            </a:r>
            <a:r>
              <a:rPr sz="1400" spc="-5" dirty="0">
                <a:solidFill>
                  <a:srgbClr val="404040"/>
                </a:solidFill>
                <a:latin typeface="Calibri"/>
                <a:cs typeface="Calibri"/>
              </a:rPr>
              <a:t>les </a:t>
            </a:r>
            <a:r>
              <a:rPr sz="1400" spc="-10" dirty="0">
                <a:solidFill>
                  <a:srgbClr val="404040"/>
                </a:solidFill>
                <a:latin typeface="Calibri"/>
                <a:cs typeface="Calibri"/>
              </a:rPr>
              <a:t>projets, </a:t>
            </a:r>
            <a:r>
              <a:rPr sz="1400" spc="-5" dirty="0">
                <a:solidFill>
                  <a:srgbClr val="404040"/>
                </a:solidFill>
                <a:latin typeface="Calibri"/>
                <a:cs typeface="Calibri"/>
              </a:rPr>
              <a:t>le </a:t>
            </a:r>
            <a:r>
              <a:rPr sz="1400" spc="-10" dirty="0">
                <a:solidFill>
                  <a:srgbClr val="404040"/>
                </a:solidFill>
                <a:latin typeface="Calibri"/>
                <a:cs typeface="Calibri"/>
              </a:rPr>
              <a:t>coût </a:t>
            </a:r>
            <a:r>
              <a:rPr sz="1400" spc="-5" dirty="0">
                <a:solidFill>
                  <a:srgbClr val="404040"/>
                </a:solidFill>
                <a:latin typeface="Calibri"/>
                <a:cs typeface="Calibri"/>
              </a:rPr>
              <a:t>de</a:t>
            </a:r>
            <a:r>
              <a:rPr sz="1400" spc="150" dirty="0">
                <a:solidFill>
                  <a:srgbClr val="404040"/>
                </a:solidFill>
                <a:latin typeface="Calibri"/>
                <a:cs typeface="Calibri"/>
              </a:rPr>
              <a:t> </a:t>
            </a:r>
            <a:r>
              <a:rPr sz="1400" spc="-5" dirty="0">
                <a:solidFill>
                  <a:srgbClr val="404040"/>
                </a:solidFill>
                <a:latin typeface="Calibri"/>
                <a:cs typeface="Calibri"/>
              </a:rPr>
              <a:t>la</a:t>
            </a:r>
            <a:endParaRPr sz="1400" dirty="0">
              <a:latin typeface="Calibri"/>
              <a:cs typeface="Calibri"/>
            </a:endParaRPr>
          </a:p>
          <a:p>
            <a:pPr marL="396875">
              <a:lnSpc>
                <a:spcPts val="1945"/>
              </a:lnSpc>
            </a:pPr>
            <a:r>
              <a:rPr sz="1400" spc="-10" dirty="0">
                <a:solidFill>
                  <a:srgbClr val="404040"/>
                </a:solidFill>
                <a:latin typeface="Calibri"/>
                <a:cs typeface="Calibri"/>
              </a:rPr>
              <a:t>conception </a:t>
            </a:r>
            <a:r>
              <a:rPr sz="1400" dirty="0">
                <a:solidFill>
                  <a:srgbClr val="404040"/>
                </a:solidFill>
                <a:latin typeface="Calibri"/>
                <a:cs typeface="Calibri"/>
              </a:rPr>
              <a:t>= 48</a:t>
            </a:r>
            <a:r>
              <a:rPr sz="1400" spc="45" dirty="0">
                <a:solidFill>
                  <a:srgbClr val="404040"/>
                </a:solidFill>
                <a:latin typeface="Calibri"/>
                <a:cs typeface="Calibri"/>
              </a:rPr>
              <a:t> </a:t>
            </a:r>
            <a:r>
              <a:rPr sz="1400" spc="-5" dirty="0">
                <a:solidFill>
                  <a:srgbClr val="404040"/>
                </a:solidFill>
                <a:latin typeface="Calibri"/>
                <a:cs typeface="Calibri"/>
              </a:rPr>
              <a:t>j/h</a:t>
            </a:r>
            <a:endParaRPr sz="1400" dirty="0">
              <a:latin typeface="Calibri"/>
              <a:cs typeface="Calibri"/>
            </a:endParaRPr>
          </a:p>
          <a:p>
            <a:pPr>
              <a:lnSpc>
                <a:spcPct val="100000"/>
              </a:lnSpc>
              <a:spcBef>
                <a:spcPts val="25"/>
              </a:spcBef>
            </a:pPr>
            <a:endParaRPr sz="1400" dirty="0">
              <a:latin typeface="Times New Roman"/>
              <a:cs typeface="Times New Roman"/>
            </a:endParaRPr>
          </a:p>
          <a:p>
            <a:pPr marL="270510" indent="-258445">
              <a:lnSpc>
                <a:spcPts val="2285"/>
              </a:lnSpc>
              <a:buClr>
                <a:srgbClr val="D24717"/>
              </a:buClr>
              <a:buFont typeface="Wingdings"/>
              <a:buChar char=""/>
              <a:tabLst>
                <a:tab pos="271145" algn="l"/>
              </a:tabLst>
            </a:pPr>
            <a:r>
              <a:rPr sz="1600" spc="-5" dirty="0">
                <a:solidFill>
                  <a:srgbClr val="404040"/>
                </a:solidFill>
                <a:latin typeface="Calibri"/>
                <a:cs typeface="Calibri"/>
              </a:rPr>
              <a:t>Exécution des </a:t>
            </a:r>
            <a:r>
              <a:rPr sz="1600" spc="-10" dirty="0">
                <a:solidFill>
                  <a:srgbClr val="404040"/>
                </a:solidFill>
                <a:latin typeface="Calibri"/>
                <a:cs typeface="Calibri"/>
              </a:rPr>
              <a:t>tests</a:t>
            </a:r>
            <a:r>
              <a:rPr sz="1600" spc="-5" dirty="0">
                <a:solidFill>
                  <a:srgbClr val="404040"/>
                </a:solidFill>
                <a:latin typeface="Calibri"/>
                <a:cs typeface="Calibri"/>
              </a:rPr>
              <a:t> </a:t>
            </a:r>
            <a:r>
              <a:rPr sz="1600" dirty="0">
                <a:solidFill>
                  <a:srgbClr val="404040"/>
                </a:solidFill>
                <a:latin typeface="Calibri"/>
                <a:cs typeface="Calibri"/>
              </a:rPr>
              <a:t>manuels</a:t>
            </a:r>
            <a:endParaRPr sz="1600" dirty="0">
              <a:latin typeface="Calibri"/>
              <a:cs typeface="Calibri"/>
            </a:endParaRPr>
          </a:p>
          <a:p>
            <a:pPr marL="396875" marR="5080" lvl="1" indent="-182880">
              <a:lnSpc>
                <a:spcPct val="80000"/>
              </a:lnSpc>
              <a:spcBef>
                <a:spcPts val="315"/>
              </a:spcBef>
              <a:buClr>
                <a:srgbClr val="D24717"/>
              </a:buClr>
              <a:buSzPct val="94444"/>
              <a:buFont typeface="Wingdings"/>
              <a:buChar char=""/>
              <a:tabLst>
                <a:tab pos="397510" algn="l"/>
              </a:tabLst>
            </a:pPr>
            <a:r>
              <a:rPr sz="1400" spc="-5" dirty="0">
                <a:solidFill>
                  <a:srgbClr val="404040"/>
                </a:solidFill>
                <a:latin typeface="Calibri"/>
                <a:cs typeface="Calibri"/>
              </a:rPr>
              <a:t>Selon les </a:t>
            </a:r>
            <a:r>
              <a:rPr sz="1400" dirty="0">
                <a:solidFill>
                  <a:srgbClr val="404040"/>
                </a:solidFill>
                <a:latin typeface="Calibri"/>
                <a:cs typeface="Calibri"/>
              </a:rPr>
              <a:t>mêmes </a:t>
            </a:r>
            <a:r>
              <a:rPr sz="1400" spc="-5" dirty="0">
                <a:solidFill>
                  <a:srgbClr val="404040"/>
                </a:solidFill>
                <a:latin typeface="Calibri"/>
                <a:cs typeface="Calibri"/>
              </a:rPr>
              <a:t>hypothèses, une campagne de </a:t>
            </a:r>
            <a:r>
              <a:rPr sz="1400" spc="-15" dirty="0">
                <a:solidFill>
                  <a:srgbClr val="404040"/>
                </a:solidFill>
                <a:latin typeface="Calibri"/>
                <a:cs typeface="Calibri"/>
              </a:rPr>
              <a:t>test exécutée </a:t>
            </a:r>
            <a:r>
              <a:rPr sz="1400" spc="-5" dirty="0">
                <a:solidFill>
                  <a:srgbClr val="404040"/>
                </a:solidFill>
                <a:latin typeface="Calibri"/>
                <a:cs typeface="Calibri"/>
              </a:rPr>
              <a:t>manuellement  </a:t>
            </a:r>
            <a:r>
              <a:rPr sz="1400" spc="-10" dirty="0">
                <a:solidFill>
                  <a:srgbClr val="404040"/>
                </a:solidFill>
                <a:latin typeface="Calibri"/>
                <a:cs typeface="Calibri"/>
              </a:rPr>
              <a:t>revient </a:t>
            </a:r>
            <a:r>
              <a:rPr sz="1400" dirty="0">
                <a:solidFill>
                  <a:srgbClr val="404040"/>
                </a:solidFill>
                <a:latin typeface="Calibri"/>
                <a:cs typeface="Calibri"/>
              </a:rPr>
              <a:t>à 31</a:t>
            </a:r>
            <a:r>
              <a:rPr sz="1400" spc="5" dirty="0">
                <a:solidFill>
                  <a:srgbClr val="404040"/>
                </a:solidFill>
                <a:latin typeface="Calibri"/>
                <a:cs typeface="Calibri"/>
              </a:rPr>
              <a:t> </a:t>
            </a:r>
            <a:r>
              <a:rPr sz="1400" spc="-5" dirty="0">
                <a:solidFill>
                  <a:srgbClr val="404040"/>
                </a:solidFill>
                <a:latin typeface="Calibri"/>
                <a:cs typeface="Calibri"/>
              </a:rPr>
              <a:t>j/h</a:t>
            </a:r>
            <a:endParaRPr sz="1400" dirty="0">
              <a:latin typeface="Calibri"/>
              <a:cs typeface="Calibri"/>
            </a:endParaRPr>
          </a:p>
          <a:p>
            <a:pPr lvl="1">
              <a:lnSpc>
                <a:spcPct val="100000"/>
              </a:lnSpc>
              <a:spcBef>
                <a:spcPts val="20"/>
              </a:spcBef>
              <a:buClr>
                <a:srgbClr val="D24717"/>
              </a:buClr>
              <a:buFont typeface="Wingdings"/>
              <a:buChar char=""/>
            </a:pPr>
            <a:endParaRPr sz="1400" dirty="0">
              <a:latin typeface="Times New Roman"/>
              <a:cs typeface="Times New Roman"/>
            </a:endParaRPr>
          </a:p>
          <a:p>
            <a:pPr marL="270510" indent="-258445">
              <a:lnSpc>
                <a:spcPts val="2290"/>
              </a:lnSpc>
              <a:buClr>
                <a:srgbClr val="D24717"/>
              </a:buClr>
              <a:buFont typeface="Wingdings"/>
              <a:buChar char=""/>
              <a:tabLst>
                <a:tab pos="271145" algn="l"/>
              </a:tabLst>
            </a:pPr>
            <a:r>
              <a:rPr sz="1600" spc="-5" dirty="0">
                <a:solidFill>
                  <a:srgbClr val="404040"/>
                </a:solidFill>
                <a:latin typeface="Calibri"/>
                <a:cs typeface="Calibri"/>
              </a:rPr>
              <a:t>Maintenance des</a:t>
            </a:r>
            <a:r>
              <a:rPr sz="1600" spc="10" dirty="0">
                <a:solidFill>
                  <a:srgbClr val="404040"/>
                </a:solidFill>
                <a:latin typeface="Calibri"/>
                <a:cs typeface="Calibri"/>
              </a:rPr>
              <a:t> </a:t>
            </a:r>
            <a:r>
              <a:rPr sz="1600" spc="-15" dirty="0">
                <a:solidFill>
                  <a:srgbClr val="404040"/>
                </a:solidFill>
                <a:latin typeface="Calibri"/>
                <a:cs typeface="Calibri"/>
              </a:rPr>
              <a:t>tests</a:t>
            </a:r>
            <a:endParaRPr sz="1600" dirty="0">
              <a:latin typeface="Calibri"/>
              <a:cs typeface="Calibri"/>
            </a:endParaRPr>
          </a:p>
          <a:p>
            <a:pPr marL="396875" lvl="1" indent="-183515">
              <a:lnSpc>
                <a:spcPts val="1835"/>
              </a:lnSpc>
              <a:buClr>
                <a:srgbClr val="D24717"/>
              </a:buClr>
              <a:buSzPct val="94444"/>
              <a:buFont typeface="Wingdings"/>
              <a:buChar char=""/>
              <a:tabLst>
                <a:tab pos="397510" algn="l"/>
              </a:tabLst>
            </a:pPr>
            <a:r>
              <a:rPr sz="1400" spc="-5" dirty="0">
                <a:solidFill>
                  <a:srgbClr val="404040"/>
                </a:solidFill>
                <a:latin typeface="Calibri"/>
                <a:cs typeface="Calibri"/>
              </a:rPr>
              <a:t>Le </a:t>
            </a:r>
            <a:r>
              <a:rPr sz="1400" spc="-10" dirty="0">
                <a:solidFill>
                  <a:srgbClr val="404040"/>
                </a:solidFill>
                <a:latin typeface="Calibri"/>
                <a:cs typeface="Calibri"/>
              </a:rPr>
              <a:t>coût </a:t>
            </a:r>
            <a:r>
              <a:rPr sz="1400" spc="-5" dirty="0">
                <a:solidFill>
                  <a:srgbClr val="404040"/>
                </a:solidFill>
                <a:latin typeface="Calibri"/>
                <a:cs typeface="Calibri"/>
              </a:rPr>
              <a:t>de </a:t>
            </a:r>
            <a:r>
              <a:rPr sz="1400" dirty="0">
                <a:solidFill>
                  <a:srgbClr val="404040"/>
                </a:solidFill>
                <a:latin typeface="Calibri"/>
                <a:cs typeface="Calibri"/>
              </a:rPr>
              <a:t>mise à </a:t>
            </a:r>
            <a:r>
              <a:rPr sz="1400" spc="-5" dirty="0">
                <a:solidFill>
                  <a:srgbClr val="404040"/>
                </a:solidFill>
                <a:latin typeface="Calibri"/>
                <a:cs typeface="Calibri"/>
              </a:rPr>
              <a:t>jour de </a:t>
            </a:r>
            <a:r>
              <a:rPr sz="1400" dirty="0">
                <a:solidFill>
                  <a:srgbClr val="404040"/>
                </a:solidFill>
                <a:latin typeface="Calibri"/>
                <a:cs typeface="Calibri"/>
              </a:rPr>
              <a:t>la </a:t>
            </a:r>
            <a:r>
              <a:rPr sz="1400" spc="-10" dirty="0">
                <a:solidFill>
                  <a:srgbClr val="404040"/>
                </a:solidFill>
                <a:latin typeface="Calibri"/>
                <a:cs typeface="Calibri"/>
              </a:rPr>
              <a:t>conception </a:t>
            </a:r>
            <a:r>
              <a:rPr sz="1400" spc="-5" dirty="0">
                <a:solidFill>
                  <a:srgbClr val="404040"/>
                </a:solidFill>
                <a:latin typeface="Calibri"/>
                <a:cs typeface="Calibri"/>
              </a:rPr>
              <a:t>des </a:t>
            </a:r>
            <a:r>
              <a:rPr sz="1400" spc="-10" dirty="0">
                <a:solidFill>
                  <a:srgbClr val="404040"/>
                </a:solidFill>
                <a:latin typeface="Calibri"/>
                <a:cs typeface="Calibri"/>
              </a:rPr>
              <a:t>tests est évaluée </a:t>
            </a:r>
            <a:r>
              <a:rPr sz="1400" dirty="0">
                <a:solidFill>
                  <a:srgbClr val="404040"/>
                </a:solidFill>
                <a:latin typeface="Calibri"/>
                <a:cs typeface="Calibri"/>
              </a:rPr>
              <a:t>à 1 </a:t>
            </a:r>
            <a:r>
              <a:rPr sz="1400" spc="-5" dirty="0">
                <a:solidFill>
                  <a:srgbClr val="404040"/>
                </a:solidFill>
                <a:latin typeface="Calibri"/>
                <a:cs typeface="Calibri"/>
              </a:rPr>
              <a:t>j/h</a:t>
            </a:r>
            <a:r>
              <a:rPr sz="1400" spc="165" dirty="0">
                <a:solidFill>
                  <a:srgbClr val="404040"/>
                </a:solidFill>
                <a:latin typeface="Calibri"/>
                <a:cs typeface="Calibri"/>
              </a:rPr>
              <a:t> </a:t>
            </a:r>
            <a:r>
              <a:rPr sz="1400" dirty="0">
                <a:solidFill>
                  <a:srgbClr val="404040"/>
                </a:solidFill>
                <a:latin typeface="Calibri"/>
                <a:cs typeface="Calibri"/>
              </a:rPr>
              <a:t>par</a:t>
            </a:r>
            <a:endParaRPr sz="1400" dirty="0">
              <a:latin typeface="Calibri"/>
              <a:cs typeface="Calibri"/>
            </a:endParaRPr>
          </a:p>
          <a:p>
            <a:pPr marL="396875">
              <a:lnSpc>
                <a:spcPts val="1945"/>
              </a:lnSpc>
            </a:pPr>
            <a:r>
              <a:rPr sz="1400" spc="-5" dirty="0">
                <a:solidFill>
                  <a:srgbClr val="404040"/>
                </a:solidFill>
                <a:latin typeface="Calibri"/>
                <a:cs typeface="Calibri"/>
              </a:rPr>
              <a:t>campagne de</a:t>
            </a:r>
            <a:r>
              <a:rPr sz="1400" spc="15" dirty="0">
                <a:solidFill>
                  <a:srgbClr val="404040"/>
                </a:solidFill>
                <a:latin typeface="Calibri"/>
                <a:cs typeface="Calibri"/>
              </a:rPr>
              <a:t> </a:t>
            </a:r>
            <a:r>
              <a:rPr sz="1400" spc="-15" dirty="0">
                <a:solidFill>
                  <a:srgbClr val="404040"/>
                </a:solidFill>
                <a:latin typeface="Calibri"/>
                <a:cs typeface="Calibri"/>
              </a:rPr>
              <a:t>test</a:t>
            </a:r>
            <a:endParaRPr sz="1400" dirty="0">
              <a:latin typeface="Calibri"/>
              <a:cs typeface="Calibri"/>
            </a:endParaRPr>
          </a:p>
        </p:txBody>
      </p:sp>
    </p:spTree>
    <p:extLst>
      <p:ext uri="{BB962C8B-B14F-4D97-AF65-F5344CB8AC3E}">
        <p14:creationId xmlns:p14="http://schemas.microsoft.com/office/powerpoint/2010/main" val="2448274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Comparaison </a:t>
            </a:r>
            <a:r>
              <a:rPr spc="-35" dirty="0"/>
              <a:t>des </a:t>
            </a:r>
            <a:r>
              <a:rPr spc="-55" dirty="0"/>
              <a:t>coûts</a:t>
            </a:r>
            <a:r>
              <a:rPr spc="-210" dirty="0"/>
              <a:t> </a:t>
            </a:r>
            <a:r>
              <a:rPr spc="-65" dirty="0"/>
              <a:t>entre  tests </a:t>
            </a:r>
            <a:r>
              <a:rPr spc="-45" dirty="0"/>
              <a:t>manuels </a:t>
            </a:r>
            <a:r>
              <a:rPr spc="-35" dirty="0"/>
              <a:t>et</a:t>
            </a:r>
            <a:r>
              <a:rPr spc="-195" dirty="0"/>
              <a:t> </a:t>
            </a:r>
            <a:r>
              <a:rPr spc="-60" dirty="0"/>
              <a:t>automatisés</a:t>
            </a:r>
          </a:p>
        </p:txBody>
      </p:sp>
      <p:sp>
        <p:nvSpPr>
          <p:cNvPr id="5" name="object 5"/>
          <p:cNvSpPr txBox="1"/>
          <p:nvPr/>
        </p:nvSpPr>
        <p:spPr>
          <a:xfrm>
            <a:off x="533400" y="666750"/>
            <a:ext cx="7419975" cy="4183838"/>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Calibri"/>
                <a:cs typeface="Calibri"/>
              </a:rPr>
              <a:t>Calcul </a:t>
            </a:r>
            <a:r>
              <a:rPr sz="2000" b="1" dirty="0">
                <a:solidFill>
                  <a:srgbClr val="404040"/>
                </a:solidFill>
                <a:latin typeface="Calibri"/>
                <a:cs typeface="Calibri"/>
              </a:rPr>
              <a:t>du coût de </a:t>
            </a:r>
            <a:r>
              <a:rPr sz="2000" b="1" spc="-10" dirty="0">
                <a:solidFill>
                  <a:srgbClr val="404040"/>
                </a:solidFill>
                <a:latin typeface="Calibri"/>
                <a:cs typeface="Calibri"/>
              </a:rPr>
              <a:t>test</a:t>
            </a:r>
            <a:r>
              <a:rPr sz="2000" b="1" spc="-65" dirty="0">
                <a:solidFill>
                  <a:srgbClr val="404040"/>
                </a:solidFill>
                <a:latin typeface="Calibri"/>
                <a:cs typeface="Calibri"/>
              </a:rPr>
              <a:t> </a:t>
            </a:r>
            <a:r>
              <a:rPr sz="2000" b="1" spc="-5" dirty="0">
                <a:solidFill>
                  <a:srgbClr val="404040"/>
                </a:solidFill>
                <a:latin typeface="Calibri"/>
                <a:cs typeface="Calibri"/>
              </a:rPr>
              <a:t>automatique</a:t>
            </a:r>
            <a:endParaRPr sz="2000" dirty="0">
              <a:latin typeface="Calibri"/>
              <a:cs typeface="Calibri"/>
            </a:endParaRPr>
          </a:p>
          <a:p>
            <a:pPr>
              <a:lnSpc>
                <a:spcPct val="100000"/>
              </a:lnSpc>
              <a:spcBef>
                <a:spcPts val="15"/>
              </a:spcBef>
            </a:pPr>
            <a:endParaRPr sz="2000" dirty="0">
              <a:latin typeface="Times New Roman"/>
              <a:cs typeface="Times New Roman"/>
            </a:endParaRPr>
          </a:p>
          <a:p>
            <a:pPr marL="270510" indent="-258445">
              <a:lnSpc>
                <a:spcPct val="100000"/>
              </a:lnSpc>
              <a:buClr>
                <a:srgbClr val="D24717"/>
              </a:buClr>
              <a:buFont typeface="Wingdings"/>
              <a:buChar char=""/>
              <a:tabLst>
                <a:tab pos="271145" algn="l"/>
              </a:tabLst>
            </a:pPr>
            <a:r>
              <a:rPr sz="2000" spc="-5" dirty="0">
                <a:solidFill>
                  <a:srgbClr val="404040"/>
                </a:solidFill>
                <a:latin typeface="Calibri"/>
                <a:cs typeface="Calibri"/>
              </a:rPr>
              <a:t>Conception des</a:t>
            </a:r>
            <a:r>
              <a:rPr sz="2000" spc="-30" dirty="0">
                <a:solidFill>
                  <a:srgbClr val="404040"/>
                </a:solidFill>
                <a:latin typeface="Calibri"/>
                <a:cs typeface="Calibri"/>
              </a:rPr>
              <a:t> </a:t>
            </a:r>
            <a:r>
              <a:rPr sz="2000" spc="-10" dirty="0">
                <a:solidFill>
                  <a:srgbClr val="404040"/>
                </a:solidFill>
                <a:latin typeface="Calibri"/>
                <a:cs typeface="Calibri"/>
              </a:rPr>
              <a:t>tests</a:t>
            </a:r>
            <a:endParaRPr sz="2000" dirty="0">
              <a:latin typeface="Calibri"/>
              <a:cs typeface="Calibri"/>
            </a:endParaRPr>
          </a:p>
          <a:p>
            <a:pPr marL="442595" lvl="1" indent="-229235">
              <a:lnSpc>
                <a:spcPts val="1825"/>
              </a:lnSpc>
              <a:spcBef>
                <a:spcPts val="40"/>
              </a:spcBef>
              <a:buClr>
                <a:srgbClr val="D24717"/>
              </a:buClr>
              <a:buFont typeface="Wingdings"/>
              <a:buChar char=""/>
              <a:tabLst>
                <a:tab pos="443230" algn="l"/>
              </a:tabLst>
            </a:pPr>
            <a:r>
              <a:rPr sz="1600" spc="-5" dirty="0">
                <a:solidFill>
                  <a:srgbClr val="404040"/>
                </a:solidFill>
                <a:latin typeface="Calibri"/>
                <a:cs typeface="Calibri"/>
              </a:rPr>
              <a:t>Il </a:t>
            </a:r>
            <a:r>
              <a:rPr sz="1600" spc="-25" dirty="0">
                <a:solidFill>
                  <a:srgbClr val="404040"/>
                </a:solidFill>
                <a:latin typeface="Calibri"/>
                <a:cs typeface="Calibri"/>
              </a:rPr>
              <a:t>s’agit </a:t>
            </a:r>
            <a:r>
              <a:rPr sz="1600" spc="-5" dirty="0">
                <a:solidFill>
                  <a:srgbClr val="404040"/>
                </a:solidFill>
                <a:latin typeface="Calibri"/>
                <a:cs typeface="Calibri"/>
              </a:rPr>
              <a:t>ici de </a:t>
            </a:r>
            <a:r>
              <a:rPr sz="1600" spc="-15" dirty="0">
                <a:solidFill>
                  <a:srgbClr val="404040"/>
                </a:solidFill>
                <a:latin typeface="Calibri"/>
                <a:cs typeface="Calibri"/>
              </a:rPr>
              <a:t>créer </a:t>
            </a:r>
            <a:r>
              <a:rPr sz="1600" spc="-5" dirty="0">
                <a:solidFill>
                  <a:srgbClr val="404040"/>
                </a:solidFill>
                <a:latin typeface="Calibri"/>
                <a:cs typeface="Calibri"/>
              </a:rPr>
              <a:t>les </a:t>
            </a:r>
            <a:r>
              <a:rPr sz="1600" spc="-10" dirty="0">
                <a:solidFill>
                  <a:srgbClr val="404040"/>
                </a:solidFill>
                <a:latin typeface="Calibri"/>
                <a:cs typeface="Calibri"/>
              </a:rPr>
              <a:t>scripts automatisés. Selon </a:t>
            </a:r>
            <a:r>
              <a:rPr sz="1600" spc="-5" dirty="0">
                <a:solidFill>
                  <a:srgbClr val="404040"/>
                </a:solidFill>
                <a:latin typeface="Calibri"/>
                <a:cs typeface="Calibri"/>
              </a:rPr>
              <a:t>les </a:t>
            </a:r>
            <a:r>
              <a:rPr sz="1600" spc="-10" dirty="0">
                <a:solidFill>
                  <a:srgbClr val="404040"/>
                </a:solidFill>
                <a:latin typeface="Calibri"/>
                <a:cs typeface="Calibri"/>
              </a:rPr>
              <a:t>mêmes hypothèses que pour</a:t>
            </a:r>
            <a:r>
              <a:rPr sz="1600" spc="330" dirty="0">
                <a:solidFill>
                  <a:srgbClr val="404040"/>
                </a:solidFill>
                <a:latin typeface="Calibri"/>
                <a:cs typeface="Calibri"/>
              </a:rPr>
              <a:t> </a:t>
            </a:r>
            <a:r>
              <a:rPr sz="1600" spc="-5" dirty="0">
                <a:solidFill>
                  <a:srgbClr val="404040"/>
                </a:solidFill>
                <a:latin typeface="Calibri"/>
                <a:cs typeface="Calibri"/>
              </a:rPr>
              <a:t>les</a:t>
            </a:r>
            <a:endParaRPr sz="1600" dirty="0">
              <a:latin typeface="Calibri"/>
              <a:cs typeface="Calibri"/>
            </a:endParaRPr>
          </a:p>
          <a:p>
            <a:pPr marL="396875">
              <a:lnSpc>
                <a:spcPts val="1825"/>
              </a:lnSpc>
            </a:pPr>
            <a:r>
              <a:rPr sz="1600" spc="-10" dirty="0">
                <a:solidFill>
                  <a:srgbClr val="404040"/>
                </a:solidFill>
                <a:latin typeface="Calibri"/>
                <a:cs typeface="Calibri"/>
              </a:rPr>
              <a:t>tests </a:t>
            </a:r>
            <a:r>
              <a:rPr sz="1600" spc="-5" dirty="0">
                <a:solidFill>
                  <a:srgbClr val="404040"/>
                </a:solidFill>
                <a:latin typeface="Calibri"/>
                <a:cs typeface="Calibri"/>
              </a:rPr>
              <a:t>manuels, le </a:t>
            </a:r>
            <a:r>
              <a:rPr sz="1600" spc="-10" dirty="0">
                <a:solidFill>
                  <a:srgbClr val="404040"/>
                </a:solidFill>
                <a:latin typeface="Calibri"/>
                <a:cs typeface="Calibri"/>
              </a:rPr>
              <a:t>coût </a:t>
            </a:r>
            <a:r>
              <a:rPr sz="1600" spc="-5" dirty="0">
                <a:solidFill>
                  <a:srgbClr val="404040"/>
                </a:solidFill>
                <a:latin typeface="Calibri"/>
                <a:cs typeface="Calibri"/>
              </a:rPr>
              <a:t>de </a:t>
            </a:r>
            <a:r>
              <a:rPr sz="1600" spc="-10" dirty="0">
                <a:solidFill>
                  <a:srgbClr val="404040"/>
                </a:solidFill>
                <a:latin typeface="Calibri"/>
                <a:cs typeface="Calibri"/>
              </a:rPr>
              <a:t>création des scripts automatisés est évalué </a:t>
            </a:r>
            <a:r>
              <a:rPr sz="1600" spc="-5" dirty="0">
                <a:solidFill>
                  <a:srgbClr val="404040"/>
                </a:solidFill>
                <a:latin typeface="Calibri"/>
                <a:cs typeface="Calibri"/>
              </a:rPr>
              <a:t>à </a:t>
            </a:r>
            <a:r>
              <a:rPr sz="1600" spc="-10" dirty="0">
                <a:solidFill>
                  <a:srgbClr val="404040"/>
                </a:solidFill>
                <a:latin typeface="Calibri"/>
                <a:cs typeface="Calibri"/>
              </a:rPr>
              <a:t>168</a:t>
            </a:r>
            <a:r>
              <a:rPr sz="1600" spc="145" dirty="0">
                <a:solidFill>
                  <a:srgbClr val="404040"/>
                </a:solidFill>
                <a:latin typeface="Calibri"/>
                <a:cs typeface="Calibri"/>
              </a:rPr>
              <a:t> </a:t>
            </a:r>
            <a:r>
              <a:rPr sz="1600" spc="-10" dirty="0">
                <a:solidFill>
                  <a:srgbClr val="404040"/>
                </a:solidFill>
                <a:latin typeface="Calibri"/>
                <a:cs typeface="Calibri"/>
              </a:rPr>
              <a:t>j/h</a:t>
            </a:r>
            <a:endParaRPr sz="1600" dirty="0">
              <a:latin typeface="Calibri"/>
              <a:cs typeface="Calibri"/>
            </a:endParaRPr>
          </a:p>
          <a:p>
            <a:pPr>
              <a:lnSpc>
                <a:spcPct val="100000"/>
              </a:lnSpc>
              <a:spcBef>
                <a:spcPts val="20"/>
              </a:spcBef>
            </a:pPr>
            <a:endParaRPr sz="2150" dirty="0">
              <a:latin typeface="Times New Roman"/>
              <a:cs typeface="Times New Roman"/>
            </a:endParaRPr>
          </a:p>
          <a:p>
            <a:pPr marL="270510" indent="-258445">
              <a:lnSpc>
                <a:spcPct val="100000"/>
              </a:lnSpc>
              <a:buClr>
                <a:srgbClr val="D24717"/>
              </a:buClr>
              <a:buFont typeface="Wingdings"/>
              <a:buChar char=""/>
              <a:tabLst>
                <a:tab pos="271145" algn="l"/>
              </a:tabLst>
            </a:pPr>
            <a:r>
              <a:rPr sz="2000" spc="-5" dirty="0">
                <a:solidFill>
                  <a:srgbClr val="404040"/>
                </a:solidFill>
                <a:latin typeface="Calibri"/>
                <a:cs typeface="Calibri"/>
              </a:rPr>
              <a:t>Exécution des </a:t>
            </a:r>
            <a:r>
              <a:rPr sz="2000" spc="-10" dirty="0">
                <a:solidFill>
                  <a:srgbClr val="404040"/>
                </a:solidFill>
                <a:latin typeface="Calibri"/>
                <a:cs typeface="Calibri"/>
              </a:rPr>
              <a:t>tests</a:t>
            </a:r>
            <a:r>
              <a:rPr sz="2000" spc="-5" dirty="0">
                <a:solidFill>
                  <a:srgbClr val="404040"/>
                </a:solidFill>
                <a:latin typeface="Calibri"/>
                <a:cs typeface="Calibri"/>
              </a:rPr>
              <a:t> </a:t>
            </a:r>
            <a:r>
              <a:rPr sz="2000" dirty="0">
                <a:solidFill>
                  <a:srgbClr val="404040"/>
                </a:solidFill>
                <a:latin typeface="Calibri"/>
                <a:cs typeface="Calibri"/>
              </a:rPr>
              <a:t>manuels</a:t>
            </a:r>
            <a:endParaRPr sz="2000" dirty="0">
              <a:latin typeface="Calibri"/>
              <a:cs typeface="Calibri"/>
            </a:endParaRPr>
          </a:p>
          <a:p>
            <a:pPr marL="396875" lvl="1" indent="-183515">
              <a:lnSpc>
                <a:spcPct val="100000"/>
              </a:lnSpc>
              <a:spcBef>
                <a:spcPts val="40"/>
              </a:spcBef>
              <a:buClr>
                <a:srgbClr val="D24717"/>
              </a:buClr>
              <a:buFont typeface="Wingdings"/>
              <a:buChar char=""/>
              <a:tabLst>
                <a:tab pos="397510" algn="l"/>
              </a:tabLst>
            </a:pPr>
            <a:r>
              <a:rPr sz="1600" spc="-5" dirty="0">
                <a:solidFill>
                  <a:srgbClr val="404040"/>
                </a:solidFill>
                <a:latin typeface="Calibri"/>
                <a:cs typeface="Calibri"/>
              </a:rPr>
              <a:t>La </a:t>
            </a:r>
            <a:r>
              <a:rPr sz="1600" spc="-15" dirty="0">
                <a:solidFill>
                  <a:srgbClr val="404040"/>
                </a:solidFill>
                <a:latin typeface="Calibri"/>
                <a:cs typeface="Calibri"/>
              </a:rPr>
              <a:t>première </a:t>
            </a:r>
            <a:r>
              <a:rPr sz="1600" spc="-5" dirty="0">
                <a:solidFill>
                  <a:srgbClr val="404040"/>
                </a:solidFill>
                <a:latin typeface="Calibri"/>
                <a:cs typeface="Calibri"/>
              </a:rPr>
              <a:t>campagne de </a:t>
            </a:r>
            <a:r>
              <a:rPr sz="1600" spc="-10" dirty="0">
                <a:solidFill>
                  <a:srgbClr val="404040"/>
                </a:solidFill>
                <a:latin typeface="Calibri"/>
                <a:cs typeface="Calibri"/>
              </a:rPr>
              <a:t>test </a:t>
            </a:r>
            <a:r>
              <a:rPr sz="1600" spc="-15" dirty="0">
                <a:solidFill>
                  <a:srgbClr val="404040"/>
                </a:solidFill>
                <a:latin typeface="Calibri"/>
                <a:cs typeface="Calibri"/>
              </a:rPr>
              <a:t>exécutée </a:t>
            </a:r>
            <a:r>
              <a:rPr sz="1600" spc="-5" dirty="0">
                <a:solidFill>
                  <a:srgbClr val="404040"/>
                </a:solidFill>
                <a:latin typeface="Calibri"/>
                <a:cs typeface="Calibri"/>
              </a:rPr>
              <a:t>en automatique </a:t>
            </a:r>
            <a:r>
              <a:rPr sz="1600" spc="-10" dirty="0">
                <a:solidFill>
                  <a:srgbClr val="404040"/>
                </a:solidFill>
                <a:latin typeface="Calibri"/>
                <a:cs typeface="Calibri"/>
              </a:rPr>
              <a:t>est évaluée </a:t>
            </a:r>
            <a:r>
              <a:rPr sz="1600" spc="-5" dirty="0">
                <a:solidFill>
                  <a:srgbClr val="404040"/>
                </a:solidFill>
                <a:latin typeface="Calibri"/>
                <a:cs typeface="Calibri"/>
              </a:rPr>
              <a:t>à </a:t>
            </a:r>
            <a:r>
              <a:rPr sz="1600" spc="-10" dirty="0">
                <a:solidFill>
                  <a:srgbClr val="404040"/>
                </a:solidFill>
                <a:latin typeface="Calibri"/>
                <a:cs typeface="Calibri"/>
              </a:rPr>
              <a:t>12</a:t>
            </a:r>
            <a:r>
              <a:rPr sz="1600" spc="110" dirty="0">
                <a:solidFill>
                  <a:srgbClr val="404040"/>
                </a:solidFill>
                <a:latin typeface="Calibri"/>
                <a:cs typeface="Calibri"/>
              </a:rPr>
              <a:t> </a:t>
            </a:r>
            <a:r>
              <a:rPr sz="1600" spc="-10" dirty="0">
                <a:solidFill>
                  <a:srgbClr val="404040"/>
                </a:solidFill>
                <a:latin typeface="Calibri"/>
                <a:cs typeface="Calibri"/>
              </a:rPr>
              <a:t>j/h</a:t>
            </a:r>
            <a:endParaRPr sz="1600" dirty="0">
              <a:latin typeface="Calibri"/>
              <a:cs typeface="Calibri"/>
            </a:endParaRPr>
          </a:p>
          <a:p>
            <a:pPr lvl="1">
              <a:lnSpc>
                <a:spcPct val="100000"/>
              </a:lnSpc>
              <a:spcBef>
                <a:spcPts val="15"/>
              </a:spcBef>
              <a:buChar char=""/>
            </a:pPr>
            <a:endParaRPr sz="2200" dirty="0">
              <a:latin typeface="Times New Roman"/>
              <a:cs typeface="Times New Roman"/>
            </a:endParaRPr>
          </a:p>
          <a:p>
            <a:pPr marL="396875" marR="545465" lvl="1" indent="-182880">
              <a:lnSpc>
                <a:spcPts val="1730"/>
              </a:lnSpc>
              <a:spcBef>
                <a:spcPts val="5"/>
              </a:spcBef>
              <a:buClr>
                <a:srgbClr val="D24717"/>
              </a:buClr>
              <a:buFont typeface="Wingdings"/>
              <a:buChar char=""/>
              <a:tabLst>
                <a:tab pos="397510" algn="l"/>
              </a:tabLst>
            </a:pPr>
            <a:r>
              <a:rPr sz="1600" spc="-5" dirty="0">
                <a:solidFill>
                  <a:srgbClr val="404040"/>
                </a:solidFill>
                <a:latin typeface="Calibri"/>
                <a:cs typeface="Calibri"/>
              </a:rPr>
              <a:t>Une campagne de </a:t>
            </a:r>
            <a:r>
              <a:rPr sz="1600" spc="-10" dirty="0">
                <a:solidFill>
                  <a:srgbClr val="404040"/>
                </a:solidFill>
                <a:latin typeface="Calibri"/>
                <a:cs typeface="Calibri"/>
              </a:rPr>
              <a:t>test </a:t>
            </a:r>
            <a:r>
              <a:rPr sz="1600" spc="-15" dirty="0">
                <a:solidFill>
                  <a:srgbClr val="404040"/>
                </a:solidFill>
                <a:latin typeface="Calibri"/>
                <a:cs typeface="Calibri"/>
              </a:rPr>
              <a:t>exécutée </a:t>
            </a:r>
            <a:r>
              <a:rPr sz="1600" spc="-10" dirty="0">
                <a:solidFill>
                  <a:srgbClr val="404040"/>
                </a:solidFill>
                <a:latin typeface="Calibri"/>
                <a:cs typeface="Calibri"/>
              </a:rPr>
              <a:t>automatiquement revient </a:t>
            </a:r>
            <a:r>
              <a:rPr sz="1600" spc="-5" dirty="0">
                <a:solidFill>
                  <a:srgbClr val="404040"/>
                </a:solidFill>
                <a:latin typeface="Calibri"/>
                <a:cs typeface="Calibri"/>
              </a:rPr>
              <a:t>à 7 j/h à partir de la  </a:t>
            </a:r>
            <a:r>
              <a:rPr sz="1600" spc="-10" dirty="0">
                <a:solidFill>
                  <a:srgbClr val="404040"/>
                </a:solidFill>
                <a:latin typeface="Calibri"/>
                <a:cs typeface="Calibri"/>
              </a:rPr>
              <a:t>seconde</a:t>
            </a:r>
            <a:r>
              <a:rPr sz="1600" spc="15" dirty="0">
                <a:solidFill>
                  <a:srgbClr val="404040"/>
                </a:solidFill>
                <a:latin typeface="Calibri"/>
                <a:cs typeface="Calibri"/>
              </a:rPr>
              <a:t> </a:t>
            </a:r>
            <a:r>
              <a:rPr sz="1600" spc="-15" dirty="0">
                <a:solidFill>
                  <a:srgbClr val="404040"/>
                </a:solidFill>
                <a:latin typeface="Calibri"/>
                <a:cs typeface="Calibri"/>
              </a:rPr>
              <a:t>exécution</a:t>
            </a:r>
            <a:endParaRPr sz="1600" dirty="0">
              <a:latin typeface="Calibri"/>
              <a:cs typeface="Calibri"/>
            </a:endParaRPr>
          </a:p>
          <a:p>
            <a:pPr lvl="1">
              <a:lnSpc>
                <a:spcPct val="100000"/>
              </a:lnSpc>
              <a:spcBef>
                <a:spcPts val="50"/>
              </a:spcBef>
              <a:buChar char=""/>
            </a:pPr>
            <a:endParaRPr sz="1900" dirty="0">
              <a:latin typeface="Times New Roman"/>
              <a:cs typeface="Times New Roman"/>
            </a:endParaRPr>
          </a:p>
          <a:p>
            <a:pPr marL="270510" indent="-258445">
              <a:lnSpc>
                <a:spcPts val="2400"/>
              </a:lnSpc>
              <a:buClr>
                <a:srgbClr val="D24717"/>
              </a:buClr>
              <a:buFont typeface="Wingdings"/>
              <a:buChar char=""/>
              <a:tabLst>
                <a:tab pos="271145" algn="l"/>
              </a:tabLst>
            </a:pPr>
            <a:r>
              <a:rPr sz="2000" spc="-5" dirty="0">
                <a:solidFill>
                  <a:srgbClr val="404040"/>
                </a:solidFill>
                <a:latin typeface="Calibri"/>
                <a:cs typeface="Calibri"/>
              </a:rPr>
              <a:t>Maintenance des</a:t>
            </a:r>
            <a:r>
              <a:rPr sz="2000" spc="10" dirty="0">
                <a:solidFill>
                  <a:srgbClr val="404040"/>
                </a:solidFill>
                <a:latin typeface="Calibri"/>
                <a:cs typeface="Calibri"/>
              </a:rPr>
              <a:t> </a:t>
            </a:r>
            <a:r>
              <a:rPr sz="2000" spc="-15" dirty="0">
                <a:solidFill>
                  <a:srgbClr val="404040"/>
                </a:solidFill>
                <a:latin typeface="Calibri"/>
                <a:cs typeface="Calibri"/>
              </a:rPr>
              <a:t>tests</a:t>
            </a:r>
            <a:endParaRPr sz="2000" dirty="0">
              <a:latin typeface="Calibri"/>
              <a:cs typeface="Calibri"/>
            </a:endParaRPr>
          </a:p>
          <a:p>
            <a:pPr marL="396875" marR="404495" lvl="1" indent="-182880">
              <a:lnSpc>
                <a:spcPts val="1939"/>
              </a:lnSpc>
              <a:spcBef>
                <a:spcPts val="245"/>
              </a:spcBef>
              <a:buClr>
                <a:srgbClr val="D24717"/>
              </a:buClr>
              <a:buSzPct val="94444"/>
              <a:buFont typeface="Wingdings"/>
              <a:buChar char=""/>
              <a:tabLst>
                <a:tab pos="397510" algn="l"/>
              </a:tabLst>
            </a:pPr>
            <a:r>
              <a:rPr sz="1800" spc="-5" dirty="0">
                <a:solidFill>
                  <a:srgbClr val="404040"/>
                </a:solidFill>
                <a:latin typeface="Calibri"/>
                <a:cs typeface="Calibri"/>
              </a:rPr>
              <a:t>Le </a:t>
            </a:r>
            <a:r>
              <a:rPr sz="1800" spc="-10" dirty="0">
                <a:solidFill>
                  <a:srgbClr val="404040"/>
                </a:solidFill>
                <a:latin typeface="Calibri"/>
                <a:cs typeface="Calibri"/>
              </a:rPr>
              <a:t>coût </a:t>
            </a:r>
            <a:r>
              <a:rPr sz="1800" spc="-5" dirty="0">
                <a:solidFill>
                  <a:srgbClr val="404040"/>
                </a:solidFill>
                <a:latin typeface="Calibri"/>
                <a:cs typeface="Calibri"/>
              </a:rPr>
              <a:t>de </a:t>
            </a:r>
            <a:r>
              <a:rPr sz="1800" dirty="0">
                <a:solidFill>
                  <a:srgbClr val="404040"/>
                </a:solidFill>
                <a:latin typeface="Calibri"/>
                <a:cs typeface="Calibri"/>
              </a:rPr>
              <a:t>mise à </a:t>
            </a:r>
            <a:r>
              <a:rPr sz="1800" spc="-5" dirty="0">
                <a:solidFill>
                  <a:srgbClr val="404040"/>
                </a:solidFill>
                <a:latin typeface="Calibri"/>
                <a:cs typeface="Calibri"/>
              </a:rPr>
              <a:t>jour de </a:t>
            </a:r>
            <a:r>
              <a:rPr sz="1800" dirty="0">
                <a:solidFill>
                  <a:srgbClr val="404040"/>
                </a:solidFill>
                <a:latin typeface="Calibri"/>
                <a:cs typeface="Calibri"/>
              </a:rPr>
              <a:t>la </a:t>
            </a:r>
            <a:r>
              <a:rPr sz="1800" spc="-10" dirty="0">
                <a:solidFill>
                  <a:srgbClr val="404040"/>
                </a:solidFill>
                <a:latin typeface="Calibri"/>
                <a:cs typeface="Calibri"/>
              </a:rPr>
              <a:t>conception </a:t>
            </a:r>
            <a:r>
              <a:rPr sz="1800" spc="-5" dirty="0">
                <a:solidFill>
                  <a:srgbClr val="404040"/>
                </a:solidFill>
                <a:latin typeface="Calibri"/>
                <a:cs typeface="Calibri"/>
              </a:rPr>
              <a:t>des </a:t>
            </a:r>
            <a:r>
              <a:rPr sz="1800" spc="-10" dirty="0">
                <a:solidFill>
                  <a:srgbClr val="404040"/>
                </a:solidFill>
                <a:latin typeface="Calibri"/>
                <a:cs typeface="Calibri"/>
              </a:rPr>
              <a:t>tests est </a:t>
            </a:r>
            <a:r>
              <a:rPr sz="1800" spc="-5" dirty="0">
                <a:solidFill>
                  <a:srgbClr val="404040"/>
                </a:solidFill>
                <a:latin typeface="Calibri"/>
                <a:cs typeface="Calibri"/>
              </a:rPr>
              <a:t>évaluée </a:t>
            </a:r>
            <a:r>
              <a:rPr sz="1800" dirty="0">
                <a:solidFill>
                  <a:srgbClr val="404040"/>
                </a:solidFill>
                <a:latin typeface="Calibri"/>
                <a:cs typeface="Calibri"/>
              </a:rPr>
              <a:t>à 1 </a:t>
            </a:r>
            <a:r>
              <a:rPr sz="1800" spc="-5" dirty="0">
                <a:solidFill>
                  <a:srgbClr val="404040"/>
                </a:solidFill>
                <a:latin typeface="Calibri"/>
                <a:cs typeface="Calibri"/>
              </a:rPr>
              <a:t>j/h par  campagne de</a:t>
            </a:r>
            <a:r>
              <a:rPr sz="1800" spc="15" dirty="0">
                <a:solidFill>
                  <a:srgbClr val="404040"/>
                </a:solidFill>
                <a:latin typeface="Calibri"/>
                <a:cs typeface="Calibri"/>
              </a:rPr>
              <a:t> </a:t>
            </a:r>
            <a:r>
              <a:rPr sz="1800" spc="-15" dirty="0">
                <a:solidFill>
                  <a:srgbClr val="404040"/>
                </a:solidFill>
                <a:latin typeface="Calibri"/>
                <a:cs typeface="Calibri"/>
              </a:rPr>
              <a:t>test</a:t>
            </a:r>
            <a:endParaRPr sz="1800" dirty="0">
              <a:latin typeface="Calibri"/>
              <a:cs typeface="Calibri"/>
            </a:endParaRPr>
          </a:p>
        </p:txBody>
      </p:sp>
    </p:spTree>
    <p:extLst>
      <p:ext uri="{BB962C8B-B14F-4D97-AF65-F5344CB8AC3E}">
        <p14:creationId xmlns:p14="http://schemas.microsoft.com/office/powerpoint/2010/main" val="3393947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749029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1594486"/>
            <a:ext cx="7772400" cy="1382430"/>
          </a:xfrm>
          <a:prstGeom prst="rect">
            <a:avLst/>
          </a:prstGeom>
        </p:spPr>
        <p:txBody>
          <a:bodyPr vert="horz" wrap="square" lIns="0" tIns="124460" rIns="0" bIns="0" rtlCol="0">
            <a:spAutoFit/>
          </a:bodyPr>
          <a:lstStyle/>
          <a:p>
            <a:pPr marL="12700" marR="5080">
              <a:lnSpc>
                <a:spcPts val="4900"/>
              </a:lnSpc>
              <a:spcBef>
                <a:spcPts val="980"/>
              </a:spcBef>
            </a:pPr>
            <a:r>
              <a:rPr spc="-60" dirty="0"/>
              <a:t>Comparaison </a:t>
            </a:r>
            <a:r>
              <a:rPr spc="-35" dirty="0"/>
              <a:t>des </a:t>
            </a:r>
            <a:r>
              <a:rPr spc="-55" dirty="0"/>
              <a:t>coûts</a:t>
            </a:r>
            <a:r>
              <a:rPr spc="-210" dirty="0"/>
              <a:t> </a:t>
            </a:r>
            <a:r>
              <a:rPr spc="-65" dirty="0"/>
              <a:t>entre  tests </a:t>
            </a:r>
            <a:r>
              <a:rPr spc="-45" dirty="0"/>
              <a:t>manuels </a:t>
            </a:r>
            <a:r>
              <a:rPr spc="-35" dirty="0"/>
              <a:t>et</a:t>
            </a:r>
            <a:r>
              <a:rPr spc="-195" dirty="0"/>
              <a:t> </a:t>
            </a:r>
            <a:r>
              <a:rPr spc="-60" dirty="0"/>
              <a:t>automatisés</a:t>
            </a:r>
          </a:p>
        </p:txBody>
      </p:sp>
      <p:sp>
        <p:nvSpPr>
          <p:cNvPr id="3" name="object 3"/>
          <p:cNvSpPr txBox="1"/>
          <p:nvPr/>
        </p:nvSpPr>
        <p:spPr>
          <a:xfrm>
            <a:off x="810259" y="1373982"/>
            <a:ext cx="1416050"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Calibri"/>
                <a:cs typeface="Calibri"/>
              </a:rPr>
              <a:t>Comparaison</a:t>
            </a:r>
            <a:endParaRPr sz="2000">
              <a:latin typeface="Calibri"/>
              <a:cs typeface="Calibri"/>
            </a:endParaRPr>
          </a:p>
        </p:txBody>
      </p:sp>
      <p:sp>
        <p:nvSpPr>
          <p:cNvPr id="4" name="object 4"/>
          <p:cNvSpPr/>
          <p:nvPr/>
        </p:nvSpPr>
        <p:spPr>
          <a:xfrm>
            <a:off x="2645283" y="1849089"/>
            <a:ext cx="4276725" cy="19645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9051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Comparaison </a:t>
            </a:r>
            <a:r>
              <a:rPr spc="-35" dirty="0"/>
              <a:t>des </a:t>
            </a:r>
            <a:r>
              <a:rPr spc="-55" dirty="0"/>
              <a:t>coûts</a:t>
            </a:r>
            <a:r>
              <a:rPr spc="-210" dirty="0"/>
              <a:t> </a:t>
            </a:r>
            <a:r>
              <a:rPr spc="-65" dirty="0"/>
              <a:t>entre  tests </a:t>
            </a:r>
            <a:r>
              <a:rPr spc="-45" dirty="0"/>
              <a:t>manuels </a:t>
            </a:r>
            <a:r>
              <a:rPr spc="-35" dirty="0"/>
              <a:t>et</a:t>
            </a:r>
            <a:r>
              <a:rPr spc="-195" dirty="0"/>
              <a:t> </a:t>
            </a:r>
            <a:r>
              <a:rPr spc="-60" dirty="0"/>
              <a:t>automatisés</a:t>
            </a:r>
          </a:p>
        </p:txBody>
      </p:sp>
      <p:sp>
        <p:nvSpPr>
          <p:cNvPr id="5" name="object 5"/>
          <p:cNvSpPr txBox="1"/>
          <p:nvPr/>
        </p:nvSpPr>
        <p:spPr>
          <a:xfrm>
            <a:off x="533400" y="488970"/>
            <a:ext cx="7563484" cy="4117922"/>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404040"/>
                </a:solidFill>
                <a:latin typeface="Calibri"/>
                <a:cs typeface="Calibri"/>
              </a:rPr>
              <a:t>Comparaison</a:t>
            </a:r>
            <a:endParaRPr sz="1600" dirty="0">
              <a:latin typeface="Calibri"/>
              <a:cs typeface="Calibri"/>
            </a:endParaRPr>
          </a:p>
          <a:p>
            <a:pPr>
              <a:lnSpc>
                <a:spcPct val="100000"/>
              </a:lnSpc>
              <a:spcBef>
                <a:spcPts val="40"/>
              </a:spcBef>
            </a:pPr>
            <a:endParaRPr sz="1200" dirty="0">
              <a:latin typeface="Times New Roman"/>
              <a:cs typeface="Times New Roman"/>
            </a:endParaRPr>
          </a:p>
          <a:p>
            <a:pPr marL="257810" indent="-245745">
              <a:lnSpc>
                <a:spcPts val="2055"/>
              </a:lnSpc>
              <a:buClr>
                <a:srgbClr val="D24717"/>
              </a:buClr>
              <a:buFont typeface="Wingdings"/>
              <a:buChar char=""/>
              <a:tabLst>
                <a:tab pos="258445" algn="l"/>
              </a:tabLst>
            </a:pPr>
            <a:r>
              <a:rPr sz="1600" spc="-5" dirty="0">
                <a:solidFill>
                  <a:srgbClr val="404040"/>
                </a:solidFill>
                <a:latin typeface="Calibri"/>
                <a:cs typeface="Calibri"/>
              </a:rPr>
              <a:t>Sur la base de ces hypothèses et des calculs </a:t>
            </a:r>
            <a:r>
              <a:rPr sz="1600" spc="-10" dirty="0">
                <a:solidFill>
                  <a:srgbClr val="404040"/>
                </a:solidFill>
                <a:latin typeface="Calibri"/>
                <a:cs typeface="Calibri"/>
              </a:rPr>
              <a:t>effectués, </a:t>
            </a:r>
            <a:r>
              <a:rPr sz="1600" spc="-5" dirty="0">
                <a:solidFill>
                  <a:srgbClr val="404040"/>
                </a:solidFill>
                <a:latin typeface="Calibri"/>
                <a:cs typeface="Calibri"/>
              </a:rPr>
              <a:t>et sans</a:t>
            </a:r>
            <a:r>
              <a:rPr sz="1600" spc="-20" dirty="0">
                <a:solidFill>
                  <a:srgbClr val="404040"/>
                </a:solidFill>
                <a:latin typeface="Calibri"/>
                <a:cs typeface="Calibri"/>
              </a:rPr>
              <a:t> </a:t>
            </a:r>
            <a:r>
              <a:rPr sz="1600" spc="-10" dirty="0">
                <a:solidFill>
                  <a:srgbClr val="404040"/>
                </a:solidFill>
                <a:latin typeface="Calibri"/>
                <a:cs typeface="Calibri"/>
              </a:rPr>
              <a:t>tenir</a:t>
            </a:r>
            <a:endParaRPr sz="1600" dirty="0">
              <a:latin typeface="Calibri"/>
              <a:cs typeface="Calibri"/>
            </a:endParaRPr>
          </a:p>
          <a:p>
            <a:pPr marL="104139">
              <a:lnSpc>
                <a:spcPts val="1825"/>
              </a:lnSpc>
            </a:pPr>
            <a:r>
              <a:rPr sz="1600" spc="-15" dirty="0">
                <a:solidFill>
                  <a:srgbClr val="404040"/>
                </a:solidFill>
                <a:latin typeface="Calibri"/>
                <a:cs typeface="Calibri"/>
              </a:rPr>
              <a:t>compte </a:t>
            </a:r>
            <a:r>
              <a:rPr sz="1600" spc="-5" dirty="0">
                <a:solidFill>
                  <a:srgbClr val="404040"/>
                </a:solidFill>
                <a:latin typeface="Calibri"/>
                <a:cs typeface="Calibri"/>
              </a:rPr>
              <a:t>du </a:t>
            </a:r>
            <a:r>
              <a:rPr sz="1600" spc="-10" dirty="0">
                <a:solidFill>
                  <a:srgbClr val="404040"/>
                </a:solidFill>
                <a:latin typeface="Calibri"/>
                <a:cs typeface="Calibri"/>
              </a:rPr>
              <a:t>coût d’installation et </a:t>
            </a:r>
            <a:r>
              <a:rPr sz="1600" spc="-5" dirty="0">
                <a:solidFill>
                  <a:srgbClr val="404040"/>
                </a:solidFill>
                <a:latin typeface="Calibri"/>
                <a:cs typeface="Calibri"/>
              </a:rPr>
              <a:t>de </a:t>
            </a:r>
            <a:r>
              <a:rPr sz="1600" spc="-15" dirty="0">
                <a:solidFill>
                  <a:srgbClr val="404040"/>
                </a:solidFill>
                <a:latin typeface="Calibri"/>
                <a:cs typeface="Calibri"/>
              </a:rPr>
              <a:t>paramétrage </a:t>
            </a:r>
            <a:r>
              <a:rPr sz="1600" spc="-5" dirty="0">
                <a:solidFill>
                  <a:srgbClr val="404040"/>
                </a:solidFill>
                <a:latin typeface="Calibri"/>
                <a:cs typeface="Calibri"/>
              </a:rPr>
              <a:t>de la</a:t>
            </a:r>
            <a:r>
              <a:rPr sz="1600" spc="114" dirty="0">
                <a:solidFill>
                  <a:srgbClr val="404040"/>
                </a:solidFill>
                <a:latin typeface="Calibri"/>
                <a:cs typeface="Calibri"/>
              </a:rPr>
              <a:t> </a:t>
            </a:r>
            <a:r>
              <a:rPr sz="1600" spc="-10" dirty="0">
                <a:solidFill>
                  <a:srgbClr val="404040"/>
                </a:solidFill>
                <a:latin typeface="Calibri"/>
                <a:cs typeface="Calibri"/>
              </a:rPr>
              <a:t>solution</a:t>
            </a:r>
            <a:endParaRPr sz="1600" dirty="0">
              <a:latin typeface="Calibri"/>
              <a:cs typeface="Calibri"/>
            </a:endParaRPr>
          </a:p>
          <a:p>
            <a:pPr marL="104139">
              <a:lnSpc>
                <a:spcPts val="1825"/>
              </a:lnSpc>
            </a:pPr>
            <a:r>
              <a:rPr sz="1600" spc="-15" dirty="0">
                <a:solidFill>
                  <a:srgbClr val="404040"/>
                </a:solidFill>
                <a:latin typeface="Calibri"/>
                <a:cs typeface="Calibri"/>
              </a:rPr>
              <a:t>d’automatisation, </a:t>
            </a:r>
            <a:r>
              <a:rPr sz="1600" spc="-5" dirty="0">
                <a:solidFill>
                  <a:srgbClr val="404040"/>
                </a:solidFill>
                <a:latin typeface="Calibri"/>
                <a:cs typeface="Calibri"/>
              </a:rPr>
              <a:t>on peut </a:t>
            </a:r>
            <a:r>
              <a:rPr sz="1600" spc="-10" dirty="0">
                <a:solidFill>
                  <a:srgbClr val="404040"/>
                </a:solidFill>
                <a:latin typeface="Calibri"/>
                <a:cs typeface="Calibri"/>
              </a:rPr>
              <a:t>estimer </a:t>
            </a:r>
            <a:r>
              <a:rPr sz="1600" spc="-5" dirty="0">
                <a:solidFill>
                  <a:srgbClr val="404040"/>
                </a:solidFill>
                <a:latin typeface="Calibri"/>
                <a:cs typeface="Calibri"/>
              </a:rPr>
              <a:t>que </a:t>
            </a:r>
            <a:r>
              <a:rPr sz="1600" spc="-40" dirty="0">
                <a:solidFill>
                  <a:srgbClr val="404040"/>
                </a:solidFill>
                <a:latin typeface="Calibri"/>
                <a:cs typeface="Calibri"/>
              </a:rPr>
              <a:t>l’on </a:t>
            </a:r>
            <a:r>
              <a:rPr sz="1600" spc="-15" dirty="0">
                <a:solidFill>
                  <a:srgbClr val="404040"/>
                </a:solidFill>
                <a:latin typeface="Calibri"/>
                <a:cs typeface="Calibri"/>
              </a:rPr>
              <a:t>atteint </a:t>
            </a:r>
            <a:r>
              <a:rPr sz="1600" spc="-5" dirty="0">
                <a:solidFill>
                  <a:srgbClr val="404040"/>
                </a:solidFill>
                <a:latin typeface="Calibri"/>
                <a:cs typeface="Calibri"/>
              </a:rPr>
              <a:t>un </a:t>
            </a:r>
            <a:r>
              <a:rPr sz="1600" spc="-10" dirty="0">
                <a:solidFill>
                  <a:srgbClr val="404040"/>
                </a:solidFill>
                <a:latin typeface="Calibri"/>
                <a:cs typeface="Calibri"/>
              </a:rPr>
              <a:t>coût </a:t>
            </a:r>
            <a:r>
              <a:rPr sz="1600" spc="-15" dirty="0">
                <a:solidFill>
                  <a:srgbClr val="404040"/>
                </a:solidFill>
                <a:latin typeface="Calibri"/>
                <a:cs typeface="Calibri"/>
              </a:rPr>
              <a:t>égal </a:t>
            </a:r>
            <a:r>
              <a:rPr sz="1600" spc="-5" dirty="0">
                <a:solidFill>
                  <a:srgbClr val="404040"/>
                </a:solidFill>
                <a:latin typeface="Calibri"/>
                <a:cs typeface="Calibri"/>
              </a:rPr>
              <a:t>aux </a:t>
            </a:r>
            <a:r>
              <a:rPr sz="1600" spc="-10" dirty="0">
                <a:solidFill>
                  <a:srgbClr val="404040"/>
                </a:solidFill>
                <a:latin typeface="Calibri"/>
                <a:cs typeface="Calibri"/>
              </a:rPr>
              <a:t>coûts</a:t>
            </a:r>
            <a:r>
              <a:rPr sz="1600" spc="165" dirty="0">
                <a:solidFill>
                  <a:srgbClr val="404040"/>
                </a:solidFill>
                <a:latin typeface="Calibri"/>
                <a:cs typeface="Calibri"/>
              </a:rPr>
              <a:t> </a:t>
            </a:r>
            <a:r>
              <a:rPr sz="1600" spc="-5" dirty="0">
                <a:solidFill>
                  <a:srgbClr val="404040"/>
                </a:solidFill>
                <a:latin typeface="Calibri"/>
                <a:cs typeface="Calibri"/>
              </a:rPr>
              <a:t>en</a:t>
            </a:r>
            <a:endParaRPr sz="1600" dirty="0">
              <a:latin typeface="Calibri"/>
              <a:cs typeface="Calibri"/>
            </a:endParaRPr>
          </a:p>
          <a:p>
            <a:pPr marL="104139">
              <a:lnSpc>
                <a:spcPts val="2050"/>
              </a:lnSpc>
            </a:pPr>
            <a:r>
              <a:rPr sz="1600" spc="-10" dirty="0">
                <a:solidFill>
                  <a:srgbClr val="404040"/>
                </a:solidFill>
                <a:latin typeface="Calibri"/>
                <a:cs typeface="Calibri"/>
              </a:rPr>
              <a:t>situation </a:t>
            </a:r>
            <a:r>
              <a:rPr sz="1600" spc="-5" dirty="0">
                <a:solidFill>
                  <a:srgbClr val="404040"/>
                </a:solidFill>
                <a:latin typeface="Calibri"/>
                <a:cs typeface="Calibri"/>
              </a:rPr>
              <a:t>de </a:t>
            </a:r>
            <a:r>
              <a:rPr sz="1600" spc="-15" dirty="0">
                <a:solidFill>
                  <a:srgbClr val="404040"/>
                </a:solidFill>
                <a:latin typeface="Calibri"/>
                <a:cs typeface="Calibri"/>
              </a:rPr>
              <a:t>test </a:t>
            </a:r>
            <a:r>
              <a:rPr sz="1600" spc="-5" dirty="0">
                <a:solidFill>
                  <a:srgbClr val="404040"/>
                </a:solidFill>
                <a:latin typeface="Calibri"/>
                <a:cs typeface="Calibri"/>
              </a:rPr>
              <a:t>manuel à la 6ème campagne de </a:t>
            </a:r>
            <a:r>
              <a:rPr sz="1600" spc="-10" dirty="0">
                <a:solidFill>
                  <a:srgbClr val="404040"/>
                </a:solidFill>
                <a:latin typeface="Calibri"/>
                <a:cs typeface="Calibri"/>
              </a:rPr>
              <a:t>tests</a:t>
            </a:r>
            <a:r>
              <a:rPr sz="1600" spc="75" dirty="0">
                <a:solidFill>
                  <a:srgbClr val="404040"/>
                </a:solidFill>
                <a:latin typeface="Calibri"/>
                <a:cs typeface="Calibri"/>
              </a:rPr>
              <a:t> </a:t>
            </a:r>
            <a:r>
              <a:rPr sz="1600" spc="-10" dirty="0">
                <a:solidFill>
                  <a:srgbClr val="404040"/>
                </a:solidFill>
                <a:latin typeface="Calibri"/>
                <a:cs typeface="Calibri"/>
              </a:rPr>
              <a:t>automatisés.</a:t>
            </a:r>
            <a:endParaRPr sz="1600" dirty="0">
              <a:latin typeface="Calibri"/>
              <a:cs typeface="Calibri"/>
            </a:endParaRPr>
          </a:p>
          <a:p>
            <a:pPr>
              <a:lnSpc>
                <a:spcPct val="100000"/>
              </a:lnSpc>
              <a:spcBef>
                <a:spcPts val="50"/>
              </a:spcBef>
            </a:pPr>
            <a:endParaRPr sz="1200" dirty="0">
              <a:latin typeface="Times New Roman"/>
              <a:cs typeface="Times New Roman"/>
            </a:endParaRPr>
          </a:p>
          <a:p>
            <a:pPr marL="257810" indent="-245745">
              <a:lnSpc>
                <a:spcPts val="2050"/>
              </a:lnSpc>
              <a:buClr>
                <a:srgbClr val="D24717"/>
              </a:buClr>
              <a:buFont typeface="Wingdings"/>
              <a:buChar char=""/>
              <a:tabLst>
                <a:tab pos="258445" algn="l"/>
              </a:tabLst>
            </a:pPr>
            <a:r>
              <a:rPr sz="1600" spc="-5" dirty="0">
                <a:solidFill>
                  <a:srgbClr val="404040"/>
                </a:solidFill>
                <a:latin typeface="Calibri"/>
                <a:cs typeface="Calibri"/>
              </a:rPr>
              <a:t>On </a:t>
            </a:r>
            <a:r>
              <a:rPr sz="1600" spc="-10" dirty="0">
                <a:solidFill>
                  <a:srgbClr val="404040"/>
                </a:solidFill>
                <a:latin typeface="Calibri"/>
                <a:cs typeface="Calibri"/>
              </a:rPr>
              <a:t>évalue, </a:t>
            </a:r>
            <a:r>
              <a:rPr sz="1600" spc="-5" dirty="0">
                <a:solidFill>
                  <a:srgbClr val="404040"/>
                </a:solidFill>
                <a:latin typeface="Calibri"/>
                <a:cs typeface="Calibri"/>
              </a:rPr>
              <a:t>en </a:t>
            </a:r>
            <a:r>
              <a:rPr sz="1600" spc="-15" dirty="0">
                <a:solidFill>
                  <a:srgbClr val="404040"/>
                </a:solidFill>
                <a:latin typeface="Calibri"/>
                <a:cs typeface="Calibri"/>
              </a:rPr>
              <a:t>retour </a:t>
            </a:r>
            <a:r>
              <a:rPr sz="1600" spc="-20" dirty="0">
                <a:solidFill>
                  <a:srgbClr val="404040"/>
                </a:solidFill>
                <a:latin typeface="Calibri"/>
                <a:cs typeface="Calibri"/>
              </a:rPr>
              <a:t>d’expérience, </a:t>
            </a:r>
            <a:r>
              <a:rPr sz="1600" spc="-5" dirty="0">
                <a:solidFill>
                  <a:srgbClr val="404040"/>
                </a:solidFill>
                <a:latin typeface="Calibri"/>
                <a:cs typeface="Calibri"/>
              </a:rPr>
              <a:t>à 30% le </a:t>
            </a:r>
            <a:r>
              <a:rPr sz="1600" spc="-15" dirty="0">
                <a:solidFill>
                  <a:srgbClr val="404040"/>
                </a:solidFill>
                <a:latin typeface="Calibri"/>
                <a:cs typeface="Calibri"/>
              </a:rPr>
              <a:t>gain </a:t>
            </a:r>
            <a:r>
              <a:rPr sz="1600" spc="-5" dirty="0">
                <a:solidFill>
                  <a:srgbClr val="404040"/>
                </a:solidFill>
                <a:latin typeface="Calibri"/>
                <a:cs typeface="Calibri"/>
              </a:rPr>
              <a:t>de </a:t>
            </a:r>
            <a:r>
              <a:rPr sz="1600" spc="-15" dirty="0">
                <a:solidFill>
                  <a:srgbClr val="404040"/>
                </a:solidFill>
                <a:latin typeface="Calibri"/>
                <a:cs typeface="Calibri"/>
              </a:rPr>
              <a:t>productivité </a:t>
            </a:r>
            <a:r>
              <a:rPr sz="1600" spc="-5" dirty="0">
                <a:solidFill>
                  <a:srgbClr val="404040"/>
                </a:solidFill>
                <a:latin typeface="Calibri"/>
                <a:cs typeface="Calibri"/>
              </a:rPr>
              <a:t>au</a:t>
            </a:r>
            <a:r>
              <a:rPr sz="1600" spc="270" dirty="0">
                <a:solidFill>
                  <a:srgbClr val="404040"/>
                </a:solidFill>
                <a:latin typeface="Calibri"/>
                <a:cs typeface="Calibri"/>
              </a:rPr>
              <a:t> </a:t>
            </a:r>
            <a:r>
              <a:rPr sz="1600" spc="-10" dirty="0">
                <a:solidFill>
                  <a:srgbClr val="404040"/>
                </a:solidFill>
                <a:latin typeface="Calibri"/>
                <a:cs typeface="Calibri"/>
              </a:rPr>
              <a:t>bout</a:t>
            </a:r>
            <a:endParaRPr sz="1600" dirty="0">
              <a:latin typeface="Calibri"/>
              <a:cs typeface="Calibri"/>
            </a:endParaRPr>
          </a:p>
          <a:p>
            <a:pPr marL="104139">
              <a:lnSpc>
                <a:spcPts val="2050"/>
              </a:lnSpc>
            </a:pPr>
            <a:r>
              <a:rPr sz="1600" spc="-5" dirty="0">
                <a:solidFill>
                  <a:srgbClr val="404040"/>
                </a:solidFill>
                <a:latin typeface="Calibri"/>
                <a:cs typeface="Calibri"/>
              </a:rPr>
              <a:t>de la 12ème</a:t>
            </a:r>
            <a:r>
              <a:rPr sz="1600" spc="5" dirty="0">
                <a:solidFill>
                  <a:srgbClr val="404040"/>
                </a:solidFill>
                <a:latin typeface="Calibri"/>
                <a:cs typeface="Calibri"/>
              </a:rPr>
              <a:t> </a:t>
            </a:r>
            <a:r>
              <a:rPr sz="1600" spc="-10" dirty="0">
                <a:solidFill>
                  <a:srgbClr val="404040"/>
                </a:solidFill>
                <a:latin typeface="Calibri"/>
                <a:cs typeface="Calibri"/>
              </a:rPr>
              <a:t>campagne.</a:t>
            </a:r>
            <a:endParaRPr sz="1600" dirty="0">
              <a:latin typeface="Calibri"/>
              <a:cs typeface="Calibri"/>
            </a:endParaRPr>
          </a:p>
          <a:p>
            <a:pPr>
              <a:lnSpc>
                <a:spcPct val="100000"/>
              </a:lnSpc>
              <a:spcBef>
                <a:spcPts val="40"/>
              </a:spcBef>
            </a:pPr>
            <a:endParaRPr sz="1200" dirty="0">
              <a:latin typeface="Times New Roman"/>
              <a:cs typeface="Times New Roman"/>
            </a:endParaRPr>
          </a:p>
          <a:p>
            <a:pPr marL="204470" indent="-192405">
              <a:lnSpc>
                <a:spcPts val="2050"/>
              </a:lnSpc>
              <a:buClr>
                <a:srgbClr val="D24717"/>
              </a:buClr>
              <a:buFont typeface="Wingdings"/>
              <a:buChar char=""/>
              <a:tabLst>
                <a:tab pos="205104" algn="l"/>
              </a:tabLst>
            </a:pPr>
            <a:r>
              <a:rPr sz="1600" spc="-5" dirty="0">
                <a:solidFill>
                  <a:srgbClr val="404040"/>
                </a:solidFill>
                <a:latin typeface="Calibri"/>
                <a:cs typeface="Calibri"/>
              </a:rPr>
              <a:t>Si on </a:t>
            </a:r>
            <a:r>
              <a:rPr sz="1600" spc="-10" dirty="0">
                <a:solidFill>
                  <a:srgbClr val="404040"/>
                </a:solidFill>
                <a:latin typeface="Calibri"/>
                <a:cs typeface="Calibri"/>
              </a:rPr>
              <a:t>réalise </a:t>
            </a:r>
            <a:r>
              <a:rPr sz="1600" spc="-5" dirty="0">
                <a:solidFill>
                  <a:srgbClr val="404040"/>
                </a:solidFill>
                <a:latin typeface="Calibri"/>
                <a:cs typeface="Calibri"/>
              </a:rPr>
              <a:t>1 campagne de </a:t>
            </a:r>
            <a:r>
              <a:rPr sz="1600" spc="-15" dirty="0">
                <a:solidFill>
                  <a:srgbClr val="404040"/>
                </a:solidFill>
                <a:latin typeface="Calibri"/>
                <a:cs typeface="Calibri"/>
              </a:rPr>
              <a:t>test </a:t>
            </a:r>
            <a:r>
              <a:rPr sz="1600" spc="-5" dirty="0">
                <a:solidFill>
                  <a:srgbClr val="404040"/>
                </a:solidFill>
                <a:latin typeface="Calibri"/>
                <a:cs typeface="Calibri"/>
              </a:rPr>
              <a:t>par mois, on </a:t>
            </a:r>
            <a:r>
              <a:rPr sz="1600" spc="-10" dirty="0">
                <a:solidFill>
                  <a:srgbClr val="404040"/>
                </a:solidFill>
                <a:latin typeface="Calibri"/>
                <a:cs typeface="Calibri"/>
              </a:rPr>
              <a:t>obtient donc </a:t>
            </a:r>
            <a:r>
              <a:rPr sz="1600" spc="-5" dirty="0">
                <a:solidFill>
                  <a:srgbClr val="404040"/>
                </a:solidFill>
                <a:latin typeface="Calibri"/>
                <a:cs typeface="Calibri"/>
              </a:rPr>
              <a:t>30% de </a:t>
            </a:r>
            <a:r>
              <a:rPr sz="1600" spc="-15" dirty="0">
                <a:solidFill>
                  <a:srgbClr val="404040"/>
                </a:solidFill>
                <a:latin typeface="Calibri"/>
                <a:cs typeface="Calibri"/>
              </a:rPr>
              <a:t>gain </a:t>
            </a:r>
            <a:r>
              <a:rPr sz="1600" spc="-5" dirty="0">
                <a:solidFill>
                  <a:srgbClr val="404040"/>
                </a:solidFill>
                <a:latin typeface="Calibri"/>
                <a:cs typeface="Calibri"/>
              </a:rPr>
              <a:t>à</a:t>
            </a:r>
            <a:r>
              <a:rPr sz="1600" spc="160" dirty="0">
                <a:solidFill>
                  <a:srgbClr val="404040"/>
                </a:solidFill>
                <a:latin typeface="Calibri"/>
                <a:cs typeface="Calibri"/>
              </a:rPr>
              <a:t> </a:t>
            </a:r>
            <a:r>
              <a:rPr sz="1600" spc="-5" dirty="0">
                <a:solidFill>
                  <a:srgbClr val="404040"/>
                </a:solidFill>
                <a:latin typeface="Calibri"/>
                <a:cs typeface="Calibri"/>
              </a:rPr>
              <a:t>la</a:t>
            </a:r>
            <a:endParaRPr sz="1600" dirty="0">
              <a:latin typeface="Calibri"/>
              <a:cs typeface="Calibri"/>
            </a:endParaRPr>
          </a:p>
          <a:p>
            <a:pPr marL="104139">
              <a:lnSpc>
                <a:spcPts val="2050"/>
              </a:lnSpc>
            </a:pPr>
            <a:r>
              <a:rPr sz="1600" spc="-10" dirty="0">
                <a:solidFill>
                  <a:srgbClr val="404040"/>
                </a:solidFill>
                <a:latin typeface="Calibri"/>
                <a:cs typeface="Calibri"/>
              </a:rPr>
              <a:t>fin </a:t>
            </a:r>
            <a:r>
              <a:rPr sz="1600" spc="-5" dirty="0">
                <a:solidFill>
                  <a:srgbClr val="404040"/>
                </a:solidFill>
                <a:latin typeface="Calibri"/>
                <a:cs typeface="Calibri"/>
              </a:rPr>
              <a:t>de</a:t>
            </a:r>
            <a:r>
              <a:rPr sz="1600" dirty="0">
                <a:solidFill>
                  <a:srgbClr val="404040"/>
                </a:solidFill>
                <a:latin typeface="Calibri"/>
                <a:cs typeface="Calibri"/>
              </a:rPr>
              <a:t> </a:t>
            </a:r>
            <a:r>
              <a:rPr sz="1600" spc="-20" dirty="0">
                <a:solidFill>
                  <a:srgbClr val="404040"/>
                </a:solidFill>
                <a:latin typeface="Calibri"/>
                <a:cs typeface="Calibri"/>
              </a:rPr>
              <a:t>l’année.</a:t>
            </a:r>
            <a:endParaRPr sz="1600" dirty="0">
              <a:latin typeface="Calibri"/>
              <a:cs typeface="Calibri"/>
            </a:endParaRPr>
          </a:p>
          <a:p>
            <a:pPr>
              <a:lnSpc>
                <a:spcPct val="100000"/>
              </a:lnSpc>
              <a:spcBef>
                <a:spcPts val="40"/>
              </a:spcBef>
            </a:pPr>
            <a:endParaRPr sz="1200" dirty="0">
              <a:latin typeface="Times New Roman"/>
              <a:cs typeface="Times New Roman"/>
            </a:endParaRPr>
          </a:p>
          <a:p>
            <a:pPr marL="204470" indent="-192405">
              <a:lnSpc>
                <a:spcPts val="2055"/>
              </a:lnSpc>
              <a:buClr>
                <a:srgbClr val="D24717"/>
              </a:buClr>
              <a:buFont typeface="Wingdings"/>
              <a:buChar char=""/>
              <a:tabLst>
                <a:tab pos="205104" algn="l"/>
              </a:tabLst>
            </a:pPr>
            <a:r>
              <a:rPr sz="1600" spc="-5" dirty="0">
                <a:solidFill>
                  <a:srgbClr val="404040"/>
                </a:solidFill>
                <a:latin typeface="Calibri"/>
                <a:cs typeface="Calibri"/>
              </a:rPr>
              <a:t>En </a:t>
            </a:r>
            <a:r>
              <a:rPr sz="1600" spc="-10" dirty="0">
                <a:solidFill>
                  <a:srgbClr val="404040"/>
                </a:solidFill>
                <a:latin typeface="Calibri"/>
                <a:cs typeface="Calibri"/>
              </a:rPr>
              <a:t>conclusion, </a:t>
            </a:r>
            <a:r>
              <a:rPr sz="1600" spc="-5" dirty="0">
                <a:solidFill>
                  <a:srgbClr val="404040"/>
                </a:solidFill>
                <a:latin typeface="Calibri"/>
                <a:cs typeface="Calibri"/>
              </a:rPr>
              <a:t>dans un monde où les </a:t>
            </a:r>
            <a:r>
              <a:rPr sz="1600" spc="-10" dirty="0">
                <a:solidFill>
                  <a:srgbClr val="404040"/>
                </a:solidFill>
                <a:latin typeface="Calibri"/>
                <a:cs typeface="Calibri"/>
              </a:rPr>
              <a:t>projets sont </a:t>
            </a:r>
            <a:r>
              <a:rPr sz="1600" spc="-5" dirty="0">
                <a:solidFill>
                  <a:srgbClr val="404040"/>
                </a:solidFill>
                <a:latin typeface="Calibri"/>
                <a:cs typeface="Calibri"/>
              </a:rPr>
              <a:t>de plus en plus</a:t>
            </a:r>
            <a:r>
              <a:rPr sz="1600" spc="25" dirty="0">
                <a:solidFill>
                  <a:srgbClr val="404040"/>
                </a:solidFill>
                <a:latin typeface="Calibri"/>
                <a:cs typeface="Calibri"/>
              </a:rPr>
              <a:t> </a:t>
            </a:r>
            <a:r>
              <a:rPr sz="1600" spc="-10" dirty="0">
                <a:solidFill>
                  <a:srgbClr val="404040"/>
                </a:solidFill>
                <a:latin typeface="Calibri"/>
                <a:cs typeface="Calibri"/>
              </a:rPr>
              <a:t>flexibles</a:t>
            </a:r>
            <a:endParaRPr sz="1600" dirty="0">
              <a:latin typeface="Calibri"/>
              <a:cs typeface="Calibri"/>
            </a:endParaRPr>
          </a:p>
          <a:p>
            <a:pPr marL="104139">
              <a:lnSpc>
                <a:spcPts val="1825"/>
              </a:lnSpc>
            </a:pPr>
            <a:r>
              <a:rPr sz="1600" spc="-10" dirty="0">
                <a:solidFill>
                  <a:srgbClr val="404040"/>
                </a:solidFill>
                <a:latin typeface="Calibri"/>
                <a:cs typeface="Calibri"/>
              </a:rPr>
              <a:t>et </a:t>
            </a:r>
            <a:r>
              <a:rPr sz="1600" spc="-5" dirty="0">
                <a:solidFill>
                  <a:srgbClr val="404040"/>
                </a:solidFill>
                <a:latin typeface="Calibri"/>
                <a:cs typeface="Calibri"/>
              </a:rPr>
              <a:t>agiles, </a:t>
            </a:r>
            <a:r>
              <a:rPr sz="1600" spc="-10" dirty="0">
                <a:solidFill>
                  <a:srgbClr val="404040"/>
                </a:solidFill>
                <a:latin typeface="Calibri"/>
                <a:cs typeface="Calibri"/>
              </a:rPr>
              <a:t>envisager </a:t>
            </a:r>
            <a:r>
              <a:rPr sz="1600" spc="-15" dirty="0">
                <a:solidFill>
                  <a:srgbClr val="404040"/>
                </a:solidFill>
                <a:latin typeface="Calibri"/>
                <a:cs typeface="Calibri"/>
              </a:rPr>
              <a:t>l’automatisation </a:t>
            </a:r>
            <a:r>
              <a:rPr sz="1600" spc="-10" dirty="0">
                <a:solidFill>
                  <a:srgbClr val="404040"/>
                </a:solidFill>
                <a:latin typeface="Calibri"/>
                <a:cs typeface="Calibri"/>
              </a:rPr>
              <a:t>des tests, </a:t>
            </a:r>
            <a:r>
              <a:rPr sz="1600" spc="-5" dirty="0">
                <a:solidFill>
                  <a:srgbClr val="404040"/>
                </a:solidFill>
                <a:latin typeface="Calibri"/>
                <a:cs typeface="Calibri"/>
              </a:rPr>
              <a:t>sur un </a:t>
            </a:r>
            <a:r>
              <a:rPr sz="1600" spc="-15" dirty="0">
                <a:solidFill>
                  <a:srgbClr val="404040"/>
                </a:solidFill>
                <a:latin typeface="Calibri"/>
                <a:cs typeface="Calibri"/>
              </a:rPr>
              <a:t>environnement</a:t>
            </a:r>
            <a:r>
              <a:rPr sz="1600" spc="155" dirty="0">
                <a:solidFill>
                  <a:srgbClr val="404040"/>
                </a:solidFill>
                <a:latin typeface="Calibri"/>
                <a:cs typeface="Calibri"/>
              </a:rPr>
              <a:t> </a:t>
            </a:r>
            <a:r>
              <a:rPr sz="1600" spc="-10" dirty="0">
                <a:solidFill>
                  <a:srgbClr val="404040"/>
                </a:solidFill>
                <a:latin typeface="Calibri"/>
                <a:cs typeface="Calibri"/>
              </a:rPr>
              <a:t>stable</a:t>
            </a:r>
            <a:endParaRPr sz="1600" dirty="0">
              <a:latin typeface="Calibri"/>
              <a:cs typeface="Calibri"/>
            </a:endParaRPr>
          </a:p>
          <a:p>
            <a:pPr marL="104139" marR="422909">
              <a:lnSpc>
                <a:spcPct val="80000"/>
              </a:lnSpc>
              <a:spcBef>
                <a:spcPts val="229"/>
              </a:spcBef>
            </a:pPr>
            <a:r>
              <a:rPr sz="1600" spc="-5" dirty="0">
                <a:solidFill>
                  <a:srgbClr val="404040"/>
                </a:solidFill>
                <a:latin typeface="Calibri"/>
                <a:cs typeface="Calibri"/>
              </a:rPr>
              <a:t>= un </a:t>
            </a:r>
            <a:r>
              <a:rPr sz="1600" spc="-10" dirty="0">
                <a:solidFill>
                  <a:srgbClr val="404040"/>
                </a:solidFill>
                <a:latin typeface="Calibri"/>
                <a:cs typeface="Calibri"/>
              </a:rPr>
              <a:t>investissement </a:t>
            </a:r>
            <a:r>
              <a:rPr sz="1600" spc="-5" dirty="0">
                <a:solidFill>
                  <a:srgbClr val="404040"/>
                </a:solidFill>
                <a:latin typeface="Calibri"/>
                <a:cs typeface="Calibri"/>
              </a:rPr>
              <a:t>qui </a:t>
            </a:r>
            <a:r>
              <a:rPr sz="1600" spc="-15" dirty="0">
                <a:solidFill>
                  <a:srgbClr val="404040"/>
                </a:solidFill>
                <a:latin typeface="Calibri"/>
                <a:cs typeface="Calibri"/>
              </a:rPr>
              <a:t>permettra </a:t>
            </a:r>
            <a:r>
              <a:rPr sz="1600" spc="-10" dirty="0">
                <a:solidFill>
                  <a:srgbClr val="404040"/>
                </a:solidFill>
                <a:latin typeface="Calibri"/>
                <a:cs typeface="Calibri"/>
              </a:rPr>
              <a:t>une amélioration </a:t>
            </a:r>
            <a:r>
              <a:rPr sz="1600" spc="-5" dirty="0">
                <a:solidFill>
                  <a:srgbClr val="404040"/>
                </a:solidFill>
                <a:latin typeface="Calibri"/>
                <a:cs typeface="Calibri"/>
              </a:rPr>
              <a:t>de la </a:t>
            </a:r>
            <a:r>
              <a:rPr sz="1600" spc="-10" dirty="0">
                <a:solidFill>
                  <a:srgbClr val="404040"/>
                </a:solidFill>
                <a:latin typeface="Calibri"/>
                <a:cs typeface="Calibri"/>
              </a:rPr>
              <a:t>qualité et une  réduction </a:t>
            </a:r>
            <a:r>
              <a:rPr sz="1600" spc="-5" dirty="0">
                <a:solidFill>
                  <a:srgbClr val="404040"/>
                </a:solidFill>
                <a:latin typeface="Calibri"/>
                <a:cs typeface="Calibri"/>
              </a:rPr>
              <a:t>du time </a:t>
            </a:r>
            <a:r>
              <a:rPr sz="1600" spc="-15" dirty="0">
                <a:solidFill>
                  <a:srgbClr val="404040"/>
                </a:solidFill>
                <a:latin typeface="Calibri"/>
                <a:cs typeface="Calibri"/>
              </a:rPr>
              <a:t>to</a:t>
            </a:r>
            <a:r>
              <a:rPr sz="1600" spc="35" dirty="0">
                <a:solidFill>
                  <a:srgbClr val="404040"/>
                </a:solidFill>
                <a:latin typeface="Calibri"/>
                <a:cs typeface="Calibri"/>
              </a:rPr>
              <a:t> </a:t>
            </a:r>
            <a:r>
              <a:rPr sz="1600" spc="-15" dirty="0">
                <a:solidFill>
                  <a:srgbClr val="404040"/>
                </a:solidFill>
                <a:latin typeface="Calibri"/>
                <a:cs typeface="Calibri"/>
              </a:rPr>
              <a:t>market.</a:t>
            </a:r>
            <a:endParaRPr sz="1600" dirty="0">
              <a:latin typeface="Calibri"/>
              <a:cs typeface="Calibri"/>
            </a:endParaRPr>
          </a:p>
        </p:txBody>
      </p:sp>
    </p:spTree>
    <p:extLst>
      <p:ext uri="{BB962C8B-B14F-4D97-AF65-F5344CB8AC3E}">
        <p14:creationId xmlns:p14="http://schemas.microsoft.com/office/powerpoint/2010/main" val="14818650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7350926"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Automatisation</a:t>
            </a:r>
            <a:r>
              <a:rPr lang="en-US" spc="40" dirty="0"/>
              <a:t>  du </a:t>
            </a:r>
            <a:r>
              <a:rPr lang="en-US" spc="40" dirty="0" err="1"/>
              <a:t>déploiement</a:t>
            </a:r>
            <a:endParaRPr spc="40" dirty="0"/>
          </a:p>
        </p:txBody>
      </p:sp>
    </p:spTree>
    <p:extLst>
      <p:ext uri="{BB962C8B-B14F-4D97-AF65-F5344CB8AC3E}">
        <p14:creationId xmlns:p14="http://schemas.microsoft.com/office/powerpoint/2010/main" val="205563242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04800" y="590550"/>
            <a:ext cx="313753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Déploiement</a:t>
            </a:r>
          </a:p>
        </p:txBody>
      </p:sp>
      <p:sp>
        <p:nvSpPr>
          <p:cNvPr id="5" name="object 5"/>
          <p:cNvSpPr txBox="1"/>
          <p:nvPr/>
        </p:nvSpPr>
        <p:spPr>
          <a:xfrm>
            <a:off x="533400" y="1504950"/>
            <a:ext cx="7220584" cy="3013004"/>
          </a:xfrm>
          <a:prstGeom prst="rect">
            <a:avLst/>
          </a:prstGeom>
        </p:spPr>
        <p:txBody>
          <a:bodyPr vert="horz" wrap="square" lIns="0" tIns="47625" rIns="0" bIns="0" rtlCol="0">
            <a:spAutoFit/>
          </a:bodyPr>
          <a:lstStyle/>
          <a:p>
            <a:pPr marL="104139" marR="86360" indent="-92075">
              <a:lnSpc>
                <a:spcPts val="2160"/>
              </a:lnSpc>
              <a:spcBef>
                <a:spcPts val="375"/>
              </a:spcBef>
              <a:buClr>
                <a:srgbClr val="D24717"/>
              </a:buClr>
              <a:buFont typeface="Wingdings"/>
              <a:buChar char=""/>
              <a:tabLst>
                <a:tab pos="271145" algn="l"/>
              </a:tabLst>
            </a:pPr>
            <a:r>
              <a:rPr sz="1400" dirty="0">
                <a:solidFill>
                  <a:srgbClr val="404040"/>
                </a:solidFill>
                <a:latin typeface="Calibri"/>
                <a:cs typeface="Calibri"/>
              </a:rPr>
              <a:t>Il </a:t>
            </a:r>
            <a:r>
              <a:rPr sz="1400" spc="-20" dirty="0">
                <a:solidFill>
                  <a:srgbClr val="404040"/>
                </a:solidFill>
                <a:latin typeface="Calibri"/>
                <a:cs typeface="Calibri"/>
              </a:rPr>
              <a:t>existe </a:t>
            </a:r>
            <a:r>
              <a:rPr sz="1400" spc="-5" dirty="0">
                <a:solidFill>
                  <a:srgbClr val="404040"/>
                </a:solidFill>
                <a:latin typeface="Calibri"/>
                <a:cs typeface="Calibri"/>
              </a:rPr>
              <a:t>de nombreux </a:t>
            </a:r>
            <a:r>
              <a:rPr sz="1400" dirty="0">
                <a:solidFill>
                  <a:srgbClr val="404040"/>
                </a:solidFill>
                <a:latin typeface="Calibri"/>
                <a:cs typeface="Calibri"/>
              </a:rPr>
              <a:t>plug-ins </a:t>
            </a:r>
            <a:r>
              <a:rPr sz="1400" spc="-5" dirty="0">
                <a:solidFill>
                  <a:srgbClr val="404040"/>
                </a:solidFill>
                <a:latin typeface="Calibri"/>
                <a:cs typeface="Calibri"/>
              </a:rPr>
              <a:t>disponibles </a:t>
            </a:r>
            <a:r>
              <a:rPr sz="1400" dirty="0">
                <a:solidFill>
                  <a:srgbClr val="404040"/>
                </a:solidFill>
                <a:latin typeface="Calibri"/>
                <a:cs typeface="Calibri"/>
              </a:rPr>
              <a:t>qui </a:t>
            </a:r>
            <a:r>
              <a:rPr sz="1400" spc="-10" dirty="0">
                <a:solidFill>
                  <a:srgbClr val="404040"/>
                </a:solidFill>
                <a:latin typeface="Calibri"/>
                <a:cs typeface="Calibri"/>
              </a:rPr>
              <a:t>peuvent être </a:t>
            </a:r>
            <a:r>
              <a:rPr sz="1400" spc="-5" dirty="0">
                <a:solidFill>
                  <a:srgbClr val="404040"/>
                </a:solidFill>
                <a:latin typeface="Calibri"/>
                <a:cs typeface="Calibri"/>
              </a:rPr>
              <a:t>utilisés  </a:t>
            </a:r>
            <a:r>
              <a:rPr sz="1400" dirty="0">
                <a:solidFill>
                  <a:srgbClr val="404040"/>
                </a:solidFill>
                <a:latin typeface="Calibri"/>
                <a:cs typeface="Calibri"/>
              </a:rPr>
              <a:t>pour </a:t>
            </a:r>
            <a:r>
              <a:rPr sz="1400" spc="-15" dirty="0">
                <a:solidFill>
                  <a:srgbClr val="404040"/>
                </a:solidFill>
                <a:latin typeface="Calibri"/>
                <a:cs typeface="Calibri"/>
              </a:rPr>
              <a:t>transférer </a:t>
            </a:r>
            <a:r>
              <a:rPr sz="1400" spc="-5" dirty="0">
                <a:solidFill>
                  <a:srgbClr val="404040"/>
                </a:solidFill>
                <a:latin typeface="Calibri"/>
                <a:cs typeface="Calibri"/>
              </a:rPr>
              <a:t>les </a:t>
            </a:r>
            <a:r>
              <a:rPr sz="1400" spc="-10" dirty="0">
                <a:solidFill>
                  <a:srgbClr val="404040"/>
                </a:solidFill>
                <a:latin typeface="Calibri"/>
                <a:cs typeface="Calibri"/>
              </a:rPr>
              <a:t>fichiers </a:t>
            </a:r>
            <a:r>
              <a:rPr sz="1400" spc="-5" dirty="0">
                <a:solidFill>
                  <a:srgbClr val="404040"/>
                </a:solidFill>
                <a:latin typeface="Calibri"/>
                <a:cs typeface="Calibri"/>
              </a:rPr>
              <a:t>de construction après une construction  réussie </a:t>
            </a:r>
            <a:r>
              <a:rPr sz="1400" spc="-20" dirty="0">
                <a:solidFill>
                  <a:srgbClr val="404040"/>
                </a:solidFill>
                <a:latin typeface="Calibri"/>
                <a:cs typeface="Calibri"/>
              </a:rPr>
              <a:t>vers </a:t>
            </a:r>
            <a:r>
              <a:rPr sz="1400" spc="-5" dirty="0">
                <a:solidFill>
                  <a:srgbClr val="404040"/>
                </a:solidFill>
                <a:latin typeface="Calibri"/>
                <a:cs typeface="Calibri"/>
              </a:rPr>
              <a:t>l'application </a:t>
            </a:r>
            <a:r>
              <a:rPr sz="1400" dirty="0">
                <a:solidFill>
                  <a:srgbClr val="404040"/>
                </a:solidFill>
                <a:latin typeface="Calibri"/>
                <a:cs typeface="Calibri"/>
              </a:rPr>
              <a:t>/ le </a:t>
            </a:r>
            <a:r>
              <a:rPr sz="1400" spc="-5" dirty="0">
                <a:solidFill>
                  <a:srgbClr val="404040"/>
                </a:solidFill>
                <a:latin typeface="Calibri"/>
                <a:cs typeface="Calibri"/>
              </a:rPr>
              <a:t>serveur </a:t>
            </a:r>
            <a:r>
              <a:rPr sz="1400" spc="-20" dirty="0">
                <a:solidFill>
                  <a:srgbClr val="404040"/>
                </a:solidFill>
                <a:latin typeface="Calibri"/>
                <a:cs typeface="Calibri"/>
              </a:rPr>
              <a:t>Web</a:t>
            </a:r>
            <a:r>
              <a:rPr sz="1400" spc="25" dirty="0">
                <a:solidFill>
                  <a:srgbClr val="404040"/>
                </a:solidFill>
                <a:latin typeface="Calibri"/>
                <a:cs typeface="Calibri"/>
              </a:rPr>
              <a:t> </a:t>
            </a:r>
            <a:r>
              <a:rPr sz="1400" spc="-20" dirty="0">
                <a:solidFill>
                  <a:srgbClr val="404040"/>
                </a:solidFill>
                <a:latin typeface="Calibri"/>
                <a:cs typeface="Calibri"/>
              </a:rPr>
              <a:t>respectif.</a:t>
            </a:r>
            <a:endParaRPr sz="1400" dirty="0">
              <a:latin typeface="Calibri"/>
              <a:cs typeface="Calibri"/>
            </a:endParaRPr>
          </a:p>
          <a:p>
            <a:pPr>
              <a:lnSpc>
                <a:spcPct val="100000"/>
              </a:lnSpc>
              <a:spcBef>
                <a:spcPts val="40"/>
              </a:spcBef>
              <a:buClr>
                <a:srgbClr val="D24717"/>
              </a:buClr>
              <a:buFont typeface="Wingdings"/>
              <a:buChar char=""/>
            </a:pPr>
            <a:endParaRPr sz="1400" dirty="0">
              <a:latin typeface="Times New Roman"/>
              <a:cs typeface="Times New Roman"/>
            </a:endParaRPr>
          </a:p>
          <a:p>
            <a:pPr marL="270510" indent="-258445">
              <a:lnSpc>
                <a:spcPct val="100000"/>
              </a:lnSpc>
              <a:spcBef>
                <a:spcPts val="5"/>
              </a:spcBef>
              <a:buClr>
                <a:srgbClr val="D24717"/>
              </a:buClr>
              <a:buFont typeface="Wingdings"/>
              <a:buChar char=""/>
              <a:tabLst>
                <a:tab pos="271145" algn="l"/>
              </a:tabLst>
            </a:pPr>
            <a:r>
              <a:rPr sz="1400" dirty="0">
                <a:solidFill>
                  <a:srgbClr val="404040"/>
                </a:solidFill>
                <a:latin typeface="Calibri"/>
                <a:cs typeface="Calibri"/>
              </a:rPr>
              <a:t>Un </a:t>
            </a:r>
            <a:r>
              <a:rPr sz="1400" spc="-15" dirty="0">
                <a:solidFill>
                  <a:srgbClr val="404040"/>
                </a:solidFill>
                <a:latin typeface="Calibri"/>
                <a:cs typeface="Calibri"/>
              </a:rPr>
              <a:t>exemple </a:t>
            </a:r>
            <a:r>
              <a:rPr sz="1400" spc="-10" dirty="0">
                <a:solidFill>
                  <a:srgbClr val="404040"/>
                </a:solidFill>
                <a:latin typeface="Calibri"/>
                <a:cs typeface="Calibri"/>
              </a:rPr>
              <a:t>est </a:t>
            </a:r>
            <a:r>
              <a:rPr sz="1400" dirty="0">
                <a:solidFill>
                  <a:srgbClr val="404040"/>
                </a:solidFill>
                <a:latin typeface="Calibri"/>
                <a:cs typeface="Calibri"/>
              </a:rPr>
              <a:t>le « </a:t>
            </a:r>
            <a:r>
              <a:rPr sz="1400" spc="-5" dirty="0">
                <a:solidFill>
                  <a:srgbClr val="404040"/>
                </a:solidFill>
                <a:latin typeface="Calibri"/>
                <a:cs typeface="Calibri"/>
              </a:rPr>
              <a:t>Deploy </a:t>
            </a:r>
            <a:r>
              <a:rPr sz="1400" spc="-15" dirty="0">
                <a:solidFill>
                  <a:srgbClr val="404040"/>
                </a:solidFill>
                <a:latin typeface="Calibri"/>
                <a:cs typeface="Calibri"/>
              </a:rPr>
              <a:t>to </a:t>
            </a:r>
            <a:r>
              <a:rPr sz="1400" spc="-5" dirty="0">
                <a:solidFill>
                  <a:srgbClr val="404040"/>
                </a:solidFill>
                <a:latin typeface="Calibri"/>
                <a:cs typeface="Calibri"/>
              </a:rPr>
              <a:t>container </a:t>
            </a:r>
            <a:r>
              <a:rPr sz="1400" dirty="0">
                <a:solidFill>
                  <a:srgbClr val="404040"/>
                </a:solidFill>
                <a:latin typeface="Calibri"/>
                <a:cs typeface="Calibri"/>
              </a:rPr>
              <a:t>Plugin</a:t>
            </a:r>
            <a:r>
              <a:rPr sz="1400" spc="5"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a:lnSpc>
                <a:spcPct val="100000"/>
              </a:lnSpc>
              <a:spcBef>
                <a:spcPts val="25"/>
              </a:spcBef>
              <a:buClr>
                <a:srgbClr val="D24717"/>
              </a:buClr>
              <a:buFont typeface="Wingdings"/>
              <a:buChar char=""/>
            </a:pPr>
            <a:endParaRPr sz="1400" dirty="0">
              <a:latin typeface="Times New Roman"/>
              <a:cs typeface="Times New Roman"/>
            </a:endParaRPr>
          </a:p>
          <a:p>
            <a:pPr marL="328295" indent="-316230">
              <a:lnSpc>
                <a:spcPts val="2280"/>
              </a:lnSpc>
              <a:buClr>
                <a:srgbClr val="D24717"/>
              </a:buClr>
              <a:buFont typeface="Wingdings"/>
              <a:buChar char=""/>
              <a:tabLst>
                <a:tab pos="328930" algn="l"/>
              </a:tabLst>
            </a:pPr>
            <a:r>
              <a:rPr sz="1400" dirty="0">
                <a:solidFill>
                  <a:srgbClr val="404040"/>
                </a:solidFill>
                <a:latin typeface="Calibri"/>
                <a:cs typeface="Calibri"/>
              </a:rPr>
              <a:t>Ce </a:t>
            </a:r>
            <a:r>
              <a:rPr sz="1400" spc="-5" dirty="0">
                <a:solidFill>
                  <a:srgbClr val="404040"/>
                </a:solidFill>
                <a:latin typeface="Calibri"/>
                <a:cs typeface="Calibri"/>
              </a:rPr>
              <a:t>plugin prend </a:t>
            </a:r>
            <a:r>
              <a:rPr sz="1400" dirty="0">
                <a:solidFill>
                  <a:srgbClr val="404040"/>
                </a:solidFill>
                <a:latin typeface="Calibri"/>
                <a:cs typeface="Calibri"/>
              </a:rPr>
              <a:t>un </a:t>
            </a:r>
            <a:r>
              <a:rPr sz="1400" spc="-5" dirty="0">
                <a:solidFill>
                  <a:srgbClr val="404040"/>
                </a:solidFill>
                <a:latin typeface="Calibri"/>
                <a:cs typeface="Calibri"/>
              </a:rPr>
              <a:t>fichier </a:t>
            </a:r>
            <a:r>
              <a:rPr sz="1400" spc="-10" dirty="0">
                <a:solidFill>
                  <a:srgbClr val="404040"/>
                </a:solidFill>
                <a:latin typeface="Calibri"/>
                <a:cs typeface="Calibri"/>
              </a:rPr>
              <a:t>war </a:t>
            </a:r>
            <a:r>
              <a:rPr sz="1400" dirty="0">
                <a:solidFill>
                  <a:srgbClr val="404040"/>
                </a:solidFill>
                <a:latin typeface="Calibri"/>
                <a:cs typeface="Calibri"/>
              </a:rPr>
              <a:t>/ ear </a:t>
            </a:r>
            <a:r>
              <a:rPr sz="1400" spc="-10" dirty="0">
                <a:solidFill>
                  <a:srgbClr val="404040"/>
                </a:solidFill>
                <a:latin typeface="Calibri"/>
                <a:cs typeface="Calibri"/>
              </a:rPr>
              <a:t>et </a:t>
            </a:r>
            <a:r>
              <a:rPr sz="1400" dirty="0">
                <a:solidFill>
                  <a:srgbClr val="404040"/>
                </a:solidFill>
                <a:latin typeface="Calibri"/>
                <a:cs typeface="Calibri"/>
              </a:rPr>
              <a:t>le </a:t>
            </a:r>
            <a:r>
              <a:rPr sz="1400" spc="-5" dirty="0">
                <a:solidFill>
                  <a:srgbClr val="404040"/>
                </a:solidFill>
                <a:latin typeface="Calibri"/>
                <a:cs typeface="Calibri"/>
              </a:rPr>
              <a:t>déploie sur </a:t>
            </a:r>
            <a:r>
              <a:rPr sz="1400" dirty="0">
                <a:solidFill>
                  <a:srgbClr val="404040"/>
                </a:solidFill>
                <a:latin typeface="Calibri"/>
                <a:cs typeface="Calibri"/>
              </a:rPr>
              <a:t>un</a:t>
            </a:r>
            <a:r>
              <a:rPr sz="1400" spc="-5" dirty="0">
                <a:solidFill>
                  <a:srgbClr val="404040"/>
                </a:solidFill>
                <a:latin typeface="Calibri"/>
                <a:cs typeface="Calibri"/>
              </a:rPr>
              <a:t> serveur</a:t>
            </a:r>
            <a:endParaRPr sz="1400" dirty="0">
              <a:latin typeface="Calibri"/>
              <a:cs typeface="Calibri"/>
            </a:endParaRPr>
          </a:p>
          <a:p>
            <a:pPr marL="104139">
              <a:lnSpc>
                <a:spcPts val="2280"/>
              </a:lnSpc>
            </a:pPr>
            <a:r>
              <a:rPr sz="1400" spc="-5" dirty="0">
                <a:solidFill>
                  <a:srgbClr val="404040"/>
                </a:solidFill>
                <a:latin typeface="Calibri"/>
                <a:cs typeface="Calibri"/>
              </a:rPr>
              <a:t>d'applications </a:t>
            </a:r>
            <a:r>
              <a:rPr sz="1400" spc="-15" dirty="0">
                <a:solidFill>
                  <a:srgbClr val="404040"/>
                </a:solidFill>
                <a:latin typeface="Calibri"/>
                <a:cs typeface="Calibri"/>
              </a:rPr>
              <a:t>distant </a:t>
            </a:r>
            <a:r>
              <a:rPr sz="1400" dirty="0">
                <a:solidFill>
                  <a:srgbClr val="404040"/>
                </a:solidFill>
                <a:latin typeface="Calibri"/>
                <a:cs typeface="Calibri"/>
              </a:rPr>
              <a:t>en </a:t>
            </a:r>
            <a:r>
              <a:rPr sz="1400" spc="-10" dirty="0">
                <a:solidFill>
                  <a:srgbClr val="404040"/>
                </a:solidFill>
                <a:latin typeface="Calibri"/>
                <a:cs typeface="Calibri"/>
              </a:rPr>
              <a:t>cours d'exécution </a:t>
            </a:r>
            <a:r>
              <a:rPr sz="1400" dirty="0">
                <a:solidFill>
                  <a:srgbClr val="404040"/>
                </a:solidFill>
                <a:latin typeface="Calibri"/>
                <a:cs typeface="Calibri"/>
              </a:rPr>
              <a:t>à la </a:t>
            </a:r>
            <a:r>
              <a:rPr sz="1400" spc="-5" dirty="0">
                <a:solidFill>
                  <a:srgbClr val="404040"/>
                </a:solidFill>
                <a:latin typeface="Calibri"/>
                <a:cs typeface="Calibri"/>
              </a:rPr>
              <a:t>fin de </a:t>
            </a:r>
            <a:r>
              <a:rPr sz="1400" dirty="0">
                <a:solidFill>
                  <a:srgbClr val="404040"/>
                </a:solidFill>
                <a:latin typeface="Calibri"/>
                <a:cs typeface="Calibri"/>
              </a:rPr>
              <a:t>la</a:t>
            </a:r>
            <a:r>
              <a:rPr sz="1400" spc="75" dirty="0">
                <a:solidFill>
                  <a:srgbClr val="404040"/>
                </a:solidFill>
                <a:latin typeface="Calibri"/>
                <a:cs typeface="Calibri"/>
              </a:rPr>
              <a:t> </a:t>
            </a:r>
            <a:r>
              <a:rPr sz="1400" spc="-5" dirty="0">
                <a:solidFill>
                  <a:srgbClr val="404040"/>
                </a:solidFill>
                <a:latin typeface="Calibri"/>
                <a:cs typeface="Calibri"/>
              </a:rPr>
              <a:t>construction.</a:t>
            </a:r>
            <a:endParaRPr sz="1400" dirty="0">
              <a:latin typeface="Calibri"/>
              <a:cs typeface="Calibri"/>
            </a:endParaRPr>
          </a:p>
          <a:p>
            <a:pPr marL="396875" lvl="1" indent="-183515">
              <a:lnSpc>
                <a:spcPts val="2160"/>
              </a:lnSpc>
              <a:buClr>
                <a:srgbClr val="D24717"/>
              </a:buClr>
              <a:buSzPct val="94444"/>
              <a:buFont typeface="Wingdings"/>
              <a:buChar char=""/>
              <a:tabLst>
                <a:tab pos="397510" algn="l"/>
              </a:tabLst>
            </a:pPr>
            <a:r>
              <a:rPr sz="1200" spc="-35" dirty="0">
                <a:solidFill>
                  <a:srgbClr val="404040"/>
                </a:solidFill>
                <a:latin typeface="Calibri"/>
                <a:cs typeface="Calibri"/>
              </a:rPr>
              <a:t>Tomcat </a:t>
            </a:r>
            <a:r>
              <a:rPr sz="1200" dirty="0">
                <a:solidFill>
                  <a:srgbClr val="404040"/>
                </a:solidFill>
                <a:latin typeface="Calibri"/>
                <a:cs typeface="Calibri"/>
              </a:rPr>
              <a:t>4.x / 5.x / 6.x /</a:t>
            </a:r>
            <a:r>
              <a:rPr sz="1200" spc="20" dirty="0">
                <a:solidFill>
                  <a:srgbClr val="404040"/>
                </a:solidFill>
                <a:latin typeface="Calibri"/>
                <a:cs typeface="Calibri"/>
              </a:rPr>
              <a:t> </a:t>
            </a:r>
            <a:r>
              <a:rPr sz="1200" dirty="0">
                <a:solidFill>
                  <a:srgbClr val="404040"/>
                </a:solidFill>
                <a:latin typeface="Calibri"/>
                <a:cs typeface="Calibri"/>
              </a:rPr>
              <a:t>7.x</a:t>
            </a:r>
            <a:endParaRPr sz="1200" dirty="0">
              <a:latin typeface="Calibri"/>
              <a:cs typeface="Calibri"/>
            </a:endParaRPr>
          </a:p>
          <a:p>
            <a:pPr marL="396875" lvl="1" indent="-183515">
              <a:lnSpc>
                <a:spcPct val="100000"/>
              </a:lnSpc>
              <a:spcBef>
                <a:spcPts val="180"/>
              </a:spcBef>
              <a:buClr>
                <a:srgbClr val="D24717"/>
              </a:buClr>
              <a:buSzPct val="94444"/>
              <a:buFont typeface="Wingdings"/>
              <a:buChar char=""/>
              <a:tabLst>
                <a:tab pos="397510" algn="l"/>
              </a:tabLst>
            </a:pPr>
            <a:r>
              <a:rPr sz="1200" spc="-5" dirty="0">
                <a:solidFill>
                  <a:srgbClr val="404040"/>
                </a:solidFill>
                <a:latin typeface="Calibri"/>
                <a:cs typeface="Calibri"/>
              </a:rPr>
              <a:t>JBoss </a:t>
            </a:r>
            <a:r>
              <a:rPr sz="1200" dirty="0">
                <a:solidFill>
                  <a:srgbClr val="404040"/>
                </a:solidFill>
                <a:latin typeface="Calibri"/>
                <a:cs typeface="Calibri"/>
              </a:rPr>
              <a:t>3.x /</a:t>
            </a:r>
            <a:r>
              <a:rPr sz="1200" spc="-5" dirty="0">
                <a:solidFill>
                  <a:srgbClr val="404040"/>
                </a:solidFill>
                <a:latin typeface="Calibri"/>
                <a:cs typeface="Calibri"/>
              </a:rPr>
              <a:t> </a:t>
            </a:r>
            <a:r>
              <a:rPr sz="1200" dirty="0">
                <a:solidFill>
                  <a:srgbClr val="404040"/>
                </a:solidFill>
                <a:latin typeface="Calibri"/>
                <a:cs typeface="Calibri"/>
              </a:rPr>
              <a:t>4.x</a:t>
            </a:r>
            <a:endParaRPr sz="1200" dirty="0">
              <a:latin typeface="Calibri"/>
              <a:cs typeface="Calibri"/>
            </a:endParaRPr>
          </a:p>
          <a:p>
            <a:pPr marL="396875" lvl="1" indent="-183515">
              <a:lnSpc>
                <a:spcPct val="100000"/>
              </a:lnSpc>
              <a:spcBef>
                <a:spcPts val="180"/>
              </a:spcBef>
              <a:buClr>
                <a:srgbClr val="D24717"/>
              </a:buClr>
              <a:buSzPct val="94444"/>
              <a:buFont typeface="Wingdings"/>
              <a:buChar char=""/>
              <a:tabLst>
                <a:tab pos="397510" algn="l"/>
              </a:tabLst>
            </a:pPr>
            <a:r>
              <a:rPr sz="1200" spc="-5" dirty="0">
                <a:solidFill>
                  <a:srgbClr val="404040"/>
                </a:solidFill>
                <a:latin typeface="Calibri"/>
                <a:cs typeface="Calibri"/>
              </a:rPr>
              <a:t>Glassfish </a:t>
            </a:r>
            <a:r>
              <a:rPr sz="1200" dirty="0">
                <a:solidFill>
                  <a:srgbClr val="404040"/>
                </a:solidFill>
                <a:latin typeface="Calibri"/>
                <a:cs typeface="Calibri"/>
              </a:rPr>
              <a:t>2.x /</a:t>
            </a:r>
            <a:r>
              <a:rPr sz="1200" spc="-5" dirty="0">
                <a:solidFill>
                  <a:srgbClr val="404040"/>
                </a:solidFill>
                <a:latin typeface="Calibri"/>
                <a:cs typeface="Calibri"/>
              </a:rPr>
              <a:t> </a:t>
            </a:r>
            <a:r>
              <a:rPr sz="1200" dirty="0">
                <a:solidFill>
                  <a:srgbClr val="404040"/>
                </a:solidFill>
                <a:latin typeface="Calibri"/>
                <a:cs typeface="Calibri"/>
              </a:rPr>
              <a:t>3.x</a:t>
            </a:r>
            <a:endParaRPr sz="1200" dirty="0">
              <a:latin typeface="Calibri"/>
              <a:cs typeface="Calibri"/>
            </a:endParaRPr>
          </a:p>
          <a:p>
            <a:pPr lvl="1">
              <a:lnSpc>
                <a:spcPct val="100000"/>
              </a:lnSpc>
              <a:spcBef>
                <a:spcPts val="40"/>
              </a:spcBef>
              <a:buClr>
                <a:srgbClr val="D24717"/>
              </a:buClr>
              <a:buFont typeface="Wingdings"/>
              <a:buChar char=""/>
            </a:pPr>
            <a:endParaRPr sz="1600" dirty="0">
              <a:latin typeface="Times New Roman"/>
              <a:cs typeface="Times New Roman"/>
            </a:endParaRPr>
          </a:p>
          <a:p>
            <a:pPr marL="215265" indent="-203200">
              <a:lnSpc>
                <a:spcPct val="100000"/>
              </a:lnSpc>
              <a:spcBef>
                <a:spcPts val="5"/>
              </a:spcBef>
              <a:buClr>
                <a:srgbClr val="D24717"/>
              </a:buClr>
              <a:buFont typeface="Wingdings"/>
              <a:buChar char=""/>
              <a:tabLst>
                <a:tab pos="215900" algn="l"/>
              </a:tabLst>
            </a:pPr>
            <a:r>
              <a:rPr sz="1400" spc="-15" dirty="0">
                <a:solidFill>
                  <a:srgbClr val="404040"/>
                </a:solidFill>
                <a:latin typeface="Calibri"/>
                <a:cs typeface="Calibri"/>
              </a:rPr>
              <a:t>Pour </a:t>
            </a:r>
            <a:r>
              <a:rPr sz="1400" spc="-5" dirty="0">
                <a:solidFill>
                  <a:srgbClr val="404040"/>
                </a:solidFill>
                <a:latin typeface="Calibri"/>
                <a:cs typeface="Calibri"/>
              </a:rPr>
              <a:t>utiliser </a:t>
            </a:r>
            <a:r>
              <a:rPr sz="1400" dirty="0">
                <a:solidFill>
                  <a:srgbClr val="404040"/>
                </a:solidFill>
                <a:latin typeface="Calibri"/>
                <a:cs typeface="Calibri"/>
              </a:rPr>
              <a:t>ceci, </a:t>
            </a:r>
            <a:r>
              <a:rPr sz="1400" spc="-15" dirty="0">
                <a:solidFill>
                  <a:srgbClr val="404040"/>
                </a:solidFill>
                <a:latin typeface="Calibri"/>
                <a:cs typeface="Calibri"/>
              </a:rPr>
              <a:t>suivez </a:t>
            </a:r>
            <a:r>
              <a:rPr sz="1400" spc="-5" dirty="0">
                <a:solidFill>
                  <a:srgbClr val="404040"/>
                </a:solidFill>
                <a:latin typeface="Calibri"/>
                <a:cs typeface="Calibri"/>
              </a:rPr>
              <a:t>les étapes </a:t>
            </a:r>
            <a:r>
              <a:rPr sz="1400" dirty="0">
                <a:solidFill>
                  <a:srgbClr val="404040"/>
                </a:solidFill>
                <a:latin typeface="Calibri"/>
                <a:cs typeface="Calibri"/>
              </a:rPr>
              <a:t>indiquées</a:t>
            </a:r>
            <a:r>
              <a:rPr sz="1400" spc="70" dirty="0">
                <a:solidFill>
                  <a:srgbClr val="404040"/>
                </a:solidFill>
                <a:latin typeface="Calibri"/>
                <a:cs typeface="Calibri"/>
              </a:rPr>
              <a:t> </a:t>
            </a:r>
            <a:r>
              <a:rPr sz="1400" spc="-5" dirty="0">
                <a:solidFill>
                  <a:srgbClr val="404040"/>
                </a:solidFill>
                <a:latin typeface="Calibri"/>
                <a:cs typeface="Calibri"/>
              </a:rPr>
              <a:t>ci-dessous.</a:t>
            </a:r>
            <a:endParaRPr sz="1400" dirty="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450</a:t>
            </a:r>
            <a:endParaRPr sz="1050">
              <a:latin typeface="Calibri"/>
              <a:cs typeface="Calibri"/>
            </a:endParaRPr>
          </a:p>
        </p:txBody>
      </p:sp>
    </p:spTree>
    <p:extLst>
      <p:ext uri="{BB962C8B-B14F-4D97-AF65-F5344CB8AC3E}">
        <p14:creationId xmlns:p14="http://schemas.microsoft.com/office/powerpoint/2010/main" val="30934898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5" y="681286"/>
            <a:ext cx="3137535" cy="566822"/>
          </a:xfrm>
          <a:prstGeom prst="rect">
            <a:avLst/>
          </a:prstGeom>
        </p:spPr>
        <p:txBody>
          <a:bodyPr vert="horz" wrap="square" lIns="0" tIns="12700" rIns="0" bIns="0" rtlCol="0">
            <a:spAutoFit/>
          </a:bodyPr>
          <a:lstStyle/>
          <a:p>
            <a:pPr marL="12700">
              <a:spcBef>
                <a:spcPts val="100"/>
              </a:spcBef>
            </a:pPr>
            <a:r>
              <a:rPr sz="3600" b="1" spc="-50" dirty="0">
                <a:latin typeface="Trebuchet MS"/>
                <a:ea typeface="+mj-ea"/>
                <a:cs typeface="Trebuchet MS"/>
              </a:rPr>
              <a:t>Déploiement</a:t>
            </a:r>
          </a:p>
        </p:txBody>
      </p:sp>
      <p:sp>
        <p:nvSpPr>
          <p:cNvPr id="3" name="object 3"/>
          <p:cNvSpPr txBox="1"/>
          <p:nvPr/>
        </p:nvSpPr>
        <p:spPr>
          <a:xfrm>
            <a:off x="810260" y="1373982"/>
            <a:ext cx="809625" cy="321242"/>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Etape</a:t>
            </a:r>
            <a:r>
              <a:rPr sz="2000" b="1" spc="-75" dirty="0">
                <a:solidFill>
                  <a:srgbClr val="404040"/>
                </a:solidFill>
                <a:latin typeface="Calibri"/>
                <a:cs typeface="Calibri"/>
              </a:rPr>
              <a:t> </a:t>
            </a:r>
            <a:r>
              <a:rPr sz="2000" b="1" dirty="0">
                <a:solidFill>
                  <a:srgbClr val="404040"/>
                </a:solidFill>
                <a:latin typeface="Calibri"/>
                <a:cs typeface="Calibri"/>
              </a:rPr>
              <a:t>1</a:t>
            </a:r>
            <a:endParaRPr sz="2000">
              <a:latin typeface="Calibri"/>
              <a:cs typeface="Calibri"/>
            </a:endParaRPr>
          </a:p>
        </p:txBody>
      </p:sp>
      <p:sp>
        <p:nvSpPr>
          <p:cNvPr id="4" name="object 4"/>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79676" y="1402461"/>
            <a:ext cx="6341364" cy="325755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451</a:t>
            </a:r>
            <a:endParaRPr sz="1050">
              <a:latin typeface="Calibri"/>
              <a:cs typeface="Calibri"/>
            </a:endParaRPr>
          </a:p>
        </p:txBody>
      </p:sp>
    </p:spTree>
    <p:extLst>
      <p:ext uri="{BB962C8B-B14F-4D97-AF65-F5344CB8AC3E}">
        <p14:creationId xmlns:p14="http://schemas.microsoft.com/office/powerpoint/2010/main" val="29188522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3137535" cy="568166"/>
          </a:xfrm>
          <a:prstGeom prst="rect">
            <a:avLst/>
          </a:prstGeom>
        </p:spPr>
        <p:txBody>
          <a:bodyPr vert="horz" wrap="square" lIns="0" tIns="12700" rIns="0" bIns="0" rtlCol="0">
            <a:spAutoFit/>
          </a:bodyPr>
          <a:lstStyle/>
          <a:p>
            <a:pPr marL="12700" algn="l" rtl="0">
              <a:lnSpc>
                <a:spcPct val="100000"/>
              </a:lnSpc>
              <a:spcBef>
                <a:spcPts val="100"/>
              </a:spcBef>
            </a:pPr>
            <a:r>
              <a:rPr kern="1200" spc="-50" dirty="0">
                <a:solidFill>
                  <a:schemeClr val="tx1"/>
                </a:solidFill>
              </a:rPr>
              <a:t>Déploiement</a:t>
            </a:r>
          </a:p>
        </p:txBody>
      </p:sp>
      <p:sp>
        <p:nvSpPr>
          <p:cNvPr id="5" name="object 5"/>
          <p:cNvSpPr txBox="1"/>
          <p:nvPr/>
        </p:nvSpPr>
        <p:spPr>
          <a:xfrm>
            <a:off x="810260" y="1373981"/>
            <a:ext cx="7465695" cy="911147"/>
          </a:xfrm>
          <a:prstGeom prst="rect">
            <a:avLst/>
          </a:prstGeom>
        </p:spPr>
        <p:txBody>
          <a:bodyPr vert="horz" wrap="square" lIns="0" tIns="13335" rIns="0" bIns="0" rtlCol="0">
            <a:spAutoFit/>
          </a:bodyPr>
          <a:lstStyle/>
          <a:p>
            <a:pPr marL="12700">
              <a:lnSpc>
                <a:spcPts val="2380"/>
              </a:lnSpc>
              <a:spcBef>
                <a:spcPts val="105"/>
              </a:spcBef>
            </a:pPr>
            <a:r>
              <a:rPr sz="2000" b="1" spc="-10" dirty="0">
                <a:solidFill>
                  <a:srgbClr val="404040"/>
                </a:solidFill>
                <a:latin typeface="Calibri"/>
                <a:cs typeface="Calibri"/>
              </a:rPr>
              <a:t>Etape</a:t>
            </a:r>
            <a:r>
              <a:rPr sz="2000" b="1" spc="-5" dirty="0">
                <a:solidFill>
                  <a:srgbClr val="404040"/>
                </a:solidFill>
                <a:latin typeface="Calibri"/>
                <a:cs typeface="Calibri"/>
              </a:rPr>
              <a:t> </a:t>
            </a:r>
            <a:r>
              <a:rPr sz="2000" b="1" dirty="0">
                <a:solidFill>
                  <a:srgbClr val="404040"/>
                </a:solidFill>
                <a:latin typeface="Calibri"/>
                <a:cs typeface="Calibri"/>
              </a:rPr>
              <a:t>2</a:t>
            </a:r>
            <a:endParaRPr sz="2000">
              <a:latin typeface="Calibri"/>
              <a:cs typeface="Calibri"/>
            </a:endParaRPr>
          </a:p>
          <a:p>
            <a:pPr marL="12700">
              <a:lnSpc>
                <a:spcPts val="2265"/>
              </a:lnSpc>
            </a:pPr>
            <a:r>
              <a:rPr sz="2000" spc="-5" dirty="0">
                <a:solidFill>
                  <a:srgbClr val="404040"/>
                </a:solidFill>
                <a:latin typeface="Calibri"/>
                <a:cs typeface="Calibri"/>
              </a:rPr>
              <a:t>Accédez </a:t>
            </a:r>
            <a:r>
              <a:rPr sz="2000" dirty="0">
                <a:solidFill>
                  <a:srgbClr val="404040"/>
                </a:solidFill>
                <a:latin typeface="Calibri"/>
                <a:cs typeface="Calibri"/>
              </a:rPr>
              <a:t>à </a:t>
            </a:r>
            <a:r>
              <a:rPr sz="2000" spc="-15" dirty="0">
                <a:solidFill>
                  <a:srgbClr val="404040"/>
                </a:solidFill>
                <a:latin typeface="Calibri"/>
                <a:cs typeface="Calibri"/>
              </a:rPr>
              <a:t>votre </a:t>
            </a:r>
            <a:r>
              <a:rPr sz="2000" spc="-10" dirty="0">
                <a:solidFill>
                  <a:srgbClr val="404040"/>
                </a:solidFill>
                <a:latin typeface="Calibri"/>
                <a:cs typeface="Calibri"/>
              </a:rPr>
              <a:t>projet </a:t>
            </a:r>
            <a:r>
              <a:rPr sz="2000" dirty="0">
                <a:solidFill>
                  <a:srgbClr val="404040"/>
                </a:solidFill>
                <a:latin typeface="Calibri"/>
                <a:cs typeface="Calibri"/>
              </a:rPr>
              <a:t>de construction </a:t>
            </a:r>
            <a:r>
              <a:rPr sz="2000" spc="-10" dirty="0">
                <a:solidFill>
                  <a:srgbClr val="404040"/>
                </a:solidFill>
                <a:latin typeface="Calibri"/>
                <a:cs typeface="Calibri"/>
              </a:rPr>
              <a:t>et </a:t>
            </a:r>
            <a:r>
              <a:rPr sz="2000" spc="-5" dirty="0">
                <a:solidFill>
                  <a:srgbClr val="404040"/>
                </a:solidFill>
                <a:latin typeface="Calibri"/>
                <a:cs typeface="Calibri"/>
              </a:rPr>
              <a:t>cliquez sur </a:t>
            </a:r>
            <a:r>
              <a:rPr sz="2000" spc="-25" dirty="0">
                <a:solidFill>
                  <a:srgbClr val="404040"/>
                </a:solidFill>
                <a:latin typeface="Calibri"/>
                <a:cs typeface="Calibri"/>
              </a:rPr>
              <a:t>l’option</a:t>
            </a:r>
            <a:r>
              <a:rPr sz="2000" spc="75" dirty="0">
                <a:solidFill>
                  <a:srgbClr val="404040"/>
                </a:solidFill>
                <a:latin typeface="Calibri"/>
                <a:cs typeface="Calibri"/>
              </a:rPr>
              <a:t> </a:t>
            </a:r>
            <a:r>
              <a:rPr sz="2000" spc="-25" dirty="0">
                <a:solidFill>
                  <a:srgbClr val="404040"/>
                </a:solidFill>
                <a:latin typeface="Calibri"/>
                <a:cs typeface="Calibri"/>
              </a:rPr>
              <a:t>Configurer.</a:t>
            </a:r>
            <a:endParaRPr sz="2000">
              <a:latin typeface="Calibri"/>
              <a:cs typeface="Calibri"/>
            </a:endParaRPr>
          </a:p>
          <a:p>
            <a:pPr marL="12700">
              <a:lnSpc>
                <a:spcPts val="2280"/>
              </a:lnSpc>
            </a:pPr>
            <a:r>
              <a:rPr sz="2000" spc="-5" dirty="0">
                <a:solidFill>
                  <a:srgbClr val="404040"/>
                </a:solidFill>
                <a:latin typeface="Calibri"/>
                <a:cs typeface="Calibri"/>
              </a:rPr>
              <a:t>Choisissez </a:t>
            </a:r>
            <a:r>
              <a:rPr sz="2000" dirty="0">
                <a:solidFill>
                  <a:srgbClr val="404040"/>
                </a:solidFill>
                <a:latin typeface="Calibri"/>
                <a:cs typeface="Calibri"/>
              </a:rPr>
              <a:t>l'option </a:t>
            </a:r>
            <a:r>
              <a:rPr sz="2000" spc="-5" dirty="0">
                <a:solidFill>
                  <a:srgbClr val="404040"/>
                </a:solidFill>
                <a:latin typeface="Calibri"/>
                <a:cs typeface="Calibri"/>
              </a:rPr>
              <a:t>"Déployer </a:t>
            </a:r>
            <a:r>
              <a:rPr sz="2000" spc="-10" dirty="0">
                <a:solidFill>
                  <a:srgbClr val="404040"/>
                </a:solidFill>
                <a:latin typeface="Calibri"/>
                <a:cs typeface="Calibri"/>
              </a:rPr>
              <a:t>war </a:t>
            </a:r>
            <a:r>
              <a:rPr sz="2000" dirty="0">
                <a:solidFill>
                  <a:srgbClr val="404040"/>
                </a:solidFill>
                <a:latin typeface="Calibri"/>
                <a:cs typeface="Calibri"/>
              </a:rPr>
              <a:t>/ ear </a:t>
            </a:r>
            <a:r>
              <a:rPr sz="2000" spc="-5" dirty="0">
                <a:solidFill>
                  <a:srgbClr val="404040"/>
                </a:solidFill>
                <a:latin typeface="Calibri"/>
                <a:cs typeface="Calibri"/>
              </a:rPr>
              <a:t>sur un</a:t>
            </a:r>
            <a:r>
              <a:rPr sz="2000" spc="-45" dirty="0">
                <a:solidFill>
                  <a:srgbClr val="404040"/>
                </a:solidFill>
                <a:latin typeface="Calibri"/>
                <a:cs typeface="Calibri"/>
              </a:rPr>
              <a:t> </a:t>
            </a:r>
            <a:r>
              <a:rPr sz="2000" spc="-5" dirty="0">
                <a:solidFill>
                  <a:srgbClr val="404040"/>
                </a:solidFill>
                <a:latin typeface="Calibri"/>
                <a:cs typeface="Calibri"/>
              </a:rPr>
              <a:t>conteneur</a:t>
            </a:r>
            <a:r>
              <a:rPr sz="2000" b="1" spc="-5" dirty="0">
                <a:solidFill>
                  <a:srgbClr val="404040"/>
                </a:solidFill>
                <a:latin typeface="Calibri"/>
                <a:cs typeface="Calibri"/>
              </a:rPr>
              <a:t>"</a:t>
            </a:r>
            <a:endParaRPr sz="2000">
              <a:latin typeface="Calibri"/>
              <a:cs typeface="Calibri"/>
            </a:endParaRPr>
          </a:p>
        </p:txBody>
      </p:sp>
      <p:sp>
        <p:nvSpPr>
          <p:cNvPr id="6" name="object 6"/>
          <p:cNvSpPr txBox="1"/>
          <p:nvPr/>
        </p:nvSpPr>
        <p:spPr>
          <a:xfrm>
            <a:off x="3478658" y="4947075"/>
            <a:ext cx="2188845"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7" name="object 7"/>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71800" y="2343150"/>
            <a:ext cx="4757928" cy="24955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650945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82826" y="676083"/>
            <a:ext cx="3137535" cy="568166"/>
          </a:xfrm>
          <a:prstGeom prst="rect">
            <a:avLst/>
          </a:prstGeom>
        </p:spPr>
        <p:txBody>
          <a:bodyPr vert="horz" wrap="square" lIns="0" tIns="12700" rIns="0" bIns="0" rtlCol="0">
            <a:spAutoFit/>
          </a:bodyPr>
          <a:lstStyle/>
          <a:p>
            <a:pPr marL="12700">
              <a:lnSpc>
                <a:spcPct val="100000"/>
              </a:lnSpc>
              <a:spcBef>
                <a:spcPts val="100"/>
              </a:spcBef>
            </a:pPr>
            <a:r>
              <a:rPr kern="1200" spc="-50" dirty="0">
                <a:solidFill>
                  <a:schemeClr val="tx1"/>
                </a:solidFill>
              </a:rPr>
              <a:t>Déploiement</a:t>
            </a:r>
          </a:p>
        </p:txBody>
      </p:sp>
      <p:sp>
        <p:nvSpPr>
          <p:cNvPr id="5" name="object 5"/>
          <p:cNvSpPr txBox="1"/>
          <p:nvPr/>
        </p:nvSpPr>
        <p:spPr>
          <a:xfrm>
            <a:off x="810259" y="1373982"/>
            <a:ext cx="7119620" cy="2416687"/>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Etape</a:t>
            </a:r>
            <a:r>
              <a:rPr sz="2000" b="1" spc="-5" dirty="0">
                <a:solidFill>
                  <a:srgbClr val="404040"/>
                </a:solidFill>
                <a:latin typeface="Calibri"/>
                <a:cs typeface="Calibri"/>
              </a:rPr>
              <a:t> </a:t>
            </a:r>
            <a:r>
              <a:rPr sz="2000" b="1" dirty="0">
                <a:solidFill>
                  <a:srgbClr val="404040"/>
                </a:solidFill>
                <a:latin typeface="Calibri"/>
                <a:cs typeface="Calibri"/>
              </a:rPr>
              <a:t>3</a:t>
            </a:r>
            <a:endParaRPr sz="2000">
              <a:latin typeface="Calibri"/>
              <a:cs typeface="Calibri"/>
            </a:endParaRPr>
          </a:p>
          <a:p>
            <a:pPr>
              <a:lnSpc>
                <a:spcPct val="100000"/>
              </a:lnSpc>
            </a:pPr>
            <a:endParaRPr sz="2250">
              <a:latin typeface="Times New Roman"/>
              <a:cs typeface="Times New Roman"/>
            </a:endParaRPr>
          </a:p>
          <a:p>
            <a:pPr marL="12700" marR="318135">
              <a:lnSpc>
                <a:spcPts val="2160"/>
              </a:lnSpc>
            </a:pPr>
            <a:r>
              <a:rPr sz="2000" dirty="0">
                <a:solidFill>
                  <a:srgbClr val="404040"/>
                </a:solidFill>
                <a:latin typeface="Calibri"/>
                <a:cs typeface="Calibri"/>
              </a:rPr>
              <a:t>Dans la section </a:t>
            </a:r>
            <a:r>
              <a:rPr sz="2000" spc="-5" dirty="0">
                <a:solidFill>
                  <a:srgbClr val="404040"/>
                </a:solidFill>
                <a:latin typeface="Calibri"/>
                <a:cs typeface="Calibri"/>
              </a:rPr>
              <a:t>Déployer </a:t>
            </a:r>
            <a:r>
              <a:rPr sz="2000" spc="-10" dirty="0">
                <a:solidFill>
                  <a:srgbClr val="404040"/>
                </a:solidFill>
                <a:latin typeface="Calibri"/>
                <a:cs typeface="Calibri"/>
              </a:rPr>
              <a:t>war </a:t>
            </a:r>
            <a:r>
              <a:rPr sz="2000" dirty="0">
                <a:solidFill>
                  <a:srgbClr val="404040"/>
                </a:solidFill>
                <a:latin typeface="Calibri"/>
                <a:cs typeface="Calibri"/>
              </a:rPr>
              <a:t>/ ear </a:t>
            </a:r>
            <a:r>
              <a:rPr sz="2000" spc="-5" dirty="0">
                <a:solidFill>
                  <a:srgbClr val="404040"/>
                </a:solidFill>
                <a:latin typeface="Calibri"/>
                <a:cs typeface="Calibri"/>
              </a:rPr>
              <a:t>sur un </a:t>
            </a:r>
            <a:r>
              <a:rPr sz="2000" spc="-25" dirty="0">
                <a:solidFill>
                  <a:srgbClr val="404040"/>
                </a:solidFill>
                <a:latin typeface="Calibri"/>
                <a:cs typeface="Calibri"/>
              </a:rPr>
              <a:t>conteneur, </a:t>
            </a:r>
            <a:r>
              <a:rPr sz="2000" spc="-15" dirty="0">
                <a:solidFill>
                  <a:srgbClr val="404040"/>
                </a:solidFill>
                <a:latin typeface="Calibri"/>
                <a:cs typeface="Calibri"/>
              </a:rPr>
              <a:t>entrez </a:t>
            </a:r>
            <a:r>
              <a:rPr sz="2000" dirty="0">
                <a:solidFill>
                  <a:srgbClr val="404040"/>
                </a:solidFill>
                <a:latin typeface="Calibri"/>
                <a:cs typeface="Calibri"/>
              </a:rPr>
              <a:t>les  </a:t>
            </a:r>
            <a:r>
              <a:rPr sz="2000" spc="-10" dirty="0">
                <a:solidFill>
                  <a:srgbClr val="404040"/>
                </a:solidFill>
                <a:latin typeface="Calibri"/>
                <a:cs typeface="Calibri"/>
              </a:rPr>
              <a:t>informations </a:t>
            </a:r>
            <a:r>
              <a:rPr sz="2000" spc="-5" dirty="0">
                <a:solidFill>
                  <a:srgbClr val="404040"/>
                </a:solidFill>
                <a:latin typeface="Calibri"/>
                <a:cs typeface="Calibri"/>
              </a:rPr>
              <a:t>requises </a:t>
            </a:r>
            <a:r>
              <a:rPr sz="2000" dirty="0">
                <a:solidFill>
                  <a:srgbClr val="404040"/>
                </a:solidFill>
                <a:latin typeface="Calibri"/>
                <a:cs typeface="Calibri"/>
              </a:rPr>
              <a:t>concernant </a:t>
            </a:r>
            <a:r>
              <a:rPr sz="2000" spc="-5" dirty="0">
                <a:solidFill>
                  <a:srgbClr val="404040"/>
                </a:solidFill>
                <a:latin typeface="Calibri"/>
                <a:cs typeface="Calibri"/>
              </a:rPr>
              <a:t>le serveur sur </a:t>
            </a:r>
            <a:r>
              <a:rPr sz="2000" dirty="0">
                <a:solidFill>
                  <a:srgbClr val="404040"/>
                </a:solidFill>
                <a:latin typeface="Calibri"/>
                <a:cs typeface="Calibri"/>
              </a:rPr>
              <a:t>lequel </a:t>
            </a:r>
            <a:r>
              <a:rPr sz="2000" spc="-5" dirty="0">
                <a:solidFill>
                  <a:srgbClr val="404040"/>
                </a:solidFill>
                <a:latin typeface="Calibri"/>
                <a:cs typeface="Calibri"/>
              </a:rPr>
              <a:t>les </a:t>
            </a:r>
            <a:r>
              <a:rPr sz="2000" spc="-10" dirty="0">
                <a:solidFill>
                  <a:srgbClr val="404040"/>
                </a:solidFill>
                <a:latin typeface="Calibri"/>
                <a:cs typeface="Calibri"/>
              </a:rPr>
              <a:t>fichiers  doivent être </a:t>
            </a:r>
            <a:r>
              <a:rPr sz="2000" spc="-5" dirty="0">
                <a:solidFill>
                  <a:srgbClr val="404040"/>
                </a:solidFill>
                <a:latin typeface="Calibri"/>
                <a:cs typeface="Calibri"/>
              </a:rPr>
              <a:t>déployés, </a:t>
            </a:r>
            <a:r>
              <a:rPr sz="2000" dirty="0">
                <a:solidFill>
                  <a:srgbClr val="404040"/>
                </a:solidFill>
                <a:latin typeface="Calibri"/>
                <a:cs typeface="Calibri"/>
              </a:rPr>
              <a:t>puis </a:t>
            </a:r>
            <a:r>
              <a:rPr sz="2000" spc="-5" dirty="0">
                <a:solidFill>
                  <a:srgbClr val="404040"/>
                </a:solidFill>
                <a:latin typeface="Calibri"/>
                <a:cs typeface="Calibri"/>
              </a:rPr>
              <a:t>cliquez </a:t>
            </a:r>
            <a:r>
              <a:rPr sz="2000" dirty="0">
                <a:solidFill>
                  <a:srgbClr val="404040"/>
                </a:solidFill>
                <a:latin typeface="Calibri"/>
                <a:cs typeface="Calibri"/>
              </a:rPr>
              <a:t>sur le </a:t>
            </a:r>
            <a:r>
              <a:rPr sz="2000" spc="-5" dirty="0">
                <a:solidFill>
                  <a:srgbClr val="404040"/>
                </a:solidFill>
                <a:latin typeface="Calibri"/>
                <a:cs typeface="Calibri"/>
              </a:rPr>
              <a:t>bouton</a:t>
            </a:r>
            <a:r>
              <a:rPr sz="2000" spc="25" dirty="0">
                <a:solidFill>
                  <a:srgbClr val="404040"/>
                </a:solidFill>
                <a:latin typeface="Calibri"/>
                <a:cs typeface="Calibri"/>
              </a:rPr>
              <a:t> </a:t>
            </a:r>
            <a:r>
              <a:rPr sz="2000" spc="-25" dirty="0">
                <a:solidFill>
                  <a:srgbClr val="404040"/>
                </a:solidFill>
                <a:latin typeface="Calibri"/>
                <a:cs typeface="Calibri"/>
              </a:rPr>
              <a:t>Enregistrer.</a:t>
            </a:r>
            <a:endParaRPr sz="2000">
              <a:latin typeface="Calibri"/>
              <a:cs typeface="Calibri"/>
            </a:endParaRPr>
          </a:p>
          <a:p>
            <a:pPr>
              <a:lnSpc>
                <a:spcPct val="100000"/>
              </a:lnSpc>
              <a:spcBef>
                <a:spcPts val="55"/>
              </a:spcBef>
            </a:pPr>
            <a:endParaRPr sz="1950">
              <a:latin typeface="Times New Roman"/>
              <a:cs typeface="Times New Roman"/>
            </a:endParaRPr>
          </a:p>
          <a:p>
            <a:pPr marL="12700">
              <a:lnSpc>
                <a:spcPts val="2280"/>
              </a:lnSpc>
            </a:pPr>
            <a:r>
              <a:rPr sz="2000" spc="-5" dirty="0">
                <a:solidFill>
                  <a:srgbClr val="404040"/>
                </a:solidFill>
                <a:latin typeface="Calibri"/>
                <a:cs typeface="Calibri"/>
              </a:rPr>
              <a:t>Ces étapes </a:t>
            </a:r>
            <a:r>
              <a:rPr sz="2000" spc="-15" dirty="0">
                <a:solidFill>
                  <a:srgbClr val="404040"/>
                </a:solidFill>
                <a:latin typeface="Calibri"/>
                <a:cs typeface="Calibri"/>
              </a:rPr>
              <a:t>garantiront </a:t>
            </a:r>
            <a:r>
              <a:rPr sz="2000" dirty="0">
                <a:solidFill>
                  <a:srgbClr val="404040"/>
                </a:solidFill>
                <a:latin typeface="Calibri"/>
                <a:cs typeface="Calibri"/>
              </a:rPr>
              <a:t>désormais que les </a:t>
            </a:r>
            <a:r>
              <a:rPr sz="2000" spc="-5" dirty="0">
                <a:solidFill>
                  <a:srgbClr val="404040"/>
                </a:solidFill>
                <a:latin typeface="Calibri"/>
                <a:cs typeface="Calibri"/>
              </a:rPr>
              <a:t>fichiers nécessaires</a:t>
            </a:r>
            <a:r>
              <a:rPr sz="2000" spc="140" dirty="0">
                <a:solidFill>
                  <a:srgbClr val="404040"/>
                </a:solidFill>
                <a:latin typeface="Calibri"/>
                <a:cs typeface="Calibri"/>
              </a:rPr>
              <a:t> </a:t>
            </a:r>
            <a:r>
              <a:rPr sz="2000" spc="-15" dirty="0">
                <a:solidFill>
                  <a:srgbClr val="404040"/>
                </a:solidFill>
                <a:latin typeface="Calibri"/>
                <a:cs typeface="Calibri"/>
              </a:rPr>
              <a:t>seront</a:t>
            </a:r>
            <a:endParaRPr sz="2000">
              <a:latin typeface="Calibri"/>
              <a:cs typeface="Calibri"/>
            </a:endParaRPr>
          </a:p>
          <a:p>
            <a:pPr marL="12700">
              <a:lnSpc>
                <a:spcPts val="2280"/>
              </a:lnSpc>
            </a:pPr>
            <a:r>
              <a:rPr sz="2000" spc="-5" dirty="0">
                <a:solidFill>
                  <a:srgbClr val="404040"/>
                </a:solidFill>
                <a:latin typeface="Calibri"/>
                <a:cs typeface="Calibri"/>
              </a:rPr>
              <a:t>déployés </a:t>
            </a:r>
            <a:r>
              <a:rPr sz="2000" dirty="0">
                <a:solidFill>
                  <a:srgbClr val="404040"/>
                </a:solidFill>
                <a:latin typeface="Calibri"/>
                <a:cs typeface="Calibri"/>
              </a:rPr>
              <a:t>dans le </a:t>
            </a:r>
            <a:r>
              <a:rPr sz="2000" spc="-5" dirty="0">
                <a:solidFill>
                  <a:srgbClr val="404040"/>
                </a:solidFill>
                <a:latin typeface="Calibri"/>
                <a:cs typeface="Calibri"/>
              </a:rPr>
              <a:t>conteneur nécessaire après </a:t>
            </a:r>
            <a:r>
              <a:rPr sz="2000" dirty="0">
                <a:solidFill>
                  <a:srgbClr val="404040"/>
                </a:solidFill>
                <a:latin typeface="Calibri"/>
                <a:cs typeface="Calibri"/>
              </a:rPr>
              <a:t>une </a:t>
            </a:r>
            <a:r>
              <a:rPr sz="2000" spc="-5" dirty="0">
                <a:solidFill>
                  <a:srgbClr val="404040"/>
                </a:solidFill>
                <a:latin typeface="Calibri"/>
                <a:cs typeface="Calibri"/>
              </a:rPr>
              <a:t>génération</a:t>
            </a:r>
            <a:r>
              <a:rPr sz="2000" spc="20" dirty="0">
                <a:solidFill>
                  <a:srgbClr val="404040"/>
                </a:solidFill>
                <a:latin typeface="Calibri"/>
                <a:cs typeface="Calibri"/>
              </a:rPr>
              <a:t> </a:t>
            </a:r>
            <a:r>
              <a:rPr sz="2000" spc="-5" dirty="0">
                <a:solidFill>
                  <a:srgbClr val="404040"/>
                </a:solidFill>
                <a:latin typeface="Calibri"/>
                <a:cs typeface="Calibri"/>
              </a:rPr>
              <a:t>réussie.</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007762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902005" y="681286"/>
            <a:ext cx="3137535" cy="566822"/>
          </a:xfrm>
          <a:prstGeom prst="rect">
            <a:avLst/>
          </a:prstGeom>
        </p:spPr>
        <p:txBody>
          <a:bodyPr vert="horz" wrap="square" lIns="0" tIns="12700" rIns="0" bIns="0" rtlCol="0">
            <a:spAutoFit/>
          </a:bodyPr>
          <a:lstStyle/>
          <a:p>
            <a:pPr marL="12700">
              <a:spcBef>
                <a:spcPts val="100"/>
              </a:spcBef>
            </a:pPr>
            <a:r>
              <a:rPr sz="3600" b="1" spc="-50" dirty="0">
                <a:latin typeface="Trebuchet MS"/>
                <a:ea typeface="+mj-ea"/>
                <a:cs typeface="Trebuchet MS"/>
              </a:rPr>
              <a:t>Déploiement</a:t>
            </a:r>
          </a:p>
        </p:txBody>
      </p:sp>
      <p:sp>
        <p:nvSpPr>
          <p:cNvPr id="3" name="object 3"/>
          <p:cNvSpPr txBox="1"/>
          <p:nvPr/>
        </p:nvSpPr>
        <p:spPr>
          <a:xfrm>
            <a:off x="810260" y="1373982"/>
            <a:ext cx="809625" cy="321242"/>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Etape</a:t>
            </a:r>
            <a:r>
              <a:rPr sz="2000" b="1" spc="-75" dirty="0">
                <a:solidFill>
                  <a:srgbClr val="404040"/>
                </a:solidFill>
                <a:latin typeface="Calibri"/>
                <a:cs typeface="Calibri"/>
              </a:rPr>
              <a:t> </a:t>
            </a:r>
            <a:r>
              <a:rPr sz="2000" b="1" dirty="0">
                <a:solidFill>
                  <a:srgbClr val="404040"/>
                </a:solidFill>
                <a:latin typeface="Calibri"/>
                <a:cs typeface="Calibri"/>
              </a:rPr>
              <a:t>3</a:t>
            </a:r>
            <a:endParaRPr sz="2000">
              <a:latin typeface="Calibri"/>
              <a:cs typeface="Calibri"/>
            </a:endParaRPr>
          </a:p>
        </p:txBody>
      </p:sp>
      <p:sp>
        <p:nvSpPr>
          <p:cNvPr id="4" name="object 4"/>
          <p:cNvSpPr/>
          <p:nvPr/>
        </p:nvSpPr>
        <p:spPr>
          <a:xfrm>
            <a:off x="7673340" y="133730"/>
            <a:ext cx="1295400" cy="10847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14727" y="1428750"/>
            <a:ext cx="5410200" cy="322097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42450006"/>
      </p:ext>
    </p:extLst>
  </p:cSld>
  <p:clrMapOvr>
    <a:overrideClrMapping bg1="lt1" tx1="dk1" bg2="lt2" tx2="dk2" accent1="accent1" accent2="accent2" accent3="accent3" accent4="accent4" accent5="accent5" accent6="accent6" hlink="hlink" folHlink="folHlink"/>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60" y="1373982"/>
            <a:ext cx="7515225" cy="2416687"/>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2000" spc="-5" dirty="0">
                <a:solidFill>
                  <a:srgbClr val="404040"/>
                </a:solidFill>
                <a:latin typeface="Calibri"/>
                <a:cs typeface="Calibri"/>
              </a:rPr>
              <a:t>La </a:t>
            </a:r>
            <a:r>
              <a:rPr sz="2000" spc="-10" dirty="0">
                <a:solidFill>
                  <a:srgbClr val="404040"/>
                </a:solidFill>
                <a:latin typeface="Calibri"/>
                <a:cs typeface="Calibri"/>
              </a:rPr>
              <a:t>configuration </a:t>
            </a:r>
            <a:r>
              <a:rPr sz="2000" spc="-5" dirty="0">
                <a:solidFill>
                  <a:srgbClr val="404040"/>
                </a:solidFill>
                <a:latin typeface="Calibri"/>
                <a:cs typeface="Calibri"/>
              </a:rPr>
              <a:t>de </a:t>
            </a:r>
            <a:r>
              <a:rPr sz="2000" dirty="0">
                <a:solidFill>
                  <a:srgbClr val="404040"/>
                </a:solidFill>
                <a:latin typeface="Calibri"/>
                <a:cs typeface="Calibri"/>
              </a:rPr>
              <a:t>chacun </a:t>
            </a:r>
            <a:r>
              <a:rPr sz="2000" spc="-5" dirty="0">
                <a:solidFill>
                  <a:srgbClr val="404040"/>
                </a:solidFill>
                <a:latin typeface="Calibri"/>
                <a:cs typeface="Calibri"/>
              </a:rPr>
              <a:t>de </a:t>
            </a:r>
            <a:r>
              <a:rPr sz="2000" dirty="0">
                <a:solidFill>
                  <a:srgbClr val="404040"/>
                </a:solidFill>
                <a:latin typeface="Calibri"/>
                <a:cs typeface="Calibri"/>
              </a:rPr>
              <a:t>ces plugins </a:t>
            </a:r>
            <a:r>
              <a:rPr sz="2000" spc="-10" dirty="0">
                <a:solidFill>
                  <a:srgbClr val="404040"/>
                </a:solidFill>
                <a:latin typeface="Calibri"/>
                <a:cs typeface="Calibri"/>
              </a:rPr>
              <a:t>est</a:t>
            </a:r>
            <a:r>
              <a:rPr sz="2000" spc="-50" dirty="0">
                <a:solidFill>
                  <a:srgbClr val="404040"/>
                </a:solidFill>
                <a:latin typeface="Calibri"/>
                <a:cs typeface="Calibri"/>
              </a:rPr>
              <a:t> </a:t>
            </a:r>
            <a:r>
              <a:rPr sz="2000" spc="-5" dirty="0">
                <a:solidFill>
                  <a:srgbClr val="404040"/>
                </a:solidFill>
                <a:latin typeface="Calibri"/>
                <a:cs typeface="Calibri"/>
              </a:rPr>
              <a:t>similaire.</a:t>
            </a:r>
            <a:endParaRPr sz="2000">
              <a:latin typeface="Calibri"/>
              <a:cs typeface="Calibri"/>
            </a:endParaRPr>
          </a:p>
          <a:p>
            <a:pPr>
              <a:lnSpc>
                <a:spcPct val="100000"/>
              </a:lnSpc>
              <a:buClr>
                <a:srgbClr val="D24717"/>
              </a:buClr>
              <a:buFont typeface="Wingdings"/>
              <a:buChar char=""/>
            </a:pPr>
            <a:endParaRPr sz="2250">
              <a:latin typeface="Times New Roman"/>
              <a:cs typeface="Times New Roman"/>
            </a:endParaRPr>
          </a:p>
          <a:p>
            <a:pPr marL="104139" marR="5080" indent="-92075">
              <a:lnSpc>
                <a:spcPts val="2160"/>
              </a:lnSpc>
              <a:buClr>
                <a:srgbClr val="D24717"/>
              </a:buClr>
              <a:buFont typeface="Wingdings"/>
              <a:buChar char=""/>
              <a:tabLst>
                <a:tab pos="271145" algn="l"/>
              </a:tabLst>
            </a:pPr>
            <a:r>
              <a:rPr sz="2000" dirty="0">
                <a:solidFill>
                  <a:srgbClr val="404040"/>
                </a:solidFill>
                <a:latin typeface="Calibri"/>
                <a:cs typeface="Calibri"/>
              </a:rPr>
              <a:t>Une </a:t>
            </a:r>
            <a:r>
              <a:rPr sz="2000" spc="-10" dirty="0">
                <a:solidFill>
                  <a:srgbClr val="404040"/>
                </a:solidFill>
                <a:latin typeface="Calibri"/>
                <a:cs typeface="Calibri"/>
              </a:rPr>
              <a:t>fois </a:t>
            </a:r>
            <a:r>
              <a:rPr sz="2000" dirty="0">
                <a:solidFill>
                  <a:srgbClr val="404040"/>
                </a:solidFill>
                <a:latin typeface="Calibri"/>
                <a:cs typeface="Calibri"/>
              </a:rPr>
              <a:t>les </a:t>
            </a:r>
            <a:r>
              <a:rPr sz="2000" spc="-5" dirty="0">
                <a:solidFill>
                  <a:srgbClr val="404040"/>
                </a:solidFill>
                <a:latin typeface="Calibri"/>
                <a:cs typeface="Calibri"/>
              </a:rPr>
              <a:t>plugins </a:t>
            </a:r>
            <a:r>
              <a:rPr sz="2000" spc="-10" dirty="0">
                <a:solidFill>
                  <a:srgbClr val="404040"/>
                </a:solidFill>
                <a:latin typeface="Calibri"/>
                <a:cs typeface="Calibri"/>
              </a:rPr>
              <a:t>installés, vous </a:t>
            </a:r>
            <a:r>
              <a:rPr sz="2000" spc="-15" dirty="0">
                <a:solidFill>
                  <a:srgbClr val="404040"/>
                </a:solidFill>
                <a:latin typeface="Calibri"/>
                <a:cs typeface="Calibri"/>
              </a:rPr>
              <a:t>devez </a:t>
            </a:r>
            <a:r>
              <a:rPr sz="2000" spc="-5" dirty="0">
                <a:solidFill>
                  <a:srgbClr val="404040"/>
                </a:solidFill>
                <a:latin typeface="Calibri"/>
                <a:cs typeface="Calibri"/>
              </a:rPr>
              <a:t>définir </a:t>
            </a:r>
            <a:r>
              <a:rPr sz="2000" dirty="0">
                <a:solidFill>
                  <a:srgbClr val="404040"/>
                </a:solidFill>
                <a:latin typeface="Calibri"/>
                <a:cs typeface="Calibri"/>
              </a:rPr>
              <a:t>les </a:t>
            </a:r>
            <a:r>
              <a:rPr sz="2000" spc="-10" dirty="0">
                <a:solidFill>
                  <a:srgbClr val="404040"/>
                </a:solidFill>
                <a:latin typeface="Calibri"/>
                <a:cs typeface="Calibri"/>
              </a:rPr>
              <a:t>configurations </a:t>
            </a:r>
            <a:r>
              <a:rPr sz="2000" spc="-5" dirty="0">
                <a:solidFill>
                  <a:srgbClr val="404040"/>
                </a:solidFill>
                <a:latin typeface="Calibri"/>
                <a:cs typeface="Calibri"/>
              </a:rPr>
              <a:t>des  hôtes, </a:t>
            </a:r>
            <a:r>
              <a:rPr sz="2000" dirty="0">
                <a:solidFill>
                  <a:srgbClr val="404040"/>
                </a:solidFill>
                <a:latin typeface="Calibri"/>
                <a:cs typeface="Calibri"/>
              </a:rPr>
              <a:t>qui </a:t>
            </a:r>
            <a:r>
              <a:rPr sz="2000" spc="-10" dirty="0">
                <a:solidFill>
                  <a:srgbClr val="404040"/>
                </a:solidFill>
                <a:latin typeface="Calibri"/>
                <a:cs typeface="Calibri"/>
              </a:rPr>
              <a:t>sont </a:t>
            </a:r>
            <a:r>
              <a:rPr sz="2000" spc="-5" dirty="0">
                <a:solidFill>
                  <a:srgbClr val="404040"/>
                </a:solidFill>
                <a:latin typeface="Calibri"/>
                <a:cs typeface="Calibri"/>
              </a:rPr>
              <a:t>gérées </a:t>
            </a:r>
            <a:r>
              <a:rPr sz="2000" dirty="0">
                <a:solidFill>
                  <a:srgbClr val="404040"/>
                </a:solidFill>
                <a:latin typeface="Calibri"/>
                <a:cs typeface="Calibri"/>
              </a:rPr>
              <a:t>ensemble dans </a:t>
            </a:r>
            <a:r>
              <a:rPr sz="2000" spc="-5" dirty="0">
                <a:solidFill>
                  <a:srgbClr val="404040"/>
                </a:solidFill>
                <a:latin typeface="Calibri"/>
                <a:cs typeface="Calibri"/>
              </a:rPr>
              <a:t>l'écran principal de </a:t>
            </a:r>
            <a:r>
              <a:rPr sz="2000" spc="-10" dirty="0">
                <a:solidFill>
                  <a:srgbClr val="404040"/>
                </a:solidFill>
                <a:latin typeface="Calibri"/>
                <a:cs typeface="Calibri"/>
              </a:rPr>
              <a:t>configuration.  </a:t>
            </a:r>
            <a:r>
              <a:rPr sz="2000" spc="-25" dirty="0">
                <a:solidFill>
                  <a:srgbClr val="404040"/>
                </a:solidFill>
                <a:latin typeface="Calibri"/>
                <a:cs typeface="Calibri"/>
              </a:rPr>
              <a:t>Vous </a:t>
            </a:r>
            <a:r>
              <a:rPr sz="2000" spc="-10" dirty="0">
                <a:solidFill>
                  <a:srgbClr val="404040"/>
                </a:solidFill>
                <a:latin typeface="Calibri"/>
                <a:cs typeface="Calibri"/>
              </a:rPr>
              <a:t>pouvez </a:t>
            </a:r>
            <a:r>
              <a:rPr sz="2000" spc="-5" dirty="0">
                <a:solidFill>
                  <a:srgbClr val="404040"/>
                </a:solidFill>
                <a:latin typeface="Calibri"/>
                <a:cs typeface="Calibri"/>
              </a:rPr>
              <a:t>créer autant </a:t>
            </a:r>
            <a:r>
              <a:rPr sz="2000" dirty="0">
                <a:solidFill>
                  <a:srgbClr val="404040"/>
                </a:solidFill>
                <a:latin typeface="Calibri"/>
                <a:cs typeface="Calibri"/>
              </a:rPr>
              <a:t>de </a:t>
            </a:r>
            <a:r>
              <a:rPr sz="2000" spc="-10" dirty="0">
                <a:solidFill>
                  <a:srgbClr val="404040"/>
                </a:solidFill>
                <a:latin typeface="Calibri"/>
                <a:cs typeface="Calibri"/>
              </a:rPr>
              <a:t>configurations </a:t>
            </a:r>
            <a:r>
              <a:rPr sz="2000" spc="-5" dirty="0">
                <a:solidFill>
                  <a:srgbClr val="404040"/>
                </a:solidFill>
                <a:latin typeface="Calibri"/>
                <a:cs typeface="Calibri"/>
              </a:rPr>
              <a:t>d'hôtes </a:t>
            </a:r>
            <a:r>
              <a:rPr sz="2000" dirty="0">
                <a:solidFill>
                  <a:srgbClr val="404040"/>
                </a:solidFill>
                <a:latin typeface="Calibri"/>
                <a:cs typeface="Calibri"/>
              </a:rPr>
              <a:t>que</a:t>
            </a:r>
            <a:r>
              <a:rPr sz="2000" spc="-20" dirty="0">
                <a:solidFill>
                  <a:srgbClr val="404040"/>
                </a:solidFill>
                <a:latin typeface="Calibri"/>
                <a:cs typeface="Calibri"/>
              </a:rPr>
              <a:t> </a:t>
            </a:r>
            <a:r>
              <a:rPr sz="2000" spc="-10" dirty="0">
                <a:solidFill>
                  <a:srgbClr val="404040"/>
                </a:solidFill>
                <a:latin typeface="Calibri"/>
                <a:cs typeface="Calibri"/>
              </a:rPr>
              <a:t>désiré.</a:t>
            </a:r>
            <a:endParaRPr sz="2000">
              <a:latin typeface="Calibri"/>
              <a:cs typeface="Calibri"/>
            </a:endParaRPr>
          </a:p>
          <a:p>
            <a:pPr>
              <a:lnSpc>
                <a:spcPct val="100000"/>
              </a:lnSpc>
              <a:spcBef>
                <a:spcPts val="55"/>
              </a:spcBef>
              <a:buClr>
                <a:srgbClr val="D24717"/>
              </a:buClr>
              <a:buFont typeface="Wingdings"/>
              <a:buChar char=""/>
            </a:pPr>
            <a:endParaRPr sz="1950">
              <a:latin typeface="Times New Roman"/>
              <a:cs typeface="Times New Roman"/>
            </a:endParaRPr>
          </a:p>
          <a:p>
            <a:pPr marL="270510" indent="-258445">
              <a:lnSpc>
                <a:spcPts val="2280"/>
              </a:lnSpc>
              <a:buClr>
                <a:srgbClr val="D24717"/>
              </a:buClr>
              <a:buFont typeface="Wingdings"/>
              <a:buChar char=""/>
              <a:tabLst>
                <a:tab pos="271145" algn="l"/>
              </a:tabLst>
            </a:pPr>
            <a:r>
              <a:rPr sz="2000" spc="-5" dirty="0">
                <a:solidFill>
                  <a:srgbClr val="404040"/>
                </a:solidFill>
                <a:latin typeface="Calibri"/>
                <a:cs typeface="Calibri"/>
              </a:rPr>
              <a:t>Elles </a:t>
            </a:r>
            <a:r>
              <a:rPr sz="2000" spc="-10" dirty="0">
                <a:solidFill>
                  <a:srgbClr val="404040"/>
                </a:solidFill>
                <a:latin typeface="Calibri"/>
                <a:cs typeface="Calibri"/>
              </a:rPr>
              <a:t>apparaitront </a:t>
            </a:r>
            <a:r>
              <a:rPr sz="2000" spc="-5" dirty="0">
                <a:solidFill>
                  <a:srgbClr val="404040"/>
                </a:solidFill>
                <a:latin typeface="Calibri"/>
                <a:cs typeface="Calibri"/>
              </a:rPr>
              <a:t>dans </a:t>
            </a:r>
            <a:r>
              <a:rPr sz="2000" dirty="0">
                <a:solidFill>
                  <a:srgbClr val="404040"/>
                </a:solidFill>
                <a:latin typeface="Calibri"/>
                <a:cs typeface="Calibri"/>
              </a:rPr>
              <a:t>une </a:t>
            </a:r>
            <a:r>
              <a:rPr sz="2000" spc="-15" dirty="0">
                <a:solidFill>
                  <a:srgbClr val="404040"/>
                </a:solidFill>
                <a:latin typeface="Calibri"/>
                <a:cs typeface="Calibri"/>
              </a:rPr>
              <a:t>liste déroulante </a:t>
            </a:r>
            <a:r>
              <a:rPr sz="2000" spc="-5" dirty="0">
                <a:solidFill>
                  <a:srgbClr val="404040"/>
                </a:solidFill>
                <a:latin typeface="Calibri"/>
                <a:cs typeface="Calibri"/>
              </a:rPr>
              <a:t>dans </a:t>
            </a:r>
            <a:r>
              <a:rPr sz="2000" dirty="0">
                <a:solidFill>
                  <a:srgbClr val="404040"/>
                </a:solidFill>
                <a:latin typeface="Calibri"/>
                <a:cs typeface="Calibri"/>
              </a:rPr>
              <a:t>la </a:t>
            </a:r>
            <a:r>
              <a:rPr sz="2000" spc="-5" dirty="0">
                <a:solidFill>
                  <a:srgbClr val="404040"/>
                </a:solidFill>
                <a:latin typeface="Calibri"/>
                <a:cs typeface="Calibri"/>
              </a:rPr>
              <a:t>page</a:t>
            </a:r>
            <a:r>
              <a:rPr sz="2000" spc="60" dirty="0">
                <a:solidFill>
                  <a:srgbClr val="404040"/>
                </a:solidFill>
                <a:latin typeface="Calibri"/>
                <a:cs typeface="Calibri"/>
              </a:rPr>
              <a:t> </a:t>
            </a:r>
            <a:r>
              <a:rPr sz="2000" spc="-5" dirty="0">
                <a:solidFill>
                  <a:srgbClr val="404040"/>
                </a:solidFill>
                <a:latin typeface="Calibri"/>
                <a:cs typeface="Calibri"/>
              </a:rPr>
              <a:t>de</a:t>
            </a:r>
            <a:endParaRPr sz="2000">
              <a:latin typeface="Calibri"/>
              <a:cs typeface="Calibri"/>
            </a:endParaRPr>
          </a:p>
          <a:p>
            <a:pPr marL="104139">
              <a:lnSpc>
                <a:spcPts val="2280"/>
              </a:lnSpc>
            </a:pPr>
            <a:r>
              <a:rPr sz="2000" spc="-10" dirty="0">
                <a:solidFill>
                  <a:srgbClr val="404040"/>
                </a:solidFill>
                <a:latin typeface="Calibri"/>
                <a:cs typeface="Calibri"/>
              </a:rPr>
              <a:t>configuration </a:t>
            </a:r>
            <a:r>
              <a:rPr sz="2000" spc="-5" dirty="0">
                <a:solidFill>
                  <a:srgbClr val="404040"/>
                </a:solidFill>
                <a:latin typeface="Calibri"/>
                <a:cs typeface="Calibri"/>
              </a:rPr>
              <a:t>de </a:t>
            </a:r>
            <a:r>
              <a:rPr sz="2000" dirty="0">
                <a:solidFill>
                  <a:srgbClr val="404040"/>
                </a:solidFill>
                <a:latin typeface="Calibri"/>
                <a:cs typeface="Calibri"/>
              </a:rPr>
              <a:t>la</a:t>
            </a:r>
            <a:r>
              <a:rPr sz="2000" spc="-25" dirty="0">
                <a:solidFill>
                  <a:srgbClr val="404040"/>
                </a:solidFill>
                <a:latin typeface="Calibri"/>
                <a:cs typeface="Calibri"/>
              </a:rPr>
              <a:t> </a:t>
            </a:r>
            <a:r>
              <a:rPr sz="2000" spc="-5" dirty="0">
                <a:solidFill>
                  <a:srgbClr val="404040"/>
                </a:solidFill>
                <a:latin typeface="Calibri"/>
                <a:cs typeface="Calibri"/>
              </a:rPr>
              <a:t>tâche.</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460</a:t>
            </a:r>
            <a:endParaRPr sz="1050">
              <a:latin typeface="Calibri"/>
              <a:cs typeface="Calibri"/>
            </a:endParaRPr>
          </a:p>
        </p:txBody>
      </p:sp>
    </p:spTree>
    <p:extLst>
      <p:ext uri="{BB962C8B-B14F-4D97-AF65-F5344CB8AC3E}">
        <p14:creationId xmlns:p14="http://schemas.microsoft.com/office/powerpoint/2010/main" val="32720233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59" y="1373981"/>
            <a:ext cx="7499350" cy="3241272"/>
          </a:xfrm>
          <a:prstGeom prst="rect">
            <a:avLst/>
          </a:prstGeom>
        </p:spPr>
        <p:txBody>
          <a:bodyPr vert="horz" wrap="square" lIns="0" tIns="47625" rIns="0" bIns="0" rtlCol="0">
            <a:spAutoFit/>
          </a:bodyPr>
          <a:lstStyle/>
          <a:p>
            <a:pPr marL="104139" marR="259079" indent="-92075" algn="just">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Déployer des </a:t>
            </a:r>
            <a:r>
              <a:rPr sz="2000" spc="-10" dirty="0">
                <a:solidFill>
                  <a:srgbClr val="404040"/>
                </a:solidFill>
                <a:latin typeface="Calibri"/>
                <a:cs typeface="Calibri"/>
              </a:rPr>
              <a:t>projets utilisant </a:t>
            </a:r>
            <a:r>
              <a:rPr sz="2000" spc="-5" dirty="0">
                <a:solidFill>
                  <a:srgbClr val="404040"/>
                </a:solidFill>
                <a:latin typeface="Calibri"/>
                <a:cs typeface="Calibri"/>
              </a:rPr>
              <a:t>des langages de script </a:t>
            </a:r>
            <a:r>
              <a:rPr sz="2000" spc="-10" dirty="0">
                <a:solidFill>
                  <a:srgbClr val="404040"/>
                </a:solidFill>
                <a:latin typeface="Calibri"/>
                <a:cs typeface="Calibri"/>
              </a:rPr>
              <a:t>tels </a:t>
            </a:r>
            <a:r>
              <a:rPr sz="2000" dirty="0">
                <a:solidFill>
                  <a:srgbClr val="404040"/>
                </a:solidFill>
                <a:latin typeface="Calibri"/>
                <a:cs typeface="Calibri"/>
              </a:rPr>
              <a:t>que PHP </a:t>
            </a:r>
            <a:r>
              <a:rPr sz="2000" spc="-5" dirty="0">
                <a:solidFill>
                  <a:srgbClr val="404040"/>
                </a:solidFill>
                <a:latin typeface="Calibri"/>
                <a:cs typeface="Calibri"/>
              </a:rPr>
              <a:t>et  </a:t>
            </a:r>
            <a:r>
              <a:rPr sz="2000" dirty="0">
                <a:solidFill>
                  <a:srgbClr val="404040"/>
                </a:solidFill>
                <a:latin typeface="Calibri"/>
                <a:cs typeface="Calibri"/>
              </a:rPr>
              <a:t>Ruby </a:t>
            </a:r>
            <a:r>
              <a:rPr sz="2000" spc="-10" dirty="0">
                <a:solidFill>
                  <a:srgbClr val="404040"/>
                </a:solidFill>
                <a:latin typeface="Calibri"/>
                <a:cs typeface="Calibri"/>
              </a:rPr>
              <a:t>est généralement </a:t>
            </a:r>
            <a:r>
              <a:rPr sz="2000" dirty="0">
                <a:solidFill>
                  <a:srgbClr val="404040"/>
                </a:solidFill>
                <a:latin typeface="Calibri"/>
                <a:cs typeface="Calibri"/>
              </a:rPr>
              <a:t>plus </a:t>
            </a:r>
            <a:r>
              <a:rPr sz="2000" spc="-5" dirty="0">
                <a:solidFill>
                  <a:srgbClr val="404040"/>
                </a:solidFill>
                <a:latin typeface="Calibri"/>
                <a:cs typeface="Calibri"/>
              </a:rPr>
              <a:t>simple </a:t>
            </a:r>
            <a:r>
              <a:rPr sz="2000" dirty="0">
                <a:solidFill>
                  <a:srgbClr val="404040"/>
                </a:solidFill>
                <a:latin typeface="Calibri"/>
                <a:cs typeface="Calibri"/>
              </a:rPr>
              <a:t>que </a:t>
            </a:r>
            <a:r>
              <a:rPr sz="2000" spc="-5" dirty="0">
                <a:solidFill>
                  <a:srgbClr val="404040"/>
                </a:solidFill>
                <a:latin typeface="Calibri"/>
                <a:cs typeface="Calibri"/>
              </a:rPr>
              <a:t>de déployer des applications  </a:t>
            </a:r>
            <a:r>
              <a:rPr sz="2000" spc="-15" dirty="0">
                <a:solidFill>
                  <a:srgbClr val="404040"/>
                </a:solidFill>
                <a:latin typeface="Calibri"/>
                <a:cs typeface="Calibri"/>
              </a:rPr>
              <a:t>Java.</a:t>
            </a:r>
            <a:endParaRPr sz="2000">
              <a:latin typeface="Calibri"/>
              <a:cs typeface="Calibri"/>
            </a:endParaRPr>
          </a:p>
          <a:p>
            <a:pPr>
              <a:lnSpc>
                <a:spcPct val="100000"/>
              </a:lnSpc>
              <a:spcBef>
                <a:spcPts val="25"/>
              </a:spcBef>
              <a:buClr>
                <a:srgbClr val="D24717"/>
              </a:buClr>
              <a:buFont typeface="Wingdings"/>
              <a:buChar char=""/>
            </a:pPr>
            <a:endParaRPr sz="2200">
              <a:latin typeface="Times New Roman"/>
              <a:cs typeface="Times New Roman"/>
            </a:endParaRPr>
          </a:p>
          <a:p>
            <a:pPr marL="104139" marR="552450" indent="-92075">
              <a:lnSpc>
                <a:spcPts val="2160"/>
              </a:lnSpc>
              <a:spcBef>
                <a:spcPts val="5"/>
              </a:spcBef>
              <a:buClr>
                <a:srgbClr val="D24717"/>
              </a:buClr>
              <a:buFont typeface="Wingdings"/>
              <a:buChar char=""/>
              <a:tabLst>
                <a:tab pos="271145" algn="l"/>
              </a:tabLst>
            </a:pPr>
            <a:r>
              <a:rPr sz="2000" dirty="0">
                <a:solidFill>
                  <a:srgbClr val="404040"/>
                </a:solidFill>
                <a:latin typeface="Calibri"/>
                <a:cs typeface="Calibri"/>
              </a:rPr>
              <a:t>Un outil </a:t>
            </a:r>
            <a:r>
              <a:rPr sz="2000" spc="-5" dirty="0">
                <a:solidFill>
                  <a:srgbClr val="404040"/>
                </a:solidFill>
                <a:latin typeface="Calibri"/>
                <a:cs typeface="Calibri"/>
              </a:rPr>
              <a:t>utile </a:t>
            </a:r>
            <a:r>
              <a:rPr sz="2000" dirty="0">
                <a:solidFill>
                  <a:srgbClr val="404040"/>
                </a:solidFill>
                <a:latin typeface="Calibri"/>
                <a:cs typeface="Calibri"/>
              </a:rPr>
              <a:t>pour ce type </a:t>
            </a:r>
            <a:r>
              <a:rPr sz="2000" spc="-5" dirty="0">
                <a:solidFill>
                  <a:srgbClr val="404040"/>
                </a:solidFill>
                <a:latin typeface="Calibri"/>
                <a:cs typeface="Calibri"/>
              </a:rPr>
              <a:t>de déploiement </a:t>
            </a:r>
            <a:r>
              <a:rPr sz="2000" spc="-10" dirty="0">
                <a:solidFill>
                  <a:srgbClr val="404040"/>
                </a:solidFill>
                <a:latin typeface="Calibri"/>
                <a:cs typeface="Calibri"/>
              </a:rPr>
              <a:t>est </a:t>
            </a:r>
            <a:r>
              <a:rPr sz="2000" dirty="0">
                <a:solidFill>
                  <a:srgbClr val="404040"/>
                </a:solidFill>
                <a:latin typeface="Calibri"/>
                <a:cs typeface="Calibri"/>
              </a:rPr>
              <a:t>la </a:t>
            </a:r>
            <a:r>
              <a:rPr sz="2000" spc="-5" dirty="0">
                <a:solidFill>
                  <a:srgbClr val="404040"/>
                </a:solidFill>
                <a:latin typeface="Calibri"/>
                <a:cs typeface="Calibri"/>
              </a:rPr>
              <a:t>série de plugins  Publish </a:t>
            </a:r>
            <a:r>
              <a:rPr sz="2000" spc="-10" dirty="0">
                <a:solidFill>
                  <a:srgbClr val="404040"/>
                </a:solidFill>
                <a:latin typeface="Calibri"/>
                <a:cs typeface="Calibri"/>
              </a:rPr>
              <a:t>Over </a:t>
            </a:r>
            <a:r>
              <a:rPr sz="2000" spc="-5" dirty="0">
                <a:solidFill>
                  <a:srgbClr val="404040"/>
                </a:solidFill>
                <a:latin typeface="Calibri"/>
                <a:cs typeface="Calibri"/>
              </a:rPr>
              <a:t>pour Jenkins </a:t>
            </a:r>
            <a:r>
              <a:rPr sz="2000" dirty="0">
                <a:solidFill>
                  <a:srgbClr val="404040"/>
                </a:solidFill>
                <a:latin typeface="Calibri"/>
                <a:cs typeface="Calibri"/>
              </a:rPr>
              <a:t>(Publish </a:t>
            </a:r>
            <a:r>
              <a:rPr sz="2000" spc="-10" dirty="0">
                <a:solidFill>
                  <a:srgbClr val="404040"/>
                </a:solidFill>
                <a:latin typeface="Calibri"/>
                <a:cs typeface="Calibri"/>
              </a:rPr>
              <a:t>Over </a:t>
            </a:r>
            <a:r>
              <a:rPr sz="2000" spc="-70" dirty="0">
                <a:solidFill>
                  <a:srgbClr val="404040"/>
                </a:solidFill>
                <a:latin typeface="Calibri"/>
                <a:cs typeface="Calibri"/>
              </a:rPr>
              <a:t>FTP, </a:t>
            </a:r>
            <a:r>
              <a:rPr sz="2000" spc="-5" dirty="0">
                <a:solidFill>
                  <a:srgbClr val="404040"/>
                </a:solidFill>
                <a:latin typeface="Calibri"/>
                <a:cs typeface="Calibri"/>
              </a:rPr>
              <a:t>Publish </a:t>
            </a:r>
            <a:r>
              <a:rPr sz="2000" spc="-10" dirty="0">
                <a:solidFill>
                  <a:srgbClr val="404040"/>
                </a:solidFill>
                <a:latin typeface="Calibri"/>
                <a:cs typeface="Calibri"/>
              </a:rPr>
              <a:t>Over </a:t>
            </a:r>
            <a:r>
              <a:rPr sz="2000" spc="-5" dirty="0">
                <a:solidFill>
                  <a:srgbClr val="404040"/>
                </a:solidFill>
                <a:latin typeface="Calibri"/>
                <a:cs typeface="Calibri"/>
              </a:rPr>
              <a:t>SSH, et  Publish </a:t>
            </a:r>
            <a:r>
              <a:rPr sz="2000" spc="-10" dirty="0">
                <a:solidFill>
                  <a:srgbClr val="404040"/>
                </a:solidFill>
                <a:latin typeface="Calibri"/>
                <a:cs typeface="Calibri"/>
              </a:rPr>
              <a:t>Over</a:t>
            </a:r>
            <a:r>
              <a:rPr sz="2000" dirty="0">
                <a:solidFill>
                  <a:srgbClr val="404040"/>
                </a:solidFill>
                <a:latin typeface="Calibri"/>
                <a:cs typeface="Calibri"/>
              </a:rPr>
              <a:t> </a:t>
            </a:r>
            <a:r>
              <a:rPr sz="2000" spc="-5" dirty="0">
                <a:solidFill>
                  <a:srgbClr val="404040"/>
                </a:solidFill>
                <a:latin typeface="Calibri"/>
                <a:cs typeface="Calibri"/>
              </a:rPr>
              <a:t>CIFS).</a:t>
            </a:r>
            <a:endParaRPr sz="2000">
              <a:latin typeface="Calibri"/>
              <a:cs typeface="Calibri"/>
            </a:endParaRPr>
          </a:p>
          <a:p>
            <a:pPr>
              <a:lnSpc>
                <a:spcPct val="100000"/>
              </a:lnSpc>
              <a:spcBef>
                <a:spcPts val="5"/>
              </a:spcBef>
              <a:buClr>
                <a:srgbClr val="D24717"/>
              </a:buClr>
              <a:buFont typeface="Wingdings"/>
              <a:buChar char=""/>
            </a:pPr>
            <a:endParaRPr sz="2050">
              <a:latin typeface="Times New Roman"/>
              <a:cs typeface="Times New Roman"/>
            </a:endParaRPr>
          </a:p>
          <a:p>
            <a:pPr marL="104139" marR="5080" indent="-92075">
              <a:lnSpc>
                <a:spcPts val="2160"/>
              </a:lnSpc>
              <a:buClr>
                <a:srgbClr val="D24717"/>
              </a:buClr>
              <a:buFont typeface="Wingdings"/>
              <a:buChar char=""/>
              <a:tabLst>
                <a:tab pos="271145" algn="l"/>
              </a:tabLst>
            </a:pPr>
            <a:r>
              <a:rPr sz="2000" spc="-5" dirty="0">
                <a:solidFill>
                  <a:srgbClr val="404040"/>
                </a:solidFill>
                <a:latin typeface="Calibri"/>
                <a:cs typeface="Calibri"/>
              </a:rPr>
              <a:t>Ces plugins </a:t>
            </a:r>
            <a:r>
              <a:rPr sz="2000" spc="-10" dirty="0">
                <a:solidFill>
                  <a:srgbClr val="404040"/>
                </a:solidFill>
                <a:latin typeface="Calibri"/>
                <a:cs typeface="Calibri"/>
              </a:rPr>
              <a:t>fournissent </a:t>
            </a:r>
            <a:r>
              <a:rPr sz="2000" dirty="0">
                <a:solidFill>
                  <a:srgbClr val="404040"/>
                </a:solidFill>
                <a:latin typeface="Calibri"/>
                <a:cs typeface="Calibri"/>
              </a:rPr>
              <a:t>une </a:t>
            </a:r>
            <a:r>
              <a:rPr sz="2000" spc="-10" dirty="0">
                <a:solidFill>
                  <a:srgbClr val="404040"/>
                </a:solidFill>
                <a:latin typeface="Calibri"/>
                <a:cs typeface="Calibri"/>
              </a:rPr>
              <a:t>façon uniforme et flexible </a:t>
            </a:r>
            <a:r>
              <a:rPr sz="2000" spc="-5" dirty="0">
                <a:solidFill>
                  <a:srgbClr val="404040"/>
                </a:solidFill>
                <a:latin typeface="Calibri"/>
                <a:cs typeface="Calibri"/>
              </a:rPr>
              <a:t>de déployer </a:t>
            </a:r>
            <a:r>
              <a:rPr sz="2000" spc="-15" dirty="0">
                <a:solidFill>
                  <a:srgbClr val="404040"/>
                </a:solidFill>
                <a:latin typeface="Calibri"/>
                <a:cs typeface="Calibri"/>
              </a:rPr>
              <a:t>vos  </a:t>
            </a:r>
            <a:r>
              <a:rPr sz="2000" spc="-10" dirty="0">
                <a:solidFill>
                  <a:srgbClr val="404040"/>
                </a:solidFill>
                <a:latin typeface="Calibri"/>
                <a:cs typeface="Calibri"/>
              </a:rPr>
              <a:t>artefacts </a:t>
            </a:r>
            <a:r>
              <a:rPr sz="2000" spc="-5" dirty="0">
                <a:solidFill>
                  <a:srgbClr val="404040"/>
                </a:solidFill>
                <a:latin typeface="Calibri"/>
                <a:cs typeface="Calibri"/>
              </a:rPr>
              <a:t>applicatifs </a:t>
            </a:r>
            <a:r>
              <a:rPr sz="2000" spc="-20" dirty="0">
                <a:solidFill>
                  <a:srgbClr val="404040"/>
                </a:solidFill>
                <a:latin typeface="Calibri"/>
                <a:cs typeface="Calibri"/>
              </a:rPr>
              <a:t>vers </a:t>
            </a:r>
            <a:r>
              <a:rPr sz="2000" spc="-5" dirty="0">
                <a:solidFill>
                  <a:srgbClr val="404040"/>
                </a:solidFill>
                <a:latin typeface="Calibri"/>
                <a:cs typeface="Calibri"/>
              </a:rPr>
              <a:t>d'autres </a:t>
            </a:r>
            <a:r>
              <a:rPr sz="2000" spc="-10" dirty="0">
                <a:solidFill>
                  <a:srgbClr val="404040"/>
                </a:solidFill>
                <a:latin typeface="Calibri"/>
                <a:cs typeface="Calibri"/>
              </a:rPr>
              <a:t>serveurs </a:t>
            </a:r>
            <a:r>
              <a:rPr sz="2000" spc="-5" dirty="0">
                <a:solidFill>
                  <a:srgbClr val="404040"/>
                </a:solidFill>
                <a:latin typeface="Calibri"/>
                <a:cs typeface="Calibri"/>
              </a:rPr>
              <a:t>via </a:t>
            </a:r>
            <a:r>
              <a:rPr sz="2000" spc="-15" dirty="0">
                <a:solidFill>
                  <a:srgbClr val="404040"/>
                </a:solidFill>
                <a:latin typeface="Calibri"/>
                <a:cs typeface="Calibri"/>
              </a:rPr>
              <a:t>différents </a:t>
            </a:r>
            <a:r>
              <a:rPr sz="2000" spc="-10" dirty="0">
                <a:solidFill>
                  <a:srgbClr val="404040"/>
                </a:solidFill>
                <a:latin typeface="Calibri"/>
                <a:cs typeface="Calibri"/>
              </a:rPr>
              <a:t>protocoles,  </a:t>
            </a:r>
            <a:r>
              <a:rPr sz="2000" spc="-5" dirty="0">
                <a:solidFill>
                  <a:srgbClr val="404040"/>
                </a:solidFill>
                <a:latin typeface="Calibri"/>
                <a:cs typeface="Calibri"/>
              </a:rPr>
              <a:t>incluant </a:t>
            </a:r>
            <a:r>
              <a:rPr sz="2000" spc="-10" dirty="0">
                <a:solidFill>
                  <a:srgbClr val="404040"/>
                </a:solidFill>
                <a:latin typeface="Calibri"/>
                <a:cs typeface="Calibri"/>
              </a:rPr>
              <a:t>CIFS </a:t>
            </a:r>
            <a:r>
              <a:rPr sz="2000" spc="-5" dirty="0">
                <a:solidFill>
                  <a:srgbClr val="404040"/>
                </a:solidFill>
                <a:latin typeface="Calibri"/>
                <a:cs typeface="Calibri"/>
              </a:rPr>
              <a:t>(pour les disques Windows partagés), </a:t>
            </a:r>
            <a:r>
              <a:rPr sz="2000" spc="-70" dirty="0">
                <a:solidFill>
                  <a:srgbClr val="404040"/>
                </a:solidFill>
                <a:latin typeface="Calibri"/>
                <a:cs typeface="Calibri"/>
              </a:rPr>
              <a:t>FTP, </a:t>
            </a:r>
            <a:r>
              <a:rPr sz="2000" spc="-10" dirty="0">
                <a:solidFill>
                  <a:srgbClr val="404040"/>
                </a:solidFill>
                <a:latin typeface="Calibri"/>
                <a:cs typeface="Calibri"/>
              </a:rPr>
              <a:t>et</a:t>
            </a:r>
            <a:r>
              <a:rPr sz="2000" spc="105" dirty="0">
                <a:solidFill>
                  <a:srgbClr val="404040"/>
                </a:solidFill>
                <a:latin typeface="Calibri"/>
                <a:cs typeface="Calibri"/>
              </a:rPr>
              <a:t> </a:t>
            </a:r>
            <a:r>
              <a:rPr sz="2000" spc="-30" dirty="0">
                <a:solidFill>
                  <a:srgbClr val="404040"/>
                </a:solidFill>
                <a:latin typeface="Calibri"/>
                <a:cs typeface="Calibri"/>
              </a:rPr>
              <a:t>SSH/SFTP.</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84375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7044339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60" y="1373982"/>
            <a:ext cx="7331709" cy="2480807"/>
          </a:xfrm>
          <a:prstGeom prst="rect">
            <a:avLst/>
          </a:prstGeom>
        </p:spPr>
        <p:txBody>
          <a:bodyPr vert="horz" wrap="square" lIns="0" tIns="13335" rIns="0" bIns="0" rtlCol="0">
            <a:spAutoFit/>
          </a:bodyPr>
          <a:lstStyle/>
          <a:p>
            <a:pPr marL="270510" indent="-258445">
              <a:lnSpc>
                <a:spcPct val="100000"/>
              </a:lnSpc>
              <a:spcBef>
                <a:spcPts val="105"/>
              </a:spcBef>
              <a:buClr>
                <a:srgbClr val="D24717"/>
              </a:buClr>
              <a:buFont typeface="Wingdings"/>
              <a:buChar char=""/>
              <a:tabLst>
                <a:tab pos="271145" algn="l"/>
              </a:tabLst>
            </a:pPr>
            <a:r>
              <a:rPr sz="1600" spc="-5" dirty="0">
                <a:solidFill>
                  <a:srgbClr val="404040"/>
                </a:solidFill>
                <a:latin typeface="Calibri"/>
                <a:cs typeface="Calibri"/>
              </a:rPr>
              <a:t>La </a:t>
            </a:r>
            <a:r>
              <a:rPr sz="1600" spc="-10" dirty="0">
                <a:solidFill>
                  <a:srgbClr val="404040"/>
                </a:solidFill>
                <a:latin typeface="Calibri"/>
                <a:cs typeface="Calibri"/>
              </a:rPr>
              <a:t>configuration </a:t>
            </a:r>
            <a:r>
              <a:rPr sz="1600" spc="-5" dirty="0">
                <a:solidFill>
                  <a:srgbClr val="404040"/>
                </a:solidFill>
                <a:latin typeface="Calibri"/>
                <a:cs typeface="Calibri"/>
              </a:rPr>
              <a:t>des hôtes </a:t>
            </a:r>
            <a:r>
              <a:rPr sz="1600" dirty="0">
                <a:solidFill>
                  <a:srgbClr val="404040"/>
                </a:solidFill>
                <a:latin typeface="Calibri"/>
                <a:cs typeface="Calibri"/>
              </a:rPr>
              <a:t>a des </a:t>
            </a:r>
            <a:r>
              <a:rPr sz="1600" spc="-5" dirty="0">
                <a:solidFill>
                  <a:srgbClr val="404040"/>
                </a:solidFill>
                <a:latin typeface="Calibri"/>
                <a:cs typeface="Calibri"/>
              </a:rPr>
              <a:t>libellés</a:t>
            </a:r>
            <a:r>
              <a:rPr sz="1600" spc="5" dirty="0">
                <a:solidFill>
                  <a:srgbClr val="404040"/>
                </a:solidFill>
                <a:latin typeface="Calibri"/>
                <a:cs typeface="Calibri"/>
              </a:rPr>
              <a:t> </a:t>
            </a:r>
            <a:r>
              <a:rPr sz="1600" spc="-10" dirty="0">
                <a:solidFill>
                  <a:srgbClr val="404040"/>
                </a:solidFill>
                <a:latin typeface="Calibri"/>
                <a:cs typeface="Calibri"/>
              </a:rPr>
              <a:t>explicites</a:t>
            </a:r>
            <a:endParaRPr sz="1600" dirty="0">
              <a:latin typeface="Calibri"/>
              <a:cs typeface="Calibri"/>
            </a:endParaRPr>
          </a:p>
          <a:p>
            <a:pPr>
              <a:lnSpc>
                <a:spcPct val="100000"/>
              </a:lnSpc>
              <a:buClr>
                <a:srgbClr val="D24717"/>
              </a:buClr>
              <a:buFont typeface="Wingdings"/>
              <a:buChar char=""/>
            </a:pPr>
            <a:endParaRPr dirty="0">
              <a:latin typeface="Times New Roman"/>
              <a:cs typeface="Times New Roman"/>
            </a:endParaRPr>
          </a:p>
          <a:p>
            <a:pPr marL="104139" marR="446405" indent="-92075">
              <a:lnSpc>
                <a:spcPts val="2160"/>
              </a:lnSpc>
              <a:buClr>
                <a:srgbClr val="D24717"/>
              </a:buClr>
              <a:buFont typeface="Wingdings"/>
              <a:buChar char=""/>
              <a:tabLst>
                <a:tab pos="271145" algn="l"/>
              </a:tabLst>
            </a:pPr>
            <a:r>
              <a:rPr sz="1600" spc="-5" dirty="0">
                <a:solidFill>
                  <a:srgbClr val="404040"/>
                </a:solidFill>
                <a:latin typeface="Calibri"/>
                <a:cs typeface="Calibri"/>
              </a:rPr>
              <a:t>Le nom </a:t>
            </a:r>
            <a:r>
              <a:rPr sz="1600" spc="-10" dirty="0">
                <a:solidFill>
                  <a:srgbClr val="404040"/>
                </a:solidFill>
                <a:latin typeface="Calibri"/>
                <a:cs typeface="Calibri"/>
              </a:rPr>
              <a:t>apparaîtra </a:t>
            </a:r>
            <a:r>
              <a:rPr sz="1600" dirty="0">
                <a:solidFill>
                  <a:srgbClr val="404040"/>
                </a:solidFill>
                <a:latin typeface="Calibri"/>
                <a:cs typeface="Calibri"/>
              </a:rPr>
              <a:t>dans la </a:t>
            </a:r>
            <a:r>
              <a:rPr sz="1600" spc="-15" dirty="0">
                <a:solidFill>
                  <a:srgbClr val="404040"/>
                </a:solidFill>
                <a:latin typeface="Calibri"/>
                <a:cs typeface="Calibri"/>
              </a:rPr>
              <a:t>liste déroulante </a:t>
            </a:r>
            <a:r>
              <a:rPr sz="1600" spc="-5" dirty="0">
                <a:solidFill>
                  <a:srgbClr val="404040"/>
                </a:solidFill>
                <a:latin typeface="Calibri"/>
                <a:cs typeface="Calibri"/>
              </a:rPr>
              <a:t>des </a:t>
            </a:r>
            <a:r>
              <a:rPr sz="1600" spc="-10" dirty="0">
                <a:solidFill>
                  <a:srgbClr val="404040"/>
                </a:solidFill>
                <a:latin typeface="Calibri"/>
                <a:cs typeface="Calibri"/>
              </a:rPr>
              <a:t>configurations </a:t>
            </a:r>
            <a:r>
              <a:rPr sz="1600" spc="-5" dirty="0">
                <a:solidFill>
                  <a:srgbClr val="404040"/>
                </a:solidFill>
                <a:latin typeface="Calibri"/>
                <a:cs typeface="Calibri"/>
              </a:rPr>
              <a:t>de  tâches de</a:t>
            </a:r>
            <a:r>
              <a:rPr sz="1600" dirty="0">
                <a:solidFill>
                  <a:srgbClr val="404040"/>
                </a:solidFill>
                <a:latin typeface="Calibri"/>
                <a:cs typeface="Calibri"/>
              </a:rPr>
              <a:t> build.</a:t>
            </a:r>
            <a:endParaRPr sz="1600" dirty="0">
              <a:latin typeface="Calibri"/>
              <a:cs typeface="Calibri"/>
            </a:endParaRPr>
          </a:p>
          <a:p>
            <a:pPr>
              <a:lnSpc>
                <a:spcPct val="100000"/>
              </a:lnSpc>
              <a:spcBef>
                <a:spcPts val="5"/>
              </a:spcBef>
              <a:buClr>
                <a:srgbClr val="D24717"/>
              </a:buClr>
              <a:buFont typeface="Wingdings"/>
              <a:buChar char=""/>
            </a:pPr>
            <a:endParaRPr dirty="0">
              <a:latin typeface="Times New Roman"/>
              <a:cs typeface="Times New Roman"/>
            </a:endParaRPr>
          </a:p>
          <a:p>
            <a:pPr marL="104139" marR="46355" indent="-92075">
              <a:lnSpc>
                <a:spcPct val="90100"/>
              </a:lnSpc>
              <a:buClr>
                <a:srgbClr val="D24717"/>
              </a:buClr>
              <a:buFont typeface="Wingdings"/>
              <a:buChar char=""/>
              <a:tabLst>
                <a:tab pos="271145" algn="l"/>
              </a:tabLst>
            </a:pPr>
            <a:r>
              <a:rPr sz="1600" dirty="0">
                <a:solidFill>
                  <a:srgbClr val="404040"/>
                </a:solidFill>
                <a:latin typeface="Calibri"/>
                <a:cs typeface="Calibri"/>
              </a:rPr>
              <a:t>Il </a:t>
            </a:r>
            <a:r>
              <a:rPr sz="1600" spc="-10" dirty="0">
                <a:solidFill>
                  <a:srgbClr val="404040"/>
                </a:solidFill>
                <a:latin typeface="Calibri"/>
                <a:cs typeface="Calibri"/>
              </a:rPr>
              <a:t>est </a:t>
            </a:r>
            <a:r>
              <a:rPr sz="1600" spc="-5" dirty="0">
                <a:solidFill>
                  <a:srgbClr val="404040"/>
                </a:solidFill>
                <a:latin typeface="Calibri"/>
                <a:cs typeface="Calibri"/>
              </a:rPr>
              <a:t>possible de </a:t>
            </a:r>
            <a:r>
              <a:rPr sz="1600" spc="-10" dirty="0">
                <a:solidFill>
                  <a:srgbClr val="404040"/>
                </a:solidFill>
                <a:latin typeface="Calibri"/>
                <a:cs typeface="Calibri"/>
              </a:rPr>
              <a:t>configurer </a:t>
            </a:r>
            <a:r>
              <a:rPr sz="1600" dirty="0">
                <a:solidFill>
                  <a:srgbClr val="404040"/>
                </a:solidFill>
                <a:latin typeface="Calibri"/>
                <a:cs typeface="Calibri"/>
              </a:rPr>
              <a:t>une </a:t>
            </a:r>
            <a:r>
              <a:rPr sz="1600" spc="-5" dirty="0">
                <a:solidFill>
                  <a:srgbClr val="404040"/>
                </a:solidFill>
                <a:latin typeface="Calibri"/>
                <a:cs typeface="Calibri"/>
              </a:rPr>
              <a:t>authentification </a:t>
            </a:r>
            <a:r>
              <a:rPr sz="1600" dirty="0">
                <a:solidFill>
                  <a:srgbClr val="404040"/>
                </a:solidFill>
                <a:latin typeface="Calibri"/>
                <a:cs typeface="Calibri"/>
              </a:rPr>
              <a:t>FTP au </a:t>
            </a:r>
            <a:r>
              <a:rPr sz="1600" spc="-10" dirty="0">
                <a:solidFill>
                  <a:srgbClr val="404040"/>
                </a:solidFill>
                <a:latin typeface="Calibri"/>
                <a:cs typeface="Calibri"/>
              </a:rPr>
              <a:t>moyen </a:t>
            </a:r>
            <a:r>
              <a:rPr sz="1600" dirty="0">
                <a:solidFill>
                  <a:srgbClr val="404040"/>
                </a:solidFill>
                <a:latin typeface="Calibri"/>
                <a:cs typeface="Calibri"/>
              </a:rPr>
              <a:t>d'un  </a:t>
            </a:r>
            <a:r>
              <a:rPr sz="1600" spc="-5" dirty="0">
                <a:solidFill>
                  <a:srgbClr val="404040"/>
                </a:solidFill>
                <a:latin typeface="Calibri"/>
                <a:cs typeface="Calibri"/>
              </a:rPr>
              <a:t>identifiant </a:t>
            </a:r>
            <a:r>
              <a:rPr sz="1600" spc="-10" dirty="0">
                <a:solidFill>
                  <a:srgbClr val="404040"/>
                </a:solidFill>
                <a:latin typeface="Calibri"/>
                <a:cs typeface="Calibri"/>
              </a:rPr>
              <a:t>et </a:t>
            </a:r>
            <a:r>
              <a:rPr sz="1600" dirty="0">
                <a:solidFill>
                  <a:srgbClr val="404040"/>
                </a:solidFill>
                <a:latin typeface="Calibri"/>
                <a:cs typeface="Calibri"/>
              </a:rPr>
              <a:t>mot de </a:t>
            </a:r>
            <a:r>
              <a:rPr sz="1600" spc="-5" dirty="0">
                <a:solidFill>
                  <a:srgbClr val="404040"/>
                </a:solidFill>
                <a:latin typeface="Calibri"/>
                <a:cs typeface="Calibri"/>
              </a:rPr>
              <a:t>passe, </a:t>
            </a:r>
            <a:r>
              <a:rPr sz="1600" dirty="0">
                <a:solidFill>
                  <a:srgbClr val="404040"/>
                </a:solidFill>
                <a:latin typeface="Calibri"/>
                <a:cs typeface="Calibri"/>
              </a:rPr>
              <a:t>ou </a:t>
            </a:r>
            <a:r>
              <a:rPr sz="1600" spc="-5" dirty="0">
                <a:solidFill>
                  <a:srgbClr val="404040"/>
                </a:solidFill>
                <a:latin typeface="Calibri"/>
                <a:cs typeface="Calibri"/>
              </a:rPr>
              <a:t>bien, pour </a:t>
            </a:r>
            <a:r>
              <a:rPr sz="1600" dirty="0">
                <a:solidFill>
                  <a:srgbClr val="404040"/>
                </a:solidFill>
                <a:latin typeface="Calibri"/>
                <a:cs typeface="Calibri"/>
              </a:rPr>
              <a:t>le SSH, une clé SSH ou </a:t>
            </a:r>
            <a:r>
              <a:rPr sz="1600" spc="-5" dirty="0">
                <a:solidFill>
                  <a:srgbClr val="404040"/>
                </a:solidFill>
                <a:latin typeface="Calibri"/>
                <a:cs typeface="Calibri"/>
              </a:rPr>
              <a:t>un  identifiant/mot de</a:t>
            </a:r>
            <a:r>
              <a:rPr sz="1600" dirty="0">
                <a:solidFill>
                  <a:srgbClr val="404040"/>
                </a:solidFill>
                <a:latin typeface="Calibri"/>
                <a:cs typeface="Calibri"/>
              </a:rPr>
              <a:t> passe.</a:t>
            </a:r>
            <a:endParaRPr sz="1600" dirty="0">
              <a:latin typeface="Calibri"/>
              <a:cs typeface="Calibri"/>
            </a:endParaRPr>
          </a:p>
          <a:p>
            <a:pPr>
              <a:lnSpc>
                <a:spcPct val="100000"/>
              </a:lnSpc>
              <a:spcBef>
                <a:spcPts val="25"/>
              </a:spcBef>
              <a:buClr>
                <a:srgbClr val="D24717"/>
              </a:buClr>
              <a:buFont typeface="Wingdings"/>
              <a:buChar char=""/>
            </a:pPr>
            <a:endParaRPr dirty="0">
              <a:latin typeface="Times New Roman"/>
              <a:cs typeface="Times New Roman"/>
            </a:endParaRPr>
          </a:p>
          <a:p>
            <a:pPr marL="104139" marR="5080" indent="-92075">
              <a:lnSpc>
                <a:spcPct val="90000"/>
              </a:lnSpc>
              <a:buClr>
                <a:srgbClr val="D24717"/>
              </a:buClr>
              <a:buFont typeface="Wingdings"/>
              <a:buChar char=""/>
              <a:tabLst>
                <a:tab pos="271145" algn="l"/>
              </a:tabLst>
            </a:pPr>
            <a:r>
              <a:rPr sz="1600" spc="-10" dirty="0">
                <a:solidFill>
                  <a:srgbClr val="404040"/>
                </a:solidFill>
                <a:latin typeface="Calibri"/>
                <a:cs typeface="Calibri"/>
              </a:rPr>
              <a:t>Fournir également </a:t>
            </a:r>
            <a:r>
              <a:rPr sz="1600" spc="-5" dirty="0">
                <a:solidFill>
                  <a:srgbClr val="404040"/>
                </a:solidFill>
                <a:latin typeface="Calibri"/>
                <a:cs typeface="Calibri"/>
              </a:rPr>
              <a:t>un </a:t>
            </a:r>
            <a:r>
              <a:rPr sz="1600" spc="-10" dirty="0">
                <a:solidFill>
                  <a:srgbClr val="404040"/>
                </a:solidFill>
                <a:latin typeface="Calibri"/>
                <a:cs typeface="Calibri"/>
              </a:rPr>
              <a:t>répertoire </a:t>
            </a:r>
            <a:r>
              <a:rPr sz="1600" spc="-15" dirty="0">
                <a:solidFill>
                  <a:srgbClr val="404040"/>
                </a:solidFill>
                <a:latin typeface="Calibri"/>
                <a:cs typeface="Calibri"/>
              </a:rPr>
              <a:t>existant </a:t>
            </a:r>
            <a:r>
              <a:rPr sz="1600" spc="-5" dirty="0">
                <a:solidFill>
                  <a:srgbClr val="404040"/>
                </a:solidFill>
                <a:latin typeface="Calibri"/>
                <a:cs typeface="Calibri"/>
              </a:rPr>
              <a:t>sur </a:t>
            </a:r>
            <a:r>
              <a:rPr sz="1600" dirty="0">
                <a:solidFill>
                  <a:srgbClr val="404040"/>
                </a:solidFill>
                <a:latin typeface="Calibri"/>
                <a:cs typeface="Calibri"/>
              </a:rPr>
              <a:t>le </a:t>
            </a:r>
            <a:r>
              <a:rPr sz="1600" spc="-5" dirty="0">
                <a:solidFill>
                  <a:srgbClr val="404040"/>
                </a:solidFill>
                <a:latin typeface="Calibri"/>
                <a:cs typeface="Calibri"/>
              </a:rPr>
              <a:t>serveur </a:t>
            </a:r>
            <a:r>
              <a:rPr sz="1600" spc="-15" dirty="0">
                <a:solidFill>
                  <a:srgbClr val="404040"/>
                </a:solidFill>
                <a:latin typeface="Calibri"/>
                <a:cs typeface="Calibri"/>
              </a:rPr>
              <a:t>distant </a:t>
            </a:r>
            <a:r>
              <a:rPr sz="1600" dirty="0">
                <a:solidFill>
                  <a:srgbClr val="404040"/>
                </a:solidFill>
                <a:latin typeface="Calibri"/>
                <a:cs typeface="Calibri"/>
              </a:rPr>
              <a:t>qui  </a:t>
            </a:r>
            <a:r>
              <a:rPr sz="1600" spc="-10" dirty="0">
                <a:solidFill>
                  <a:srgbClr val="404040"/>
                </a:solidFill>
                <a:latin typeface="Calibri"/>
                <a:cs typeface="Calibri"/>
              </a:rPr>
              <a:t>servira </a:t>
            </a:r>
            <a:r>
              <a:rPr sz="1600" spc="-5" dirty="0">
                <a:solidFill>
                  <a:srgbClr val="404040"/>
                </a:solidFill>
                <a:latin typeface="Calibri"/>
                <a:cs typeface="Calibri"/>
              </a:rPr>
              <a:t>de </a:t>
            </a:r>
            <a:r>
              <a:rPr sz="1600" spc="-10" dirty="0">
                <a:solidFill>
                  <a:srgbClr val="404040"/>
                </a:solidFill>
                <a:latin typeface="Calibri"/>
                <a:cs typeface="Calibri"/>
              </a:rPr>
              <a:t>répertoire </a:t>
            </a:r>
            <a:r>
              <a:rPr sz="1600" spc="-5" dirty="0">
                <a:solidFill>
                  <a:srgbClr val="404040"/>
                </a:solidFill>
                <a:latin typeface="Calibri"/>
                <a:cs typeface="Calibri"/>
              </a:rPr>
              <a:t>racine </a:t>
            </a:r>
            <a:r>
              <a:rPr sz="1600" dirty="0">
                <a:solidFill>
                  <a:srgbClr val="404040"/>
                </a:solidFill>
                <a:latin typeface="Calibri"/>
                <a:cs typeface="Calibri"/>
              </a:rPr>
              <a:t>pour </a:t>
            </a:r>
            <a:r>
              <a:rPr sz="1600" spc="-15" dirty="0">
                <a:solidFill>
                  <a:srgbClr val="404040"/>
                </a:solidFill>
                <a:latin typeface="Calibri"/>
                <a:cs typeface="Calibri"/>
              </a:rPr>
              <a:t>cette </a:t>
            </a:r>
            <a:r>
              <a:rPr sz="1600" spc="-10" dirty="0">
                <a:solidFill>
                  <a:srgbClr val="404040"/>
                </a:solidFill>
                <a:latin typeface="Calibri"/>
                <a:cs typeface="Calibri"/>
              </a:rPr>
              <a:t>configuration. </a:t>
            </a:r>
            <a:r>
              <a:rPr sz="1600" dirty="0">
                <a:solidFill>
                  <a:srgbClr val="404040"/>
                </a:solidFill>
                <a:latin typeface="Calibri"/>
                <a:cs typeface="Calibri"/>
              </a:rPr>
              <a:t>Dans </a:t>
            </a:r>
            <a:r>
              <a:rPr sz="1600" spc="-5" dirty="0">
                <a:solidFill>
                  <a:srgbClr val="404040"/>
                </a:solidFill>
                <a:latin typeface="Calibri"/>
                <a:cs typeface="Calibri"/>
              </a:rPr>
              <a:t>les Options  avancées, possible </a:t>
            </a:r>
            <a:r>
              <a:rPr sz="1600" spc="-10" dirty="0">
                <a:solidFill>
                  <a:srgbClr val="404040"/>
                </a:solidFill>
                <a:latin typeface="Calibri"/>
                <a:cs typeface="Calibri"/>
              </a:rPr>
              <a:t>également </a:t>
            </a:r>
            <a:r>
              <a:rPr sz="1600" dirty="0">
                <a:solidFill>
                  <a:srgbClr val="404040"/>
                </a:solidFill>
                <a:latin typeface="Calibri"/>
                <a:cs typeface="Calibri"/>
              </a:rPr>
              <a:t>de </a:t>
            </a:r>
            <a:r>
              <a:rPr sz="1600" spc="-10" dirty="0">
                <a:solidFill>
                  <a:srgbClr val="404040"/>
                </a:solidFill>
                <a:latin typeface="Calibri"/>
                <a:cs typeface="Calibri"/>
              </a:rPr>
              <a:t>configurer </a:t>
            </a:r>
            <a:r>
              <a:rPr sz="1600" dirty="0">
                <a:solidFill>
                  <a:srgbClr val="404040"/>
                </a:solidFill>
                <a:latin typeface="Calibri"/>
                <a:cs typeface="Calibri"/>
              </a:rPr>
              <a:t>le </a:t>
            </a:r>
            <a:r>
              <a:rPr sz="1600" spc="-5" dirty="0">
                <a:solidFill>
                  <a:srgbClr val="404040"/>
                </a:solidFill>
                <a:latin typeface="Calibri"/>
                <a:cs typeface="Calibri"/>
              </a:rPr>
              <a:t>port </a:t>
            </a:r>
            <a:r>
              <a:rPr sz="1600" dirty="0">
                <a:solidFill>
                  <a:srgbClr val="404040"/>
                </a:solidFill>
                <a:latin typeface="Calibri"/>
                <a:cs typeface="Calibri"/>
              </a:rPr>
              <a:t>SSH </a:t>
            </a:r>
            <a:r>
              <a:rPr sz="1600" spc="-5" dirty="0">
                <a:solidFill>
                  <a:srgbClr val="404040"/>
                </a:solidFill>
                <a:latin typeface="Calibri"/>
                <a:cs typeface="Calibri"/>
              </a:rPr>
              <a:t>et </a:t>
            </a:r>
            <a:r>
              <a:rPr sz="1600" dirty="0">
                <a:solidFill>
                  <a:srgbClr val="404040"/>
                </a:solidFill>
                <a:latin typeface="Calibri"/>
                <a:cs typeface="Calibri"/>
              </a:rPr>
              <a:t>la </a:t>
            </a:r>
            <a:r>
              <a:rPr sz="1600" spc="-5" dirty="0">
                <a:solidFill>
                  <a:srgbClr val="404040"/>
                </a:solidFill>
                <a:latin typeface="Calibri"/>
                <a:cs typeface="Calibri"/>
              </a:rPr>
              <a:t>durée  </a:t>
            </a:r>
            <a:r>
              <a:rPr sz="1600" spc="-10" dirty="0">
                <a:solidFill>
                  <a:srgbClr val="404040"/>
                </a:solidFill>
                <a:latin typeface="Calibri"/>
                <a:cs typeface="Calibri"/>
              </a:rPr>
              <a:t>d'expiration.</a:t>
            </a:r>
            <a:endParaRPr sz="1600" dirty="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654544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59" y="1373981"/>
            <a:ext cx="7256780" cy="894476"/>
          </a:xfrm>
          <a:prstGeom prst="rect">
            <a:avLst/>
          </a:prstGeom>
        </p:spPr>
        <p:txBody>
          <a:bodyPr vert="horz" wrap="square" lIns="0" tIns="47625" rIns="0" bIns="0" rtlCol="0">
            <a:spAutoFit/>
          </a:bodyPr>
          <a:lstStyle/>
          <a:p>
            <a:pPr marL="104139" marR="5080" indent="-92075" algn="just">
              <a:lnSpc>
                <a:spcPts val="2160"/>
              </a:lnSpc>
              <a:spcBef>
                <a:spcPts val="375"/>
              </a:spcBef>
              <a:buClr>
                <a:srgbClr val="D24717"/>
              </a:buClr>
              <a:buFont typeface="Wingdings"/>
              <a:buChar char=""/>
              <a:tabLst>
                <a:tab pos="271145" algn="l"/>
              </a:tabLst>
            </a:pPr>
            <a:r>
              <a:rPr sz="2000" dirty="0">
                <a:solidFill>
                  <a:srgbClr val="404040"/>
                </a:solidFill>
                <a:latin typeface="Calibri"/>
                <a:cs typeface="Calibri"/>
              </a:rPr>
              <a:t>Une </a:t>
            </a:r>
            <a:r>
              <a:rPr sz="2000" spc="-10" dirty="0">
                <a:solidFill>
                  <a:srgbClr val="404040"/>
                </a:solidFill>
                <a:latin typeface="Calibri"/>
                <a:cs typeface="Calibri"/>
              </a:rPr>
              <a:t>fois vos hôtes </a:t>
            </a:r>
            <a:r>
              <a:rPr sz="2000" spc="-5" dirty="0">
                <a:solidFill>
                  <a:srgbClr val="404040"/>
                </a:solidFill>
                <a:latin typeface="Calibri"/>
                <a:cs typeface="Calibri"/>
              </a:rPr>
              <a:t>configurés, </a:t>
            </a:r>
            <a:r>
              <a:rPr sz="2000" spc="-10" dirty="0">
                <a:solidFill>
                  <a:srgbClr val="404040"/>
                </a:solidFill>
                <a:latin typeface="Calibri"/>
                <a:cs typeface="Calibri"/>
              </a:rPr>
              <a:t>vous pouvez configurer vos </a:t>
            </a:r>
            <a:r>
              <a:rPr sz="2000" spc="-5" dirty="0">
                <a:solidFill>
                  <a:srgbClr val="404040"/>
                </a:solidFill>
                <a:latin typeface="Calibri"/>
                <a:cs typeface="Calibri"/>
              </a:rPr>
              <a:t>tâches de  build afin qu'elles déploient </a:t>
            </a:r>
            <a:r>
              <a:rPr sz="2000" dirty="0">
                <a:solidFill>
                  <a:srgbClr val="404040"/>
                </a:solidFill>
                <a:latin typeface="Calibri"/>
                <a:cs typeface="Calibri"/>
              </a:rPr>
              <a:t>des </a:t>
            </a:r>
            <a:r>
              <a:rPr sz="2000" spc="-10" dirty="0">
                <a:solidFill>
                  <a:srgbClr val="404040"/>
                </a:solidFill>
                <a:latin typeface="Calibri"/>
                <a:cs typeface="Calibri"/>
              </a:rPr>
              <a:t>artefacts </a:t>
            </a:r>
            <a:r>
              <a:rPr sz="2000" spc="-20" dirty="0">
                <a:solidFill>
                  <a:srgbClr val="404040"/>
                </a:solidFill>
                <a:latin typeface="Calibri"/>
                <a:cs typeface="Calibri"/>
              </a:rPr>
              <a:t>vers </a:t>
            </a:r>
            <a:r>
              <a:rPr sz="2000" dirty="0">
                <a:solidFill>
                  <a:srgbClr val="404040"/>
                </a:solidFill>
                <a:latin typeface="Calibri"/>
                <a:cs typeface="Calibri"/>
              </a:rPr>
              <a:t>ces </a:t>
            </a:r>
            <a:r>
              <a:rPr sz="2000" spc="-30" dirty="0">
                <a:solidFill>
                  <a:srgbClr val="404040"/>
                </a:solidFill>
                <a:latin typeface="Calibri"/>
                <a:cs typeface="Calibri"/>
              </a:rPr>
              <a:t>hôtes.Vous </a:t>
            </a:r>
            <a:r>
              <a:rPr sz="2000" spc="-10" dirty="0">
                <a:solidFill>
                  <a:srgbClr val="404040"/>
                </a:solidFill>
                <a:latin typeface="Calibri"/>
                <a:cs typeface="Calibri"/>
              </a:rPr>
              <a:t>pouvez  </a:t>
            </a:r>
            <a:r>
              <a:rPr sz="2000" spc="-15" dirty="0">
                <a:solidFill>
                  <a:srgbClr val="404040"/>
                </a:solidFill>
                <a:latin typeface="Calibri"/>
                <a:cs typeface="Calibri"/>
              </a:rPr>
              <a:t>faire </a:t>
            </a:r>
            <a:r>
              <a:rPr sz="2000" dirty="0">
                <a:solidFill>
                  <a:srgbClr val="404040"/>
                </a:solidFill>
                <a:latin typeface="Calibri"/>
                <a:cs typeface="Calibri"/>
              </a:rPr>
              <a:t>cela en </a:t>
            </a:r>
            <a:r>
              <a:rPr sz="2000" spc="-10" dirty="0">
                <a:solidFill>
                  <a:srgbClr val="404040"/>
                </a:solidFill>
                <a:latin typeface="Calibri"/>
                <a:cs typeface="Calibri"/>
              </a:rPr>
              <a:t>tant </a:t>
            </a:r>
            <a:r>
              <a:rPr sz="2000" spc="-5" dirty="0">
                <a:solidFill>
                  <a:srgbClr val="404040"/>
                </a:solidFill>
                <a:latin typeface="Calibri"/>
                <a:cs typeface="Calibri"/>
              </a:rPr>
              <a:t>qu'étape </a:t>
            </a:r>
            <a:r>
              <a:rPr sz="2000" dirty="0">
                <a:solidFill>
                  <a:srgbClr val="404040"/>
                </a:solidFill>
                <a:latin typeface="Calibri"/>
                <a:cs typeface="Calibri"/>
              </a:rPr>
              <a:t>de </a:t>
            </a:r>
            <a:r>
              <a:rPr sz="2000" spc="-5" dirty="0">
                <a:solidFill>
                  <a:srgbClr val="404040"/>
                </a:solidFill>
                <a:latin typeface="Calibri"/>
                <a:cs typeface="Calibri"/>
              </a:rPr>
              <a:t>build.</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90800" y="2466594"/>
            <a:ext cx="3790188" cy="11144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473772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59" y="1373982"/>
            <a:ext cx="7527290" cy="3264355"/>
          </a:xfrm>
          <a:prstGeom prst="rect">
            <a:avLst/>
          </a:prstGeom>
        </p:spPr>
        <p:txBody>
          <a:bodyPr vert="horz" wrap="square" lIns="0" tIns="47625" rIns="0" bIns="0" rtlCol="0">
            <a:spAutoFit/>
          </a:bodyPr>
          <a:lstStyle/>
          <a:p>
            <a:pPr marL="104139" marR="250825" indent="-92075" algn="just">
              <a:lnSpc>
                <a:spcPts val="2160"/>
              </a:lnSpc>
              <a:spcBef>
                <a:spcPts val="375"/>
              </a:spcBef>
              <a:buClr>
                <a:srgbClr val="D24717"/>
              </a:buClr>
              <a:buFont typeface="Wingdings"/>
              <a:buChar char=""/>
              <a:tabLst>
                <a:tab pos="271145" algn="l"/>
              </a:tabLst>
            </a:pPr>
            <a:r>
              <a:rPr sz="2000" dirty="0">
                <a:solidFill>
                  <a:srgbClr val="404040"/>
                </a:solidFill>
                <a:latin typeface="Calibri"/>
                <a:cs typeface="Calibri"/>
              </a:rPr>
              <a:t>Une </a:t>
            </a:r>
            <a:r>
              <a:rPr sz="2000" spc="-10" dirty="0">
                <a:solidFill>
                  <a:srgbClr val="404040"/>
                </a:solidFill>
                <a:latin typeface="Calibri"/>
                <a:cs typeface="Calibri"/>
              </a:rPr>
              <a:t>fois vos hôtes </a:t>
            </a:r>
            <a:r>
              <a:rPr sz="2000" spc="-5" dirty="0">
                <a:solidFill>
                  <a:srgbClr val="404040"/>
                </a:solidFill>
                <a:latin typeface="Calibri"/>
                <a:cs typeface="Calibri"/>
              </a:rPr>
              <a:t>configurés, </a:t>
            </a:r>
            <a:r>
              <a:rPr sz="2000" spc="-10" dirty="0">
                <a:solidFill>
                  <a:srgbClr val="404040"/>
                </a:solidFill>
                <a:latin typeface="Calibri"/>
                <a:cs typeface="Calibri"/>
              </a:rPr>
              <a:t>vous pouvez configurer vos </a:t>
            </a:r>
            <a:r>
              <a:rPr sz="2000" spc="-5" dirty="0">
                <a:solidFill>
                  <a:srgbClr val="404040"/>
                </a:solidFill>
                <a:latin typeface="Calibri"/>
                <a:cs typeface="Calibri"/>
              </a:rPr>
              <a:t>tâches de  build afin qu'elles déploient </a:t>
            </a:r>
            <a:r>
              <a:rPr sz="2000" dirty="0">
                <a:solidFill>
                  <a:srgbClr val="404040"/>
                </a:solidFill>
                <a:latin typeface="Calibri"/>
                <a:cs typeface="Calibri"/>
              </a:rPr>
              <a:t>des </a:t>
            </a:r>
            <a:r>
              <a:rPr sz="2000" spc="-10" dirty="0">
                <a:solidFill>
                  <a:srgbClr val="404040"/>
                </a:solidFill>
                <a:latin typeface="Calibri"/>
                <a:cs typeface="Calibri"/>
              </a:rPr>
              <a:t>artefacts </a:t>
            </a:r>
            <a:r>
              <a:rPr sz="2000" spc="-20" dirty="0">
                <a:solidFill>
                  <a:srgbClr val="404040"/>
                </a:solidFill>
                <a:latin typeface="Calibri"/>
                <a:cs typeface="Calibri"/>
              </a:rPr>
              <a:t>vers </a:t>
            </a:r>
            <a:r>
              <a:rPr sz="2000" dirty="0">
                <a:solidFill>
                  <a:srgbClr val="404040"/>
                </a:solidFill>
                <a:latin typeface="Calibri"/>
                <a:cs typeface="Calibri"/>
              </a:rPr>
              <a:t>ces </a:t>
            </a:r>
            <a:r>
              <a:rPr sz="2000" spc="-5" dirty="0">
                <a:solidFill>
                  <a:srgbClr val="404040"/>
                </a:solidFill>
                <a:latin typeface="Calibri"/>
                <a:cs typeface="Calibri"/>
              </a:rPr>
              <a:t>hôtes. </a:t>
            </a:r>
            <a:r>
              <a:rPr sz="2000" spc="-25" dirty="0">
                <a:solidFill>
                  <a:srgbClr val="404040"/>
                </a:solidFill>
                <a:latin typeface="Calibri"/>
                <a:cs typeface="Calibri"/>
              </a:rPr>
              <a:t>Vous </a:t>
            </a:r>
            <a:r>
              <a:rPr sz="2000" spc="-10" dirty="0">
                <a:solidFill>
                  <a:srgbClr val="404040"/>
                </a:solidFill>
                <a:latin typeface="Calibri"/>
                <a:cs typeface="Calibri"/>
              </a:rPr>
              <a:t>pouvez  </a:t>
            </a:r>
            <a:r>
              <a:rPr sz="2000" spc="-15" dirty="0">
                <a:solidFill>
                  <a:srgbClr val="404040"/>
                </a:solidFill>
                <a:latin typeface="Calibri"/>
                <a:cs typeface="Calibri"/>
              </a:rPr>
              <a:t>faire </a:t>
            </a:r>
            <a:r>
              <a:rPr sz="2000" dirty="0">
                <a:solidFill>
                  <a:srgbClr val="404040"/>
                </a:solidFill>
                <a:latin typeface="Calibri"/>
                <a:cs typeface="Calibri"/>
              </a:rPr>
              <a:t>cela en </a:t>
            </a:r>
            <a:r>
              <a:rPr sz="2000" spc="-10" dirty="0">
                <a:solidFill>
                  <a:srgbClr val="404040"/>
                </a:solidFill>
                <a:latin typeface="Calibri"/>
                <a:cs typeface="Calibri"/>
              </a:rPr>
              <a:t>tant </a:t>
            </a:r>
            <a:r>
              <a:rPr sz="2000" dirty="0">
                <a:solidFill>
                  <a:srgbClr val="404040"/>
                </a:solidFill>
                <a:latin typeface="Calibri"/>
                <a:cs typeface="Calibri"/>
              </a:rPr>
              <a:t>qu'action </a:t>
            </a:r>
            <a:r>
              <a:rPr sz="2000" spc="-15" dirty="0">
                <a:solidFill>
                  <a:srgbClr val="404040"/>
                </a:solidFill>
                <a:latin typeface="Calibri"/>
                <a:cs typeface="Calibri"/>
              </a:rPr>
              <a:t>faisant </a:t>
            </a:r>
            <a:r>
              <a:rPr sz="2000" spc="-10" dirty="0">
                <a:solidFill>
                  <a:srgbClr val="404040"/>
                </a:solidFill>
                <a:latin typeface="Calibri"/>
                <a:cs typeface="Calibri"/>
              </a:rPr>
              <a:t>suite </a:t>
            </a:r>
            <a:r>
              <a:rPr sz="2000" dirty="0">
                <a:solidFill>
                  <a:srgbClr val="404040"/>
                </a:solidFill>
                <a:latin typeface="Calibri"/>
                <a:cs typeface="Calibri"/>
              </a:rPr>
              <a:t>au</a:t>
            </a:r>
            <a:r>
              <a:rPr sz="2000" spc="35" dirty="0">
                <a:solidFill>
                  <a:srgbClr val="404040"/>
                </a:solidFill>
                <a:latin typeface="Calibri"/>
                <a:cs typeface="Calibri"/>
              </a:rPr>
              <a:t> </a:t>
            </a:r>
            <a:r>
              <a:rPr sz="2000" spc="-5" dirty="0">
                <a:solidFill>
                  <a:srgbClr val="404040"/>
                </a:solidFill>
                <a:latin typeface="Calibri"/>
                <a:cs typeface="Calibri"/>
              </a:rPr>
              <a:t>build.</a:t>
            </a:r>
            <a:endParaRPr sz="2000">
              <a:latin typeface="Calibri"/>
              <a:cs typeface="Calibri"/>
            </a:endParaRPr>
          </a:p>
          <a:p>
            <a:pPr>
              <a:lnSpc>
                <a:spcPct val="100000"/>
              </a:lnSpc>
              <a:spcBef>
                <a:spcPts val="25"/>
              </a:spcBef>
              <a:buClr>
                <a:srgbClr val="D24717"/>
              </a:buClr>
              <a:buFont typeface="Wingdings"/>
              <a:buChar char=""/>
            </a:pPr>
            <a:endParaRPr sz="2200">
              <a:latin typeface="Times New Roman"/>
              <a:cs typeface="Times New Roman"/>
            </a:endParaRPr>
          </a:p>
          <a:p>
            <a:pPr marL="104139" marR="5080" indent="-92075" algn="just">
              <a:lnSpc>
                <a:spcPts val="2160"/>
              </a:lnSpc>
              <a:spcBef>
                <a:spcPts val="5"/>
              </a:spcBef>
              <a:buClr>
                <a:srgbClr val="D24717"/>
              </a:buClr>
              <a:buFont typeface="Wingdings"/>
              <a:buChar char=""/>
              <a:tabLst>
                <a:tab pos="271145" algn="l"/>
              </a:tabLst>
            </a:pPr>
            <a:r>
              <a:rPr sz="2000" dirty="0">
                <a:solidFill>
                  <a:srgbClr val="404040"/>
                </a:solidFill>
                <a:latin typeface="Calibri"/>
                <a:cs typeface="Calibri"/>
              </a:rPr>
              <a:t>En </a:t>
            </a:r>
            <a:r>
              <a:rPr sz="2000" spc="-10" dirty="0">
                <a:solidFill>
                  <a:srgbClr val="404040"/>
                </a:solidFill>
                <a:latin typeface="Calibri"/>
                <a:cs typeface="Calibri"/>
              </a:rPr>
              <a:t>premier </a:t>
            </a:r>
            <a:r>
              <a:rPr sz="2000" spc="-5" dirty="0">
                <a:solidFill>
                  <a:srgbClr val="404040"/>
                </a:solidFill>
                <a:latin typeface="Calibri"/>
                <a:cs typeface="Calibri"/>
              </a:rPr>
              <a:t>lieu, </a:t>
            </a:r>
            <a:r>
              <a:rPr sz="2000" spc="-10" dirty="0">
                <a:solidFill>
                  <a:srgbClr val="404040"/>
                </a:solidFill>
                <a:latin typeface="Calibri"/>
                <a:cs typeface="Calibri"/>
              </a:rPr>
              <a:t>vous </a:t>
            </a:r>
            <a:r>
              <a:rPr sz="2000" spc="-15" dirty="0">
                <a:solidFill>
                  <a:srgbClr val="404040"/>
                </a:solidFill>
                <a:latin typeface="Calibri"/>
                <a:cs typeface="Calibri"/>
              </a:rPr>
              <a:t>devez </a:t>
            </a:r>
            <a:r>
              <a:rPr sz="2000" spc="-5" dirty="0">
                <a:solidFill>
                  <a:srgbClr val="404040"/>
                </a:solidFill>
                <a:latin typeface="Calibri"/>
                <a:cs typeface="Calibri"/>
              </a:rPr>
              <a:t>sélectionner l'hôte </a:t>
            </a:r>
            <a:r>
              <a:rPr sz="2000" dirty="0">
                <a:solidFill>
                  <a:srgbClr val="404040"/>
                </a:solidFill>
                <a:latin typeface="Calibri"/>
                <a:cs typeface="Calibri"/>
              </a:rPr>
              <a:t>cible depuis la </a:t>
            </a:r>
            <a:r>
              <a:rPr sz="2000" spc="-15" dirty="0">
                <a:solidFill>
                  <a:srgbClr val="404040"/>
                </a:solidFill>
                <a:latin typeface="Calibri"/>
                <a:cs typeface="Calibri"/>
              </a:rPr>
              <a:t>liste </a:t>
            </a:r>
            <a:r>
              <a:rPr sz="2000" spc="-5" dirty="0">
                <a:solidFill>
                  <a:srgbClr val="404040"/>
                </a:solidFill>
                <a:latin typeface="Calibri"/>
                <a:cs typeface="Calibri"/>
              </a:rPr>
              <a:t>des  </a:t>
            </a:r>
            <a:r>
              <a:rPr sz="2000" spc="-10" dirty="0">
                <a:solidFill>
                  <a:srgbClr val="404040"/>
                </a:solidFill>
                <a:latin typeface="Calibri"/>
                <a:cs typeface="Calibri"/>
              </a:rPr>
              <a:t>hôtes </a:t>
            </a:r>
            <a:r>
              <a:rPr sz="2000" spc="-5" dirty="0">
                <a:solidFill>
                  <a:srgbClr val="404040"/>
                </a:solidFill>
                <a:latin typeface="Calibri"/>
                <a:cs typeface="Calibri"/>
              </a:rPr>
              <a:t>que </a:t>
            </a:r>
            <a:r>
              <a:rPr sz="2000" spc="-15" dirty="0">
                <a:solidFill>
                  <a:srgbClr val="404040"/>
                </a:solidFill>
                <a:latin typeface="Calibri"/>
                <a:cs typeface="Calibri"/>
              </a:rPr>
              <a:t>vous </a:t>
            </a:r>
            <a:r>
              <a:rPr sz="2000" spc="-25" dirty="0">
                <a:solidFill>
                  <a:srgbClr val="404040"/>
                </a:solidFill>
                <a:latin typeface="Calibri"/>
                <a:cs typeface="Calibri"/>
              </a:rPr>
              <a:t>avez </a:t>
            </a:r>
            <a:r>
              <a:rPr sz="2000" spc="-10" dirty="0">
                <a:solidFill>
                  <a:srgbClr val="404040"/>
                </a:solidFill>
                <a:latin typeface="Calibri"/>
                <a:cs typeface="Calibri"/>
              </a:rPr>
              <a:t>configuré </a:t>
            </a:r>
            <a:r>
              <a:rPr sz="2000" dirty="0">
                <a:solidFill>
                  <a:srgbClr val="404040"/>
                </a:solidFill>
                <a:latin typeface="Calibri"/>
                <a:cs typeface="Calibri"/>
              </a:rPr>
              <a:t>dans la </a:t>
            </a:r>
            <a:r>
              <a:rPr sz="2000" spc="-5" dirty="0">
                <a:solidFill>
                  <a:srgbClr val="404040"/>
                </a:solidFill>
                <a:latin typeface="Calibri"/>
                <a:cs typeface="Calibri"/>
              </a:rPr>
              <a:t>section précédente. Ensuite, </a:t>
            </a:r>
            <a:r>
              <a:rPr sz="2000" spc="-10" dirty="0">
                <a:solidFill>
                  <a:srgbClr val="404040"/>
                </a:solidFill>
                <a:latin typeface="Calibri"/>
                <a:cs typeface="Calibri"/>
              </a:rPr>
              <a:t>vous  </a:t>
            </a:r>
            <a:r>
              <a:rPr sz="2000" spc="-5" dirty="0">
                <a:solidFill>
                  <a:srgbClr val="404040"/>
                </a:solidFill>
                <a:latin typeface="Calibri"/>
                <a:cs typeface="Calibri"/>
              </a:rPr>
              <a:t>indiquez les </a:t>
            </a:r>
            <a:r>
              <a:rPr sz="2000" spc="-10" dirty="0">
                <a:solidFill>
                  <a:srgbClr val="404040"/>
                </a:solidFill>
                <a:latin typeface="Calibri"/>
                <a:cs typeface="Calibri"/>
              </a:rPr>
              <a:t>fichiers </a:t>
            </a:r>
            <a:r>
              <a:rPr sz="2000" dirty="0">
                <a:solidFill>
                  <a:srgbClr val="404040"/>
                </a:solidFill>
                <a:latin typeface="Calibri"/>
                <a:cs typeface="Calibri"/>
              </a:rPr>
              <a:t>que </a:t>
            </a:r>
            <a:r>
              <a:rPr sz="2000" spc="-10" dirty="0">
                <a:solidFill>
                  <a:srgbClr val="404040"/>
                </a:solidFill>
                <a:latin typeface="Calibri"/>
                <a:cs typeface="Calibri"/>
              </a:rPr>
              <a:t>vous </a:t>
            </a:r>
            <a:r>
              <a:rPr sz="2000" spc="-15" dirty="0">
                <a:solidFill>
                  <a:srgbClr val="404040"/>
                </a:solidFill>
                <a:latin typeface="Calibri"/>
                <a:cs typeface="Calibri"/>
              </a:rPr>
              <a:t>voulez</a:t>
            </a:r>
            <a:r>
              <a:rPr sz="2000" spc="30" dirty="0">
                <a:solidFill>
                  <a:srgbClr val="404040"/>
                </a:solidFill>
                <a:latin typeface="Calibri"/>
                <a:cs typeface="Calibri"/>
              </a:rPr>
              <a:t> </a:t>
            </a:r>
            <a:r>
              <a:rPr sz="2000" spc="-35" dirty="0">
                <a:solidFill>
                  <a:srgbClr val="404040"/>
                </a:solidFill>
                <a:latin typeface="Calibri"/>
                <a:cs typeface="Calibri"/>
              </a:rPr>
              <a:t>transférer.</a:t>
            </a:r>
            <a:endParaRPr sz="2000">
              <a:latin typeface="Calibri"/>
              <a:cs typeface="Calibri"/>
            </a:endParaRPr>
          </a:p>
          <a:p>
            <a:pPr>
              <a:lnSpc>
                <a:spcPct val="100000"/>
              </a:lnSpc>
              <a:spcBef>
                <a:spcPts val="40"/>
              </a:spcBef>
              <a:buClr>
                <a:srgbClr val="D24717"/>
              </a:buClr>
              <a:buFont typeface="Wingdings"/>
              <a:buChar char=""/>
            </a:pPr>
            <a:endParaRPr sz="2200">
              <a:latin typeface="Times New Roman"/>
              <a:cs typeface="Times New Roman"/>
            </a:endParaRPr>
          </a:p>
          <a:p>
            <a:pPr marL="104139" marR="123189" indent="-92075">
              <a:lnSpc>
                <a:spcPts val="2160"/>
              </a:lnSpc>
              <a:buClr>
                <a:srgbClr val="D24717"/>
              </a:buClr>
              <a:buFont typeface="Wingdings"/>
              <a:buChar char=""/>
              <a:tabLst>
                <a:tab pos="271145" algn="l"/>
              </a:tabLst>
            </a:pPr>
            <a:r>
              <a:rPr sz="2000" spc="-5" dirty="0">
                <a:solidFill>
                  <a:srgbClr val="404040"/>
                </a:solidFill>
                <a:latin typeface="Calibri"/>
                <a:cs typeface="Calibri"/>
              </a:rPr>
              <a:t>Cela se </a:t>
            </a:r>
            <a:r>
              <a:rPr sz="2000" spc="-10" dirty="0">
                <a:solidFill>
                  <a:srgbClr val="404040"/>
                </a:solidFill>
                <a:latin typeface="Calibri"/>
                <a:cs typeface="Calibri"/>
              </a:rPr>
              <a:t>fait </a:t>
            </a:r>
            <a:r>
              <a:rPr sz="2000" dirty="0">
                <a:solidFill>
                  <a:srgbClr val="404040"/>
                </a:solidFill>
                <a:latin typeface="Calibri"/>
                <a:cs typeface="Calibri"/>
              </a:rPr>
              <a:t>en </a:t>
            </a:r>
            <a:r>
              <a:rPr sz="2000" spc="-10" dirty="0">
                <a:solidFill>
                  <a:srgbClr val="404040"/>
                </a:solidFill>
                <a:latin typeface="Calibri"/>
                <a:cs typeface="Calibri"/>
              </a:rPr>
              <a:t>définissant </a:t>
            </a:r>
            <a:r>
              <a:rPr sz="2000" spc="-5" dirty="0">
                <a:solidFill>
                  <a:srgbClr val="404040"/>
                </a:solidFill>
                <a:latin typeface="Calibri"/>
                <a:cs typeface="Calibri"/>
              </a:rPr>
              <a:t>un ou </a:t>
            </a:r>
            <a:r>
              <a:rPr sz="2000" spc="-10" dirty="0">
                <a:solidFill>
                  <a:srgbClr val="404040"/>
                </a:solidFill>
                <a:latin typeface="Calibri"/>
                <a:cs typeface="Calibri"/>
              </a:rPr>
              <a:t>plusieurs </a:t>
            </a:r>
            <a:r>
              <a:rPr sz="2000" spc="-20" dirty="0">
                <a:solidFill>
                  <a:srgbClr val="404040"/>
                </a:solidFill>
                <a:latin typeface="Calibri"/>
                <a:cs typeface="Calibri"/>
              </a:rPr>
              <a:t>“Transfer </a:t>
            </a:r>
            <a:r>
              <a:rPr sz="2000" spc="-30" dirty="0">
                <a:solidFill>
                  <a:srgbClr val="404040"/>
                </a:solidFill>
                <a:latin typeface="Calibri"/>
                <a:cs typeface="Calibri"/>
              </a:rPr>
              <a:t>sets.” </a:t>
            </a:r>
            <a:r>
              <a:rPr sz="2000" dirty="0">
                <a:solidFill>
                  <a:srgbClr val="404040"/>
                </a:solidFill>
                <a:latin typeface="Calibri"/>
                <a:cs typeface="Calibri"/>
              </a:rPr>
              <a:t>Un </a:t>
            </a:r>
            <a:r>
              <a:rPr sz="2000" spc="-30" dirty="0">
                <a:solidFill>
                  <a:srgbClr val="404040"/>
                </a:solidFill>
                <a:latin typeface="Calibri"/>
                <a:cs typeface="Calibri"/>
              </a:rPr>
              <a:t>Transfer  </a:t>
            </a:r>
            <a:r>
              <a:rPr sz="2000" spc="-10" dirty="0">
                <a:solidFill>
                  <a:srgbClr val="404040"/>
                </a:solidFill>
                <a:latin typeface="Calibri"/>
                <a:cs typeface="Calibri"/>
              </a:rPr>
              <a:t>set est </a:t>
            </a:r>
            <a:r>
              <a:rPr sz="2000" spc="-5" dirty="0">
                <a:solidFill>
                  <a:srgbClr val="404040"/>
                </a:solidFill>
                <a:latin typeface="Calibri"/>
                <a:cs typeface="Calibri"/>
              </a:rPr>
              <a:t>un ensemble de </a:t>
            </a:r>
            <a:r>
              <a:rPr sz="2000" spc="-10" dirty="0">
                <a:solidFill>
                  <a:srgbClr val="404040"/>
                </a:solidFill>
                <a:latin typeface="Calibri"/>
                <a:cs typeface="Calibri"/>
              </a:rPr>
              <a:t>fichiers </a:t>
            </a:r>
            <a:r>
              <a:rPr sz="2000" spc="-5" dirty="0">
                <a:solidFill>
                  <a:srgbClr val="404040"/>
                </a:solidFill>
                <a:latin typeface="Calibri"/>
                <a:cs typeface="Calibri"/>
              </a:rPr>
              <a:t>(définis </a:t>
            </a:r>
            <a:r>
              <a:rPr sz="2000" dirty="0">
                <a:solidFill>
                  <a:srgbClr val="404040"/>
                </a:solidFill>
                <a:latin typeface="Calibri"/>
                <a:cs typeface="Calibri"/>
              </a:rPr>
              <a:t>par une </a:t>
            </a:r>
            <a:r>
              <a:rPr sz="2000" spc="-10" dirty="0">
                <a:solidFill>
                  <a:srgbClr val="404040"/>
                </a:solidFill>
                <a:latin typeface="Calibri"/>
                <a:cs typeface="Calibri"/>
              </a:rPr>
              <a:t>expression </a:t>
            </a:r>
            <a:r>
              <a:rPr sz="2000" spc="-5" dirty="0">
                <a:solidFill>
                  <a:srgbClr val="404040"/>
                </a:solidFill>
                <a:latin typeface="Calibri"/>
                <a:cs typeface="Calibri"/>
              </a:rPr>
              <a:t>Ant) </a:t>
            </a:r>
            <a:r>
              <a:rPr sz="2000" dirty="0">
                <a:solidFill>
                  <a:srgbClr val="404040"/>
                </a:solidFill>
                <a:latin typeface="Calibri"/>
                <a:cs typeface="Calibri"/>
              </a:rPr>
              <a:t>que  </a:t>
            </a:r>
            <a:r>
              <a:rPr sz="2000" spc="-10" dirty="0">
                <a:solidFill>
                  <a:srgbClr val="404040"/>
                </a:solidFill>
                <a:latin typeface="Calibri"/>
                <a:cs typeface="Calibri"/>
              </a:rPr>
              <a:t>vous déployez </a:t>
            </a:r>
            <a:r>
              <a:rPr sz="2000" spc="-20" dirty="0">
                <a:solidFill>
                  <a:srgbClr val="404040"/>
                </a:solidFill>
                <a:latin typeface="Calibri"/>
                <a:cs typeface="Calibri"/>
              </a:rPr>
              <a:t>vers </a:t>
            </a:r>
            <a:r>
              <a:rPr sz="2000" dirty="0">
                <a:solidFill>
                  <a:srgbClr val="404040"/>
                </a:solidFill>
                <a:latin typeface="Calibri"/>
                <a:cs typeface="Calibri"/>
              </a:rPr>
              <a:t>le </a:t>
            </a:r>
            <a:r>
              <a:rPr sz="2000" spc="-5" dirty="0">
                <a:solidFill>
                  <a:srgbClr val="404040"/>
                </a:solidFill>
                <a:latin typeface="Calibri"/>
                <a:cs typeface="Calibri"/>
              </a:rPr>
              <a:t>dossier spécifié sur </a:t>
            </a:r>
            <a:r>
              <a:rPr sz="2000" dirty="0">
                <a:solidFill>
                  <a:srgbClr val="404040"/>
                </a:solidFill>
                <a:latin typeface="Calibri"/>
                <a:cs typeface="Calibri"/>
              </a:rPr>
              <a:t>le </a:t>
            </a:r>
            <a:r>
              <a:rPr sz="2000" spc="-5" dirty="0">
                <a:solidFill>
                  <a:srgbClr val="404040"/>
                </a:solidFill>
                <a:latin typeface="Calibri"/>
                <a:cs typeface="Calibri"/>
              </a:rPr>
              <a:t>serveur</a:t>
            </a:r>
            <a:r>
              <a:rPr sz="2000" spc="75" dirty="0">
                <a:solidFill>
                  <a:srgbClr val="404040"/>
                </a:solidFill>
                <a:latin typeface="Calibri"/>
                <a:cs typeface="Calibri"/>
              </a:rPr>
              <a:t> </a:t>
            </a:r>
            <a:r>
              <a:rPr sz="2000" spc="-10" dirty="0">
                <a:solidFill>
                  <a:srgbClr val="404040"/>
                </a:solidFill>
                <a:latin typeface="Calibri"/>
                <a:cs typeface="Calibri"/>
              </a:rPr>
              <a:t>distant.</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42376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519811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Déployer </a:t>
            </a:r>
            <a:r>
              <a:rPr spc="-35" dirty="0">
                <a:solidFill>
                  <a:schemeClr val="tx1"/>
                </a:solidFill>
              </a:rPr>
              <a:t>via </a:t>
            </a:r>
            <a:r>
              <a:rPr spc="-25" dirty="0">
                <a:solidFill>
                  <a:schemeClr val="tx1"/>
                </a:solidFill>
              </a:rPr>
              <a:t>un</a:t>
            </a:r>
            <a:r>
              <a:rPr spc="-295" dirty="0">
                <a:solidFill>
                  <a:schemeClr val="tx1"/>
                </a:solidFill>
              </a:rPr>
              <a:t> </a:t>
            </a:r>
            <a:r>
              <a:rPr spc="-45" dirty="0">
                <a:solidFill>
                  <a:schemeClr val="tx1"/>
                </a:solidFill>
              </a:rPr>
              <a:t>script</a:t>
            </a:r>
          </a:p>
        </p:txBody>
      </p:sp>
      <p:sp>
        <p:nvSpPr>
          <p:cNvPr id="5" name="object 5"/>
          <p:cNvSpPr txBox="1"/>
          <p:nvPr/>
        </p:nvSpPr>
        <p:spPr>
          <a:xfrm>
            <a:off x="810259" y="1373982"/>
            <a:ext cx="7494270" cy="2977097"/>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SzPct val="95000"/>
              <a:buFont typeface="Wingdings"/>
              <a:buChar char=""/>
              <a:tabLst>
                <a:tab pos="215900" algn="l"/>
              </a:tabLst>
            </a:pPr>
            <a:r>
              <a:rPr sz="2000" spc="-25" dirty="0">
                <a:solidFill>
                  <a:srgbClr val="404040"/>
                </a:solidFill>
                <a:latin typeface="Calibri"/>
                <a:cs typeface="Calibri"/>
              </a:rPr>
              <a:t>Vous </a:t>
            </a:r>
            <a:r>
              <a:rPr sz="2000" spc="-10" dirty="0">
                <a:solidFill>
                  <a:srgbClr val="404040"/>
                </a:solidFill>
                <a:latin typeface="Calibri"/>
                <a:cs typeface="Calibri"/>
              </a:rPr>
              <a:t>pouvez </a:t>
            </a:r>
            <a:r>
              <a:rPr sz="2000" dirty="0">
                <a:solidFill>
                  <a:srgbClr val="404040"/>
                </a:solidFill>
                <a:latin typeface="Calibri"/>
                <a:cs typeface="Calibri"/>
              </a:rPr>
              <a:t>aussi </a:t>
            </a:r>
            <a:r>
              <a:rPr sz="2000" spc="-10" dirty="0">
                <a:solidFill>
                  <a:srgbClr val="404040"/>
                </a:solidFill>
                <a:latin typeface="Calibri"/>
                <a:cs typeface="Calibri"/>
              </a:rPr>
              <a:t>fournir </a:t>
            </a:r>
            <a:r>
              <a:rPr sz="2000" spc="-5" dirty="0">
                <a:solidFill>
                  <a:srgbClr val="404040"/>
                </a:solidFill>
                <a:latin typeface="Calibri"/>
                <a:cs typeface="Calibri"/>
              </a:rPr>
              <a:t>un </a:t>
            </a:r>
            <a:r>
              <a:rPr sz="2000" spc="-10" dirty="0">
                <a:solidFill>
                  <a:srgbClr val="404040"/>
                </a:solidFill>
                <a:latin typeface="Calibri"/>
                <a:cs typeface="Calibri"/>
              </a:rPr>
              <a:t>préfix </a:t>
            </a:r>
            <a:r>
              <a:rPr sz="2000" dirty="0">
                <a:solidFill>
                  <a:srgbClr val="404040"/>
                </a:solidFill>
                <a:latin typeface="Calibri"/>
                <a:cs typeface="Calibri"/>
              </a:rPr>
              <a:t>à </a:t>
            </a:r>
            <a:r>
              <a:rPr sz="2000" spc="-20" dirty="0">
                <a:solidFill>
                  <a:srgbClr val="404040"/>
                </a:solidFill>
                <a:latin typeface="Calibri"/>
                <a:cs typeface="Calibri"/>
              </a:rPr>
              <a:t>supprimer, </a:t>
            </a:r>
            <a:r>
              <a:rPr sz="2000" dirty="0">
                <a:solidFill>
                  <a:srgbClr val="404040"/>
                </a:solidFill>
                <a:latin typeface="Calibri"/>
                <a:cs typeface="Calibri"/>
              </a:rPr>
              <a:t>cela </a:t>
            </a:r>
            <a:r>
              <a:rPr sz="2000" spc="-10" dirty="0">
                <a:solidFill>
                  <a:srgbClr val="404040"/>
                </a:solidFill>
                <a:latin typeface="Calibri"/>
                <a:cs typeface="Calibri"/>
              </a:rPr>
              <a:t>vous </a:t>
            </a:r>
            <a:r>
              <a:rPr sz="2000" spc="-5" dirty="0">
                <a:solidFill>
                  <a:srgbClr val="404040"/>
                </a:solidFill>
                <a:latin typeface="Calibri"/>
                <a:cs typeface="Calibri"/>
              </a:rPr>
              <a:t>permet de  laisser de </a:t>
            </a:r>
            <a:r>
              <a:rPr sz="2000" spc="-10" dirty="0">
                <a:solidFill>
                  <a:srgbClr val="404040"/>
                </a:solidFill>
                <a:latin typeface="Calibri"/>
                <a:cs typeface="Calibri"/>
              </a:rPr>
              <a:t>côté </a:t>
            </a:r>
            <a:r>
              <a:rPr sz="2000" spc="-5" dirty="0">
                <a:solidFill>
                  <a:srgbClr val="404040"/>
                </a:solidFill>
                <a:latin typeface="Calibri"/>
                <a:cs typeface="Calibri"/>
              </a:rPr>
              <a:t>des </a:t>
            </a:r>
            <a:r>
              <a:rPr sz="2000" spc="-10" dirty="0">
                <a:solidFill>
                  <a:srgbClr val="404040"/>
                </a:solidFill>
                <a:latin typeface="Calibri"/>
                <a:cs typeface="Calibri"/>
              </a:rPr>
              <a:t>dossiers </a:t>
            </a:r>
            <a:r>
              <a:rPr sz="2000" spc="-5" dirty="0">
                <a:solidFill>
                  <a:srgbClr val="404040"/>
                </a:solidFill>
                <a:latin typeface="Calibri"/>
                <a:cs typeface="Calibri"/>
              </a:rPr>
              <a:t>non nécessaires </a:t>
            </a:r>
            <a:r>
              <a:rPr sz="2000" dirty="0">
                <a:solidFill>
                  <a:srgbClr val="404040"/>
                </a:solidFill>
                <a:latin typeface="Calibri"/>
                <a:cs typeface="Calibri"/>
              </a:rPr>
              <a:t>que </a:t>
            </a:r>
            <a:r>
              <a:rPr sz="2000" spc="-10" dirty="0">
                <a:solidFill>
                  <a:srgbClr val="404040"/>
                </a:solidFill>
                <a:latin typeface="Calibri"/>
                <a:cs typeface="Calibri"/>
              </a:rPr>
              <a:t>vous </a:t>
            </a:r>
            <a:r>
              <a:rPr sz="2000" dirty="0">
                <a:solidFill>
                  <a:srgbClr val="404040"/>
                </a:solidFill>
                <a:latin typeface="Calibri"/>
                <a:cs typeface="Calibri"/>
              </a:rPr>
              <a:t>ne </a:t>
            </a:r>
            <a:r>
              <a:rPr sz="2000" spc="-15" dirty="0">
                <a:solidFill>
                  <a:srgbClr val="404040"/>
                </a:solidFill>
                <a:latin typeface="Calibri"/>
                <a:cs typeface="Calibri"/>
              </a:rPr>
              <a:t>voulez </a:t>
            </a:r>
            <a:r>
              <a:rPr sz="2000" dirty="0">
                <a:solidFill>
                  <a:srgbClr val="404040"/>
                </a:solidFill>
                <a:latin typeface="Calibri"/>
                <a:cs typeface="Calibri"/>
              </a:rPr>
              <a:t>pas </a:t>
            </a:r>
            <a:r>
              <a:rPr sz="2000" spc="-10" dirty="0">
                <a:solidFill>
                  <a:srgbClr val="404040"/>
                </a:solidFill>
                <a:latin typeface="Calibri"/>
                <a:cs typeface="Calibri"/>
              </a:rPr>
              <a:t>voir  apparaître </a:t>
            </a:r>
            <a:r>
              <a:rPr sz="2000" spc="-5" dirty="0">
                <a:solidFill>
                  <a:srgbClr val="404040"/>
                </a:solidFill>
                <a:latin typeface="Calibri"/>
                <a:cs typeface="Calibri"/>
              </a:rPr>
              <a:t>sur </a:t>
            </a:r>
            <a:r>
              <a:rPr sz="2000" dirty="0">
                <a:solidFill>
                  <a:srgbClr val="404040"/>
                </a:solidFill>
                <a:latin typeface="Calibri"/>
                <a:cs typeface="Calibri"/>
              </a:rPr>
              <a:t>le </a:t>
            </a:r>
            <a:r>
              <a:rPr sz="2000" spc="-5" dirty="0">
                <a:solidFill>
                  <a:srgbClr val="404040"/>
                </a:solidFill>
                <a:latin typeface="Calibri"/>
                <a:cs typeface="Calibri"/>
              </a:rPr>
              <a:t>serveur </a:t>
            </a:r>
            <a:r>
              <a:rPr sz="2000" spc="-10" dirty="0">
                <a:solidFill>
                  <a:srgbClr val="404040"/>
                </a:solidFill>
                <a:latin typeface="Calibri"/>
                <a:cs typeface="Calibri"/>
              </a:rPr>
              <a:t>(tel </a:t>
            </a:r>
            <a:r>
              <a:rPr sz="2000" dirty="0">
                <a:solidFill>
                  <a:srgbClr val="404040"/>
                </a:solidFill>
                <a:latin typeface="Calibri"/>
                <a:cs typeface="Calibri"/>
              </a:rPr>
              <a:t>que le chemin </a:t>
            </a:r>
            <a:r>
              <a:rPr sz="2000" spc="-15" dirty="0">
                <a:solidFill>
                  <a:srgbClr val="404040"/>
                </a:solidFill>
                <a:latin typeface="Calibri"/>
                <a:cs typeface="Calibri"/>
              </a:rPr>
              <a:t>target/site </a:t>
            </a:r>
            <a:r>
              <a:rPr sz="2000" spc="-5" dirty="0">
                <a:solidFill>
                  <a:srgbClr val="404040"/>
                </a:solidFill>
                <a:latin typeface="Calibri"/>
                <a:cs typeface="Calibri"/>
              </a:rPr>
              <a:t>dans</a:t>
            </a:r>
            <a:r>
              <a:rPr sz="2000" spc="140" dirty="0">
                <a:solidFill>
                  <a:srgbClr val="404040"/>
                </a:solidFill>
                <a:latin typeface="Calibri"/>
                <a:cs typeface="Calibri"/>
              </a:rPr>
              <a:t> </a:t>
            </a:r>
            <a:r>
              <a:rPr sz="2000" spc="-15" dirty="0">
                <a:solidFill>
                  <a:srgbClr val="404040"/>
                </a:solidFill>
                <a:latin typeface="Calibri"/>
                <a:cs typeface="Calibri"/>
              </a:rPr>
              <a:t>l'exemple).</a:t>
            </a:r>
            <a:endParaRPr sz="2000">
              <a:latin typeface="Calibri"/>
              <a:cs typeface="Calibri"/>
            </a:endParaRPr>
          </a:p>
          <a:p>
            <a:pPr>
              <a:lnSpc>
                <a:spcPct val="100000"/>
              </a:lnSpc>
              <a:spcBef>
                <a:spcPts val="40"/>
              </a:spcBef>
              <a:buClr>
                <a:srgbClr val="D24717"/>
              </a:buClr>
              <a:buFont typeface="Wingdings"/>
              <a:buChar char=""/>
            </a:pPr>
            <a:endParaRPr sz="1950">
              <a:latin typeface="Times New Roman"/>
              <a:cs typeface="Times New Roman"/>
            </a:endParaRPr>
          </a:p>
          <a:p>
            <a:pPr marL="270510" indent="-258445">
              <a:lnSpc>
                <a:spcPts val="2280"/>
              </a:lnSpc>
              <a:spcBef>
                <a:spcPts val="5"/>
              </a:spcBef>
              <a:buClr>
                <a:srgbClr val="D24717"/>
              </a:buClr>
              <a:buSzPct val="95000"/>
              <a:buFont typeface="Wingdings"/>
              <a:buChar char=""/>
              <a:tabLst>
                <a:tab pos="271145" algn="l"/>
              </a:tabLst>
            </a:pPr>
            <a:r>
              <a:rPr sz="2000" spc="-25" dirty="0">
                <a:solidFill>
                  <a:srgbClr val="404040"/>
                </a:solidFill>
                <a:latin typeface="Calibri"/>
                <a:cs typeface="Calibri"/>
              </a:rPr>
              <a:t>Vous </a:t>
            </a:r>
            <a:r>
              <a:rPr sz="2000" spc="-10" dirty="0">
                <a:solidFill>
                  <a:srgbClr val="404040"/>
                </a:solidFill>
                <a:latin typeface="Calibri"/>
                <a:cs typeface="Calibri"/>
              </a:rPr>
              <a:t>pouvez </a:t>
            </a:r>
            <a:r>
              <a:rPr sz="2000" spc="-5" dirty="0">
                <a:solidFill>
                  <a:srgbClr val="404040"/>
                </a:solidFill>
                <a:latin typeface="Calibri"/>
                <a:cs typeface="Calibri"/>
              </a:rPr>
              <a:t>ajouter </a:t>
            </a:r>
            <a:r>
              <a:rPr sz="2000" spc="-10" dirty="0">
                <a:solidFill>
                  <a:srgbClr val="404040"/>
                </a:solidFill>
                <a:latin typeface="Calibri"/>
                <a:cs typeface="Calibri"/>
              </a:rPr>
              <a:t>autant </a:t>
            </a:r>
            <a:r>
              <a:rPr sz="2000" spc="-15" dirty="0">
                <a:solidFill>
                  <a:srgbClr val="404040"/>
                </a:solidFill>
                <a:latin typeface="Calibri"/>
                <a:cs typeface="Calibri"/>
              </a:rPr>
              <a:t>d’ensemble </a:t>
            </a:r>
            <a:r>
              <a:rPr sz="2000" spc="-5" dirty="0">
                <a:solidFill>
                  <a:srgbClr val="404040"/>
                </a:solidFill>
                <a:latin typeface="Calibri"/>
                <a:cs typeface="Calibri"/>
              </a:rPr>
              <a:t>de </a:t>
            </a:r>
            <a:r>
              <a:rPr sz="2000" spc="-15" dirty="0">
                <a:solidFill>
                  <a:srgbClr val="404040"/>
                </a:solidFill>
                <a:latin typeface="Calibri"/>
                <a:cs typeface="Calibri"/>
              </a:rPr>
              <a:t>transfert </a:t>
            </a:r>
            <a:r>
              <a:rPr sz="2000" dirty="0">
                <a:solidFill>
                  <a:srgbClr val="404040"/>
                </a:solidFill>
                <a:latin typeface="Calibri"/>
                <a:cs typeface="Calibri"/>
              </a:rPr>
              <a:t>que </a:t>
            </a:r>
            <a:r>
              <a:rPr sz="2000" spc="-5" dirty="0">
                <a:solidFill>
                  <a:srgbClr val="404040"/>
                </a:solidFill>
                <a:latin typeface="Calibri"/>
                <a:cs typeface="Calibri"/>
              </a:rPr>
              <a:t>requis,</a:t>
            </a:r>
            <a:r>
              <a:rPr sz="2000" spc="80" dirty="0">
                <a:solidFill>
                  <a:srgbClr val="404040"/>
                </a:solidFill>
                <a:latin typeface="Calibri"/>
                <a:cs typeface="Calibri"/>
              </a:rPr>
              <a:t> </a:t>
            </a:r>
            <a:r>
              <a:rPr sz="2000" dirty="0">
                <a:solidFill>
                  <a:srgbClr val="404040"/>
                </a:solidFill>
                <a:latin typeface="Calibri"/>
                <a:cs typeface="Calibri"/>
              </a:rPr>
              <a:t>de</a:t>
            </a:r>
            <a:endParaRPr sz="2000">
              <a:latin typeface="Calibri"/>
              <a:cs typeface="Calibri"/>
            </a:endParaRPr>
          </a:p>
          <a:p>
            <a:pPr marL="104139">
              <a:lnSpc>
                <a:spcPts val="2280"/>
              </a:lnSpc>
            </a:pPr>
            <a:r>
              <a:rPr sz="2000" spc="-10" dirty="0">
                <a:solidFill>
                  <a:srgbClr val="404040"/>
                </a:solidFill>
                <a:latin typeface="Calibri"/>
                <a:cs typeface="Calibri"/>
              </a:rPr>
              <a:t>façon </a:t>
            </a:r>
            <a:r>
              <a:rPr sz="2000" dirty="0">
                <a:solidFill>
                  <a:srgbClr val="404040"/>
                </a:solidFill>
                <a:latin typeface="Calibri"/>
                <a:cs typeface="Calibri"/>
              </a:rPr>
              <a:t>à </a:t>
            </a:r>
            <a:r>
              <a:rPr sz="2000" spc="-15" dirty="0">
                <a:solidFill>
                  <a:srgbClr val="404040"/>
                </a:solidFill>
                <a:latin typeface="Calibri"/>
                <a:cs typeface="Calibri"/>
              </a:rPr>
              <a:t>avoir </a:t>
            </a:r>
            <a:r>
              <a:rPr sz="2000" dirty="0">
                <a:solidFill>
                  <a:srgbClr val="404040"/>
                </a:solidFill>
                <a:latin typeface="Calibri"/>
                <a:cs typeface="Calibri"/>
              </a:rPr>
              <a:t>les </a:t>
            </a:r>
            <a:r>
              <a:rPr sz="2000" spc="-10" dirty="0">
                <a:solidFill>
                  <a:srgbClr val="404040"/>
                </a:solidFill>
                <a:latin typeface="Calibri"/>
                <a:cs typeface="Calibri"/>
              </a:rPr>
              <a:t>fichiers voulus </a:t>
            </a:r>
            <a:r>
              <a:rPr sz="2000" spc="-5" dirty="0">
                <a:solidFill>
                  <a:srgbClr val="404040"/>
                </a:solidFill>
                <a:latin typeface="Calibri"/>
                <a:cs typeface="Calibri"/>
              </a:rPr>
              <a:t>sur </a:t>
            </a:r>
            <a:r>
              <a:rPr sz="2000" dirty="0">
                <a:solidFill>
                  <a:srgbClr val="404040"/>
                </a:solidFill>
                <a:latin typeface="Calibri"/>
                <a:cs typeface="Calibri"/>
              </a:rPr>
              <a:t>le </a:t>
            </a:r>
            <a:r>
              <a:rPr sz="2000" spc="-5" dirty="0">
                <a:solidFill>
                  <a:srgbClr val="404040"/>
                </a:solidFill>
                <a:latin typeface="Calibri"/>
                <a:cs typeface="Calibri"/>
              </a:rPr>
              <a:t>serveur</a:t>
            </a:r>
            <a:r>
              <a:rPr sz="2000" spc="40" dirty="0">
                <a:solidFill>
                  <a:srgbClr val="404040"/>
                </a:solidFill>
                <a:latin typeface="Calibri"/>
                <a:cs typeface="Calibri"/>
              </a:rPr>
              <a:t> </a:t>
            </a:r>
            <a:r>
              <a:rPr sz="2000" spc="-10" dirty="0">
                <a:solidFill>
                  <a:srgbClr val="404040"/>
                </a:solidFill>
                <a:latin typeface="Calibri"/>
                <a:cs typeface="Calibri"/>
              </a:rPr>
              <a:t>distant.</a:t>
            </a:r>
            <a:endParaRPr sz="2000">
              <a:latin typeface="Calibri"/>
              <a:cs typeface="Calibri"/>
            </a:endParaRPr>
          </a:p>
          <a:p>
            <a:pPr>
              <a:lnSpc>
                <a:spcPct val="100000"/>
              </a:lnSpc>
              <a:spcBef>
                <a:spcPts val="15"/>
              </a:spcBef>
            </a:pPr>
            <a:endParaRPr sz="2250">
              <a:latin typeface="Times New Roman"/>
              <a:cs typeface="Times New Roman"/>
            </a:endParaRPr>
          </a:p>
          <a:p>
            <a:pPr marL="104139" marR="501650" indent="-92075" algn="just">
              <a:lnSpc>
                <a:spcPts val="2160"/>
              </a:lnSpc>
              <a:buClr>
                <a:srgbClr val="D24717"/>
              </a:buClr>
              <a:buSzPct val="95000"/>
              <a:buFont typeface="Wingdings"/>
              <a:buChar char=""/>
              <a:tabLst>
                <a:tab pos="271145" algn="l"/>
              </a:tabLst>
            </a:pPr>
            <a:r>
              <a:rPr sz="2000" spc="-5" dirty="0">
                <a:solidFill>
                  <a:srgbClr val="404040"/>
                </a:solidFill>
                <a:latin typeface="Calibri"/>
                <a:cs typeface="Calibri"/>
              </a:rPr>
              <a:t>Le plugin </a:t>
            </a:r>
            <a:r>
              <a:rPr sz="2000" spc="-10" dirty="0">
                <a:solidFill>
                  <a:srgbClr val="404040"/>
                </a:solidFill>
                <a:latin typeface="Calibri"/>
                <a:cs typeface="Calibri"/>
              </a:rPr>
              <a:t>propose également plusieurs </a:t>
            </a:r>
            <a:r>
              <a:rPr sz="2000" spc="-5" dirty="0">
                <a:solidFill>
                  <a:srgbClr val="404040"/>
                </a:solidFill>
                <a:latin typeface="Calibri"/>
                <a:cs typeface="Calibri"/>
              </a:rPr>
              <a:t>options pour </a:t>
            </a:r>
            <a:r>
              <a:rPr sz="2000" spc="-15" dirty="0">
                <a:solidFill>
                  <a:srgbClr val="404040"/>
                </a:solidFill>
                <a:latin typeface="Calibri"/>
                <a:cs typeface="Calibri"/>
              </a:rPr>
              <a:t>exécuter </a:t>
            </a:r>
            <a:r>
              <a:rPr sz="2000" spc="-5" dirty="0">
                <a:solidFill>
                  <a:srgbClr val="404040"/>
                </a:solidFill>
                <a:latin typeface="Calibri"/>
                <a:cs typeface="Calibri"/>
              </a:rPr>
              <a:t>des  commandes sur </a:t>
            </a:r>
            <a:r>
              <a:rPr sz="2000" dirty="0">
                <a:solidFill>
                  <a:srgbClr val="404040"/>
                </a:solidFill>
                <a:latin typeface="Calibri"/>
                <a:cs typeface="Calibri"/>
              </a:rPr>
              <a:t>le </a:t>
            </a:r>
            <a:r>
              <a:rPr sz="2000" spc="-5" dirty="0">
                <a:solidFill>
                  <a:srgbClr val="404040"/>
                </a:solidFill>
                <a:latin typeface="Calibri"/>
                <a:cs typeface="Calibri"/>
              </a:rPr>
              <a:t>serveur </a:t>
            </a:r>
            <a:r>
              <a:rPr sz="2000" spc="-15" dirty="0">
                <a:solidFill>
                  <a:srgbClr val="404040"/>
                </a:solidFill>
                <a:latin typeface="Calibri"/>
                <a:cs typeface="Calibri"/>
              </a:rPr>
              <a:t>distant </a:t>
            </a:r>
            <a:r>
              <a:rPr sz="2000" dirty="0">
                <a:solidFill>
                  <a:srgbClr val="404040"/>
                </a:solidFill>
                <a:latin typeface="Calibri"/>
                <a:cs typeface="Calibri"/>
              </a:rPr>
              <a:t>une </a:t>
            </a:r>
            <a:r>
              <a:rPr sz="2000" spc="-15" dirty="0">
                <a:solidFill>
                  <a:srgbClr val="404040"/>
                </a:solidFill>
                <a:latin typeface="Calibri"/>
                <a:cs typeface="Calibri"/>
              </a:rPr>
              <a:t>fois </a:t>
            </a:r>
            <a:r>
              <a:rPr sz="2000" dirty="0">
                <a:solidFill>
                  <a:srgbClr val="404040"/>
                </a:solidFill>
                <a:latin typeface="Calibri"/>
                <a:cs typeface="Calibri"/>
              </a:rPr>
              <a:t>le </a:t>
            </a:r>
            <a:r>
              <a:rPr sz="2000" spc="-15" dirty="0">
                <a:solidFill>
                  <a:srgbClr val="404040"/>
                </a:solidFill>
                <a:latin typeface="Calibri"/>
                <a:cs typeface="Calibri"/>
              </a:rPr>
              <a:t>transfert </a:t>
            </a:r>
            <a:r>
              <a:rPr sz="2000" spc="-5" dirty="0">
                <a:solidFill>
                  <a:srgbClr val="404040"/>
                </a:solidFill>
                <a:latin typeface="Calibri"/>
                <a:cs typeface="Calibri"/>
              </a:rPr>
              <a:t>fini ou </a:t>
            </a:r>
            <a:r>
              <a:rPr sz="2000" dirty="0">
                <a:solidFill>
                  <a:srgbClr val="404040"/>
                </a:solidFill>
                <a:latin typeface="Calibri"/>
                <a:cs typeface="Calibri"/>
              </a:rPr>
              <a:t>pour  </a:t>
            </a:r>
            <a:r>
              <a:rPr sz="2000" spc="-20" dirty="0">
                <a:solidFill>
                  <a:srgbClr val="404040"/>
                </a:solidFill>
                <a:latin typeface="Calibri"/>
                <a:cs typeface="Calibri"/>
              </a:rPr>
              <a:t>exclure </a:t>
            </a:r>
            <a:r>
              <a:rPr sz="2000" spc="-5" dirty="0">
                <a:solidFill>
                  <a:srgbClr val="404040"/>
                </a:solidFill>
                <a:latin typeface="Calibri"/>
                <a:cs typeface="Calibri"/>
              </a:rPr>
              <a:t>certains </a:t>
            </a:r>
            <a:r>
              <a:rPr sz="2000" spc="-10" dirty="0">
                <a:solidFill>
                  <a:srgbClr val="404040"/>
                </a:solidFill>
                <a:latin typeface="Calibri"/>
                <a:cs typeface="Calibri"/>
              </a:rPr>
              <a:t>fichiers </a:t>
            </a:r>
            <a:r>
              <a:rPr sz="2000" spc="-5" dirty="0">
                <a:solidFill>
                  <a:srgbClr val="404040"/>
                </a:solidFill>
                <a:latin typeface="Calibri"/>
                <a:cs typeface="Calibri"/>
              </a:rPr>
              <a:t>ou applatir les</a:t>
            </a:r>
            <a:r>
              <a:rPr sz="2000" spc="95" dirty="0">
                <a:solidFill>
                  <a:srgbClr val="404040"/>
                </a:solidFill>
                <a:latin typeface="Calibri"/>
                <a:cs typeface="Calibri"/>
              </a:rPr>
              <a:t> </a:t>
            </a:r>
            <a:r>
              <a:rPr sz="2000" spc="-10" dirty="0">
                <a:solidFill>
                  <a:srgbClr val="404040"/>
                </a:solidFill>
                <a:latin typeface="Calibri"/>
                <a:cs typeface="Calibri"/>
              </a:rPr>
              <a:t>dossiers.</a:t>
            </a:r>
            <a:endParaRPr sz="200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05837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704" y="805168"/>
            <a:ext cx="5172710" cy="589905"/>
          </a:xfrm>
          <a:prstGeom prst="rect">
            <a:avLst/>
          </a:prstGeom>
        </p:spPr>
        <p:txBody>
          <a:bodyPr vert="horz" wrap="square" lIns="0" tIns="0" rIns="0" bIns="0" rtlCol="0">
            <a:spAutoFit/>
          </a:bodyPr>
          <a:lstStyle/>
          <a:p>
            <a:pPr>
              <a:lnSpc>
                <a:spcPts val="4560"/>
              </a:lnSpc>
            </a:pPr>
            <a:r>
              <a:rPr sz="4800" b="0" spc="-55" dirty="0">
                <a:solidFill>
                  <a:srgbClr val="404040"/>
                </a:solidFill>
                <a:latin typeface="Calibri Light"/>
                <a:cs typeface="Calibri Light"/>
              </a:rPr>
              <a:t>Déployer </a:t>
            </a:r>
            <a:r>
              <a:rPr sz="4800" b="0" spc="-35" dirty="0">
                <a:solidFill>
                  <a:srgbClr val="404040"/>
                </a:solidFill>
                <a:latin typeface="Calibri Light"/>
                <a:cs typeface="Calibri Light"/>
              </a:rPr>
              <a:t>via </a:t>
            </a:r>
            <a:r>
              <a:rPr sz="4800" b="0" spc="-25" dirty="0">
                <a:solidFill>
                  <a:srgbClr val="404040"/>
                </a:solidFill>
                <a:latin typeface="Calibri Light"/>
                <a:cs typeface="Calibri Light"/>
              </a:rPr>
              <a:t>un</a:t>
            </a:r>
            <a:r>
              <a:rPr sz="4800" b="0" spc="-295" dirty="0">
                <a:solidFill>
                  <a:srgbClr val="404040"/>
                </a:solidFill>
                <a:latin typeface="Calibri Light"/>
                <a:cs typeface="Calibri Light"/>
              </a:rPr>
              <a:t> </a:t>
            </a:r>
            <a:r>
              <a:rPr sz="4800" b="0" spc="-45" dirty="0">
                <a:solidFill>
                  <a:srgbClr val="404040"/>
                </a:solidFill>
                <a:latin typeface="Calibri Light"/>
                <a:cs typeface="Calibri Light"/>
              </a:rPr>
              <a:t>script</a:t>
            </a:r>
            <a:endParaRPr sz="4800">
              <a:latin typeface="Calibri Light"/>
              <a:cs typeface="Calibri Light"/>
            </a:endParaRPr>
          </a:p>
        </p:txBody>
      </p:sp>
      <p:sp>
        <p:nvSpPr>
          <p:cNvPr id="3" name="object 3"/>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4527" y="338328"/>
            <a:ext cx="7010400" cy="41365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598322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704" y="805168"/>
            <a:ext cx="5172710" cy="589905"/>
          </a:xfrm>
          <a:prstGeom prst="rect">
            <a:avLst/>
          </a:prstGeom>
        </p:spPr>
        <p:txBody>
          <a:bodyPr vert="horz" wrap="square" lIns="0" tIns="0" rIns="0" bIns="0" rtlCol="0">
            <a:spAutoFit/>
          </a:bodyPr>
          <a:lstStyle/>
          <a:p>
            <a:pPr>
              <a:lnSpc>
                <a:spcPts val="4560"/>
              </a:lnSpc>
            </a:pPr>
            <a:r>
              <a:rPr sz="4800" b="0" spc="-55" dirty="0">
                <a:solidFill>
                  <a:srgbClr val="404040"/>
                </a:solidFill>
                <a:latin typeface="Calibri Light"/>
                <a:cs typeface="Calibri Light"/>
              </a:rPr>
              <a:t>Déployer </a:t>
            </a:r>
            <a:r>
              <a:rPr sz="4800" b="0" spc="-35" dirty="0">
                <a:solidFill>
                  <a:srgbClr val="404040"/>
                </a:solidFill>
                <a:latin typeface="Calibri Light"/>
                <a:cs typeface="Calibri Light"/>
              </a:rPr>
              <a:t>via </a:t>
            </a:r>
            <a:r>
              <a:rPr sz="4800" b="0" spc="-25" dirty="0">
                <a:solidFill>
                  <a:srgbClr val="404040"/>
                </a:solidFill>
                <a:latin typeface="Calibri Light"/>
                <a:cs typeface="Calibri Light"/>
              </a:rPr>
              <a:t>un</a:t>
            </a:r>
            <a:r>
              <a:rPr sz="4800" b="0" spc="-295" dirty="0">
                <a:solidFill>
                  <a:srgbClr val="404040"/>
                </a:solidFill>
                <a:latin typeface="Calibri Light"/>
                <a:cs typeface="Calibri Light"/>
              </a:rPr>
              <a:t> </a:t>
            </a:r>
            <a:r>
              <a:rPr sz="4800" b="0" spc="-45" dirty="0">
                <a:solidFill>
                  <a:srgbClr val="404040"/>
                </a:solidFill>
                <a:latin typeface="Calibri Light"/>
                <a:cs typeface="Calibri Light"/>
              </a:rPr>
              <a:t>script</a:t>
            </a:r>
            <a:endParaRPr sz="4800">
              <a:latin typeface="Calibri Light"/>
              <a:cs typeface="Calibri Light"/>
            </a:endParaRPr>
          </a:p>
        </p:txBody>
      </p:sp>
      <p:sp>
        <p:nvSpPr>
          <p:cNvPr id="3" name="object 3"/>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1563" y="214883"/>
            <a:ext cx="7429500" cy="43011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3051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0" dirty="0"/>
              <a:t>Mise </a:t>
            </a:r>
            <a:r>
              <a:rPr dirty="0"/>
              <a:t>à </a:t>
            </a:r>
            <a:r>
              <a:rPr spc="-40" dirty="0"/>
              <a:t>jour </a:t>
            </a:r>
            <a:r>
              <a:rPr spc="-35" dirty="0"/>
              <a:t>des </a:t>
            </a:r>
            <a:r>
              <a:rPr spc="-40" dirty="0"/>
              <a:t>bases</a:t>
            </a:r>
            <a:r>
              <a:rPr spc="-470" dirty="0"/>
              <a:t> </a:t>
            </a:r>
            <a:r>
              <a:rPr spc="-25" dirty="0"/>
              <a:t>de  </a:t>
            </a:r>
            <a:r>
              <a:rPr spc="-45" dirty="0"/>
              <a:t>données</a:t>
            </a:r>
          </a:p>
        </p:txBody>
      </p:sp>
      <p:sp>
        <p:nvSpPr>
          <p:cNvPr id="5" name="object 5"/>
          <p:cNvSpPr txBox="1"/>
          <p:nvPr/>
        </p:nvSpPr>
        <p:spPr>
          <a:xfrm>
            <a:off x="810260" y="1373982"/>
            <a:ext cx="7502525" cy="3105337"/>
          </a:xfrm>
          <a:prstGeom prst="rect">
            <a:avLst/>
          </a:prstGeom>
        </p:spPr>
        <p:txBody>
          <a:bodyPr vert="horz" wrap="square" lIns="0" tIns="47625" rIns="0" bIns="0" rtlCol="0">
            <a:spAutoFit/>
          </a:bodyPr>
          <a:lstStyle/>
          <a:p>
            <a:pPr marL="104139" marR="48260" indent="-92075">
              <a:lnSpc>
                <a:spcPts val="2160"/>
              </a:lnSpc>
              <a:spcBef>
                <a:spcPts val="375"/>
              </a:spcBef>
              <a:buClr>
                <a:srgbClr val="D24717"/>
              </a:buClr>
              <a:buFont typeface="Wingdings"/>
              <a:buChar char=""/>
              <a:tabLst>
                <a:tab pos="271145" algn="l"/>
              </a:tabLst>
            </a:pPr>
            <a:r>
              <a:rPr sz="1400" dirty="0">
                <a:solidFill>
                  <a:srgbClr val="404040"/>
                </a:solidFill>
                <a:latin typeface="Calibri"/>
                <a:cs typeface="Calibri"/>
              </a:rPr>
              <a:t>Un outil qui </a:t>
            </a:r>
            <a:r>
              <a:rPr sz="1400" spc="-15" dirty="0">
                <a:solidFill>
                  <a:srgbClr val="404040"/>
                </a:solidFill>
                <a:latin typeface="Calibri"/>
                <a:cs typeface="Calibri"/>
              </a:rPr>
              <a:t>tente </a:t>
            </a:r>
            <a:r>
              <a:rPr sz="1400" spc="-5" dirty="0">
                <a:solidFill>
                  <a:srgbClr val="404040"/>
                </a:solidFill>
                <a:latin typeface="Calibri"/>
                <a:cs typeface="Calibri"/>
              </a:rPr>
              <a:t>de </a:t>
            </a:r>
            <a:r>
              <a:rPr sz="1400" spc="-10" dirty="0">
                <a:solidFill>
                  <a:srgbClr val="404040"/>
                </a:solidFill>
                <a:latin typeface="Calibri"/>
                <a:cs typeface="Calibri"/>
              </a:rPr>
              <a:t>résoudre </a:t>
            </a:r>
            <a:r>
              <a:rPr sz="1400" dirty="0">
                <a:solidFill>
                  <a:srgbClr val="404040"/>
                </a:solidFill>
                <a:latin typeface="Calibri"/>
                <a:cs typeface="Calibri"/>
              </a:rPr>
              <a:t>le </a:t>
            </a:r>
            <a:r>
              <a:rPr sz="1400" spc="-10" dirty="0">
                <a:solidFill>
                  <a:srgbClr val="404040"/>
                </a:solidFill>
                <a:latin typeface="Calibri"/>
                <a:cs typeface="Calibri"/>
              </a:rPr>
              <a:t>problème </a:t>
            </a:r>
            <a:r>
              <a:rPr sz="1400" spc="-15" dirty="0">
                <a:solidFill>
                  <a:srgbClr val="404040"/>
                </a:solidFill>
                <a:latin typeface="Calibri"/>
                <a:cs typeface="Calibri"/>
              </a:rPr>
              <a:t>complexe </a:t>
            </a:r>
            <a:r>
              <a:rPr sz="1400" spc="-5" dirty="0">
                <a:solidFill>
                  <a:srgbClr val="404040"/>
                </a:solidFill>
                <a:latin typeface="Calibri"/>
                <a:cs typeface="Calibri"/>
              </a:rPr>
              <a:t>des mises </a:t>
            </a:r>
            <a:r>
              <a:rPr sz="1400" dirty="0">
                <a:solidFill>
                  <a:srgbClr val="404040"/>
                </a:solidFill>
                <a:latin typeface="Calibri"/>
                <a:cs typeface="Calibri"/>
              </a:rPr>
              <a:t>à </a:t>
            </a:r>
            <a:r>
              <a:rPr sz="1400" spc="-5" dirty="0">
                <a:solidFill>
                  <a:srgbClr val="404040"/>
                </a:solidFill>
                <a:latin typeface="Calibri"/>
                <a:cs typeface="Calibri"/>
              </a:rPr>
              <a:t>jour  de base de données </a:t>
            </a:r>
            <a:r>
              <a:rPr sz="1400" spc="-10" dirty="0">
                <a:solidFill>
                  <a:srgbClr val="404040"/>
                </a:solidFill>
                <a:latin typeface="Calibri"/>
                <a:cs typeface="Calibri"/>
              </a:rPr>
              <a:t>est</a:t>
            </a:r>
            <a:r>
              <a:rPr sz="1400" spc="15" dirty="0">
                <a:solidFill>
                  <a:srgbClr val="404040"/>
                </a:solidFill>
                <a:latin typeface="Calibri"/>
                <a:cs typeface="Calibri"/>
              </a:rPr>
              <a:t> </a:t>
            </a:r>
            <a:r>
              <a:rPr sz="1400" spc="-5" dirty="0">
                <a:solidFill>
                  <a:srgbClr val="404040"/>
                </a:solidFill>
                <a:latin typeface="Calibri"/>
                <a:cs typeface="Calibri"/>
              </a:rPr>
              <a:t>Liquibase.</a:t>
            </a:r>
            <a:endParaRPr sz="1400" dirty="0">
              <a:latin typeface="Calibri"/>
              <a:cs typeface="Calibri"/>
            </a:endParaRPr>
          </a:p>
          <a:p>
            <a:pPr>
              <a:lnSpc>
                <a:spcPct val="100000"/>
              </a:lnSpc>
              <a:spcBef>
                <a:spcPts val="25"/>
              </a:spcBef>
              <a:buClr>
                <a:srgbClr val="D24717"/>
              </a:buClr>
              <a:buFont typeface="Wingdings"/>
              <a:buChar char=""/>
            </a:pPr>
            <a:endParaRPr sz="1600" dirty="0">
              <a:latin typeface="Times New Roman"/>
              <a:cs typeface="Times New Roman"/>
            </a:endParaRPr>
          </a:p>
          <a:p>
            <a:pPr marL="104139" marR="619125" indent="-92075">
              <a:lnSpc>
                <a:spcPts val="2160"/>
              </a:lnSpc>
              <a:spcBef>
                <a:spcPts val="5"/>
              </a:spcBef>
              <a:buClr>
                <a:srgbClr val="D24717"/>
              </a:buClr>
              <a:buFont typeface="Wingdings"/>
              <a:buChar char=""/>
              <a:tabLst>
                <a:tab pos="271145" algn="l"/>
              </a:tabLst>
            </a:pPr>
            <a:r>
              <a:rPr sz="1400" dirty="0">
                <a:solidFill>
                  <a:srgbClr val="404040"/>
                </a:solidFill>
                <a:latin typeface="Calibri"/>
                <a:cs typeface="Calibri"/>
              </a:rPr>
              <a:t>Liquibase </a:t>
            </a:r>
            <a:r>
              <a:rPr sz="1400" spc="-10" dirty="0">
                <a:solidFill>
                  <a:srgbClr val="404040"/>
                </a:solidFill>
                <a:latin typeface="Calibri"/>
                <a:cs typeface="Calibri"/>
              </a:rPr>
              <a:t>est </a:t>
            </a:r>
            <a:r>
              <a:rPr sz="1400" dirty="0">
                <a:solidFill>
                  <a:srgbClr val="404040"/>
                </a:solidFill>
                <a:latin typeface="Calibri"/>
                <a:cs typeface="Calibri"/>
              </a:rPr>
              <a:t>un </a:t>
            </a:r>
            <a:r>
              <a:rPr sz="1400" spc="-5" dirty="0">
                <a:solidFill>
                  <a:srgbClr val="404040"/>
                </a:solidFill>
                <a:latin typeface="Calibri"/>
                <a:cs typeface="Calibri"/>
              </a:rPr>
              <a:t>outil </a:t>
            </a:r>
            <a:r>
              <a:rPr sz="1400" dirty="0">
                <a:solidFill>
                  <a:srgbClr val="404040"/>
                </a:solidFill>
                <a:latin typeface="Calibri"/>
                <a:cs typeface="Calibri"/>
              </a:rPr>
              <a:t>open </a:t>
            </a:r>
            <a:r>
              <a:rPr sz="1400" spc="-10" dirty="0">
                <a:solidFill>
                  <a:srgbClr val="404040"/>
                </a:solidFill>
                <a:latin typeface="Calibri"/>
                <a:cs typeface="Calibri"/>
              </a:rPr>
              <a:t>source </a:t>
            </a:r>
            <a:r>
              <a:rPr sz="1400" dirty="0">
                <a:solidFill>
                  <a:srgbClr val="404040"/>
                </a:solidFill>
                <a:latin typeface="Calibri"/>
                <a:cs typeface="Calibri"/>
              </a:rPr>
              <a:t>qui </a:t>
            </a:r>
            <a:r>
              <a:rPr sz="1400" spc="-5" dirty="0">
                <a:solidFill>
                  <a:srgbClr val="404040"/>
                </a:solidFill>
                <a:latin typeface="Calibri"/>
                <a:cs typeface="Calibri"/>
              </a:rPr>
              <a:t>permet </a:t>
            </a:r>
            <a:r>
              <a:rPr sz="1400" spc="-10" dirty="0">
                <a:solidFill>
                  <a:srgbClr val="404040"/>
                </a:solidFill>
                <a:latin typeface="Calibri"/>
                <a:cs typeface="Calibri"/>
              </a:rPr>
              <a:t>d'organiser </a:t>
            </a:r>
            <a:r>
              <a:rPr sz="1400" spc="-5" dirty="0">
                <a:solidFill>
                  <a:srgbClr val="404040"/>
                </a:solidFill>
                <a:latin typeface="Calibri"/>
                <a:cs typeface="Calibri"/>
              </a:rPr>
              <a:t>des  </a:t>
            </a:r>
            <a:r>
              <a:rPr sz="1400" spc="-10" dirty="0">
                <a:solidFill>
                  <a:srgbClr val="404040"/>
                </a:solidFill>
                <a:latin typeface="Calibri"/>
                <a:cs typeface="Calibri"/>
              </a:rPr>
              <a:t>processus </a:t>
            </a:r>
            <a:r>
              <a:rPr sz="1400" spc="-5" dirty="0">
                <a:solidFill>
                  <a:srgbClr val="404040"/>
                </a:solidFill>
                <a:latin typeface="Calibri"/>
                <a:cs typeface="Calibri"/>
              </a:rPr>
              <a:t>de mises </a:t>
            </a:r>
            <a:r>
              <a:rPr sz="1400" dirty="0">
                <a:solidFill>
                  <a:srgbClr val="404040"/>
                </a:solidFill>
                <a:latin typeface="Calibri"/>
                <a:cs typeface="Calibri"/>
              </a:rPr>
              <a:t>à jour </a:t>
            </a:r>
            <a:r>
              <a:rPr sz="1400" spc="-10" dirty="0">
                <a:solidFill>
                  <a:srgbClr val="404040"/>
                </a:solidFill>
                <a:latin typeface="Calibri"/>
                <a:cs typeface="Calibri"/>
              </a:rPr>
              <a:t>entre </a:t>
            </a:r>
            <a:r>
              <a:rPr sz="1400" spc="-15" dirty="0">
                <a:solidFill>
                  <a:srgbClr val="404040"/>
                </a:solidFill>
                <a:latin typeface="Calibri"/>
                <a:cs typeface="Calibri"/>
              </a:rPr>
              <a:t>versions </a:t>
            </a:r>
            <a:r>
              <a:rPr sz="1400" spc="-5" dirty="0">
                <a:solidFill>
                  <a:srgbClr val="404040"/>
                </a:solidFill>
                <a:latin typeface="Calibri"/>
                <a:cs typeface="Calibri"/>
              </a:rPr>
              <a:t>d'une base de données </a:t>
            </a:r>
            <a:r>
              <a:rPr sz="1400" dirty="0">
                <a:solidFill>
                  <a:srgbClr val="404040"/>
                </a:solidFill>
                <a:latin typeface="Calibri"/>
                <a:cs typeface="Calibri"/>
              </a:rPr>
              <a:t>à  </a:t>
            </a:r>
            <a:r>
              <a:rPr sz="1400" spc="-25" dirty="0">
                <a:solidFill>
                  <a:srgbClr val="404040"/>
                </a:solidFill>
                <a:latin typeface="Calibri"/>
                <a:cs typeface="Calibri"/>
              </a:rPr>
              <a:t>travers </a:t>
            </a:r>
            <a:r>
              <a:rPr sz="1400" dirty="0">
                <a:solidFill>
                  <a:srgbClr val="404040"/>
                </a:solidFill>
                <a:latin typeface="Calibri"/>
                <a:cs typeface="Calibri"/>
              </a:rPr>
              <a:t>une </a:t>
            </a:r>
            <a:r>
              <a:rPr sz="1400" spc="-5" dirty="0">
                <a:solidFill>
                  <a:srgbClr val="404040"/>
                </a:solidFill>
                <a:latin typeface="Calibri"/>
                <a:cs typeface="Calibri"/>
              </a:rPr>
              <a:t>approche de </a:t>
            </a:r>
            <a:r>
              <a:rPr sz="1400" dirty="0">
                <a:solidFill>
                  <a:srgbClr val="404040"/>
                </a:solidFill>
                <a:latin typeface="Calibri"/>
                <a:cs typeface="Calibri"/>
              </a:rPr>
              <a:t>haut</a:t>
            </a:r>
            <a:r>
              <a:rPr sz="1400" spc="20" dirty="0">
                <a:solidFill>
                  <a:srgbClr val="404040"/>
                </a:solidFill>
                <a:latin typeface="Calibri"/>
                <a:cs typeface="Calibri"/>
              </a:rPr>
              <a:t> </a:t>
            </a:r>
            <a:r>
              <a:rPr sz="1400" spc="-10" dirty="0">
                <a:solidFill>
                  <a:srgbClr val="404040"/>
                </a:solidFill>
                <a:latin typeface="Calibri"/>
                <a:cs typeface="Calibri"/>
              </a:rPr>
              <a:t>niveau.</a:t>
            </a:r>
            <a:endParaRPr sz="1400" dirty="0">
              <a:latin typeface="Calibri"/>
              <a:cs typeface="Calibri"/>
            </a:endParaRPr>
          </a:p>
          <a:p>
            <a:pPr>
              <a:lnSpc>
                <a:spcPct val="100000"/>
              </a:lnSpc>
              <a:spcBef>
                <a:spcPts val="40"/>
              </a:spcBef>
              <a:buClr>
                <a:srgbClr val="D24717"/>
              </a:buClr>
              <a:buFont typeface="Wingdings"/>
              <a:buChar char=""/>
            </a:pPr>
            <a:endParaRPr sz="1600" dirty="0">
              <a:latin typeface="Times New Roman"/>
              <a:cs typeface="Times New Roman"/>
            </a:endParaRPr>
          </a:p>
          <a:p>
            <a:pPr marL="104139" marR="259715" indent="-92075" algn="just">
              <a:lnSpc>
                <a:spcPts val="2160"/>
              </a:lnSpc>
              <a:buClr>
                <a:srgbClr val="D24717"/>
              </a:buClr>
              <a:buFont typeface="Wingdings"/>
              <a:buChar char=""/>
              <a:tabLst>
                <a:tab pos="271145" algn="l"/>
              </a:tabLst>
            </a:pPr>
            <a:r>
              <a:rPr sz="1400" dirty="0">
                <a:solidFill>
                  <a:srgbClr val="404040"/>
                </a:solidFill>
                <a:latin typeface="Calibri"/>
                <a:cs typeface="Calibri"/>
              </a:rPr>
              <a:t>Liquibase </a:t>
            </a:r>
            <a:r>
              <a:rPr sz="1400" spc="-15" dirty="0">
                <a:solidFill>
                  <a:srgbClr val="404040"/>
                </a:solidFill>
                <a:latin typeface="Calibri"/>
                <a:cs typeface="Calibri"/>
              </a:rPr>
              <a:t>garde </a:t>
            </a:r>
            <a:r>
              <a:rPr sz="1400" spc="-5" dirty="0">
                <a:solidFill>
                  <a:srgbClr val="404040"/>
                </a:solidFill>
                <a:latin typeface="Calibri"/>
                <a:cs typeface="Calibri"/>
              </a:rPr>
              <a:t>un </a:t>
            </a:r>
            <a:r>
              <a:rPr sz="1400" spc="-10" dirty="0">
                <a:solidFill>
                  <a:srgbClr val="404040"/>
                </a:solidFill>
                <a:latin typeface="Calibri"/>
                <a:cs typeface="Calibri"/>
              </a:rPr>
              <a:t>historique </a:t>
            </a:r>
            <a:r>
              <a:rPr sz="1400" spc="-5" dirty="0">
                <a:solidFill>
                  <a:srgbClr val="404040"/>
                </a:solidFill>
                <a:latin typeface="Calibri"/>
                <a:cs typeface="Calibri"/>
              </a:rPr>
              <a:t>des mises </a:t>
            </a:r>
            <a:r>
              <a:rPr sz="1400" dirty="0">
                <a:solidFill>
                  <a:srgbClr val="404040"/>
                </a:solidFill>
                <a:latin typeface="Calibri"/>
                <a:cs typeface="Calibri"/>
              </a:rPr>
              <a:t>à jour appliquées dans une  </a:t>
            </a:r>
            <a:r>
              <a:rPr sz="1400" spc="-5" dirty="0">
                <a:solidFill>
                  <a:srgbClr val="404040"/>
                </a:solidFill>
                <a:latin typeface="Calibri"/>
                <a:cs typeface="Calibri"/>
              </a:rPr>
              <a:t>table de </a:t>
            </a:r>
            <a:r>
              <a:rPr sz="1400" dirty="0">
                <a:solidFill>
                  <a:srgbClr val="404040"/>
                </a:solidFill>
                <a:latin typeface="Calibri"/>
                <a:cs typeface="Calibri"/>
              </a:rPr>
              <a:t>la base </a:t>
            </a:r>
            <a:r>
              <a:rPr sz="1400" spc="-5" dirty="0">
                <a:solidFill>
                  <a:srgbClr val="404040"/>
                </a:solidFill>
                <a:latin typeface="Calibri"/>
                <a:cs typeface="Calibri"/>
              </a:rPr>
              <a:t>de données. </a:t>
            </a:r>
            <a:r>
              <a:rPr sz="1400" dirty="0">
                <a:solidFill>
                  <a:srgbClr val="404040"/>
                </a:solidFill>
                <a:latin typeface="Calibri"/>
                <a:cs typeface="Calibri"/>
              </a:rPr>
              <a:t>Il </a:t>
            </a:r>
            <a:r>
              <a:rPr sz="1400" spc="-5" dirty="0">
                <a:solidFill>
                  <a:srgbClr val="404040"/>
                </a:solidFill>
                <a:latin typeface="Calibri"/>
                <a:cs typeface="Calibri"/>
              </a:rPr>
              <a:t>peut ainsi aisément amener n'importe  </a:t>
            </a:r>
            <a:r>
              <a:rPr sz="1400" dirty="0">
                <a:solidFill>
                  <a:srgbClr val="404040"/>
                </a:solidFill>
                <a:latin typeface="Calibri"/>
                <a:cs typeface="Calibri"/>
              </a:rPr>
              <a:t>quelle base </a:t>
            </a:r>
            <a:r>
              <a:rPr sz="1400" spc="-20" dirty="0">
                <a:solidFill>
                  <a:srgbClr val="404040"/>
                </a:solidFill>
                <a:latin typeface="Calibri"/>
                <a:cs typeface="Calibri"/>
              </a:rPr>
              <a:t>vers </a:t>
            </a:r>
            <a:r>
              <a:rPr sz="1400" spc="-15" dirty="0">
                <a:solidFill>
                  <a:srgbClr val="404040"/>
                </a:solidFill>
                <a:latin typeface="Calibri"/>
                <a:cs typeface="Calibri"/>
              </a:rPr>
              <a:t>l'état</a:t>
            </a:r>
            <a:r>
              <a:rPr sz="1400" spc="40" dirty="0">
                <a:solidFill>
                  <a:srgbClr val="404040"/>
                </a:solidFill>
                <a:latin typeface="Calibri"/>
                <a:cs typeface="Calibri"/>
              </a:rPr>
              <a:t> </a:t>
            </a:r>
            <a:r>
              <a:rPr sz="1400" spc="-5" dirty="0">
                <a:solidFill>
                  <a:srgbClr val="404040"/>
                </a:solidFill>
                <a:latin typeface="Calibri"/>
                <a:cs typeface="Calibri"/>
              </a:rPr>
              <a:t>souhaité.</a:t>
            </a:r>
            <a:endParaRPr sz="1400" dirty="0">
              <a:latin typeface="Calibri"/>
              <a:cs typeface="Calibri"/>
            </a:endParaRPr>
          </a:p>
          <a:p>
            <a:pPr>
              <a:lnSpc>
                <a:spcPct val="100000"/>
              </a:lnSpc>
              <a:spcBef>
                <a:spcPts val="25"/>
              </a:spcBef>
              <a:buClr>
                <a:srgbClr val="D24717"/>
              </a:buClr>
              <a:buFont typeface="Wingdings"/>
              <a:buChar char=""/>
            </a:pPr>
            <a:endParaRPr sz="1600" dirty="0">
              <a:latin typeface="Times New Roman"/>
              <a:cs typeface="Times New Roman"/>
            </a:endParaRPr>
          </a:p>
          <a:p>
            <a:pPr marL="104139" marR="5080" indent="-92075">
              <a:lnSpc>
                <a:spcPts val="2160"/>
              </a:lnSpc>
              <a:buClr>
                <a:srgbClr val="D24717"/>
              </a:buClr>
              <a:buFont typeface="Wingdings"/>
              <a:buChar char=""/>
              <a:tabLst>
                <a:tab pos="271145" algn="l"/>
              </a:tabLst>
            </a:pPr>
            <a:r>
              <a:rPr sz="1400" spc="-20" dirty="0">
                <a:solidFill>
                  <a:srgbClr val="404040"/>
                </a:solidFill>
                <a:latin typeface="Calibri"/>
                <a:cs typeface="Calibri"/>
              </a:rPr>
              <a:t>Par </a:t>
            </a:r>
            <a:r>
              <a:rPr sz="1400" spc="-5" dirty="0">
                <a:solidFill>
                  <a:srgbClr val="404040"/>
                </a:solidFill>
                <a:latin typeface="Calibri"/>
                <a:cs typeface="Calibri"/>
              </a:rPr>
              <a:t>conséquent, pas </a:t>
            </a:r>
            <a:r>
              <a:rPr sz="1400" dirty="0">
                <a:solidFill>
                  <a:srgbClr val="404040"/>
                </a:solidFill>
                <a:latin typeface="Calibri"/>
                <a:cs typeface="Calibri"/>
              </a:rPr>
              <a:t>de </a:t>
            </a:r>
            <a:r>
              <a:rPr sz="1400" spc="-5" dirty="0">
                <a:solidFill>
                  <a:srgbClr val="404040"/>
                </a:solidFill>
                <a:latin typeface="Calibri"/>
                <a:cs typeface="Calibri"/>
              </a:rPr>
              <a:t>risque d'appliquer deux </a:t>
            </a:r>
            <a:r>
              <a:rPr sz="1400" spc="-15" dirty="0">
                <a:solidFill>
                  <a:srgbClr val="404040"/>
                </a:solidFill>
                <a:latin typeface="Calibri"/>
                <a:cs typeface="Calibri"/>
              </a:rPr>
              <a:t>fois </a:t>
            </a:r>
            <a:r>
              <a:rPr sz="1400" spc="-5" dirty="0">
                <a:solidFill>
                  <a:srgbClr val="404040"/>
                </a:solidFill>
                <a:latin typeface="Calibri"/>
                <a:cs typeface="Calibri"/>
              </a:rPr>
              <a:t>le même </a:t>
            </a:r>
            <a:r>
              <a:rPr sz="1400" spc="-10" dirty="0">
                <a:solidFill>
                  <a:srgbClr val="404040"/>
                </a:solidFill>
                <a:latin typeface="Calibri"/>
                <a:cs typeface="Calibri"/>
              </a:rPr>
              <a:t>script </a:t>
            </a:r>
            <a:r>
              <a:rPr sz="1400" spc="-5" dirty="0">
                <a:solidFill>
                  <a:srgbClr val="404040"/>
                </a:solidFill>
                <a:latin typeface="Calibri"/>
                <a:cs typeface="Calibri"/>
              </a:rPr>
              <a:t>de  mise </a:t>
            </a:r>
            <a:r>
              <a:rPr sz="1400" dirty="0">
                <a:solidFill>
                  <a:srgbClr val="404040"/>
                </a:solidFill>
                <a:latin typeface="Calibri"/>
                <a:cs typeface="Calibri"/>
              </a:rPr>
              <a:t>à jour : Liquibase applique </a:t>
            </a:r>
            <a:r>
              <a:rPr sz="1400" spc="-5" dirty="0">
                <a:solidFill>
                  <a:srgbClr val="404040"/>
                </a:solidFill>
                <a:latin typeface="Calibri"/>
                <a:cs typeface="Calibri"/>
              </a:rPr>
              <a:t>seulement les scripts </a:t>
            </a:r>
            <a:r>
              <a:rPr sz="1400" dirty="0">
                <a:solidFill>
                  <a:srgbClr val="404040"/>
                </a:solidFill>
                <a:latin typeface="Calibri"/>
                <a:cs typeface="Calibri"/>
              </a:rPr>
              <a:t>qui </a:t>
            </a:r>
            <a:r>
              <a:rPr sz="1400" spc="-10" dirty="0">
                <a:solidFill>
                  <a:srgbClr val="404040"/>
                </a:solidFill>
                <a:latin typeface="Calibri"/>
                <a:cs typeface="Calibri"/>
              </a:rPr>
              <a:t>n'ont </a:t>
            </a:r>
            <a:r>
              <a:rPr sz="1400" spc="-5" dirty="0">
                <a:solidFill>
                  <a:srgbClr val="404040"/>
                </a:solidFill>
                <a:latin typeface="Calibri"/>
                <a:cs typeface="Calibri"/>
              </a:rPr>
              <a:t>pas  encore </a:t>
            </a:r>
            <a:r>
              <a:rPr sz="1400" spc="-15" dirty="0">
                <a:solidFill>
                  <a:srgbClr val="404040"/>
                </a:solidFill>
                <a:latin typeface="Calibri"/>
                <a:cs typeface="Calibri"/>
              </a:rPr>
              <a:t>été</a:t>
            </a:r>
            <a:r>
              <a:rPr sz="1400" spc="-10" dirty="0">
                <a:solidFill>
                  <a:srgbClr val="404040"/>
                </a:solidFill>
                <a:latin typeface="Calibri"/>
                <a:cs typeface="Calibri"/>
              </a:rPr>
              <a:t> </a:t>
            </a:r>
            <a:r>
              <a:rPr sz="1400" dirty="0">
                <a:solidFill>
                  <a:srgbClr val="404040"/>
                </a:solidFill>
                <a:latin typeface="Calibri"/>
                <a:cs typeface="Calibri"/>
              </a:rPr>
              <a:t>appliqués.</a:t>
            </a:r>
            <a:endParaRPr sz="1400" dirty="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7" name="object 2"/>
          <p:cNvSpPr txBox="1"/>
          <p:nvPr/>
        </p:nvSpPr>
        <p:spPr>
          <a:xfrm>
            <a:off x="902005" y="681286"/>
            <a:ext cx="3137535" cy="566822"/>
          </a:xfrm>
          <a:prstGeom prst="rect">
            <a:avLst/>
          </a:prstGeom>
        </p:spPr>
        <p:txBody>
          <a:bodyPr vert="horz" wrap="square" lIns="0" tIns="12700" rIns="0" bIns="0" rtlCol="0">
            <a:spAutoFit/>
          </a:bodyPr>
          <a:lstStyle/>
          <a:p>
            <a:pPr marL="12700">
              <a:spcBef>
                <a:spcPts val="100"/>
              </a:spcBef>
            </a:pPr>
            <a:r>
              <a:rPr lang="en-US" sz="3600" b="1" spc="-50" dirty="0" err="1">
                <a:latin typeface="Trebuchet MS"/>
                <a:ea typeface="+mj-ea"/>
                <a:cs typeface="Trebuchet MS"/>
              </a:rPr>
              <a:t>Liquibase</a:t>
            </a:r>
            <a:endParaRPr sz="3600" b="1" spc="-50" dirty="0">
              <a:latin typeface="Trebuchet MS"/>
              <a:ea typeface="+mj-ea"/>
              <a:cs typeface="Trebuchet MS"/>
            </a:endParaRPr>
          </a:p>
        </p:txBody>
      </p:sp>
    </p:spTree>
    <p:extLst>
      <p:ext uri="{BB962C8B-B14F-4D97-AF65-F5344CB8AC3E}">
        <p14:creationId xmlns:p14="http://schemas.microsoft.com/office/powerpoint/2010/main" val="4584600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754053"/>
          </a:xfrm>
          <a:prstGeom prst="rect">
            <a:avLst/>
          </a:prstGeom>
        </p:spPr>
        <p:txBody>
          <a:bodyPr vert="horz" wrap="square" lIns="0" tIns="124460" rIns="0" bIns="0" rtlCol="0">
            <a:spAutoFit/>
          </a:bodyPr>
          <a:lstStyle/>
          <a:p>
            <a:pPr marL="12700" marR="5080">
              <a:lnSpc>
                <a:spcPts val="4900"/>
              </a:lnSpc>
              <a:spcBef>
                <a:spcPts val="980"/>
              </a:spcBef>
            </a:pPr>
            <a:r>
              <a:rPr spc="-40" dirty="0"/>
              <a:t>Mise </a:t>
            </a:r>
            <a:r>
              <a:rPr dirty="0"/>
              <a:t>à </a:t>
            </a:r>
            <a:r>
              <a:rPr spc="-40" dirty="0"/>
              <a:t>jour </a:t>
            </a:r>
            <a:r>
              <a:rPr spc="-35" dirty="0"/>
              <a:t>des </a:t>
            </a:r>
            <a:r>
              <a:rPr spc="-40" dirty="0"/>
              <a:t>bases</a:t>
            </a:r>
            <a:r>
              <a:rPr spc="-470" dirty="0"/>
              <a:t> </a:t>
            </a:r>
            <a:r>
              <a:rPr spc="-25" dirty="0"/>
              <a:t>de  </a:t>
            </a:r>
            <a:r>
              <a:rPr spc="-45" dirty="0"/>
              <a:t>données</a:t>
            </a:r>
          </a:p>
        </p:txBody>
      </p:sp>
      <p:sp>
        <p:nvSpPr>
          <p:cNvPr id="5" name="object 5"/>
          <p:cNvSpPr txBox="1"/>
          <p:nvPr/>
        </p:nvSpPr>
        <p:spPr>
          <a:xfrm>
            <a:off x="810260" y="1373982"/>
            <a:ext cx="7522209" cy="2591992"/>
          </a:xfrm>
          <a:prstGeom prst="rect">
            <a:avLst/>
          </a:prstGeom>
        </p:spPr>
        <p:txBody>
          <a:bodyPr vert="horz" wrap="square" lIns="0" tIns="43180" rIns="0" bIns="0" rtlCol="0">
            <a:spAutoFit/>
          </a:bodyPr>
          <a:lstStyle/>
          <a:p>
            <a:pPr marL="104139" marR="133985" indent="-92075">
              <a:lnSpc>
                <a:spcPct val="90000"/>
              </a:lnSpc>
              <a:spcBef>
                <a:spcPts val="340"/>
              </a:spcBef>
              <a:buClr>
                <a:srgbClr val="D24717"/>
              </a:buClr>
              <a:buFont typeface="Wingdings"/>
              <a:buChar char=""/>
              <a:tabLst>
                <a:tab pos="271145" algn="l"/>
              </a:tabLst>
            </a:pPr>
            <a:r>
              <a:rPr sz="1600" dirty="0">
                <a:solidFill>
                  <a:srgbClr val="404040"/>
                </a:solidFill>
                <a:latin typeface="Calibri"/>
                <a:cs typeface="Calibri"/>
              </a:rPr>
              <a:t>Liquibase </a:t>
            </a:r>
            <a:r>
              <a:rPr sz="1600" spc="-10" dirty="0">
                <a:solidFill>
                  <a:srgbClr val="404040"/>
                </a:solidFill>
                <a:latin typeface="Calibri"/>
                <a:cs typeface="Calibri"/>
              </a:rPr>
              <a:t>est </a:t>
            </a:r>
            <a:r>
              <a:rPr sz="1600" spc="-5" dirty="0">
                <a:solidFill>
                  <a:srgbClr val="404040"/>
                </a:solidFill>
                <a:latin typeface="Calibri"/>
                <a:cs typeface="Calibri"/>
              </a:rPr>
              <a:t>aussi </a:t>
            </a:r>
            <a:r>
              <a:rPr sz="1600" dirty="0">
                <a:solidFill>
                  <a:srgbClr val="404040"/>
                </a:solidFill>
                <a:latin typeface="Calibri"/>
                <a:cs typeface="Calibri"/>
              </a:rPr>
              <a:t>capable de </a:t>
            </a:r>
            <a:r>
              <a:rPr sz="1600" spc="-15" dirty="0">
                <a:solidFill>
                  <a:srgbClr val="404040"/>
                </a:solidFill>
                <a:latin typeface="Calibri"/>
                <a:cs typeface="Calibri"/>
              </a:rPr>
              <a:t>défaire </a:t>
            </a:r>
            <a:r>
              <a:rPr sz="1600" spc="-5" dirty="0">
                <a:solidFill>
                  <a:srgbClr val="404040"/>
                </a:solidFill>
                <a:latin typeface="Calibri"/>
                <a:cs typeface="Calibri"/>
              </a:rPr>
              <a:t>des changements, du moins  </a:t>
            </a:r>
            <a:r>
              <a:rPr sz="1600" dirty="0">
                <a:solidFill>
                  <a:srgbClr val="404040"/>
                </a:solidFill>
                <a:latin typeface="Calibri"/>
                <a:cs typeface="Calibri"/>
              </a:rPr>
              <a:t>pour </a:t>
            </a:r>
            <a:r>
              <a:rPr sz="1600" spc="-5" dirty="0">
                <a:solidFill>
                  <a:srgbClr val="404040"/>
                </a:solidFill>
                <a:latin typeface="Calibri"/>
                <a:cs typeface="Calibri"/>
              </a:rPr>
              <a:t>certains </a:t>
            </a:r>
            <a:r>
              <a:rPr sz="1600" dirty="0">
                <a:solidFill>
                  <a:srgbClr val="404040"/>
                </a:solidFill>
                <a:latin typeface="Calibri"/>
                <a:cs typeface="Calibri"/>
              </a:rPr>
              <a:t>types </a:t>
            </a:r>
            <a:r>
              <a:rPr sz="1600" spc="-5" dirty="0">
                <a:solidFill>
                  <a:srgbClr val="404040"/>
                </a:solidFill>
                <a:latin typeface="Calibri"/>
                <a:cs typeface="Calibri"/>
              </a:rPr>
              <a:t>de changements </a:t>
            </a:r>
            <a:r>
              <a:rPr sz="1600" spc="-10" dirty="0">
                <a:solidFill>
                  <a:srgbClr val="404040"/>
                </a:solidFill>
                <a:latin typeface="Calibri"/>
                <a:cs typeface="Calibri"/>
              </a:rPr>
              <a:t>(attention, </a:t>
            </a:r>
            <a:r>
              <a:rPr sz="1600" dirty="0">
                <a:solidFill>
                  <a:srgbClr val="404040"/>
                </a:solidFill>
                <a:latin typeface="Calibri"/>
                <a:cs typeface="Calibri"/>
              </a:rPr>
              <a:t>cela </a:t>
            </a:r>
            <a:r>
              <a:rPr sz="1600" spc="-5" dirty="0">
                <a:solidFill>
                  <a:srgbClr val="404040"/>
                </a:solidFill>
                <a:latin typeface="Calibri"/>
                <a:cs typeface="Calibri"/>
              </a:rPr>
              <a:t>ne fonctionne pas  pour </a:t>
            </a:r>
            <a:r>
              <a:rPr sz="1600" spc="-10" dirty="0">
                <a:solidFill>
                  <a:srgbClr val="404040"/>
                </a:solidFill>
                <a:latin typeface="Calibri"/>
                <a:cs typeface="Calibri"/>
              </a:rPr>
              <a:t>tous </a:t>
            </a:r>
            <a:r>
              <a:rPr sz="1600" dirty="0">
                <a:solidFill>
                  <a:srgbClr val="404040"/>
                </a:solidFill>
                <a:latin typeface="Calibri"/>
                <a:cs typeface="Calibri"/>
              </a:rPr>
              <a:t>les </a:t>
            </a:r>
            <a:r>
              <a:rPr sz="1600" spc="-5" dirty="0">
                <a:solidFill>
                  <a:srgbClr val="404040"/>
                </a:solidFill>
                <a:latin typeface="Calibri"/>
                <a:cs typeface="Calibri"/>
              </a:rPr>
              <a:t>changements (les données </a:t>
            </a:r>
            <a:r>
              <a:rPr sz="1600" dirty="0">
                <a:solidFill>
                  <a:srgbClr val="404040"/>
                </a:solidFill>
                <a:latin typeface="Calibri"/>
                <a:cs typeface="Calibri"/>
              </a:rPr>
              <a:t>d'une </a:t>
            </a:r>
            <a:r>
              <a:rPr sz="1600" spc="-5" dirty="0">
                <a:solidFill>
                  <a:srgbClr val="404040"/>
                </a:solidFill>
                <a:latin typeface="Calibri"/>
                <a:cs typeface="Calibri"/>
              </a:rPr>
              <a:t>table supprimée, </a:t>
            </a:r>
            <a:r>
              <a:rPr sz="1600" dirty="0">
                <a:solidFill>
                  <a:srgbClr val="404040"/>
                </a:solidFill>
                <a:latin typeface="Calibri"/>
                <a:cs typeface="Calibri"/>
              </a:rPr>
              <a:t>par  </a:t>
            </a:r>
            <a:r>
              <a:rPr sz="1600" spc="-15" dirty="0">
                <a:solidFill>
                  <a:srgbClr val="404040"/>
                </a:solidFill>
                <a:latin typeface="Calibri"/>
                <a:cs typeface="Calibri"/>
              </a:rPr>
              <a:t>exemple, </a:t>
            </a:r>
            <a:r>
              <a:rPr sz="1600" dirty="0">
                <a:solidFill>
                  <a:srgbClr val="404040"/>
                </a:solidFill>
                <a:latin typeface="Calibri"/>
                <a:cs typeface="Calibri"/>
              </a:rPr>
              <a:t>ne </a:t>
            </a:r>
            <a:r>
              <a:rPr sz="1600" spc="-10" dirty="0">
                <a:solidFill>
                  <a:srgbClr val="404040"/>
                </a:solidFill>
                <a:latin typeface="Calibri"/>
                <a:cs typeface="Calibri"/>
              </a:rPr>
              <a:t>peuvent </a:t>
            </a:r>
            <a:r>
              <a:rPr sz="1600" dirty="0">
                <a:solidFill>
                  <a:srgbClr val="404040"/>
                </a:solidFill>
                <a:latin typeface="Calibri"/>
                <a:cs typeface="Calibri"/>
              </a:rPr>
              <a:t>pas </a:t>
            </a:r>
            <a:r>
              <a:rPr sz="1600" spc="-10" dirty="0">
                <a:solidFill>
                  <a:srgbClr val="404040"/>
                </a:solidFill>
                <a:latin typeface="Calibri"/>
                <a:cs typeface="Calibri"/>
              </a:rPr>
              <a:t>être</a:t>
            </a:r>
            <a:r>
              <a:rPr sz="1600" spc="10" dirty="0">
                <a:solidFill>
                  <a:srgbClr val="404040"/>
                </a:solidFill>
                <a:latin typeface="Calibri"/>
                <a:cs typeface="Calibri"/>
              </a:rPr>
              <a:t> </a:t>
            </a:r>
            <a:r>
              <a:rPr sz="1600" spc="-10" dirty="0">
                <a:solidFill>
                  <a:srgbClr val="404040"/>
                </a:solidFill>
                <a:latin typeface="Calibri"/>
                <a:cs typeface="Calibri"/>
              </a:rPr>
              <a:t>restaurées)).</a:t>
            </a:r>
            <a:endParaRPr sz="1600" dirty="0">
              <a:latin typeface="Calibri"/>
              <a:cs typeface="Calibri"/>
            </a:endParaRPr>
          </a:p>
          <a:p>
            <a:pPr>
              <a:lnSpc>
                <a:spcPct val="100000"/>
              </a:lnSpc>
              <a:spcBef>
                <a:spcPts val="25"/>
              </a:spcBef>
              <a:buClr>
                <a:srgbClr val="D24717"/>
              </a:buClr>
              <a:buFont typeface="Wingdings"/>
              <a:buChar char=""/>
            </a:pPr>
            <a:endParaRPr dirty="0">
              <a:latin typeface="Times New Roman"/>
              <a:cs typeface="Times New Roman"/>
            </a:endParaRPr>
          </a:p>
          <a:p>
            <a:pPr marL="104139" marR="5080" indent="-92075">
              <a:lnSpc>
                <a:spcPct val="90100"/>
              </a:lnSpc>
              <a:buClr>
                <a:srgbClr val="D24717"/>
              </a:buClr>
              <a:buFont typeface="Wingdings"/>
              <a:buChar char=""/>
              <a:tabLst>
                <a:tab pos="271145" algn="l"/>
              </a:tabLst>
            </a:pPr>
            <a:r>
              <a:rPr sz="1600" dirty="0">
                <a:solidFill>
                  <a:srgbClr val="404040"/>
                </a:solidFill>
                <a:latin typeface="Calibri"/>
                <a:cs typeface="Calibri"/>
              </a:rPr>
              <a:t>Dans </a:t>
            </a:r>
            <a:r>
              <a:rPr sz="1600" spc="-5" dirty="0">
                <a:solidFill>
                  <a:srgbClr val="404040"/>
                </a:solidFill>
                <a:latin typeface="Calibri"/>
                <a:cs typeface="Calibri"/>
              </a:rPr>
              <a:t>Liquibase, les changements de </a:t>
            </a:r>
            <a:r>
              <a:rPr sz="1600" dirty="0">
                <a:solidFill>
                  <a:srgbClr val="404040"/>
                </a:solidFill>
                <a:latin typeface="Calibri"/>
                <a:cs typeface="Calibri"/>
              </a:rPr>
              <a:t>la base </a:t>
            </a:r>
            <a:r>
              <a:rPr sz="1600" spc="-5" dirty="0">
                <a:solidFill>
                  <a:srgbClr val="404040"/>
                </a:solidFill>
                <a:latin typeface="Calibri"/>
                <a:cs typeface="Calibri"/>
              </a:rPr>
              <a:t>de données </a:t>
            </a:r>
            <a:r>
              <a:rPr sz="1600" spc="-10" dirty="0">
                <a:solidFill>
                  <a:srgbClr val="404040"/>
                </a:solidFill>
                <a:latin typeface="Calibri"/>
                <a:cs typeface="Calibri"/>
              </a:rPr>
              <a:t>sont </a:t>
            </a:r>
            <a:r>
              <a:rPr sz="1600" dirty="0">
                <a:solidFill>
                  <a:srgbClr val="404040"/>
                </a:solidFill>
                <a:latin typeface="Calibri"/>
                <a:cs typeface="Calibri"/>
              </a:rPr>
              <a:t>aggrégés  </a:t>
            </a:r>
            <a:r>
              <a:rPr sz="1600" spc="-5" dirty="0">
                <a:solidFill>
                  <a:srgbClr val="404040"/>
                </a:solidFill>
                <a:latin typeface="Calibri"/>
                <a:cs typeface="Calibri"/>
              </a:rPr>
              <a:t>sous </a:t>
            </a:r>
            <a:r>
              <a:rPr sz="1600" dirty="0">
                <a:solidFill>
                  <a:srgbClr val="404040"/>
                </a:solidFill>
                <a:latin typeface="Calibri"/>
                <a:cs typeface="Calibri"/>
              </a:rPr>
              <a:t>la </a:t>
            </a:r>
            <a:r>
              <a:rPr sz="1600" spc="-10" dirty="0">
                <a:solidFill>
                  <a:srgbClr val="404040"/>
                </a:solidFill>
                <a:latin typeface="Calibri"/>
                <a:cs typeface="Calibri"/>
              </a:rPr>
              <a:t>forme </a:t>
            </a:r>
            <a:r>
              <a:rPr sz="1600" spc="-5" dirty="0">
                <a:solidFill>
                  <a:srgbClr val="404040"/>
                </a:solidFill>
                <a:latin typeface="Calibri"/>
                <a:cs typeface="Calibri"/>
              </a:rPr>
              <a:t>"d'ensembles </a:t>
            </a:r>
            <a:r>
              <a:rPr sz="1600" dirty="0">
                <a:solidFill>
                  <a:srgbClr val="404040"/>
                </a:solidFill>
                <a:latin typeface="Calibri"/>
                <a:cs typeface="Calibri"/>
              </a:rPr>
              <a:t>de </a:t>
            </a:r>
            <a:r>
              <a:rPr sz="1600" spc="-5" dirty="0">
                <a:solidFill>
                  <a:srgbClr val="404040"/>
                </a:solidFill>
                <a:latin typeface="Calibri"/>
                <a:cs typeface="Calibri"/>
              </a:rPr>
              <a:t>changement", </a:t>
            </a:r>
            <a:r>
              <a:rPr sz="1600" dirty="0">
                <a:solidFill>
                  <a:srgbClr val="404040"/>
                </a:solidFill>
                <a:latin typeface="Calibri"/>
                <a:cs typeface="Calibri"/>
              </a:rPr>
              <a:t>chacun </a:t>
            </a:r>
            <a:r>
              <a:rPr sz="1600" spc="-10" dirty="0">
                <a:solidFill>
                  <a:srgbClr val="404040"/>
                </a:solidFill>
                <a:latin typeface="Calibri"/>
                <a:cs typeface="Calibri"/>
              </a:rPr>
              <a:t>représentant </a:t>
            </a:r>
            <a:r>
              <a:rPr sz="1600" dirty="0">
                <a:solidFill>
                  <a:srgbClr val="404040"/>
                </a:solidFill>
                <a:latin typeface="Calibri"/>
                <a:cs typeface="Calibri"/>
              </a:rPr>
              <a:t>la  </a:t>
            </a:r>
            <a:r>
              <a:rPr sz="1600" spc="-5" dirty="0">
                <a:solidFill>
                  <a:srgbClr val="404040"/>
                </a:solidFill>
                <a:latin typeface="Calibri"/>
                <a:cs typeface="Calibri"/>
              </a:rPr>
              <a:t>mise </a:t>
            </a:r>
            <a:r>
              <a:rPr sz="1600" dirty="0">
                <a:solidFill>
                  <a:srgbClr val="404040"/>
                </a:solidFill>
                <a:latin typeface="Calibri"/>
                <a:cs typeface="Calibri"/>
              </a:rPr>
              <a:t>à jour dans </a:t>
            </a:r>
            <a:r>
              <a:rPr sz="1600" spc="-5" dirty="0">
                <a:solidFill>
                  <a:srgbClr val="404040"/>
                </a:solidFill>
                <a:latin typeface="Calibri"/>
                <a:cs typeface="Calibri"/>
              </a:rPr>
              <a:t>un </a:t>
            </a:r>
            <a:r>
              <a:rPr sz="1600" spc="-15" dirty="0">
                <a:solidFill>
                  <a:srgbClr val="404040"/>
                </a:solidFill>
                <a:latin typeface="Calibri"/>
                <a:cs typeface="Calibri"/>
              </a:rPr>
              <a:t>format </a:t>
            </a:r>
            <a:r>
              <a:rPr sz="1600" dirty="0">
                <a:solidFill>
                  <a:srgbClr val="404040"/>
                </a:solidFill>
                <a:latin typeface="Calibri"/>
                <a:cs typeface="Calibri"/>
              </a:rPr>
              <a:t>XML </a:t>
            </a:r>
            <a:r>
              <a:rPr sz="1600" spc="-5" dirty="0">
                <a:solidFill>
                  <a:srgbClr val="404040"/>
                </a:solidFill>
                <a:latin typeface="Calibri"/>
                <a:cs typeface="Calibri"/>
              </a:rPr>
              <a:t>indépendant de </a:t>
            </a:r>
            <a:r>
              <a:rPr sz="1600" dirty="0">
                <a:solidFill>
                  <a:srgbClr val="404040"/>
                </a:solidFill>
                <a:latin typeface="Calibri"/>
                <a:cs typeface="Calibri"/>
              </a:rPr>
              <a:t>la </a:t>
            </a:r>
            <a:r>
              <a:rPr sz="1600" spc="-5" dirty="0">
                <a:solidFill>
                  <a:srgbClr val="404040"/>
                </a:solidFill>
                <a:latin typeface="Calibri"/>
                <a:cs typeface="Calibri"/>
              </a:rPr>
              <a:t>base de </a:t>
            </a:r>
            <a:r>
              <a:rPr sz="1600" dirty="0">
                <a:solidFill>
                  <a:srgbClr val="404040"/>
                </a:solidFill>
                <a:latin typeface="Calibri"/>
                <a:cs typeface="Calibri"/>
              </a:rPr>
              <a:t>données.</a:t>
            </a:r>
            <a:endParaRPr sz="1600" dirty="0">
              <a:latin typeface="Calibri"/>
              <a:cs typeface="Calibri"/>
            </a:endParaRPr>
          </a:p>
          <a:p>
            <a:pPr>
              <a:lnSpc>
                <a:spcPct val="100000"/>
              </a:lnSpc>
              <a:spcBef>
                <a:spcPts val="40"/>
              </a:spcBef>
              <a:buClr>
                <a:srgbClr val="D24717"/>
              </a:buClr>
              <a:buFont typeface="Wingdings"/>
              <a:buChar char=""/>
            </a:pPr>
            <a:endParaRPr dirty="0">
              <a:latin typeface="Times New Roman"/>
              <a:cs typeface="Times New Roman"/>
            </a:endParaRPr>
          </a:p>
          <a:p>
            <a:pPr marL="104139" marR="88265" indent="-92075">
              <a:lnSpc>
                <a:spcPct val="90000"/>
              </a:lnSpc>
              <a:buClr>
                <a:srgbClr val="D24717"/>
              </a:buClr>
              <a:buFont typeface="Wingdings"/>
              <a:buChar char=""/>
              <a:tabLst>
                <a:tab pos="271145" algn="l"/>
              </a:tabLst>
            </a:pPr>
            <a:r>
              <a:rPr sz="1600" spc="-5" dirty="0">
                <a:solidFill>
                  <a:srgbClr val="404040"/>
                </a:solidFill>
                <a:latin typeface="Calibri"/>
                <a:cs typeface="Calibri"/>
              </a:rPr>
              <a:t>Ces ensembles de changement </a:t>
            </a:r>
            <a:r>
              <a:rPr sz="1600" spc="-10" dirty="0">
                <a:solidFill>
                  <a:srgbClr val="404040"/>
                </a:solidFill>
                <a:latin typeface="Calibri"/>
                <a:cs typeface="Calibri"/>
              </a:rPr>
              <a:t>peuvent </a:t>
            </a:r>
            <a:r>
              <a:rPr sz="1600" spc="-5" dirty="0">
                <a:solidFill>
                  <a:srgbClr val="404040"/>
                </a:solidFill>
                <a:latin typeface="Calibri"/>
                <a:cs typeface="Calibri"/>
              </a:rPr>
              <a:t>inclure </a:t>
            </a:r>
            <a:r>
              <a:rPr sz="1600" spc="-10" dirty="0">
                <a:solidFill>
                  <a:srgbClr val="404040"/>
                </a:solidFill>
                <a:latin typeface="Calibri"/>
                <a:cs typeface="Calibri"/>
              </a:rPr>
              <a:t>tous </a:t>
            </a:r>
            <a:r>
              <a:rPr sz="1600" spc="-5" dirty="0">
                <a:solidFill>
                  <a:srgbClr val="404040"/>
                </a:solidFill>
                <a:latin typeface="Calibri"/>
                <a:cs typeface="Calibri"/>
              </a:rPr>
              <a:t>les changements  </a:t>
            </a:r>
            <a:r>
              <a:rPr sz="1600" dirty="0">
                <a:solidFill>
                  <a:srgbClr val="404040"/>
                </a:solidFill>
                <a:latin typeface="Calibri"/>
                <a:cs typeface="Calibri"/>
              </a:rPr>
              <a:t>que </a:t>
            </a:r>
            <a:r>
              <a:rPr sz="1600" spc="-10" dirty="0">
                <a:solidFill>
                  <a:srgbClr val="404040"/>
                </a:solidFill>
                <a:latin typeface="Calibri"/>
                <a:cs typeface="Calibri"/>
              </a:rPr>
              <a:t>vous </a:t>
            </a:r>
            <a:r>
              <a:rPr sz="1600" spc="-5" dirty="0">
                <a:solidFill>
                  <a:srgbClr val="404040"/>
                </a:solidFill>
                <a:latin typeface="Calibri"/>
                <a:cs typeface="Calibri"/>
              </a:rPr>
              <a:t>pourriez appliquer </a:t>
            </a:r>
            <a:r>
              <a:rPr sz="1600" dirty="0">
                <a:solidFill>
                  <a:srgbClr val="404040"/>
                </a:solidFill>
                <a:latin typeface="Calibri"/>
                <a:cs typeface="Calibri"/>
              </a:rPr>
              <a:t>à une </a:t>
            </a:r>
            <a:r>
              <a:rPr sz="1600" spc="-5" dirty="0">
                <a:solidFill>
                  <a:srgbClr val="404040"/>
                </a:solidFill>
                <a:latin typeface="Calibri"/>
                <a:cs typeface="Calibri"/>
              </a:rPr>
              <a:t>base de données, de </a:t>
            </a:r>
            <a:r>
              <a:rPr sz="1600" dirty="0">
                <a:solidFill>
                  <a:srgbClr val="404040"/>
                </a:solidFill>
                <a:latin typeface="Calibri"/>
                <a:cs typeface="Calibri"/>
              </a:rPr>
              <a:t>la </a:t>
            </a:r>
            <a:r>
              <a:rPr sz="1600" spc="-10" dirty="0">
                <a:solidFill>
                  <a:srgbClr val="404040"/>
                </a:solidFill>
                <a:latin typeface="Calibri"/>
                <a:cs typeface="Calibri"/>
              </a:rPr>
              <a:t>création </a:t>
            </a:r>
            <a:r>
              <a:rPr sz="1600" spc="-5" dirty="0">
                <a:solidFill>
                  <a:srgbClr val="404040"/>
                </a:solidFill>
                <a:latin typeface="Calibri"/>
                <a:cs typeface="Calibri"/>
              </a:rPr>
              <a:t>ou  suppression </a:t>
            </a:r>
            <a:r>
              <a:rPr sz="1600" dirty="0">
                <a:solidFill>
                  <a:srgbClr val="404040"/>
                </a:solidFill>
                <a:latin typeface="Calibri"/>
                <a:cs typeface="Calibri"/>
              </a:rPr>
              <a:t>de </a:t>
            </a:r>
            <a:r>
              <a:rPr sz="1600" spc="-5" dirty="0">
                <a:solidFill>
                  <a:srgbClr val="404040"/>
                </a:solidFill>
                <a:latin typeface="Calibri"/>
                <a:cs typeface="Calibri"/>
              </a:rPr>
              <a:t>table </a:t>
            </a:r>
            <a:r>
              <a:rPr sz="1600" dirty="0">
                <a:solidFill>
                  <a:srgbClr val="404040"/>
                </a:solidFill>
                <a:latin typeface="Calibri"/>
                <a:cs typeface="Calibri"/>
              </a:rPr>
              <a:t>à la </a:t>
            </a:r>
            <a:r>
              <a:rPr sz="1600" spc="-10" dirty="0">
                <a:solidFill>
                  <a:srgbClr val="404040"/>
                </a:solidFill>
                <a:latin typeface="Calibri"/>
                <a:cs typeface="Calibri"/>
              </a:rPr>
              <a:t>création </a:t>
            </a:r>
            <a:r>
              <a:rPr sz="1600" dirty="0">
                <a:solidFill>
                  <a:srgbClr val="404040"/>
                </a:solidFill>
                <a:latin typeface="Calibri"/>
                <a:cs typeface="Calibri"/>
              </a:rPr>
              <a:t>ou </a:t>
            </a:r>
            <a:r>
              <a:rPr sz="1600" spc="-5" dirty="0">
                <a:solidFill>
                  <a:srgbClr val="404040"/>
                </a:solidFill>
                <a:latin typeface="Calibri"/>
                <a:cs typeface="Calibri"/>
              </a:rPr>
              <a:t>mise </a:t>
            </a:r>
            <a:r>
              <a:rPr sz="1600" dirty="0">
                <a:solidFill>
                  <a:srgbClr val="404040"/>
                </a:solidFill>
                <a:latin typeface="Calibri"/>
                <a:cs typeface="Calibri"/>
              </a:rPr>
              <a:t>à </a:t>
            </a:r>
            <a:r>
              <a:rPr sz="1600" spc="-5" dirty="0">
                <a:solidFill>
                  <a:srgbClr val="404040"/>
                </a:solidFill>
                <a:latin typeface="Calibri"/>
                <a:cs typeface="Calibri"/>
              </a:rPr>
              <a:t>jour </a:t>
            </a:r>
            <a:r>
              <a:rPr sz="1600" dirty="0">
                <a:solidFill>
                  <a:srgbClr val="404040"/>
                </a:solidFill>
                <a:latin typeface="Calibri"/>
                <a:cs typeface="Calibri"/>
              </a:rPr>
              <a:t>de </a:t>
            </a:r>
            <a:r>
              <a:rPr sz="1600" spc="-5" dirty="0">
                <a:solidFill>
                  <a:srgbClr val="404040"/>
                </a:solidFill>
                <a:latin typeface="Calibri"/>
                <a:cs typeface="Calibri"/>
              </a:rPr>
              <a:t>colonne, </a:t>
            </a:r>
            <a:r>
              <a:rPr sz="1600" spc="-10" dirty="0">
                <a:solidFill>
                  <a:srgbClr val="404040"/>
                </a:solidFill>
                <a:latin typeface="Calibri"/>
                <a:cs typeface="Calibri"/>
              </a:rPr>
              <a:t>index </a:t>
            </a:r>
            <a:r>
              <a:rPr sz="1600" spc="-5" dirty="0">
                <a:solidFill>
                  <a:srgbClr val="404040"/>
                </a:solidFill>
                <a:latin typeface="Calibri"/>
                <a:cs typeface="Calibri"/>
              </a:rPr>
              <a:t>ou  </a:t>
            </a:r>
            <a:r>
              <a:rPr sz="1600" dirty="0">
                <a:solidFill>
                  <a:srgbClr val="404040"/>
                </a:solidFill>
                <a:latin typeface="Calibri"/>
                <a:cs typeface="Calibri"/>
              </a:rPr>
              <a:t>clés </a:t>
            </a:r>
            <a:r>
              <a:rPr sz="1600" spc="-10" dirty="0">
                <a:solidFill>
                  <a:srgbClr val="404040"/>
                </a:solidFill>
                <a:latin typeface="Calibri"/>
                <a:cs typeface="Calibri"/>
              </a:rPr>
              <a:t>étrangères.</a:t>
            </a:r>
            <a:endParaRPr sz="1600" dirty="0">
              <a:latin typeface="Calibri"/>
              <a:cs typeface="Calibri"/>
            </a:endParaRPr>
          </a:p>
        </p:txBody>
      </p:sp>
      <p:sp>
        <p:nvSpPr>
          <p:cNvPr id="6" name="object 6"/>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7" name="object 2"/>
          <p:cNvSpPr txBox="1"/>
          <p:nvPr/>
        </p:nvSpPr>
        <p:spPr>
          <a:xfrm>
            <a:off x="685800" y="590550"/>
            <a:ext cx="3137535" cy="566822"/>
          </a:xfrm>
          <a:prstGeom prst="rect">
            <a:avLst/>
          </a:prstGeom>
        </p:spPr>
        <p:txBody>
          <a:bodyPr vert="horz" wrap="square" lIns="0" tIns="12700" rIns="0" bIns="0" rtlCol="0">
            <a:spAutoFit/>
          </a:bodyPr>
          <a:lstStyle/>
          <a:p>
            <a:pPr marL="12700">
              <a:spcBef>
                <a:spcPts val="100"/>
              </a:spcBef>
            </a:pPr>
            <a:r>
              <a:rPr lang="en-US" sz="3600" b="1" spc="-50" dirty="0" err="1">
                <a:latin typeface="Trebuchet MS"/>
                <a:ea typeface="+mj-ea"/>
                <a:cs typeface="Trebuchet MS"/>
              </a:rPr>
              <a:t>Liquibase</a:t>
            </a:r>
            <a:endParaRPr sz="3600" b="1" spc="-50" dirty="0">
              <a:latin typeface="Trebuchet MS"/>
              <a:ea typeface="+mj-ea"/>
              <a:cs typeface="Trebuchet MS"/>
            </a:endParaRPr>
          </a:p>
        </p:txBody>
      </p:sp>
    </p:spTree>
    <p:extLst>
      <p:ext uri="{BB962C8B-B14F-4D97-AF65-F5344CB8AC3E}">
        <p14:creationId xmlns:p14="http://schemas.microsoft.com/office/powerpoint/2010/main" val="13613957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1594486"/>
            <a:ext cx="7772400" cy="754053"/>
          </a:xfrm>
          <a:prstGeom prst="rect">
            <a:avLst/>
          </a:prstGeom>
        </p:spPr>
        <p:txBody>
          <a:bodyPr vert="horz" wrap="square" lIns="0" tIns="124460" rIns="0" bIns="0" rtlCol="0">
            <a:spAutoFit/>
          </a:bodyPr>
          <a:lstStyle/>
          <a:p>
            <a:pPr marL="12700" marR="5080">
              <a:lnSpc>
                <a:spcPts val="4900"/>
              </a:lnSpc>
              <a:spcBef>
                <a:spcPts val="980"/>
              </a:spcBef>
            </a:pPr>
            <a:r>
              <a:rPr spc="-40" dirty="0"/>
              <a:t>Mise </a:t>
            </a:r>
            <a:r>
              <a:rPr dirty="0"/>
              <a:t>à </a:t>
            </a:r>
            <a:r>
              <a:rPr spc="-40" dirty="0"/>
              <a:t>jour </a:t>
            </a:r>
            <a:r>
              <a:rPr spc="-35" dirty="0"/>
              <a:t>des </a:t>
            </a:r>
            <a:r>
              <a:rPr spc="-40" dirty="0"/>
              <a:t>bases</a:t>
            </a:r>
            <a:r>
              <a:rPr spc="-470" dirty="0"/>
              <a:t> </a:t>
            </a:r>
            <a:r>
              <a:rPr spc="-25" dirty="0"/>
              <a:t>de  </a:t>
            </a:r>
            <a:r>
              <a:rPr spc="-45" dirty="0"/>
              <a:t>données</a:t>
            </a:r>
          </a:p>
        </p:txBody>
      </p:sp>
      <p:sp>
        <p:nvSpPr>
          <p:cNvPr id="3" name="object 3"/>
          <p:cNvSpPr txBox="1"/>
          <p:nvPr/>
        </p:nvSpPr>
        <p:spPr>
          <a:xfrm>
            <a:off x="810259" y="1373982"/>
            <a:ext cx="925194" cy="321242"/>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404040"/>
                </a:solidFill>
                <a:latin typeface="Calibri"/>
                <a:cs typeface="Calibri"/>
              </a:rPr>
              <a:t>E</a:t>
            </a:r>
            <a:r>
              <a:rPr sz="2000" b="1" spc="-45" dirty="0">
                <a:solidFill>
                  <a:srgbClr val="404040"/>
                </a:solidFill>
                <a:latin typeface="Calibri"/>
                <a:cs typeface="Calibri"/>
              </a:rPr>
              <a:t>x</a:t>
            </a:r>
            <a:r>
              <a:rPr sz="2000" b="1" spc="-5" dirty="0">
                <a:solidFill>
                  <a:srgbClr val="404040"/>
                </a:solidFill>
                <a:latin typeface="Calibri"/>
                <a:cs typeface="Calibri"/>
              </a:rPr>
              <a:t>e</a:t>
            </a:r>
            <a:r>
              <a:rPr sz="2000" b="1" spc="5" dirty="0">
                <a:solidFill>
                  <a:srgbClr val="404040"/>
                </a:solidFill>
                <a:latin typeface="Calibri"/>
                <a:cs typeface="Calibri"/>
              </a:rPr>
              <a:t>m</a:t>
            </a:r>
            <a:r>
              <a:rPr sz="2000" b="1" dirty="0">
                <a:solidFill>
                  <a:srgbClr val="404040"/>
                </a:solidFill>
                <a:latin typeface="Calibri"/>
                <a:cs typeface="Calibri"/>
              </a:rPr>
              <a:t>ple</a:t>
            </a:r>
            <a:endParaRPr sz="2000">
              <a:latin typeface="Calibri"/>
              <a:cs typeface="Calibri"/>
            </a:endParaRPr>
          </a:p>
        </p:txBody>
      </p:sp>
      <p:sp>
        <p:nvSpPr>
          <p:cNvPr id="4" name="object 4"/>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32375" y="1792427"/>
            <a:ext cx="5496198" cy="216880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70432" y="1737359"/>
            <a:ext cx="6125210" cy="2330768"/>
          </a:xfrm>
          <a:custGeom>
            <a:avLst/>
            <a:gdLst/>
            <a:ahLst/>
            <a:cxnLst/>
            <a:rect l="l" t="t" r="r" b="b"/>
            <a:pathLst>
              <a:path w="6125209" h="3107690">
                <a:moveTo>
                  <a:pt x="0" y="3107436"/>
                </a:moveTo>
                <a:lnTo>
                  <a:pt x="6124956" y="3107436"/>
                </a:lnTo>
                <a:lnTo>
                  <a:pt x="6124956" y="0"/>
                </a:lnTo>
                <a:lnTo>
                  <a:pt x="0" y="0"/>
                </a:lnTo>
                <a:lnTo>
                  <a:pt x="0" y="3107436"/>
                </a:lnTo>
                <a:close/>
              </a:path>
            </a:pathLst>
          </a:custGeom>
          <a:ln w="9144">
            <a:solidFill>
              <a:srgbClr val="000000"/>
            </a:solidFill>
          </a:ln>
        </p:spPr>
        <p:txBody>
          <a:bodyPr wrap="square" lIns="0" tIns="0" rIns="0" bIns="0" rtlCol="0"/>
          <a:lstStyle/>
          <a:p>
            <a:endParaRPr/>
          </a:p>
        </p:txBody>
      </p:sp>
      <p:sp>
        <p:nvSpPr>
          <p:cNvPr id="7" name="object 2"/>
          <p:cNvSpPr txBox="1"/>
          <p:nvPr/>
        </p:nvSpPr>
        <p:spPr>
          <a:xfrm>
            <a:off x="609600" y="590550"/>
            <a:ext cx="3137535" cy="566822"/>
          </a:xfrm>
          <a:prstGeom prst="rect">
            <a:avLst/>
          </a:prstGeom>
        </p:spPr>
        <p:txBody>
          <a:bodyPr vert="horz" wrap="square" lIns="0" tIns="12700" rIns="0" bIns="0" rtlCol="0">
            <a:spAutoFit/>
          </a:bodyPr>
          <a:lstStyle/>
          <a:p>
            <a:pPr marL="12700">
              <a:spcBef>
                <a:spcPts val="100"/>
              </a:spcBef>
            </a:pPr>
            <a:r>
              <a:rPr lang="en-US" sz="3600" b="1" spc="-50" dirty="0" err="1">
                <a:latin typeface="Trebuchet MS"/>
                <a:ea typeface="+mj-ea"/>
                <a:cs typeface="Trebuchet MS"/>
              </a:rPr>
              <a:t>Liquibase</a:t>
            </a:r>
            <a:endParaRPr sz="3600" b="1" spc="-50" dirty="0">
              <a:latin typeface="Trebuchet MS"/>
              <a:ea typeface="+mj-ea"/>
              <a:cs typeface="Trebuchet MS"/>
            </a:endParaRPr>
          </a:p>
        </p:txBody>
      </p:sp>
    </p:spTree>
    <p:extLst>
      <p:ext uri="{BB962C8B-B14F-4D97-AF65-F5344CB8AC3E}">
        <p14:creationId xmlns:p14="http://schemas.microsoft.com/office/powerpoint/2010/main" val="16370556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1594486"/>
            <a:ext cx="7772400" cy="754053"/>
          </a:xfrm>
          <a:prstGeom prst="rect">
            <a:avLst/>
          </a:prstGeom>
        </p:spPr>
        <p:txBody>
          <a:bodyPr vert="horz" wrap="square" lIns="0" tIns="124460" rIns="0" bIns="0" rtlCol="0">
            <a:spAutoFit/>
          </a:bodyPr>
          <a:lstStyle/>
          <a:p>
            <a:pPr marL="12700" marR="5080">
              <a:lnSpc>
                <a:spcPts val="4900"/>
              </a:lnSpc>
              <a:spcBef>
                <a:spcPts val="980"/>
              </a:spcBef>
            </a:pPr>
            <a:r>
              <a:rPr spc="-40" dirty="0"/>
              <a:t>Mise </a:t>
            </a:r>
            <a:r>
              <a:rPr dirty="0"/>
              <a:t>à </a:t>
            </a:r>
            <a:r>
              <a:rPr spc="-40" dirty="0"/>
              <a:t>jour </a:t>
            </a:r>
            <a:r>
              <a:rPr spc="-35" dirty="0"/>
              <a:t>des </a:t>
            </a:r>
            <a:r>
              <a:rPr spc="-40" dirty="0"/>
              <a:t>bases</a:t>
            </a:r>
            <a:r>
              <a:rPr spc="-470" dirty="0"/>
              <a:t> </a:t>
            </a:r>
            <a:r>
              <a:rPr spc="-25" dirty="0"/>
              <a:t>de  </a:t>
            </a:r>
            <a:r>
              <a:rPr spc="-45" dirty="0"/>
              <a:t>données</a:t>
            </a:r>
          </a:p>
        </p:txBody>
      </p:sp>
      <p:sp>
        <p:nvSpPr>
          <p:cNvPr id="3" name="object 3"/>
          <p:cNvSpPr txBox="1"/>
          <p:nvPr/>
        </p:nvSpPr>
        <p:spPr>
          <a:xfrm>
            <a:off x="810260" y="1373982"/>
            <a:ext cx="1884045"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Calibri"/>
                <a:cs typeface="Calibri"/>
              </a:rPr>
              <a:t>Exemples (suite)</a:t>
            </a:r>
            <a:r>
              <a:rPr sz="2000" b="1" spc="-70" dirty="0">
                <a:solidFill>
                  <a:srgbClr val="404040"/>
                </a:solidFill>
                <a:latin typeface="Calibri"/>
                <a:cs typeface="Calibri"/>
              </a:rPr>
              <a:t> </a:t>
            </a:r>
            <a:r>
              <a:rPr sz="2000" b="1" dirty="0">
                <a:solidFill>
                  <a:srgbClr val="404040"/>
                </a:solidFill>
                <a:latin typeface="Calibri"/>
                <a:cs typeface="Calibri"/>
              </a:rPr>
              <a:t>:</a:t>
            </a:r>
            <a:endParaRPr sz="2000">
              <a:latin typeface="Calibri"/>
              <a:cs typeface="Calibri"/>
            </a:endParaRPr>
          </a:p>
        </p:txBody>
      </p:sp>
      <p:sp>
        <p:nvSpPr>
          <p:cNvPr id="4" name="object 4"/>
          <p:cNvSpPr/>
          <p:nvPr/>
        </p:nvSpPr>
        <p:spPr>
          <a:xfrm>
            <a:off x="7673340" y="133730"/>
            <a:ext cx="1295400" cy="10847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335398" y="1923905"/>
            <a:ext cx="5714250" cy="2996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83208" y="1884807"/>
            <a:ext cx="5819140" cy="421005"/>
          </a:xfrm>
          <a:custGeom>
            <a:avLst/>
            <a:gdLst/>
            <a:ahLst/>
            <a:cxnLst/>
            <a:rect l="l" t="t" r="r" b="b"/>
            <a:pathLst>
              <a:path w="5819140" h="561339">
                <a:moveTo>
                  <a:pt x="0" y="560832"/>
                </a:moveTo>
                <a:lnTo>
                  <a:pt x="5818632" y="560832"/>
                </a:lnTo>
                <a:lnTo>
                  <a:pt x="5818632" y="0"/>
                </a:lnTo>
                <a:lnTo>
                  <a:pt x="0" y="0"/>
                </a:lnTo>
                <a:lnTo>
                  <a:pt x="0" y="560832"/>
                </a:lnTo>
                <a:close/>
              </a:path>
            </a:pathLst>
          </a:custGeom>
          <a:ln w="9143">
            <a:solidFill>
              <a:srgbClr val="000000"/>
            </a:solidFill>
          </a:ln>
        </p:spPr>
        <p:txBody>
          <a:bodyPr wrap="square" lIns="0" tIns="0" rIns="0" bIns="0" rtlCol="0"/>
          <a:lstStyle/>
          <a:p>
            <a:endParaRPr/>
          </a:p>
        </p:txBody>
      </p:sp>
      <p:sp>
        <p:nvSpPr>
          <p:cNvPr id="7" name="object 7"/>
          <p:cNvSpPr/>
          <p:nvPr/>
        </p:nvSpPr>
        <p:spPr>
          <a:xfrm>
            <a:off x="1335405" y="2877217"/>
            <a:ext cx="2790824" cy="72866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283209" y="2838069"/>
            <a:ext cx="2981325" cy="835819"/>
          </a:xfrm>
          <a:custGeom>
            <a:avLst/>
            <a:gdLst/>
            <a:ahLst/>
            <a:cxnLst/>
            <a:rect l="l" t="t" r="r" b="b"/>
            <a:pathLst>
              <a:path w="2981325" h="1114425">
                <a:moveTo>
                  <a:pt x="0" y="1114043"/>
                </a:moveTo>
                <a:lnTo>
                  <a:pt x="2980943" y="1114043"/>
                </a:lnTo>
                <a:lnTo>
                  <a:pt x="2980943" y="0"/>
                </a:lnTo>
                <a:lnTo>
                  <a:pt x="0" y="0"/>
                </a:lnTo>
                <a:lnTo>
                  <a:pt x="0" y="1114043"/>
                </a:lnTo>
                <a:close/>
              </a:path>
            </a:pathLst>
          </a:custGeom>
          <a:ln w="9144">
            <a:solidFill>
              <a:srgbClr val="000000"/>
            </a:solidFill>
          </a:ln>
        </p:spPr>
        <p:txBody>
          <a:bodyPr wrap="square" lIns="0" tIns="0" rIns="0" bIns="0" rtlCol="0"/>
          <a:lstStyle/>
          <a:p>
            <a:endParaRPr/>
          </a:p>
        </p:txBody>
      </p:sp>
      <p:sp>
        <p:nvSpPr>
          <p:cNvPr id="9" name="object 2"/>
          <p:cNvSpPr txBox="1"/>
          <p:nvPr/>
        </p:nvSpPr>
        <p:spPr>
          <a:xfrm>
            <a:off x="609600" y="639430"/>
            <a:ext cx="3137535" cy="566822"/>
          </a:xfrm>
          <a:prstGeom prst="rect">
            <a:avLst/>
          </a:prstGeom>
        </p:spPr>
        <p:txBody>
          <a:bodyPr vert="horz" wrap="square" lIns="0" tIns="12700" rIns="0" bIns="0" rtlCol="0">
            <a:spAutoFit/>
          </a:bodyPr>
          <a:lstStyle/>
          <a:p>
            <a:pPr marL="12700">
              <a:spcBef>
                <a:spcPts val="100"/>
              </a:spcBef>
            </a:pPr>
            <a:r>
              <a:rPr lang="en-US" sz="3600" b="1" spc="-50" dirty="0" err="1">
                <a:latin typeface="Trebuchet MS"/>
                <a:ea typeface="+mj-ea"/>
                <a:cs typeface="Trebuchet MS"/>
              </a:rPr>
              <a:t>Liquibase</a:t>
            </a:r>
            <a:endParaRPr sz="3600" b="1" spc="-50" dirty="0">
              <a:latin typeface="Trebuchet MS"/>
              <a:ea typeface="+mj-ea"/>
              <a:cs typeface="Trebuchet MS"/>
            </a:endParaRPr>
          </a:p>
        </p:txBody>
      </p:sp>
    </p:spTree>
    <p:extLst>
      <p:ext uri="{BB962C8B-B14F-4D97-AF65-F5344CB8AC3E}">
        <p14:creationId xmlns:p14="http://schemas.microsoft.com/office/powerpoint/2010/main" val="414009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295580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fr-FR" spc="40" dirty="0"/>
              <a:t>Métriques</a:t>
            </a:r>
          </a:p>
        </p:txBody>
      </p:sp>
    </p:spTree>
    <p:extLst>
      <p:ext uri="{BB962C8B-B14F-4D97-AF65-F5344CB8AC3E}">
        <p14:creationId xmlns:p14="http://schemas.microsoft.com/office/powerpoint/2010/main" val="22948993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45" dirty="0"/>
              <a:t>Choix </a:t>
            </a:r>
            <a:r>
              <a:rPr spc="-35" dirty="0"/>
              <a:t>des</a:t>
            </a:r>
            <a:r>
              <a:rPr spc="-215" dirty="0"/>
              <a:t> </a:t>
            </a:r>
            <a:r>
              <a:rPr spc="-45" dirty="0"/>
              <a:t>métriques  </a:t>
            </a:r>
            <a:r>
              <a:rPr spc="-70" dirty="0"/>
              <a:t>(indicateurs</a:t>
            </a:r>
            <a:r>
              <a:rPr spc="-100" dirty="0"/>
              <a:t> </a:t>
            </a:r>
            <a:r>
              <a:rPr spc="-40" dirty="0"/>
              <a:t>clés)</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470</a:t>
            </a:r>
            <a:endParaRPr sz="1050">
              <a:latin typeface="Calibri"/>
              <a:cs typeface="Calibri"/>
            </a:endParaRPr>
          </a:p>
        </p:txBody>
      </p:sp>
      <p:sp>
        <p:nvSpPr>
          <p:cNvPr id="5" name="object 5"/>
          <p:cNvSpPr txBox="1"/>
          <p:nvPr/>
        </p:nvSpPr>
        <p:spPr>
          <a:xfrm>
            <a:off x="810259" y="1373982"/>
            <a:ext cx="7781290" cy="1220206"/>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dirty="0">
                <a:solidFill>
                  <a:srgbClr val="404040"/>
                </a:solidFill>
                <a:latin typeface="Calibri"/>
                <a:cs typeface="Calibri"/>
              </a:rPr>
              <a:t>Il </a:t>
            </a:r>
            <a:r>
              <a:rPr sz="2000" spc="-5" dirty="0">
                <a:solidFill>
                  <a:srgbClr val="404040"/>
                </a:solidFill>
                <a:latin typeface="Calibri"/>
                <a:cs typeface="Calibri"/>
              </a:rPr>
              <a:t>ne </a:t>
            </a:r>
            <a:r>
              <a:rPr sz="2000" spc="-10" dirty="0">
                <a:solidFill>
                  <a:srgbClr val="404040"/>
                </a:solidFill>
                <a:latin typeface="Calibri"/>
                <a:cs typeface="Calibri"/>
              </a:rPr>
              <a:t>faut </a:t>
            </a:r>
            <a:r>
              <a:rPr sz="2000" spc="-5" dirty="0">
                <a:solidFill>
                  <a:srgbClr val="404040"/>
                </a:solidFill>
                <a:latin typeface="Calibri"/>
                <a:cs typeface="Calibri"/>
              </a:rPr>
              <a:t>pas </a:t>
            </a:r>
            <a:r>
              <a:rPr sz="2000" dirty="0">
                <a:solidFill>
                  <a:srgbClr val="404040"/>
                </a:solidFill>
                <a:latin typeface="Calibri"/>
                <a:cs typeface="Calibri"/>
              </a:rPr>
              <a:t>en </a:t>
            </a:r>
            <a:r>
              <a:rPr sz="2000" spc="-5" dirty="0">
                <a:solidFill>
                  <a:srgbClr val="404040"/>
                </a:solidFill>
                <a:latin typeface="Calibri"/>
                <a:cs typeface="Calibri"/>
              </a:rPr>
              <a:t>sélectionner </a:t>
            </a:r>
            <a:r>
              <a:rPr sz="2000" spc="-10" dirty="0">
                <a:solidFill>
                  <a:srgbClr val="404040"/>
                </a:solidFill>
                <a:latin typeface="Calibri"/>
                <a:cs typeface="Calibri"/>
              </a:rPr>
              <a:t>trop </a:t>
            </a:r>
            <a:r>
              <a:rPr sz="2000" dirty="0">
                <a:solidFill>
                  <a:srgbClr val="404040"/>
                </a:solidFill>
                <a:latin typeface="Calibri"/>
                <a:cs typeface="Calibri"/>
              </a:rPr>
              <a:t>à la </a:t>
            </a:r>
            <a:r>
              <a:rPr sz="2000" spc="-15" dirty="0">
                <a:solidFill>
                  <a:srgbClr val="404040"/>
                </a:solidFill>
                <a:latin typeface="Calibri"/>
                <a:cs typeface="Calibri"/>
              </a:rPr>
              <a:t>fois, </a:t>
            </a:r>
            <a:r>
              <a:rPr sz="2000" dirty="0">
                <a:solidFill>
                  <a:srgbClr val="404040"/>
                </a:solidFill>
                <a:latin typeface="Calibri"/>
                <a:cs typeface="Calibri"/>
              </a:rPr>
              <a:t>au </a:t>
            </a:r>
            <a:r>
              <a:rPr sz="2000" spc="-5" dirty="0">
                <a:solidFill>
                  <a:srgbClr val="404040"/>
                </a:solidFill>
                <a:latin typeface="Calibri"/>
                <a:cs typeface="Calibri"/>
              </a:rPr>
              <a:t>risque de ne rien surveiller  </a:t>
            </a:r>
            <a:r>
              <a:rPr sz="2000" spc="-10" dirty="0">
                <a:solidFill>
                  <a:srgbClr val="404040"/>
                </a:solidFill>
                <a:latin typeface="Calibri"/>
                <a:cs typeface="Calibri"/>
              </a:rPr>
              <a:t>correctement et </a:t>
            </a:r>
            <a:r>
              <a:rPr sz="2000" dirty="0">
                <a:solidFill>
                  <a:srgbClr val="404040"/>
                </a:solidFill>
                <a:latin typeface="Calibri"/>
                <a:cs typeface="Calibri"/>
              </a:rPr>
              <a:t>de </a:t>
            </a:r>
            <a:r>
              <a:rPr sz="2000" spc="-10" dirty="0">
                <a:solidFill>
                  <a:srgbClr val="404040"/>
                </a:solidFill>
                <a:latin typeface="Calibri"/>
                <a:cs typeface="Calibri"/>
              </a:rPr>
              <a:t>perdre </a:t>
            </a:r>
            <a:r>
              <a:rPr sz="2000" spc="-5" dirty="0">
                <a:solidFill>
                  <a:srgbClr val="404040"/>
                </a:solidFill>
                <a:latin typeface="Calibri"/>
                <a:cs typeface="Calibri"/>
              </a:rPr>
              <a:t>de vue </a:t>
            </a:r>
            <a:r>
              <a:rPr sz="2000" dirty="0">
                <a:solidFill>
                  <a:srgbClr val="404040"/>
                </a:solidFill>
                <a:latin typeface="Calibri"/>
                <a:cs typeface="Calibri"/>
              </a:rPr>
              <a:t>le but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campagne de</a:t>
            </a:r>
            <a:r>
              <a:rPr sz="2000" spc="5" dirty="0">
                <a:solidFill>
                  <a:srgbClr val="404040"/>
                </a:solidFill>
                <a:latin typeface="Calibri"/>
                <a:cs typeface="Calibri"/>
              </a:rPr>
              <a:t> </a:t>
            </a:r>
            <a:r>
              <a:rPr sz="2000" spc="-10" dirty="0">
                <a:solidFill>
                  <a:srgbClr val="404040"/>
                </a:solidFill>
                <a:latin typeface="Calibri"/>
                <a:cs typeface="Calibri"/>
              </a:rPr>
              <a:t>tests.</a:t>
            </a:r>
            <a:endParaRPr sz="2000">
              <a:latin typeface="Calibri"/>
              <a:cs typeface="Calibri"/>
            </a:endParaRPr>
          </a:p>
          <a:p>
            <a:pPr>
              <a:lnSpc>
                <a:spcPct val="100000"/>
              </a:lnSpc>
              <a:spcBef>
                <a:spcPts val="40"/>
              </a:spcBef>
              <a:buClr>
                <a:srgbClr val="D24717"/>
              </a:buClr>
              <a:buFont typeface="Wingdings"/>
              <a:buChar char=""/>
            </a:pPr>
            <a:endParaRPr sz="1950">
              <a:latin typeface="Times New Roman"/>
              <a:cs typeface="Times New Roman"/>
            </a:endParaRPr>
          </a:p>
          <a:p>
            <a:pPr marL="270510" indent="-258445">
              <a:lnSpc>
                <a:spcPct val="100000"/>
              </a:lnSpc>
              <a:spcBef>
                <a:spcPts val="5"/>
              </a:spcBef>
              <a:buClr>
                <a:srgbClr val="D24717"/>
              </a:buClr>
              <a:buFont typeface="Wingdings"/>
              <a:buChar char=""/>
              <a:tabLst>
                <a:tab pos="271145" algn="l"/>
              </a:tabLst>
            </a:pPr>
            <a:r>
              <a:rPr sz="2000" dirty="0">
                <a:solidFill>
                  <a:srgbClr val="404040"/>
                </a:solidFill>
                <a:latin typeface="Calibri"/>
                <a:cs typeface="Calibri"/>
              </a:rPr>
              <a:t>Il y a </a:t>
            </a:r>
            <a:r>
              <a:rPr sz="2000" spc="-5" dirty="0">
                <a:solidFill>
                  <a:srgbClr val="404040"/>
                </a:solidFill>
                <a:latin typeface="Calibri"/>
                <a:cs typeface="Calibri"/>
              </a:rPr>
              <a:t>deux </a:t>
            </a:r>
            <a:r>
              <a:rPr sz="2000" dirty="0">
                <a:solidFill>
                  <a:srgbClr val="404040"/>
                </a:solidFill>
                <a:latin typeface="Calibri"/>
                <a:cs typeface="Calibri"/>
              </a:rPr>
              <a:t>types </a:t>
            </a:r>
            <a:r>
              <a:rPr sz="2000" spc="-5" dirty="0">
                <a:solidFill>
                  <a:srgbClr val="404040"/>
                </a:solidFill>
                <a:latin typeface="Calibri"/>
                <a:cs typeface="Calibri"/>
              </a:rPr>
              <a:t>de métriques, les business </a:t>
            </a:r>
            <a:r>
              <a:rPr sz="2000" spc="-10" dirty="0">
                <a:solidFill>
                  <a:srgbClr val="404040"/>
                </a:solidFill>
                <a:latin typeface="Calibri"/>
                <a:cs typeface="Calibri"/>
              </a:rPr>
              <a:t>et </a:t>
            </a:r>
            <a:r>
              <a:rPr sz="2000" spc="-5" dirty="0">
                <a:solidFill>
                  <a:srgbClr val="404040"/>
                </a:solidFill>
                <a:latin typeface="Calibri"/>
                <a:cs typeface="Calibri"/>
              </a:rPr>
              <a:t>les</a:t>
            </a:r>
            <a:r>
              <a:rPr sz="2000" spc="45" dirty="0">
                <a:solidFill>
                  <a:srgbClr val="404040"/>
                </a:solidFill>
                <a:latin typeface="Calibri"/>
                <a:cs typeface="Calibri"/>
              </a:rPr>
              <a:t> </a:t>
            </a:r>
            <a:r>
              <a:rPr sz="2000" spc="-5" dirty="0">
                <a:solidFill>
                  <a:srgbClr val="404040"/>
                </a:solidFill>
                <a:latin typeface="Calibri"/>
                <a:cs typeface="Calibri"/>
              </a:rPr>
              <a:t>techniques.</a:t>
            </a:r>
            <a:endParaRPr sz="2000">
              <a:latin typeface="Calibri"/>
              <a:cs typeface="Calibri"/>
            </a:endParaRPr>
          </a:p>
        </p:txBody>
      </p:sp>
      <p:sp>
        <p:nvSpPr>
          <p:cNvPr id="8" name="object 4"/>
          <p:cNvSpPr txBox="1">
            <a:spLocks/>
          </p:cNvSpPr>
          <p:nvPr/>
        </p:nvSpPr>
        <p:spPr>
          <a:xfrm>
            <a:off x="810259" y="590550"/>
            <a:ext cx="4686300"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45" dirty="0" err="1">
                <a:solidFill>
                  <a:schemeClr val="tx1"/>
                </a:solidFill>
              </a:rPr>
              <a:t>Métriques</a:t>
            </a:r>
            <a:r>
              <a:rPr lang="en-US" kern="0" spc="-180" dirty="0">
                <a:solidFill>
                  <a:schemeClr val="tx1"/>
                </a:solidFill>
              </a:rPr>
              <a:t> </a:t>
            </a:r>
            <a:r>
              <a:rPr lang="en-US" kern="0" spc="-45" dirty="0">
                <a:solidFill>
                  <a:schemeClr val="tx1"/>
                </a:solidFill>
              </a:rPr>
              <a:t>business</a:t>
            </a:r>
          </a:p>
        </p:txBody>
      </p:sp>
    </p:spTree>
    <p:extLst>
      <p:ext uri="{BB962C8B-B14F-4D97-AF65-F5344CB8AC3E}">
        <p14:creationId xmlns:p14="http://schemas.microsoft.com/office/powerpoint/2010/main" val="178943264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686300"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Métriques</a:t>
            </a:r>
            <a:r>
              <a:rPr spc="-180" dirty="0">
                <a:solidFill>
                  <a:schemeClr val="tx1"/>
                </a:solidFill>
              </a:rPr>
              <a:t> </a:t>
            </a:r>
            <a:r>
              <a:rPr spc="-45" dirty="0">
                <a:solidFill>
                  <a:schemeClr val="tx1"/>
                </a:solidFill>
              </a:rPr>
              <a:t>business</a:t>
            </a:r>
          </a:p>
        </p:txBody>
      </p:sp>
      <p:sp>
        <p:nvSpPr>
          <p:cNvPr id="5" name="object 5"/>
          <p:cNvSpPr txBox="1"/>
          <p:nvPr/>
        </p:nvSpPr>
        <p:spPr>
          <a:xfrm>
            <a:off x="810259" y="1373982"/>
            <a:ext cx="7385050" cy="2142253"/>
          </a:xfrm>
          <a:prstGeom prst="rect">
            <a:avLst/>
          </a:prstGeom>
        </p:spPr>
        <p:txBody>
          <a:bodyPr vert="horz" wrap="square" lIns="0" tIns="13335" rIns="0" bIns="0" rtlCol="0">
            <a:spAutoFit/>
          </a:bodyPr>
          <a:lstStyle/>
          <a:p>
            <a:pPr marL="270510" indent="-258445">
              <a:lnSpc>
                <a:spcPts val="2380"/>
              </a:lnSpc>
              <a:spcBef>
                <a:spcPts val="105"/>
              </a:spcBef>
              <a:buClr>
                <a:srgbClr val="D24717"/>
              </a:buClr>
              <a:buFont typeface="Wingdings"/>
              <a:buChar char=""/>
              <a:tabLst>
                <a:tab pos="271145" algn="l"/>
              </a:tabLst>
            </a:pPr>
            <a:r>
              <a:rPr sz="2000" spc="-5"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a:t>
            </a:r>
            <a:r>
              <a:rPr sz="2000" spc="-15" dirty="0">
                <a:solidFill>
                  <a:srgbClr val="404040"/>
                </a:solidFill>
                <a:latin typeface="Calibri"/>
                <a:cs typeface="Calibri"/>
              </a:rPr>
              <a:t> </a:t>
            </a:r>
            <a:r>
              <a:rPr sz="2000" spc="-5" dirty="0">
                <a:solidFill>
                  <a:srgbClr val="404040"/>
                </a:solidFill>
                <a:latin typeface="Calibri"/>
                <a:cs typeface="Calibri"/>
              </a:rPr>
              <a:t>transactions,</a:t>
            </a:r>
            <a:endParaRPr sz="2000">
              <a:latin typeface="Calibri"/>
              <a:cs typeface="Calibri"/>
            </a:endParaRPr>
          </a:p>
          <a:p>
            <a:pPr marL="270510" indent="-258445">
              <a:lnSpc>
                <a:spcPts val="2360"/>
              </a:lnSpc>
              <a:buClr>
                <a:srgbClr val="D24717"/>
              </a:buClr>
              <a:buFont typeface="Wingdings"/>
              <a:buChar char=""/>
              <a:tabLst>
                <a:tab pos="271145" algn="l"/>
              </a:tabLst>
            </a:pPr>
            <a:r>
              <a:rPr sz="2000" spc="-5"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 pages</a:t>
            </a:r>
            <a:r>
              <a:rPr sz="2000" spc="-30" dirty="0">
                <a:solidFill>
                  <a:srgbClr val="404040"/>
                </a:solidFill>
                <a:latin typeface="Calibri"/>
                <a:cs typeface="Calibri"/>
              </a:rPr>
              <a:t> </a:t>
            </a:r>
            <a:r>
              <a:rPr sz="2000" spc="-10" dirty="0">
                <a:solidFill>
                  <a:srgbClr val="404040"/>
                </a:solidFill>
                <a:latin typeface="Calibri"/>
                <a:cs typeface="Calibri"/>
              </a:rPr>
              <a:t>interrogées,</a:t>
            </a:r>
            <a:endParaRPr sz="2000">
              <a:latin typeface="Calibri"/>
              <a:cs typeface="Calibri"/>
            </a:endParaRPr>
          </a:p>
          <a:p>
            <a:pPr marL="270510" indent="-258445">
              <a:lnSpc>
                <a:spcPts val="2255"/>
              </a:lnSpc>
              <a:buClr>
                <a:srgbClr val="D24717"/>
              </a:buClr>
              <a:buFont typeface="Wingdings"/>
              <a:buChar char=""/>
              <a:tabLst>
                <a:tab pos="271145" algn="l"/>
              </a:tabLst>
            </a:pPr>
            <a:r>
              <a:rPr sz="2000" spc="-5" dirty="0">
                <a:solidFill>
                  <a:srgbClr val="404040"/>
                </a:solidFill>
                <a:latin typeface="Calibri"/>
                <a:cs typeface="Calibri"/>
              </a:rPr>
              <a:t>Le </a:t>
            </a:r>
            <a:r>
              <a:rPr sz="2000" spc="-10" dirty="0">
                <a:solidFill>
                  <a:srgbClr val="404040"/>
                </a:solidFill>
                <a:latin typeface="Calibri"/>
                <a:cs typeface="Calibri"/>
              </a:rPr>
              <a:t>temps </a:t>
            </a:r>
            <a:r>
              <a:rPr sz="2000" spc="-5" dirty="0">
                <a:solidFill>
                  <a:srgbClr val="404040"/>
                </a:solidFill>
                <a:latin typeface="Calibri"/>
                <a:cs typeface="Calibri"/>
              </a:rPr>
              <a:t>de réponse </a:t>
            </a:r>
            <a:r>
              <a:rPr sz="2000" spc="-10" dirty="0">
                <a:solidFill>
                  <a:srgbClr val="404040"/>
                </a:solidFill>
                <a:latin typeface="Calibri"/>
                <a:cs typeface="Calibri"/>
              </a:rPr>
              <a:t>d’une </a:t>
            </a:r>
            <a:r>
              <a:rPr sz="2000" spc="-5" dirty="0">
                <a:solidFill>
                  <a:srgbClr val="404040"/>
                </a:solidFill>
                <a:latin typeface="Calibri"/>
                <a:cs typeface="Calibri"/>
              </a:rPr>
              <a:t>fonctionnalité ou </a:t>
            </a:r>
            <a:r>
              <a:rPr sz="2000" spc="-10" dirty="0">
                <a:solidFill>
                  <a:srgbClr val="404040"/>
                </a:solidFill>
                <a:latin typeface="Calibri"/>
                <a:cs typeface="Calibri"/>
              </a:rPr>
              <a:t>d’une </a:t>
            </a:r>
            <a:r>
              <a:rPr sz="2000" spc="-5" dirty="0">
                <a:solidFill>
                  <a:srgbClr val="404040"/>
                </a:solidFill>
                <a:latin typeface="Calibri"/>
                <a:cs typeface="Calibri"/>
              </a:rPr>
              <a:t>page</a:t>
            </a:r>
            <a:r>
              <a:rPr sz="2000" spc="20" dirty="0">
                <a:solidFill>
                  <a:srgbClr val="404040"/>
                </a:solidFill>
                <a:latin typeface="Calibri"/>
                <a:cs typeface="Calibri"/>
              </a:rPr>
              <a:t> </a:t>
            </a:r>
            <a:r>
              <a:rPr sz="2000" spc="-5" dirty="0">
                <a:solidFill>
                  <a:srgbClr val="404040"/>
                </a:solidFill>
                <a:latin typeface="Calibri"/>
                <a:cs typeface="Calibri"/>
              </a:rPr>
              <a:t>(inscription,</a:t>
            </a:r>
            <a:endParaRPr sz="2000">
              <a:latin typeface="Calibri"/>
              <a:cs typeface="Calibri"/>
            </a:endParaRPr>
          </a:p>
          <a:p>
            <a:pPr marL="104139">
              <a:lnSpc>
                <a:spcPts val="2260"/>
              </a:lnSpc>
            </a:pPr>
            <a:r>
              <a:rPr sz="2000" spc="-5" dirty="0">
                <a:solidFill>
                  <a:srgbClr val="404040"/>
                </a:solidFill>
                <a:latin typeface="Calibri"/>
                <a:cs typeface="Calibri"/>
              </a:rPr>
              <a:t>paiement),</a:t>
            </a:r>
            <a:endParaRPr sz="2000">
              <a:latin typeface="Calibri"/>
              <a:cs typeface="Calibri"/>
            </a:endParaRPr>
          </a:p>
          <a:p>
            <a:pPr marL="270510" indent="-258445">
              <a:lnSpc>
                <a:spcPts val="2365"/>
              </a:lnSpc>
              <a:buClr>
                <a:srgbClr val="D24717"/>
              </a:buClr>
              <a:buFont typeface="Wingdings"/>
              <a:buChar char=""/>
              <a:tabLst>
                <a:tab pos="271145" algn="l"/>
              </a:tabLst>
            </a:pPr>
            <a:r>
              <a:rPr sz="2000" spc="-5" dirty="0">
                <a:solidFill>
                  <a:srgbClr val="404040"/>
                </a:solidFill>
                <a:latin typeface="Calibri"/>
                <a:cs typeface="Calibri"/>
              </a:rPr>
              <a:t>La fonctionnalité </a:t>
            </a:r>
            <a:r>
              <a:rPr sz="2000" dirty="0">
                <a:solidFill>
                  <a:srgbClr val="404040"/>
                </a:solidFill>
                <a:latin typeface="Calibri"/>
                <a:cs typeface="Calibri"/>
              </a:rPr>
              <a:t>la </a:t>
            </a:r>
            <a:r>
              <a:rPr sz="2000" spc="-5" dirty="0">
                <a:solidFill>
                  <a:srgbClr val="404040"/>
                </a:solidFill>
                <a:latin typeface="Calibri"/>
                <a:cs typeface="Calibri"/>
              </a:rPr>
              <a:t>plus</a:t>
            </a:r>
            <a:r>
              <a:rPr sz="2000" spc="-15" dirty="0">
                <a:solidFill>
                  <a:srgbClr val="404040"/>
                </a:solidFill>
                <a:latin typeface="Calibri"/>
                <a:cs typeface="Calibri"/>
              </a:rPr>
              <a:t> </a:t>
            </a:r>
            <a:r>
              <a:rPr sz="2000" spc="-5" dirty="0">
                <a:solidFill>
                  <a:srgbClr val="404040"/>
                </a:solidFill>
                <a:latin typeface="Calibri"/>
                <a:cs typeface="Calibri"/>
              </a:rPr>
              <a:t>utilisée,</a:t>
            </a:r>
            <a:endParaRPr sz="2000">
              <a:latin typeface="Calibri"/>
              <a:cs typeface="Calibri"/>
            </a:endParaRPr>
          </a:p>
          <a:p>
            <a:pPr marL="270510" indent="-258445">
              <a:lnSpc>
                <a:spcPts val="2360"/>
              </a:lnSpc>
              <a:buClr>
                <a:srgbClr val="D24717"/>
              </a:buClr>
              <a:buFont typeface="Wingdings"/>
              <a:buChar char=""/>
              <a:tabLst>
                <a:tab pos="271145" algn="l"/>
              </a:tabLst>
            </a:pPr>
            <a:r>
              <a:rPr sz="2000" spc="-5" dirty="0">
                <a:solidFill>
                  <a:srgbClr val="404040"/>
                </a:solidFill>
                <a:latin typeface="Calibri"/>
                <a:cs typeface="Calibri"/>
              </a:rPr>
              <a:t>Le </a:t>
            </a:r>
            <a:r>
              <a:rPr sz="2000" spc="-10" dirty="0">
                <a:solidFill>
                  <a:srgbClr val="404040"/>
                </a:solidFill>
                <a:latin typeface="Calibri"/>
                <a:cs typeface="Calibri"/>
              </a:rPr>
              <a:t>nombre </a:t>
            </a:r>
            <a:r>
              <a:rPr sz="2000" spc="-5" dirty="0">
                <a:solidFill>
                  <a:srgbClr val="404040"/>
                </a:solidFill>
                <a:latin typeface="Calibri"/>
                <a:cs typeface="Calibri"/>
              </a:rPr>
              <a:t>de </a:t>
            </a:r>
            <a:r>
              <a:rPr sz="2000" spc="-15" dirty="0">
                <a:solidFill>
                  <a:srgbClr val="404040"/>
                </a:solidFill>
                <a:latin typeface="Calibri"/>
                <a:cs typeface="Calibri"/>
              </a:rPr>
              <a:t>users</a:t>
            </a:r>
            <a:r>
              <a:rPr sz="2000" spc="10" dirty="0">
                <a:solidFill>
                  <a:srgbClr val="404040"/>
                </a:solidFill>
                <a:latin typeface="Calibri"/>
                <a:cs typeface="Calibri"/>
              </a:rPr>
              <a:t> </a:t>
            </a:r>
            <a:r>
              <a:rPr sz="2000" spc="-5" dirty="0">
                <a:solidFill>
                  <a:srgbClr val="404040"/>
                </a:solidFill>
                <a:latin typeface="Calibri"/>
                <a:cs typeface="Calibri"/>
              </a:rPr>
              <a:t>simultanés,</a:t>
            </a:r>
            <a:endParaRPr sz="2000">
              <a:latin typeface="Calibri"/>
              <a:cs typeface="Calibri"/>
            </a:endParaRPr>
          </a:p>
          <a:p>
            <a:pPr marL="270510" indent="-258445">
              <a:lnSpc>
                <a:spcPts val="2375"/>
              </a:lnSpc>
              <a:buClr>
                <a:srgbClr val="D24717"/>
              </a:buClr>
              <a:buFont typeface="Wingdings"/>
              <a:buChar char=""/>
              <a:tabLst>
                <a:tab pos="271145" algn="l"/>
              </a:tabLst>
            </a:pPr>
            <a:r>
              <a:rPr sz="2000" dirty="0">
                <a:solidFill>
                  <a:srgbClr val="404040"/>
                </a:solidFill>
                <a:latin typeface="Calibri"/>
                <a:cs typeface="Calibri"/>
              </a:rPr>
              <a:t>Le </a:t>
            </a:r>
            <a:r>
              <a:rPr sz="2000" spc="-10" dirty="0">
                <a:solidFill>
                  <a:srgbClr val="404040"/>
                </a:solidFill>
                <a:latin typeface="Calibri"/>
                <a:cs typeface="Calibri"/>
              </a:rPr>
              <a:t>nombre </a:t>
            </a:r>
            <a:r>
              <a:rPr sz="2000" spc="-20" dirty="0">
                <a:solidFill>
                  <a:srgbClr val="404040"/>
                </a:solidFill>
                <a:latin typeface="Calibri"/>
                <a:cs typeface="Calibri"/>
              </a:rPr>
              <a:t>d’opérations </a:t>
            </a:r>
            <a:r>
              <a:rPr sz="2000" spc="-5" dirty="0">
                <a:solidFill>
                  <a:srgbClr val="404040"/>
                </a:solidFill>
                <a:latin typeface="Calibri"/>
                <a:cs typeface="Calibri"/>
              </a:rPr>
              <a:t>par </a:t>
            </a:r>
            <a:r>
              <a:rPr sz="2000" spc="-10" dirty="0">
                <a:solidFill>
                  <a:srgbClr val="404040"/>
                </a:solidFill>
                <a:latin typeface="Calibri"/>
                <a:cs typeface="Calibri"/>
              </a:rPr>
              <a:t>unité </a:t>
            </a:r>
            <a:r>
              <a:rPr sz="2000" dirty="0">
                <a:solidFill>
                  <a:srgbClr val="404040"/>
                </a:solidFill>
                <a:latin typeface="Calibri"/>
                <a:cs typeface="Calibri"/>
              </a:rPr>
              <a:t>de </a:t>
            </a:r>
            <a:r>
              <a:rPr sz="2000" spc="-10" dirty="0">
                <a:solidFill>
                  <a:srgbClr val="404040"/>
                </a:solidFill>
                <a:latin typeface="Calibri"/>
                <a:cs typeface="Calibri"/>
              </a:rPr>
              <a:t>temps,</a:t>
            </a:r>
            <a:r>
              <a:rPr sz="2000" spc="-5" dirty="0">
                <a:solidFill>
                  <a:srgbClr val="404040"/>
                </a:solidFill>
                <a:latin typeface="Calibri"/>
                <a:cs typeface="Calibri"/>
              </a:rPr>
              <a:t> </a:t>
            </a:r>
            <a:r>
              <a:rPr sz="2000" spc="-10" dirty="0">
                <a:solidFill>
                  <a:srgbClr val="404040"/>
                </a:solidFill>
                <a:latin typeface="Calibri"/>
                <a:cs typeface="Calibri"/>
              </a:rPr>
              <a:t>etc.</a:t>
            </a:r>
            <a:endParaRPr sz="2000">
              <a:latin typeface="Calibri"/>
              <a:cs typeface="Calibri"/>
            </a:endParaRPr>
          </a:p>
        </p:txBody>
      </p:sp>
    </p:spTree>
    <p:extLst>
      <p:ext uri="{BB962C8B-B14F-4D97-AF65-F5344CB8AC3E}">
        <p14:creationId xmlns:p14="http://schemas.microsoft.com/office/powerpoint/2010/main" val="18772491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27367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Métriques</a:t>
            </a:r>
            <a:r>
              <a:rPr spc="-185" dirty="0">
                <a:solidFill>
                  <a:schemeClr val="tx1"/>
                </a:solidFill>
              </a:rPr>
              <a:t> </a:t>
            </a:r>
            <a:r>
              <a:rPr spc="-50" dirty="0">
                <a:solidFill>
                  <a:schemeClr val="tx1"/>
                </a:solidFill>
              </a:rPr>
              <a:t>techniques</a:t>
            </a:r>
          </a:p>
        </p:txBody>
      </p:sp>
      <p:sp>
        <p:nvSpPr>
          <p:cNvPr id="5" name="object 5"/>
          <p:cNvSpPr txBox="1"/>
          <p:nvPr/>
        </p:nvSpPr>
        <p:spPr>
          <a:xfrm>
            <a:off x="810260" y="1373981"/>
            <a:ext cx="7363459" cy="3331040"/>
          </a:xfrm>
          <a:prstGeom prst="rect">
            <a:avLst/>
          </a:prstGeom>
        </p:spPr>
        <p:txBody>
          <a:bodyPr vert="horz" wrap="square" lIns="0" tIns="47625" rIns="0" bIns="0" rtlCol="0">
            <a:spAutoFit/>
          </a:bodyPr>
          <a:lstStyle/>
          <a:p>
            <a:pPr marL="104139" marR="337820" indent="-92075">
              <a:lnSpc>
                <a:spcPts val="2160"/>
              </a:lnSpc>
              <a:spcBef>
                <a:spcPts val="375"/>
              </a:spcBef>
              <a:buClr>
                <a:srgbClr val="D24717"/>
              </a:buClr>
              <a:buFont typeface="Wingdings"/>
              <a:buChar char=""/>
              <a:tabLst>
                <a:tab pos="328930" algn="l"/>
              </a:tabLst>
            </a:pPr>
            <a:r>
              <a:rPr sz="2000" spc="-5" dirty="0">
                <a:solidFill>
                  <a:srgbClr val="404040"/>
                </a:solidFill>
                <a:latin typeface="Calibri"/>
                <a:cs typeface="Calibri"/>
              </a:rPr>
              <a:t>Le CPU </a:t>
            </a:r>
            <a:r>
              <a:rPr sz="2000" dirty="0">
                <a:solidFill>
                  <a:srgbClr val="404040"/>
                </a:solidFill>
                <a:latin typeface="Calibri"/>
                <a:cs typeface="Calibri"/>
              </a:rPr>
              <a:t>load : </a:t>
            </a:r>
            <a:r>
              <a:rPr sz="2000" spc="-5" dirty="0">
                <a:solidFill>
                  <a:srgbClr val="404040"/>
                </a:solidFill>
                <a:latin typeface="Calibri"/>
                <a:cs typeface="Calibri"/>
              </a:rPr>
              <a:t>charge du </a:t>
            </a:r>
            <a:r>
              <a:rPr sz="2000" spc="-10" dirty="0">
                <a:solidFill>
                  <a:srgbClr val="404040"/>
                </a:solidFill>
                <a:latin typeface="Calibri"/>
                <a:cs typeface="Calibri"/>
              </a:rPr>
              <a:t>Central Processing </a:t>
            </a:r>
            <a:r>
              <a:rPr sz="2000" dirty="0">
                <a:solidFill>
                  <a:srgbClr val="404040"/>
                </a:solidFill>
                <a:latin typeface="Calibri"/>
                <a:cs typeface="Calibri"/>
              </a:rPr>
              <a:t>Unit, </a:t>
            </a:r>
            <a:r>
              <a:rPr sz="2000" spc="-5" dirty="0">
                <a:solidFill>
                  <a:srgbClr val="404040"/>
                </a:solidFill>
                <a:latin typeface="Calibri"/>
                <a:cs typeface="Calibri"/>
              </a:rPr>
              <a:t>soit </a:t>
            </a:r>
            <a:r>
              <a:rPr sz="2000" dirty="0">
                <a:solidFill>
                  <a:srgbClr val="404040"/>
                </a:solidFill>
                <a:latin typeface="Calibri"/>
                <a:cs typeface="Calibri"/>
              </a:rPr>
              <a:t>la </a:t>
            </a:r>
            <a:r>
              <a:rPr sz="2000" spc="-5" dirty="0">
                <a:solidFill>
                  <a:srgbClr val="404040"/>
                </a:solidFill>
                <a:latin typeface="Calibri"/>
                <a:cs typeface="Calibri"/>
              </a:rPr>
              <a:t>charge du  </a:t>
            </a:r>
            <a:r>
              <a:rPr sz="2000" spc="-10" dirty="0">
                <a:solidFill>
                  <a:srgbClr val="404040"/>
                </a:solidFill>
                <a:latin typeface="Calibri"/>
                <a:cs typeface="Calibri"/>
              </a:rPr>
              <a:t>processeur </a:t>
            </a:r>
            <a:r>
              <a:rPr sz="2000" spc="-5" dirty="0">
                <a:solidFill>
                  <a:srgbClr val="404040"/>
                </a:solidFill>
                <a:latin typeface="Calibri"/>
                <a:cs typeface="Calibri"/>
              </a:rPr>
              <a:t>(occupation </a:t>
            </a:r>
            <a:r>
              <a:rPr sz="2000" dirty="0">
                <a:solidFill>
                  <a:srgbClr val="404040"/>
                </a:solidFill>
                <a:latin typeface="Calibri"/>
                <a:cs typeface="Calibri"/>
              </a:rPr>
              <a:t>en % </a:t>
            </a:r>
            <a:r>
              <a:rPr sz="2000" spc="-10" dirty="0">
                <a:solidFill>
                  <a:srgbClr val="404040"/>
                </a:solidFill>
                <a:latin typeface="Calibri"/>
                <a:cs typeface="Calibri"/>
              </a:rPr>
              <a:t>et/ou temps </a:t>
            </a:r>
            <a:r>
              <a:rPr sz="2000" spc="-5" dirty="0">
                <a:solidFill>
                  <a:srgbClr val="404040"/>
                </a:solidFill>
                <a:latin typeface="Calibri"/>
                <a:cs typeface="Calibri"/>
              </a:rPr>
              <a:t>de</a:t>
            </a:r>
            <a:r>
              <a:rPr sz="2000" spc="5" dirty="0">
                <a:solidFill>
                  <a:srgbClr val="404040"/>
                </a:solidFill>
                <a:latin typeface="Calibri"/>
                <a:cs typeface="Calibri"/>
              </a:rPr>
              <a:t> </a:t>
            </a:r>
            <a:r>
              <a:rPr sz="2000" spc="-5" dirty="0">
                <a:solidFill>
                  <a:srgbClr val="404040"/>
                </a:solidFill>
                <a:latin typeface="Calibri"/>
                <a:cs typeface="Calibri"/>
              </a:rPr>
              <a:t>chargement),</a:t>
            </a:r>
            <a:endParaRPr sz="2000">
              <a:latin typeface="Calibri"/>
              <a:cs typeface="Calibri"/>
            </a:endParaRPr>
          </a:p>
          <a:p>
            <a:pPr marL="270510" indent="-258445">
              <a:lnSpc>
                <a:spcPts val="2310"/>
              </a:lnSpc>
              <a:buClr>
                <a:srgbClr val="D24717"/>
              </a:buClr>
              <a:buFont typeface="Wingdings"/>
              <a:buChar char=""/>
              <a:tabLst>
                <a:tab pos="271145" algn="l"/>
              </a:tabLst>
            </a:pPr>
            <a:r>
              <a:rPr sz="2000" spc="-35" dirty="0">
                <a:solidFill>
                  <a:srgbClr val="404040"/>
                </a:solidFill>
                <a:latin typeface="Calibri"/>
                <a:cs typeface="Calibri"/>
              </a:rPr>
              <a:t>L’activité </a:t>
            </a:r>
            <a:r>
              <a:rPr sz="2000" spc="-5" dirty="0">
                <a:solidFill>
                  <a:srgbClr val="404040"/>
                </a:solidFill>
                <a:latin typeface="Calibri"/>
                <a:cs typeface="Calibri"/>
              </a:rPr>
              <a:t>moyenne du </a:t>
            </a:r>
            <a:r>
              <a:rPr sz="2000" spc="-20" dirty="0">
                <a:solidFill>
                  <a:srgbClr val="404040"/>
                </a:solidFill>
                <a:latin typeface="Calibri"/>
                <a:cs typeface="Calibri"/>
              </a:rPr>
              <a:t>système </a:t>
            </a:r>
            <a:r>
              <a:rPr sz="2000" dirty="0">
                <a:solidFill>
                  <a:srgbClr val="404040"/>
                </a:solidFill>
                <a:latin typeface="Calibri"/>
                <a:cs typeface="Calibri"/>
              </a:rPr>
              <a:t>(load</a:t>
            </a:r>
            <a:r>
              <a:rPr sz="2000" spc="65" dirty="0">
                <a:solidFill>
                  <a:srgbClr val="404040"/>
                </a:solidFill>
                <a:latin typeface="Calibri"/>
                <a:cs typeface="Calibri"/>
              </a:rPr>
              <a:t> </a:t>
            </a:r>
            <a:r>
              <a:rPr sz="2000" spc="-15" dirty="0">
                <a:solidFill>
                  <a:srgbClr val="404040"/>
                </a:solidFill>
                <a:latin typeface="Calibri"/>
                <a:cs typeface="Calibri"/>
              </a:rPr>
              <a:t>average),</a:t>
            </a:r>
            <a:endParaRPr sz="2000">
              <a:latin typeface="Calibri"/>
              <a:cs typeface="Calibri"/>
            </a:endParaRPr>
          </a:p>
          <a:p>
            <a:pPr marL="270510" indent="-258445">
              <a:lnSpc>
                <a:spcPts val="2360"/>
              </a:lnSpc>
              <a:buClr>
                <a:srgbClr val="D24717"/>
              </a:buClr>
              <a:buFont typeface="Wingdings"/>
              <a:buChar char=""/>
              <a:tabLst>
                <a:tab pos="271145" algn="l"/>
              </a:tabLst>
            </a:pPr>
            <a:r>
              <a:rPr sz="2000" spc="-35" dirty="0">
                <a:solidFill>
                  <a:srgbClr val="404040"/>
                </a:solidFill>
                <a:latin typeface="Calibri"/>
                <a:cs typeface="Calibri"/>
              </a:rPr>
              <a:t>L’activité </a:t>
            </a:r>
            <a:r>
              <a:rPr sz="2000" spc="-5" dirty="0">
                <a:solidFill>
                  <a:srgbClr val="404040"/>
                </a:solidFill>
                <a:latin typeface="Calibri"/>
                <a:cs typeface="Calibri"/>
              </a:rPr>
              <a:t>du réseau </a:t>
            </a:r>
            <a:r>
              <a:rPr sz="2000" dirty="0">
                <a:solidFill>
                  <a:srgbClr val="404040"/>
                </a:solidFill>
                <a:latin typeface="Calibri"/>
                <a:cs typeface="Calibri"/>
              </a:rPr>
              <a:t>(bande </a:t>
            </a:r>
            <a:r>
              <a:rPr sz="2000" spc="-10" dirty="0">
                <a:solidFill>
                  <a:srgbClr val="404040"/>
                </a:solidFill>
                <a:latin typeface="Calibri"/>
                <a:cs typeface="Calibri"/>
              </a:rPr>
              <a:t>passante</a:t>
            </a:r>
            <a:r>
              <a:rPr sz="2000" spc="75" dirty="0">
                <a:solidFill>
                  <a:srgbClr val="404040"/>
                </a:solidFill>
                <a:latin typeface="Calibri"/>
                <a:cs typeface="Calibri"/>
              </a:rPr>
              <a:t> </a:t>
            </a:r>
            <a:r>
              <a:rPr sz="2000" spc="-5" dirty="0">
                <a:solidFill>
                  <a:srgbClr val="404040"/>
                </a:solidFill>
                <a:latin typeface="Calibri"/>
                <a:cs typeface="Calibri"/>
              </a:rPr>
              <a:t>consommée),</a:t>
            </a:r>
            <a:endParaRPr sz="2000">
              <a:latin typeface="Calibri"/>
              <a:cs typeface="Calibri"/>
            </a:endParaRPr>
          </a:p>
          <a:p>
            <a:pPr marL="270510" indent="-258445">
              <a:lnSpc>
                <a:spcPts val="2365"/>
              </a:lnSpc>
              <a:buClr>
                <a:srgbClr val="D24717"/>
              </a:buClr>
              <a:buFont typeface="Wingdings"/>
              <a:buChar char=""/>
              <a:tabLst>
                <a:tab pos="271145" algn="l"/>
              </a:tabLst>
            </a:pPr>
            <a:r>
              <a:rPr sz="2000" spc="-35" dirty="0">
                <a:solidFill>
                  <a:srgbClr val="404040"/>
                </a:solidFill>
                <a:latin typeface="Calibri"/>
                <a:cs typeface="Calibri"/>
              </a:rPr>
              <a:t>L’activité </a:t>
            </a:r>
            <a:r>
              <a:rPr sz="2000" spc="-10" dirty="0">
                <a:solidFill>
                  <a:srgbClr val="404040"/>
                </a:solidFill>
                <a:latin typeface="Calibri"/>
                <a:cs typeface="Calibri"/>
              </a:rPr>
              <a:t>et </a:t>
            </a:r>
            <a:r>
              <a:rPr sz="2000" spc="-15" dirty="0">
                <a:solidFill>
                  <a:srgbClr val="404040"/>
                </a:solidFill>
                <a:latin typeface="Calibri"/>
                <a:cs typeface="Calibri"/>
              </a:rPr>
              <a:t>l’occupation </a:t>
            </a:r>
            <a:r>
              <a:rPr sz="2000" spc="-5" dirty="0">
                <a:solidFill>
                  <a:srgbClr val="404040"/>
                </a:solidFill>
                <a:latin typeface="Calibri"/>
                <a:cs typeface="Calibri"/>
              </a:rPr>
              <a:t>des</a:t>
            </a:r>
            <a:r>
              <a:rPr sz="2000" spc="50" dirty="0">
                <a:solidFill>
                  <a:srgbClr val="404040"/>
                </a:solidFill>
                <a:latin typeface="Calibri"/>
                <a:cs typeface="Calibri"/>
              </a:rPr>
              <a:t> </a:t>
            </a:r>
            <a:r>
              <a:rPr sz="2000" spc="-5" dirty="0">
                <a:solidFill>
                  <a:srgbClr val="404040"/>
                </a:solidFill>
                <a:latin typeface="Calibri"/>
                <a:cs typeface="Calibri"/>
              </a:rPr>
              <a:t>disques,</a:t>
            </a:r>
            <a:endParaRPr sz="2000">
              <a:latin typeface="Calibri"/>
              <a:cs typeface="Calibri"/>
            </a:endParaRPr>
          </a:p>
          <a:p>
            <a:pPr marL="270510" indent="-258445">
              <a:lnSpc>
                <a:spcPts val="2360"/>
              </a:lnSpc>
              <a:buClr>
                <a:srgbClr val="D24717"/>
              </a:buClr>
              <a:buFont typeface="Wingdings"/>
              <a:buChar char=""/>
              <a:tabLst>
                <a:tab pos="271145" algn="l"/>
              </a:tabLst>
            </a:pPr>
            <a:r>
              <a:rPr sz="2000" spc="-25" dirty="0">
                <a:solidFill>
                  <a:srgbClr val="404040"/>
                </a:solidFill>
                <a:latin typeface="Calibri"/>
                <a:cs typeface="Calibri"/>
              </a:rPr>
              <a:t>L’occupation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mémoire </a:t>
            </a:r>
            <a:r>
              <a:rPr sz="2000" dirty="0">
                <a:solidFill>
                  <a:srgbClr val="404040"/>
                </a:solidFill>
                <a:latin typeface="Calibri"/>
                <a:cs typeface="Calibri"/>
              </a:rPr>
              <a:t>(RAM</a:t>
            </a:r>
            <a:r>
              <a:rPr sz="2000" spc="-5" dirty="0">
                <a:solidFill>
                  <a:srgbClr val="404040"/>
                </a:solidFill>
                <a:latin typeface="Calibri"/>
                <a:cs typeface="Calibri"/>
              </a:rPr>
              <a:t> usage),</a:t>
            </a:r>
            <a:endParaRPr sz="2000">
              <a:latin typeface="Calibri"/>
              <a:cs typeface="Calibri"/>
            </a:endParaRPr>
          </a:p>
          <a:p>
            <a:pPr marL="270510" indent="-258445">
              <a:lnSpc>
                <a:spcPts val="2255"/>
              </a:lnSpc>
              <a:buClr>
                <a:srgbClr val="D24717"/>
              </a:buClr>
              <a:buFont typeface="Wingdings"/>
              <a:buChar char=""/>
              <a:tabLst>
                <a:tab pos="271145" algn="l"/>
              </a:tabLst>
            </a:pPr>
            <a:r>
              <a:rPr sz="2000" spc="-5" dirty="0">
                <a:solidFill>
                  <a:srgbClr val="404040"/>
                </a:solidFill>
                <a:latin typeface="Calibri"/>
                <a:cs typeface="Calibri"/>
              </a:rPr>
              <a:t>Les données </a:t>
            </a:r>
            <a:r>
              <a:rPr sz="2000" dirty="0">
                <a:solidFill>
                  <a:srgbClr val="404040"/>
                </a:solidFill>
                <a:latin typeface="Calibri"/>
                <a:cs typeface="Calibri"/>
              </a:rPr>
              <a:t>de </a:t>
            </a:r>
            <a:r>
              <a:rPr sz="2000" spc="-15" dirty="0">
                <a:solidFill>
                  <a:srgbClr val="404040"/>
                </a:solidFill>
                <a:latin typeface="Calibri"/>
                <a:cs typeface="Calibri"/>
              </a:rPr>
              <a:t>transfert </a:t>
            </a:r>
            <a:r>
              <a:rPr sz="2000" spc="-5" dirty="0">
                <a:solidFill>
                  <a:srgbClr val="404040"/>
                </a:solidFill>
                <a:latin typeface="Calibri"/>
                <a:cs typeface="Calibri"/>
              </a:rPr>
              <a:t>pendant </a:t>
            </a:r>
            <a:r>
              <a:rPr sz="2000" dirty="0">
                <a:solidFill>
                  <a:srgbClr val="404040"/>
                </a:solidFill>
                <a:latin typeface="Calibri"/>
                <a:cs typeface="Calibri"/>
              </a:rPr>
              <a:t>le </a:t>
            </a:r>
            <a:r>
              <a:rPr sz="2000" spc="-15" dirty="0">
                <a:solidFill>
                  <a:srgbClr val="404040"/>
                </a:solidFill>
                <a:latin typeface="Calibri"/>
                <a:cs typeface="Calibri"/>
              </a:rPr>
              <a:t>test </a:t>
            </a:r>
            <a:r>
              <a:rPr sz="2000" spc="-5" dirty="0">
                <a:solidFill>
                  <a:srgbClr val="404040"/>
                </a:solidFill>
                <a:latin typeface="Calibri"/>
                <a:cs typeface="Calibri"/>
              </a:rPr>
              <a:t>(transaction </a:t>
            </a:r>
            <a:r>
              <a:rPr sz="2000" spc="-20" dirty="0">
                <a:solidFill>
                  <a:srgbClr val="404040"/>
                </a:solidFill>
                <a:latin typeface="Calibri"/>
                <a:cs typeface="Calibri"/>
              </a:rPr>
              <a:t>rate</a:t>
            </a:r>
            <a:r>
              <a:rPr sz="2000" spc="45" dirty="0">
                <a:solidFill>
                  <a:srgbClr val="404040"/>
                </a:solidFill>
                <a:latin typeface="Calibri"/>
                <a:cs typeface="Calibri"/>
              </a:rPr>
              <a:t> </a:t>
            </a:r>
            <a:r>
              <a:rPr sz="2000" spc="-5" dirty="0">
                <a:solidFill>
                  <a:srgbClr val="404040"/>
                </a:solidFill>
                <a:latin typeface="Calibri"/>
                <a:cs typeface="Calibri"/>
              </a:rPr>
              <a:t>ou</a:t>
            </a:r>
            <a:endParaRPr sz="2000">
              <a:latin typeface="Calibri"/>
              <a:cs typeface="Calibri"/>
            </a:endParaRPr>
          </a:p>
          <a:p>
            <a:pPr marL="104139">
              <a:lnSpc>
                <a:spcPts val="2265"/>
              </a:lnSpc>
            </a:pPr>
            <a:r>
              <a:rPr sz="2000" spc="-5" dirty="0">
                <a:solidFill>
                  <a:srgbClr val="404040"/>
                </a:solidFill>
                <a:latin typeface="Calibri"/>
                <a:cs typeface="Calibri"/>
              </a:rPr>
              <a:t>throughtput),</a:t>
            </a:r>
            <a:endParaRPr sz="2000">
              <a:latin typeface="Calibri"/>
              <a:cs typeface="Calibri"/>
            </a:endParaRPr>
          </a:p>
          <a:p>
            <a:pPr marL="270510" indent="-258445">
              <a:lnSpc>
                <a:spcPts val="2365"/>
              </a:lnSpc>
              <a:buClr>
                <a:srgbClr val="D24717"/>
              </a:buClr>
              <a:buFont typeface="Wingdings"/>
              <a:buChar char=""/>
              <a:tabLst>
                <a:tab pos="271145" algn="l"/>
              </a:tabLst>
            </a:pPr>
            <a:r>
              <a:rPr sz="2000" spc="-35" dirty="0">
                <a:solidFill>
                  <a:srgbClr val="404040"/>
                </a:solidFill>
                <a:latin typeface="Calibri"/>
                <a:cs typeface="Calibri"/>
              </a:rPr>
              <a:t>L’activité </a:t>
            </a:r>
            <a:r>
              <a:rPr sz="2000" spc="-5" dirty="0">
                <a:solidFill>
                  <a:srgbClr val="404040"/>
                </a:solidFill>
                <a:latin typeface="Calibri"/>
                <a:cs typeface="Calibri"/>
              </a:rPr>
              <a:t>de </a:t>
            </a:r>
            <a:r>
              <a:rPr sz="2000" dirty="0">
                <a:solidFill>
                  <a:srgbClr val="404040"/>
                </a:solidFill>
                <a:latin typeface="Calibri"/>
                <a:cs typeface="Calibri"/>
              </a:rPr>
              <a:t>la </a:t>
            </a:r>
            <a:r>
              <a:rPr sz="2000" spc="-5" dirty="0">
                <a:solidFill>
                  <a:srgbClr val="404040"/>
                </a:solidFill>
                <a:latin typeface="Calibri"/>
                <a:cs typeface="Calibri"/>
              </a:rPr>
              <a:t>base de</a:t>
            </a:r>
            <a:r>
              <a:rPr sz="2000" spc="45" dirty="0">
                <a:solidFill>
                  <a:srgbClr val="404040"/>
                </a:solidFill>
                <a:latin typeface="Calibri"/>
                <a:cs typeface="Calibri"/>
              </a:rPr>
              <a:t> </a:t>
            </a:r>
            <a:r>
              <a:rPr sz="2000" dirty="0">
                <a:solidFill>
                  <a:srgbClr val="404040"/>
                </a:solidFill>
                <a:latin typeface="Calibri"/>
                <a:cs typeface="Calibri"/>
              </a:rPr>
              <a:t>données,</a:t>
            </a:r>
            <a:endParaRPr sz="2000">
              <a:latin typeface="Calibri"/>
              <a:cs typeface="Calibri"/>
            </a:endParaRPr>
          </a:p>
          <a:p>
            <a:pPr marL="104139" marR="5080" indent="-92075">
              <a:lnSpc>
                <a:spcPts val="2160"/>
              </a:lnSpc>
              <a:spcBef>
                <a:spcPts val="254"/>
              </a:spcBef>
              <a:buClr>
                <a:srgbClr val="D24717"/>
              </a:buClr>
              <a:buFont typeface="Wingdings"/>
              <a:buChar char=""/>
              <a:tabLst>
                <a:tab pos="271145" algn="l"/>
              </a:tabLst>
            </a:pPr>
            <a:r>
              <a:rPr sz="2000" spc="-5" dirty="0">
                <a:solidFill>
                  <a:srgbClr val="404040"/>
                </a:solidFill>
                <a:latin typeface="Calibri"/>
                <a:cs typeface="Calibri"/>
              </a:rPr>
              <a:t>Les hit </a:t>
            </a:r>
            <a:r>
              <a:rPr sz="2000" spc="-10" dirty="0">
                <a:solidFill>
                  <a:srgbClr val="404040"/>
                </a:solidFill>
                <a:latin typeface="Calibri"/>
                <a:cs typeface="Calibri"/>
              </a:rPr>
              <a:t>et </a:t>
            </a:r>
            <a:r>
              <a:rPr sz="2000" spc="-5" dirty="0">
                <a:solidFill>
                  <a:srgbClr val="404040"/>
                </a:solidFill>
                <a:latin typeface="Calibri"/>
                <a:cs typeface="Calibri"/>
              </a:rPr>
              <a:t>miss du </a:t>
            </a:r>
            <a:r>
              <a:rPr sz="2000" dirty="0">
                <a:solidFill>
                  <a:srgbClr val="404040"/>
                </a:solidFill>
                <a:latin typeface="Calibri"/>
                <a:cs typeface="Calibri"/>
              </a:rPr>
              <a:t>cache </a:t>
            </a:r>
            <a:r>
              <a:rPr sz="2000" spc="-15" dirty="0">
                <a:solidFill>
                  <a:srgbClr val="404040"/>
                </a:solidFill>
                <a:latin typeface="Calibri"/>
                <a:cs typeface="Calibri"/>
              </a:rPr>
              <a:t>Varnish </a:t>
            </a:r>
            <a:r>
              <a:rPr sz="2000" spc="-10" dirty="0">
                <a:solidFill>
                  <a:srgbClr val="404040"/>
                </a:solidFill>
                <a:latin typeface="Calibri"/>
                <a:cs typeface="Calibri"/>
              </a:rPr>
              <a:t>(comportement </a:t>
            </a:r>
            <a:r>
              <a:rPr sz="2000" dirty="0">
                <a:solidFill>
                  <a:srgbClr val="404040"/>
                </a:solidFill>
                <a:latin typeface="Calibri"/>
                <a:cs typeface="Calibri"/>
              </a:rPr>
              <a:t>du </a:t>
            </a:r>
            <a:r>
              <a:rPr sz="2000" spc="-5" dirty="0">
                <a:solidFill>
                  <a:srgbClr val="404040"/>
                </a:solidFill>
                <a:latin typeface="Calibri"/>
                <a:cs typeface="Calibri"/>
              </a:rPr>
              <a:t>serveur de </a:t>
            </a:r>
            <a:r>
              <a:rPr sz="2000" dirty="0">
                <a:solidFill>
                  <a:srgbClr val="404040"/>
                </a:solidFill>
                <a:latin typeface="Calibri"/>
                <a:cs typeface="Calibri"/>
              </a:rPr>
              <a:t>cache  HTTP),</a:t>
            </a:r>
            <a:r>
              <a:rPr sz="2000" spc="15" dirty="0">
                <a:solidFill>
                  <a:srgbClr val="404040"/>
                </a:solidFill>
                <a:latin typeface="Calibri"/>
                <a:cs typeface="Calibri"/>
              </a:rPr>
              <a:t> </a:t>
            </a:r>
            <a:r>
              <a:rPr sz="2000" spc="-10" dirty="0">
                <a:solidFill>
                  <a:srgbClr val="404040"/>
                </a:solidFill>
                <a:latin typeface="Calibri"/>
                <a:cs typeface="Calibri"/>
              </a:rPr>
              <a:t>etc.</a:t>
            </a:r>
            <a:endParaRPr sz="2000">
              <a:latin typeface="Calibri"/>
              <a:cs typeface="Calibri"/>
            </a:endParaRPr>
          </a:p>
        </p:txBody>
      </p:sp>
    </p:spTree>
    <p:extLst>
      <p:ext uri="{BB962C8B-B14F-4D97-AF65-F5344CB8AC3E}">
        <p14:creationId xmlns:p14="http://schemas.microsoft.com/office/powerpoint/2010/main" val="291353195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273675" cy="568166"/>
          </a:xfrm>
          <a:prstGeom prst="rect">
            <a:avLst/>
          </a:prstGeom>
        </p:spPr>
        <p:txBody>
          <a:bodyPr vert="horz" wrap="square" lIns="0" tIns="12700" rIns="0" bIns="0" rtlCol="0">
            <a:spAutoFit/>
          </a:bodyPr>
          <a:lstStyle/>
          <a:p>
            <a:pPr marL="12700">
              <a:lnSpc>
                <a:spcPct val="100000"/>
              </a:lnSpc>
              <a:spcBef>
                <a:spcPts val="100"/>
              </a:spcBef>
            </a:pPr>
            <a:r>
              <a:rPr lang="en-US" spc="-45" dirty="0">
                <a:solidFill>
                  <a:schemeClr val="tx1"/>
                </a:solidFill>
              </a:rPr>
              <a:t>Micrometer</a:t>
            </a:r>
            <a:endParaRPr spc="-50" dirty="0">
              <a:solidFill>
                <a:schemeClr val="tx1"/>
              </a:solidFill>
            </a:endParaRPr>
          </a:p>
        </p:txBody>
      </p:sp>
      <p:sp>
        <p:nvSpPr>
          <p:cNvPr id="5" name="object 5"/>
          <p:cNvSpPr txBox="1"/>
          <p:nvPr/>
        </p:nvSpPr>
        <p:spPr>
          <a:xfrm>
            <a:off x="810260" y="1373981"/>
            <a:ext cx="7363459" cy="1458733"/>
          </a:xfrm>
          <a:prstGeom prst="rect">
            <a:avLst/>
          </a:prstGeom>
        </p:spPr>
        <p:txBody>
          <a:bodyPr vert="horz" wrap="square" lIns="0" tIns="47625" rIns="0" bIns="0" rtlCol="0">
            <a:spAutoFit/>
          </a:bodyPr>
          <a:lstStyle/>
          <a:p>
            <a:pPr marL="104139" marR="337820" indent="-92075">
              <a:lnSpc>
                <a:spcPts val="2160"/>
              </a:lnSpc>
              <a:spcBef>
                <a:spcPts val="375"/>
              </a:spcBef>
              <a:buClr>
                <a:srgbClr val="D24717"/>
              </a:buClr>
              <a:buFont typeface="Wingdings"/>
              <a:buChar char=""/>
              <a:tabLst>
                <a:tab pos="328930" algn="l"/>
              </a:tabLst>
            </a:pPr>
            <a:r>
              <a:rPr lang="fr-FR" sz="2000" spc="-5" dirty="0" err="1">
                <a:solidFill>
                  <a:srgbClr val="404040"/>
                </a:solidFill>
                <a:cs typeface="Calibri"/>
              </a:rPr>
              <a:t>Micrometer</a:t>
            </a:r>
            <a:r>
              <a:rPr lang="fr-FR" sz="2000" spc="-5" dirty="0">
                <a:solidFill>
                  <a:srgbClr val="404040"/>
                </a:solidFill>
                <a:cs typeface="Calibri"/>
              </a:rPr>
              <a:t> fournit une façade simple sur les clients d'instrumentation pour les systèmes de surveillance les plus courants, vous permettant d'instrumenter votre code d'application basé sur la machine virtuelle Java sans verrouillage fournisseur. Pensez SLF4J, mais pour les métriques.</a:t>
            </a:r>
            <a:endParaRPr sz="2000" dirty="0">
              <a:latin typeface="Calibri"/>
              <a:cs typeface="Calibri"/>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514350"/>
            <a:ext cx="2408237"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2751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fr-FR" spc="40" dirty="0"/>
              <a:t>Qualité</a:t>
            </a:r>
          </a:p>
        </p:txBody>
      </p:sp>
    </p:spTree>
    <p:extLst>
      <p:ext uri="{BB962C8B-B14F-4D97-AF65-F5344CB8AC3E}">
        <p14:creationId xmlns:p14="http://schemas.microsoft.com/office/powerpoint/2010/main" val="31357924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032196" cy="566822"/>
          </a:xfrm>
          <a:prstGeom prst="rect">
            <a:avLst/>
          </a:prstGeom>
        </p:spPr>
        <p:txBody>
          <a:bodyPr vert="horz" wrap="square" lIns="0" tIns="12700" rIns="0" bIns="0" rtlCol="0">
            <a:spAutoFit/>
          </a:bodyPr>
          <a:lstStyle/>
          <a:p>
            <a:pPr marL="12700">
              <a:lnSpc>
                <a:spcPct val="100000"/>
              </a:lnSpc>
              <a:spcBef>
                <a:spcPts val="100"/>
              </a:spcBef>
            </a:pPr>
            <a:r>
              <a:rPr lang="en-US" spc="-55" dirty="0">
                <a:solidFill>
                  <a:schemeClr val="tx1"/>
                </a:solidFill>
              </a:rPr>
              <a:t>Les </a:t>
            </a:r>
            <a:r>
              <a:rPr lang="en-US" spc="-55" dirty="0" err="1">
                <a:solidFill>
                  <a:schemeClr val="tx1"/>
                </a:solidFill>
              </a:rPr>
              <a:t>incontournables</a:t>
            </a:r>
            <a:endParaRPr spc="-45" dirty="0">
              <a:solidFill>
                <a:schemeClr val="tx1"/>
              </a:solidFill>
            </a:endParaRPr>
          </a:p>
        </p:txBody>
      </p:sp>
      <p:sp>
        <p:nvSpPr>
          <p:cNvPr id="5" name="object 5"/>
          <p:cNvSpPr txBox="1"/>
          <p:nvPr/>
        </p:nvSpPr>
        <p:spPr>
          <a:xfrm>
            <a:off x="852933" y="1369807"/>
            <a:ext cx="2121535" cy="2292935"/>
          </a:xfrm>
          <a:prstGeom prst="rect">
            <a:avLst/>
          </a:prstGeom>
        </p:spPr>
        <p:txBody>
          <a:bodyPr vert="horz" wrap="square" lIns="0" tIns="40640" rIns="0" bIns="0" rtlCol="0">
            <a:spAutoFit/>
          </a:bodyPr>
          <a:lstStyle/>
          <a:p>
            <a:pPr marL="269875" indent="-257810">
              <a:lnSpc>
                <a:spcPct val="100000"/>
              </a:lnSpc>
              <a:spcBef>
                <a:spcPts val="320"/>
              </a:spcBef>
              <a:buClr>
                <a:srgbClr val="D24717"/>
              </a:buClr>
              <a:buFont typeface="Wingdings"/>
              <a:buChar char=""/>
              <a:tabLst>
                <a:tab pos="270510" algn="l"/>
              </a:tabLst>
            </a:pPr>
            <a:r>
              <a:rPr sz="2000" spc="-5" dirty="0">
                <a:solidFill>
                  <a:srgbClr val="404040"/>
                </a:solidFill>
                <a:latin typeface="Calibri"/>
                <a:cs typeface="Calibri"/>
              </a:rPr>
              <a:t>Suivi de qualité</a:t>
            </a:r>
            <a:r>
              <a:rPr sz="2000" spc="-10" dirty="0">
                <a:solidFill>
                  <a:srgbClr val="404040"/>
                </a:solidFill>
                <a:latin typeface="Calibri"/>
                <a:cs typeface="Calibri"/>
              </a:rPr>
              <a:t> </a:t>
            </a:r>
            <a:r>
              <a:rPr sz="2000" dirty="0">
                <a:solidFill>
                  <a:srgbClr val="404040"/>
                </a:solidFill>
                <a:latin typeface="Calibri"/>
                <a:cs typeface="Calibri"/>
              </a:rPr>
              <a:t>:</a:t>
            </a:r>
            <a:endParaRPr sz="2000" dirty="0">
              <a:latin typeface="Calibri"/>
              <a:cs typeface="Calibri"/>
            </a:endParaRPr>
          </a:p>
          <a:p>
            <a:pPr marL="396240" lvl="1" indent="-183515">
              <a:lnSpc>
                <a:spcPct val="100000"/>
              </a:lnSpc>
              <a:spcBef>
                <a:spcPts val="200"/>
              </a:spcBef>
              <a:buClr>
                <a:srgbClr val="D24717"/>
              </a:buClr>
              <a:buSzPct val="94444"/>
              <a:buFont typeface="Wingdings"/>
              <a:buChar char=""/>
              <a:tabLst>
                <a:tab pos="396875" algn="l"/>
              </a:tabLst>
            </a:pPr>
            <a:r>
              <a:rPr sz="1800" spc="-5" dirty="0">
                <a:solidFill>
                  <a:srgbClr val="404040"/>
                </a:solidFill>
                <a:latin typeface="Calibri"/>
                <a:cs typeface="Calibri"/>
              </a:rPr>
              <a:t>Surfire</a:t>
            </a:r>
            <a:endParaRPr sz="1800" dirty="0">
              <a:latin typeface="Calibri"/>
              <a:cs typeface="Calibri"/>
            </a:endParaRPr>
          </a:p>
          <a:p>
            <a:pPr marL="396240" lvl="1" indent="-183515">
              <a:lnSpc>
                <a:spcPct val="100000"/>
              </a:lnSpc>
              <a:spcBef>
                <a:spcPts val="385"/>
              </a:spcBef>
              <a:buClr>
                <a:srgbClr val="D24717"/>
              </a:buClr>
              <a:buSzPct val="94444"/>
              <a:buFont typeface="Wingdings"/>
              <a:buChar char=""/>
              <a:tabLst>
                <a:tab pos="396875" algn="l"/>
              </a:tabLst>
            </a:pPr>
            <a:r>
              <a:rPr sz="1800" spc="-5" dirty="0">
                <a:solidFill>
                  <a:srgbClr val="404040"/>
                </a:solidFill>
                <a:latin typeface="Calibri"/>
                <a:cs typeface="Calibri"/>
              </a:rPr>
              <a:t>Cobertura</a:t>
            </a:r>
            <a:endParaRPr sz="1800" dirty="0">
              <a:latin typeface="Calibri"/>
              <a:cs typeface="Calibri"/>
            </a:endParaRPr>
          </a:p>
          <a:p>
            <a:pPr marL="396240" lvl="1" indent="-183515">
              <a:lnSpc>
                <a:spcPct val="100000"/>
              </a:lnSpc>
              <a:spcBef>
                <a:spcPts val="385"/>
              </a:spcBef>
              <a:buClr>
                <a:srgbClr val="D24717"/>
              </a:buClr>
              <a:buSzPct val="94444"/>
              <a:buFont typeface="Wingdings"/>
              <a:buChar char=""/>
              <a:tabLst>
                <a:tab pos="396875" algn="l"/>
              </a:tabLst>
            </a:pPr>
            <a:r>
              <a:rPr sz="1800" dirty="0">
                <a:solidFill>
                  <a:srgbClr val="404040"/>
                </a:solidFill>
                <a:latin typeface="Calibri"/>
                <a:cs typeface="Calibri"/>
              </a:rPr>
              <a:t>CheckStyle</a:t>
            </a:r>
            <a:endParaRPr sz="1800" dirty="0">
              <a:latin typeface="Calibri"/>
              <a:cs typeface="Calibri"/>
            </a:endParaRPr>
          </a:p>
          <a:p>
            <a:pPr marL="396240" lvl="1" indent="-183515">
              <a:lnSpc>
                <a:spcPct val="100000"/>
              </a:lnSpc>
              <a:spcBef>
                <a:spcPts val="385"/>
              </a:spcBef>
              <a:buClr>
                <a:srgbClr val="D24717"/>
              </a:buClr>
              <a:buSzPct val="94444"/>
              <a:buFont typeface="Wingdings"/>
              <a:buChar char=""/>
              <a:tabLst>
                <a:tab pos="396875" algn="l"/>
              </a:tabLst>
            </a:pPr>
            <a:r>
              <a:rPr sz="1800" spc="-5" dirty="0">
                <a:solidFill>
                  <a:srgbClr val="404040"/>
                </a:solidFill>
                <a:latin typeface="Calibri"/>
                <a:cs typeface="Calibri"/>
              </a:rPr>
              <a:t>PMD/CPD</a:t>
            </a:r>
            <a:endParaRPr sz="1800" dirty="0">
              <a:latin typeface="Calibri"/>
              <a:cs typeface="Calibri"/>
            </a:endParaRPr>
          </a:p>
          <a:p>
            <a:pPr marL="396240" lvl="1" indent="-183515">
              <a:lnSpc>
                <a:spcPct val="100000"/>
              </a:lnSpc>
              <a:spcBef>
                <a:spcPts val="385"/>
              </a:spcBef>
              <a:buClr>
                <a:srgbClr val="D24717"/>
              </a:buClr>
              <a:buSzPct val="94444"/>
              <a:buFont typeface="Wingdings"/>
              <a:buChar char=""/>
              <a:tabLst>
                <a:tab pos="396875" algn="l"/>
              </a:tabLst>
            </a:pPr>
            <a:r>
              <a:rPr sz="1800" spc="-5" dirty="0">
                <a:solidFill>
                  <a:srgbClr val="404040"/>
                </a:solidFill>
                <a:latin typeface="Calibri"/>
                <a:cs typeface="Calibri"/>
              </a:rPr>
              <a:t>Findbugs</a:t>
            </a:r>
            <a:endParaRPr sz="1800" dirty="0">
              <a:latin typeface="Calibri"/>
              <a:cs typeface="Calibri"/>
            </a:endParaRPr>
          </a:p>
          <a:p>
            <a:pPr marL="396240" lvl="1" indent="-183515">
              <a:lnSpc>
                <a:spcPct val="100000"/>
              </a:lnSpc>
              <a:spcBef>
                <a:spcPts val="385"/>
              </a:spcBef>
              <a:buClr>
                <a:srgbClr val="D24717"/>
              </a:buClr>
              <a:buSzPct val="94444"/>
              <a:buFont typeface="Wingdings"/>
              <a:buChar char=""/>
              <a:tabLst>
                <a:tab pos="396875" algn="l"/>
              </a:tabLst>
            </a:pPr>
            <a:r>
              <a:rPr sz="1800" dirty="0" err="1">
                <a:solidFill>
                  <a:srgbClr val="404040"/>
                </a:solidFill>
                <a:latin typeface="Calibri"/>
                <a:cs typeface="Calibri"/>
              </a:rPr>
              <a:t>Jdepend</a:t>
            </a:r>
            <a:endParaRPr sz="1800" dirty="0">
              <a:latin typeface="Calibri"/>
              <a:cs typeface="Calibri"/>
            </a:endParaRPr>
          </a:p>
        </p:txBody>
      </p:sp>
    </p:spTree>
    <p:extLst>
      <p:ext uri="{BB962C8B-B14F-4D97-AF65-F5344CB8AC3E}">
        <p14:creationId xmlns:p14="http://schemas.microsoft.com/office/powerpoint/2010/main" val="295968858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6032196" cy="566822"/>
          </a:xfrm>
          <a:prstGeom prst="rect">
            <a:avLst/>
          </a:prstGeom>
        </p:spPr>
        <p:txBody>
          <a:bodyPr vert="horz" wrap="square" lIns="0" tIns="12700" rIns="0" bIns="0" rtlCol="0">
            <a:spAutoFit/>
          </a:bodyPr>
          <a:lstStyle/>
          <a:p>
            <a:pPr marL="12700">
              <a:lnSpc>
                <a:spcPct val="100000"/>
              </a:lnSpc>
              <a:spcBef>
                <a:spcPts val="100"/>
              </a:spcBef>
            </a:pPr>
            <a:r>
              <a:rPr lang="en-US" spc="-55" dirty="0">
                <a:solidFill>
                  <a:schemeClr val="tx1"/>
                </a:solidFill>
              </a:rPr>
              <a:t>Les </a:t>
            </a:r>
            <a:r>
              <a:rPr lang="en-US" spc="-55" dirty="0" err="1">
                <a:solidFill>
                  <a:schemeClr val="tx1"/>
                </a:solidFill>
              </a:rPr>
              <a:t>incontournables</a:t>
            </a:r>
            <a:endParaRPr spc="-45" dirty="0">
              <a:solidFill>
                <a:schemeClr val="tx1"/>
              </a:solidFill>
            </a:endParaRPr>
          </a:p>
        </p:txBody>
      </p:sp>
      <p:sp>
        <p:nvSpPr>
          <p:cNvPr id="5" name="object 5"/>
          <p:cNvSpPr txBox="1"/>
          <p:nvPr/>
        </p:nvSpPr>
        <p:spPr>
          <a:xfrm>
            <a:off x="852933" y="1369807"/>
            <a:ext cx="2121535" cy="1964640"/>
          </a:xfrm>
          <a:prstGeom prst="rect">
            <a:avLst/>
          </a:prstGeom>
        </p:spPr>
        <p:txBody>
          <a:bodyPr vert="horz" wrap="square" lIns="0" tIns="40640" rIns="0" bIns="0" rtlCol="0">
            <a:spAutoFit/>
          </a:bodyPr>
          <a:lstStyle/>
          <a:p>
            <a:pPr marL="215265" indent="-203200">
              <a:lnSpc>
                <a:spcPct val="100000"/>
              </a:lnSpc>
              <a:spcBef>
                <a:spcPts val="340"/>
              </a:spcBef>
              <a:buClr>
                <a:srgbClr val="D24717"/>
              </a:buClr>
              <a:buFont typeface="Wingdings"/>
              <a:buChar char=""/>
              <a:tabLst>
                <a:tab pos="215900" algn="l"/>
              </a:tabLst>
            </a:pPr>
            <a:r>
              <a:rPr lang="en-US" sz="2000" spc="-20" dirty="0">
                <a:solidFill>
                  <a:srgbClr val="404040"/>
                </a:solidFill>
                <a:cs typeface="Calibri"/>
              </a:rPr>
              <a:t>Tableaux </a:t>
            </a:r>
            <a:r>
              <a:rPr lang="en-US" sz="2000" spc="-5" dirty="0">
                <a:solidFill>
                  <a:srgbClr val="404040"/>
                </a:solidFill>
                <a:cs typeface="Calibri"/>
              </a:rPr>
              <a:t>de </a:t>
            </a:r>
            <a:r>
              <a:rPr lang="en-US" sz="2000" spc="-10" dirty="0" err="1">
                <a:solidFill>
                  <a:srgbClr val="404040"/>
                </a:solidFill>
                <a:cs typeface="Calibri"/>
              </a:rPr>
              <a:t>bord</a:t>
            </a:r>
            <a:r>
              <a:rPr lang="en-US" sz="2000" spc="-70" dirty="0">
                <a:solidFill>
                  <a:srgbClr val="404040"/>
                </a:solidFill>
                <a:cs typeface="Calibri"/>
              </a:rPr>
              <a:t> </a:t>
            </a:r>
            <a:r>
              <a:rPr lang="en-US" sz="2000" dirty="0">
                <a:solidFill>
                  <a:srgbClr val="404040"/>
                </a:solidFill>
                <a:cs typeface="Calibri"/>
              </a:rPr>
              <a:t>:</a:t>
            </a:r>
            <a:endParaRPr lang="en-US" sz="2000" dirty="0">
              <a:cs typeface="Calibri"/>
            </a:endParaRPr>
          </a:p>
          <a:p>
            <a:pPr marL="396240" lvl="1" indent="-183515">
              <a:lnSpc>
                <a:spcPct val="100000"/>
              </a:lnSpc>
              <a:spcBef>
                <a:spcPts val="200"/>
              </a:spcBef>
              <a:buClr>
                <a:srgbClr val="D24717"/>
              </a:buClr>
              <a:buSzPct val="94444"/>
              <a:buFont typeface="Wingdings"/>
              <a:buChar char=""/>
              <a:tabLst>
                <a:tab pos="396875" algn="l"/>
              </a:tabLst>
            </a:pPr>
            <a:r>
              <a:rPr lang="en-US" dirty="0" err="1">
                <a:solidFill>
                  <a:srgbClr val="404040"/>
                </a:solidFill>
                <a:cs typeface="Calibri"/>
              </a:rPr>
              <a:t>QALab</a:t>
            </a:r>
            <a:endParaRPr lang="en-US" dirty="0">
              <a:cs typeface="Calibri"/>
            </a:endParaRPr>
          </a:p>
          <a:p>
            <a:pPr marL="396240" lvl="1" indent="-183515">
              <a:lnSpc>
                <a:spcPct val="100000"/>
              </a:lnSpc>
              <a:spcBef>
                <a:spcPts val="385"/>
              </a:spcBef>
              <a:buClr>
                <a:srgbClr val="D24717"/>
              </a:buClr>
              <a:buSzPct val="94444"/>
              <a:buFont typeface="Wingdings"/>
              <a:buChar char=""/>
              <a:tabLst>
                <a:tab pos="396875" algn="l"/>
              </a:tabLst>
            </a:pPr>
            <a:r>
              <a:rPr lang="en-US" spc="-10" dirty="0" err="1">
                <a:solidFill>
                  <a:srgbClr val="404040"/>
                </a:solidFill>
                <a:cs typeface="Calibri"/>
              </a:rPr>
              <a:t>Xradar</a:t>
            </a:r>
            <a:endParaRPr lang="en-US" dirty="0">
              <a:cs typeface="Calibri"/>
            </a:endParaRPr>
          </a:p>
          <a:p>
            <a:pPr marL="396240" lvl="1" indent="-183515">
              <a:lnSpc>
                <a:spcPct val="100000"/>
              </a:lnSpc>
              <a:spcBef>
                <a:spcPts val="385"/>
              </a:spcBef>
              <a:buClr>
                <a:srgbClr val="D24717"/>
              </a:buClr>
              <a:buSzPct val="94444"/>
              <a:buFont typeface="Wingdings"/>
              <a:buChar char=""/>
              <a:tabLst>
                <a:tab pos="396875" algn="l"/>
              </a:tabLst>
            </a:pPr>
            <a:r>
              <a:rPr lang="en-US" spc="-5" dirty="0">
                <a:solidFill>
                  <a:srgbClr val="404040"/>
                </a:solidFill>
                <a:cs typeface="Calibri"/>
              </a:rPr>
              <a:t>Sonar</a:t>
            </a:r>
            <a:endParaRPr lang="en-US" dirty="0">
              <a:cs typeface="Calibri"/>
            </a:endParaRPr>
          </a:p>
          <a:p>
            <a:pPr marL="396240" lvl="1" indent="-183515">
              <a:lnSpc>
                <a:spcPct val="100000"/>
              </a:lnSpc>
              <a:spcBef>
                <a:spcPts val="385"/>
              </a:spcBef>
              <a:buClr>
                <a:srgbClr val="D24717"/>
              </a:buClr>
              <a:buSzPct val="94444"/>
              <a:buFont typeface="Wingdings"/>
              <a:buChar char=""/>
              <a:tabLst>
                <a:tab pos="396875" algn="l"/>
              </a:tabLst>
            </a:pPr>
            <a:r>
              <a:rPr lang="en-US" spc="-10" dirty="0">
                <a:solidFill>
                  <a:srgbClr val="404040"/>
                </a:solidFill>
                <a:cs typeface="Calibri"/>
              </a:rPr>
              <a:t>Maven</a:t>
            </a:r>
            <a:r>
              <a:rPr lang="en-US" spc="-80" dirty="0">
                <a:solidFill>
                  <a:srgbClr val="404040"/>
                </a:solidFill>
                <a:cs typeface="Calibri"/>
              </a:rPr>
              <a:t> </a:t>
            </a:r>
            <a:r>
              <a:rPr lang="en-US" spc="-5" dirty="0">
                <a:solidFill>
                  <a:srgbClr val="404040"/>
                </a:solidFill>
                <a:cs typeface="Calibri"/>
              </a:rPr>
              <a:t>Dashboard</a:t>
            </a:r>
            <a:endParaRPr lang="en-US" dirty="0">
              <a:cs typeface="Calibri"/>
            </a:endParaRPr>
          </a:p>
          <a:p>
            <a:pPr marL="396240" lvl="1" indent="-183515">
              <a:lnSpc>
                <a:spcPct val="100000"/>
              </a:lnSpc>
              <a:spcBef>
                <a:spcPts val="385"/>
              </a:spcBef>
              <a:buClr>
                <a:srgbClr val="D24717"/>
              </a:buClr>
              <a:buSzPct val="94444"/>
              <a:buFont typeface="Wingdings"/>
              <a:buChar char=""/>
              <a:tabLst>
                <a:tab pos="396875" algn="l"/>
              </a:tabLst>
            </a:pPr>
            <a:r>
              <a:rPr lang="en-US" spc="-5" dirty="0" err="1">
                <a:solidFill>
                  <a:srgbClr val="404040"/>
                </a:solidFill>
                <a:cs typeface="Calibri"/>
              </a:rPr>
              <a:t>SonarJ</a:t>
            </a:r>
            <a:endParaRPr lang="en-US" dirty="0">
              <a:cs typeface="Calibri"/>
            </a:endParaRPr>
          </a:p>
        </p:txBody>
      </p:sp>
    </p:spTree>
    <p:extLst>
      <p:ext uri="{BB962C8B-B14F-4D97-AF65-F5344CB8AC3E}">
        <p14:creationId xmlns:p14="http://schemas.microsoft.com/office/powerpoint/2010/main" val="20555976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569845" cy="568166"/>
          </a:xfrm>
          <a:prstGeom prst="rect">
            <a:avLst/>
          </a:prstGeom>
        </p:spPr>
        <p:txBody>
          <a:bodyPr vert="horz" wrap="square" lIns="0" tIns="12700" rIns="0" bIns="0" rtlCol="0">
            <a:spAutoFit/>
          </a:bodyPr>
          <a:lstStyle/>
          <a:p>
            <a:pPr marL="12700">
              <a:lnSpc>
                <a:spcPct val="100000"/>
              </a:lnSpc>
              <a:spcBef>
                <a:spcPts val="100"/>
              </a:spcBef>
            </a:pPr>
            <a:r>
              <a:rPr spc="-60" dirty="0">
                <a:solidFill>
                  <a:schemeClr val="tx1"/>
                </a:solidFill>
              </a:rPr>
              <a:t>Checkstyle</a:t>
            </a:r>
          </a:p>
        </p:txBody>
      </p:sp>
      <p:sp>
        <p:nvSpPr>
          <p:cNvPr id="5" name="object 5"/>
          <p:cNvSpPr txBox="1"/>
          <p:nvPr/>
        </p:nvSpPr>
        <p:spPr>
          <a:xfrm>
            <a:off x="810260" y="1373982"/>
            <a:ext cx="7784465" cy="3247043"/>
          </a:xfrm>
          <a:prstGeom prst="rect">
            <a:avLst/>
          </a:prstGeom>
        </p:spPr>
        <p:txBody>
          <a:bodyPr vert="horz" wrap="square" lIns="0" tIns="43180" rIns="0" bIns="0" rtlCol="0">
            <a:spAutoFit/>
          </a:bodyPr>
          <a:lstStyle/>
          <a:p>
            <a:pPr marL="104139" marR="5080" indent="-92075">
              <a:lnSpc>
                <a:spcPct val="90000"/>
              </a:lnSpc>
              <a:spcBef>
                <a:spcPts val="340"/>
              </a:spcBef>
              <a:buClr>
                <a:srgbClr val="D24717"/>
              </a:buClr>
              <a:buFont typeface="Wingdings"/>
              <a:buChar char=""/>
              <a:tabLst>
                <a:tab pos="271145" algn="l"/>
              </a:tabLst>
            </a:pPr>
            <a:r>
              <a:rPr sz="2000" spc="-10" dirty="0">
                <a:solidFill>
                  <a:srgbClr val="404040"/>
                </a:solidFill>
                <a:latin typeface="Calibri"/>
                <a:cs typeface="Calibri"/>
              </a:rPr>
              <a:t>Checkstyle </a:t>
            </a:r>
            <a:r>
              <a:rPr sz="2000" spc="-5" dirty="0">
                <a:solidFill>
                  <a:srgbClr val="404040"/>
                </a:solidFill>
                <a:latin typeface="Calibri"/>
                <a:cs typeface="Calibri"/>
              </a:rPr>
              <a:t>analyse le code </a:t>
            </a:r>
            <a:r>
              <a:rPr sz="2000" spc="-10" dirty="0">
                <a:solidFill>
                  <a:srgbClr val="404040"/>
                </a:solidFill>
                <a:latin typeface="Calibri"/>
                <a:cs typeface="Calibri"/>
              </a:rPr>
              <a:t>source </a:t>
            </a:r>
            <a:r>
              <a:rPr sz="2000" spc="-5" dirty="0">
                <a:solidFill>
                  <a:srgbClr val="404040"/>
                </a:solidFill>
                <a:latin typeface="Calibri"/>
                <a:cs typeface="Calibri"/>
              </a:rPr>
              <a:t>afin </a:t>
            </a:r>
            <a:r>
              <a:rPr sz="2000" dirty="0">
                <a:solidFill>
                  <a:srgbClr val="404040"/>
                </a:solidFill>
                <a:latin typeface="Calibri"/>
                <a:cs typeface="Calibri"/>
              </a:rPr>
              <a:t>de </a:t>
            </a:r>
            <a:r>
              <a:rPr sz="2000" spc="-10" dirty="0">
                <a:solidFill>
                  <a:srgbClr val="404040"/>
                </a:solidFill>
                <a:latin typeface="Calibri"/>
                <a:cs typeface="Calibri"/>
              </a:rPr>
              <a:t>vérifier </a:t>
            </a:r>
            <a:r>
              <a:rPr sz="2000" dirty="0">
                <a:solidFill>
                  <a:srgbClr val="404040"/>
                </a:solidFill>
                <a:latin typeface="Calibri"/>
                <a:cs typeface="Calibri"/>
              </a:rPr>
              <a:t>que </a:t>
            </a:r>
            <a:r>
              <a:rPr sz="2000" spc="-5" dirty="0">
                <a:solidFill>
                  <a:srgbClr val="404040"/>
                </a:solidFill>
                <a:latin typeface="Calibri"/>
                <a:cs typeface="Calibri"/>
              </a:rPr>
              <a:t>les </a:t>
            </a:r>
            <a:r>
              <a:rPr sz="2000" spc="-10" dirty="0">
                <a:solidFill>
                  <a:srgbClr val="404040"/>
                </a:solidFill>
                <a:latin typeface="Calibri"/>
                <a:cs typeface="Calibri"/>
              </a:rPr>
              <a:t>conventions </a:t>
            </a:r>
            <a:r>
              <a:rPr sz="2000" spc="-5" dirty="0">
                <a:solidFill>
                  <a:srgbClr val="404040"/>
                </a:solidFill>
                <a:latin typeface="Calibri"/>
                <a:cs typeface="Calibri"/>
              </a:rPr>
              <a:t>de  code définies sur </a:t>
            </a:r>
            <a:r>
              <a:rPr sz="2000" dirty="0">
                <a:solidFill>
                  <a:srgbClr val="404040"/>
                </a:solidFill>
                <a:latin typeface="Calibri"/>
                <a:cs typeface="Calibri"/>
              </a:rPr>
              <a:t>le </a:t>
            </a:r>
            <a:r>
              <a:rPr sz="2000" spc="-10" dirty="0">
                <a:solidFill>
                  <a:srgbClr val="404040"/>
                </a:solidFill>
                <a:latin typeface="Calibri"/>
                <a:cs typeface="Calibri"/>
              </a:rPr>
              <a:t>projet sont </a:t>
            </a:r>
            <a:r>
              <a:rPr sz="2000" spc="-5" dirty="0">
                <a:solidFill>
                  <a:srgbClr val="404040"/>
                </a:solidFill>
                <a:latin typeface="Calibri"/>
                <a:cs typeface="Calibri"/>
              </a:rPr>
              <a:t>respectées, comme </a:t>
            </a:r>
            <a:r>
              <a:rPr sz="2000" dirty="0">
                <a:solidFill>
                  <a:srgbClr val="404040"/>
                </a:solidFill>
                <a:latin typeface="Calibri"/>
                <a:cs typeface="Calibri"/>
              </a:rPr>
              <a:t>la </a:t>
            </a:r>
            <a:r>
              <a:rPr sz="2000" spc="-5" dirty="0">
                <a:solidFill>
                  <a:srgbClr val="404040"/>
                </a:solidFill>
                <a:latin typeface="Calibri"/>
                <a:cs typeface="Calibri"/>
              </a:rPr>
              <a:t>présence de </a:t>
            </a:r>
            <a:r>
              <a:rPr sz="2000" spc="-10" dirty="0">
                <a:solidFill>
                  <a:srgbClr val="404040"/>
                </a:solidFill>
                <a:latin typeface="Calibri"/>
                <a:cs typeface="Calibri"/>
              </a:rPr>
              <a:t>Javadoc  </a:t>
            </a:r>
            <a:r>
              <a:rPr sz="2000" dirty="0">
                <a:solidFill>
                  <a:srgbClr val="404040"/>
                </a:solidFill>
                <a:latin typeface="Calibri"/>
                <a:cs typeface="Calibri"/>
              </a:rPr>
              <a:t>ou </a:t>
            </a:r>
            <a:r>
              <a:rPr sz="2000" spc="-5" dirty="0">
                <a:solidFill>
                  <a:srgbClr val="404040"/>
                </a:solidFill>
                <a:latin typeface="Calibri"/>
                <a:cs typeface="Calibri"/>
              </a:rPr>
              <a:t>les </a:t>
            </a:r>
            <a:r>
              <a:rPr sz="2000" spc="-10" dirty="0">
                <a:solidFill>
                  <a:srgbClr val="404040"/>
                </a:solidFill>
                <a:latin typeface="Calibri"/>
                <a:cs typeface="Calibri"/>
              </a:rPr>
              <a:t>conventions </a:t>
            </a:r>
            <a:r>
              <a:rPr sz="2000" spc="-5" dirty="0">
                <a:solidFill>
                  <a:srgbClr val="404040"/>
                </a:solidFill>
                <a:latin typeface="Calibri"/>
                <a:cs typeface="Calibri"/>
              </a:rPr>
              <a:t>pour </a:t>
            </a:r>
            <a:r>
              <a:rPr sz="2000" dirty="0">
                <a:solidFill>
                  <a:srgbClr val="404040"/>
                </a:solidFill>
                <a:latin typeface="Calibri"/>
                <a:cs typeface="Calibri"/>
              </a:rPr>
              <a:t>le </a:t>
            </a:r>
            <a:r>
              <a:rPr sz="2000" spc="-5" dirty="0">
                <a:solidFill>
                  <a:srgbClr val="404040"/>
                </a:solidFill>
                <a:latin typeface="Calibri"/>
                <a:cs typeface="Calibri"/>
              </a:rPr>
              <a:t>nommage des </a:t>
            </a:r>
            <a:r>
              <a:rPr sz="2000" spc="-10" dirty="0">
                <a:solidFill>
                  <a:srgbClr val="404040"/>
                </a:solidFill>
                <a:latin typeface="Calibri"/>
                <a:cs typeface="Calibri"/>
              </a:rPr>
              <a:t>attributs, </a:t>
            </a:r>
            <a:r>
              <a:rPr sz="2000" spc="-5" dirty="0">
                <a:solidFill>
                  <a:srgbClr val="404040"/>
                </a:solidFill>
                <a:latin typeface="Calibri"/>
                <a:cs typeface="Calibri"/>
              </a:rPr>
              <a:t>des méthodes </a:t>
            </a:r>
            <a:r>
              <a:rPr sz="2000" spc="-10" dirty="0">
                <a:solidFill>
                  <a:srgbClr val="404040"/>
                </a:solidFill>
                <a:latin typeface="Calibri"/>
                <a:cs typeface="Calibri"/>
              </a:rPr>
              <a:t>et </a:t>
            </a:r>
            <a:r>
              <a:rPr sz="2000" spc="-5" dirty="0">
                <a:solidFill>
                  <a:srgbClr val="404040"/>
                </a:solidFill>
                <a:latin typeface="Calibri"/>
                <a:cs typeface="Calibri"/>
              </a:rPr>
              <a:t>des  </a:t>
            </a:r>
            <a:r>
              <a:rPr sz="2000" dirty="0">
                <a:solidFill>
                  <a:srgbClr val="404040"/>
                </a:solidFill>
                <a:latin typeface="Calibri"/>
                <a:cs typeface="Calibri"/>
              </a:rPr>
              <a:t>classes.</a:t>
            </a:r>
            <a:endParaRPr sz="2000" dirty="0">
              <a:latin typeface="Calibri"/>
              <a:cs typeface="Calibri"/>
            </a:endParaRPr>
          </a:p>
          <a:p>
            <a:pPr>
              <a:lnSpc>
                <a:spcPct val="100000"/>
              </a:lnSpc>
              <a:buClr>
                <a:srgbClr val="D24717"/>
              </a:buClr>
              <a:buFont typeface="Wingdings"/>
              <a:buChar char=""/>
            </a:pPr>
            <a:endParaRPr sz="2250" dirty="0">
              <a:latin typeface="Times New Roman"/>
              <a:cs typeface="Times New Roman"/>
            </a:endParaRPr>
          </a:p>
          <a:p>
            <a:pPr marL="104139" marR="683895" indent="-92075">
              <a:lnSpc>
                <a:spcPts val="2160"/>
              </a:lnSpc>
              <a:spcBef>
                <a:spcPts val="5"/>
              </a:spcBef>
              <a:buClr>
                <a:srgbClr val="D24717"/>
              </a:buClr>
              <a:buFont typeface="Wingdings"/>
              <a:buChar char=""/>
              <a:tabLst>
                <a:tab pos="215900" algn="l"/>
              </a:tabLst>
            </a:pPr>
            <a:r>
              <a:rPr sz="2000" spc="-10" dirty="0">
                <a:solidFill>
                  <a:srgbClr val="404040"/>
                </a:solidFill>
                <a:latin typeface="Calibri"/>
                <a:cs typeface="Calibri"/>
              </a:rPr>
              <a:t>Checkstyle </a:t>
            </a:r>
            <a:r>
              <a:rPr sz="2000" spc="-5" dirty="0">
                <a:solidFill>
                  <a:srgbClr val="404040"/>
                </a:solidFill>
                <a:latin typeface="Calibri"/>
                <a:cs typeface="Calibri"/>
              </a:rPr>
              <a:t>dispose </a:t>
            </a:r>
            <a:r>
              <a:rPr sz="2000" spc="-15" dirty="0">
                <a:solidFill>
                  <a:srgbClr val="404040"/>
                </a:solidFill>
                <a:latin typeface="Calibri"/>
                <a:cs typeface="Calibri"/>
              </a:rPr>
              <a:t>d’un </a:t>
            </a:r>
            <a:r>
              <a:rPr sz="2000" spc="-5" dirty="0">
                <a:solidFill>
                  <a:srgbClr val="404040"/>
                </a:solidFill>
                <a:latin typeface="Calibri"/>
                <a:cs typeface="Calibri"/>
              </a:rPr>
              <a:t>plugin </a:t>
            </a:r>
            <a:r>
              <a:rPr sz="2000" dirty="0">
                <a:solidFill>
                  <a:srgbClr val="404040"/>
                </a:solidFill>
                <a:latin typeface="Calibri"/>
                <a:cs typeface="Calibri"/>
              </a:rPr>
              <a:t>pour </a:t>
            </a:r>
            <a:r>
              <a:rPr sz="2000" spc="-5" dirty="0">
                <a:solidFill>
                  <a:srgbClr val="404040"/>
                </a:solidFill>
                <a:latin typeface="Calibri"/>
                <a:cs typeface="Calibri"/>
              </a:rPr>
              <a:t>Eclipse qui </a:t>
            </a:r>
            <a:r>
              <a:rPr sz="2000" spc="-10" dirty="0">
                <a:solidFill>
                  <a:srgbClr val="404040"/>
                </a:solidFill>
                <a:latin typeface="Calibri"/>
                <a:cs typeface="Calibri"/>
              </a:rPr>
              <a:t>est </a:t>
            </a:r>
            <a:r>
              <a:rPr sz="2000" spc="-5" dirty="0">
                <a:solidFill>
                  <a:srgbClr val="404040"/>
                </a:solidFill>
                <a:latin typeface="Calibri"/>
                <a:cs typeface="Calibri"/>
              </a:rPr>
              <a:t>disponible </a:t>
            </a:r>
            <a:r>
              <a:rPr sz="2000" dirty="0">
                <a:solidFill>
                  <a:srgbClr val="404040"/>
                </a:solidFill>
                <a:latin typeface="Calibri"/>
                <a:cs typeface="Calibri"/>
              </a:rPr>
              <a:t>dans  </a:t>
            </a:r>
            <a:r>
              <a:rPr sz="2000" spc="-5" dirty="0">
                <a:solidFill>
                  <a:srgbClr val="404040"/>
                </a:solidFill>
                <a:latin typeface="Calibri"/>
                <a:cs typeface="Calibri"/>
              </a:rPr>
              <a:t>l’Eclipse</a:t>
            </a:r>
            <a:r>
              <a:rPr sz="2000" spc="-10" dirty="0">
                <a:solidFill>
                  <a:srgbClr val="404040"/>
                </a:solidFill>
                <a:latin typeface="Calibri"/>
                <a:cs typeface="Calibri"/>
              </a:rPr>
              <a:t> MarketPlace.</a:t>
            </a:r>
            <a:endParaRPr sz="2000" dirty="0">
              <a:latin typeface="Calibri"/>
              <a:cs typeface="Calibri"/>
            </a:endParaRPr>
          </a:p>
          <a:p>
            <a:pPr>
              <a:lnSpc>
                <a:spcPct val="100000"/>
              </a:lnSpc>
              <a:spcBef>
                <a:spcPts val="40"/>
              </a:spcBef>
              <a:buClr>
                <a:srgbClr val="D24717"/>
              </a:buClr>
              <a:buFont typeface="Wingdings"/>
              <a:buChar char=""/>
            </a:pPr>
            <a:endParaRPr sz="2200" dirty="0">
              <a:latin typeface="Times New Roman"/>
              <a:cs typeface="Times New Roman"/>
            </a:endParaRPr>
          </a:p>
          <a:p>
            <a:pPr marL="104139" marR="87630" indent="-92075">
              <a:lnSpc>
                <a:spcPts val="2160"/>
              </a:lnSpc>
              <a:buClr>
                <a:srgbClr val="D24717"/>
              </a:buClr>
              <a:buFont typeface="Wingdings"/>
              <a:buChar char=""/>
              <a:tabLst>
                <a:tab pos="215900" algn="l"/>
              </a:tabLst>
            </a:pPr>
            <a:r>
              <a:rPr sz="2000" spc="-10" dirty="0">
                <a:solidFill>
                  <a:srgbClr val="404040"/>
                </a:solidFill>
                <a:latin typeface="Calibri"/>
                <a:cs typeface="Calibri"/>
              </a:rPr>
              <a:t>Lorsque </a:t>
            </a:r>
            <a:r>
              <a:rPr sz="2000" dirty="0">
                <a:solidFill>
                  <a:srgbClr val="404040"/>
                </a:solidFill>
                <a:latin typeface="Calibri"/>
                <a:cs typeface="Calibri"/>
              </a:rPr>
              <a:t>ce plugin </a:t>
            </a:r>
            <a:r>
              <a:rPr sz="2000" spc="-10" dirty="0">
                <a:solidFill>
                  <a:srgbClr val="404040"/>
                </a:solidFill>
                <a:latin typeface="Calibri"/>
                <a:cs typeface="Calibri"/>
              </a:rPr>
              <a:t>est installé, </a:t>
            </a:r>
            <a:r>
              <a:rPr sz="2000" spc="-5" dirty="0">
                <a:solidFill>
                  <a:srgbClr val="404040"/>
                </a:solidFill>
                <a:latin typeface="Calibri"/>
                <a:cs typeface="Calibri"/>
              </a:rPr>
              <a:t>un menu dédié </a:t>
            </a:r>
            <a:r>
              <a:rPr sz="2000" dirty="0">
                <a:solidFill>
                  <a:srgbClr val="404040"/>
                </a:solidFill>
                <a:latin typeface="Calibri"/>
                <a:cs typeface="Calibri"/>
              </a:rPr>
              <a:t>à </a:t>
            </a:r>
            <a:r>
              <a:rPr sz="2000" spc="-10" dirty="0">
                <a:solidFill>
                  <a:srgbClr val="404040"/>
                </a:solidFill>
                <a:latin typeface="Calibri"/>
                <a:cs typeface="Calibri"/>
              </a:rPr>
              <a:t>Checkstyle est </a:t>
            </a:r>
            <a:r>
              <a:rPr sz="2000" spc="-5" dirty="0">
                <a:solidFill>
                  <a:srgbClr val="404040"/>
                </a:solidFill>
                <a:latin typeface="Calibri"/>
                <a:cs typeface="Calibri"/>
              </a:rPr>
              <a:t>disponible  </a:t>
            </a:r>
            <a:r>
              <a:rPr sz="2000" dirty="0">
                <a:solidFill>
                  <a:srgbClr val="404040"/>
                </a:solidFill>
                <a:latin typeface="Calibri"/>
                <a:cs typeface="Calibri"/>
              </a:rPr>
              <a:t>dans </a:t>
            </a:r>
            <a:r>
              <a:rPr sz="2000" spc="-5" dirty="0">
                <a:solidFill>
                  <a:srgbClr val="404040"/>
                </a:solidFill>
                <a:latin typeface="Calibri"/>
                <a:cs typeface="Calibri"/>
              </a:rPr>
              <a:t>les </a:t>
            </a:r>
            <a:r>
              <a:rPr sz="2000" spc="-10" dirty="0">
                <a:solidFill>
                  <a:srgbClr val="404040"/>
                </a:solidFill>
                <a:latin typeface="Calibri"/>
                <a:cs typeface="Calibri"/>
              </a:rPr>
              <a:t>préférences </a:t>
            </a:r>
            <a:r>
              <a:rPr sz="2000" spc="-5" dirty="0">
                <a:solidFill>
                  <a:srgbClr val="404040"/>
                </a:solidFill>
                <a:latin typeface="Calibri"/>
                <a:cs typeface="Calibri"/>
              </a:rPr>
              <a:t>d’Eclipse. </a:t>
            </a:r>
            <a:r>
              <a:rPr sz="2000" dirty="0">
                <a:solidFill>
                  <a:srgbClr val="404040"/>
                </a:solidFill>
                <a:latin typeface="Calibri"/>
                <a:cs typeface="Calibri"/>
              </a:rPr>
              <a:t>Il </a:t>
            </a:r>
            <a:r>
              <a:rPr sz="2000" spc="-10" dirty="0">
                <a:solidFill>
                  <a:srgbClr val="404040"/>
                </a:solidFill>
                <a:latin typeface="Calibri"/>
                <a:cs typeface="Calibri"/>
              </a:rPr>
              <a:t>est </a:t>
            </a:r>
            <a:r>
              <a:rPr sz="2000" dirty="0">
                <a:solidFill>
                  <a:srgbClr val="404040"/>
                </a:solidFill>
                <a:latin typeface="Calibri"/>
                <a:cs typeface="Calibri"/>
              </a:rPr>
              <a:t>ainsi </a:t>
            </a:r>
            <a:r>
              <a:rPr sz="2000" spc="-5" dirty="0">
                <a:solidFill>
                  <a:srgbClr val="404040"/>
                </a:solidFill>
                <a:latin typeface="Calibri"/>
                <a:cs typeface="Calibri"/>
              </a:rPr>
              <a:t>possible d’importer un fichier  spécifique </a:t>
            </a:r>
            <a:r>
              <a:rPr sz="2000" dirty="0">
                <a:solidFill>
                  <a:srgbClr val="404040"/>
                </a:solidFill>
                <a:latin typeface="Calibri"/>
                <a:cs typeface="Calibri"/>
              </a:rPr>
              <a:t>au </a:t>
            </a:r>
            <a:r>
              <a:rPr sz="2000" spc="-15" dirty="0">
                <a:solidFill>
                  <a:srgbClr val="404040"/>
                </a:solidFill>
                <a:latin typeface="Calibri"/>
                <a:cs typeface="Calibri"/>
              </a:rPr>
              <a:t>projet avec </a:t>
            </a:r>
            <a:r>
              <a:rPr sz="2000" spc="-10" dirty="0">
                <a:solidFill>
                  <a:srgbClr val="404040"/>
                </a:solidFill>
                <a:latin typeface="Calibri"/>
                <a:cs typeface="Calibri"/>
              </a:rPr>
              <a:t>toutes </a:t>
            </a:r>
            <a:r>
              <a:rPr sz="2000" spc="-5" dirty="0">
                <a:solidFill>
                  <a:srgbClr val="404040"/>
                </a:solidFill>
                <a:latin typeface="Calibri"/>
                <a:cs typeface="Calibri"/>
              </a:rPr>
              <a:t>les règles définies </a:t>
            </a:r>
            <a:r>
              <a:rPr sz="2000" dirty="0">
                <a:solidFill>
                  <a:srgbClr val="404040"/>
                </a:solidFill>
                <a:latin typeface="Calibri"/>
                <a:cs typeface="Calibri"/>
              </a:rPr>
              <a:t>pour le</a:t>
            </a:r>
            <a:r>
              <a:rPr sz="2000" spc="70"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p:txBody>
      </p:sp>
    </p:spTree>
    <p:extLst>
      <p:ext uri="{BB962C8B-B14F-4D97-AF65-F5344CB8AC3E}">
        <p14:creationId xmlns:p14="http://schemas.microsoft.com/office/powerpoint/2010/main" val="39037266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2569845" cy="568166"/>
          </a:xfrm>
          <a:prstGeom prst="rect">
            <a:avLst/>
          </a:prstGeom>
        </p:spPr>
        <p:txBody>
          <a:bodyPr vert="horz" wrap="square" lIns="0" tIns="12700" rIns="0" bIns="0" rtlCol="0">
            <a:spAutoFit/>
          </a:bodyPr>
          <a:lstStyle/>
          <a:p>
            <a:pPr marL="12700">
              <a:spcBef>
                <a:spcPts val="100"/>
              </a:spcBef>
            </a:pPr>
            <a:r>
              <a:rPr spc="-55" dirty="0">
                <a:solidFill>
                  <a:schemeClr val="tx1"/>
                </a:solidFill>
              </a:rPr>
              <a:t>Checkstyle</a:t>
            </a:r>
          </a:p>
        </p:txBody>
      </p:sp>
      <p:sp>
        <p:nvSpPr>
          <p:cNvPr id="3" name="object 3"/>
          <p:cNvSpPr/>
          <p:nvPr/>
        </p:nvSpPr>
        <p:spPr>
          <a:xfrm>
            <a:off x="1761745" y="1497329"/>
            <a:ext cx="5620511" cy="3086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05254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819400" y="150096"/>
            <a:ext cx="44196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a:t>
            </a:r>
            <a:r>
              <a:rPr lang="en-US" sz="3600" spc="-5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2"/>
          <p:cNvSpPr/>
          <p:nvPr/>
        </p:nvSpPr>
        <p:spPr>
          <a:xfrm>
            <a:off x="0" y="658368"/>
            <a:ext cx="9144000" cy="38267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26412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2569845" cy="568166"/>
          </a:xfrm>
          <a:prstGeom prst="rect">
            <a:avLst/>
          </a:prstGeom>
        </p:spPr>
        <p:txBody>
          <a:bodyPr vert="horz" wrap="square" lIns="0" tIns="12700" rIns="0" bIns="0" rtlCol="0">
            <a:spAutoFit/>
          </a:bodyPr>
          <a:lstStyle/>
          <a:p>
            <a:pPr marL="12700">
              <a:spcBef>
                <a:spcPts val="100"/>
              </a:spcBef>
            </a:pPr>
            <a:r>
              <a:rPr spc="-55" dirty="0">
                <a:solidFill>
                  <a:schemeClr val="tx1"/>
                </a:solidFill>
              </a:rPr>
              <a:t>Checkstyle</a:t>
            </a:r>
          </a:p>
        </p:txBody>
      </p:sp>
      <p:sp>
        <p:nvSpPr>
          <p:cNvPr id="3" name="object 3"/>
          <p:cNvSpPr/>
          <p:nvPr/>
        </p:nvSpPr>
        <p:spPr>
          <a:xfrm>
            <a:off x="1447436" y="1707357"/>
            <a:ext cx="6125289" cy="175021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46017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208405"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P</a:t>
            </a:r>
            <a:r>
              <a:rPr spc="-50" dirty="0">
                <a:solidFill>
                  <a:schemeClr val="tx1"/>
                </a:solidFill>
              </a:rPr>
              <a:t>M</a:t>
            </a:r>
            <a:r>
              <a:rPr dirty="0">
                <a:solidFill>
                  <a:schemeClr val="tx1"/>
                </a:solidFill>
              </a:rPr>
              <a:t>D</a:t>
            </a:r>
          </a:p>
        </p:txBody>
      </p:sp>
      <p:sp>
        <p:nvSpPr>
          <p:cNvPr id="5" name="object 5"/>
          <p:cNvSpPr txBox="1"/>
          <p:nvPr/>
        </p:nvSpPr>
        <p:spPr>
          <a:xfrm>
            <a:off x="810260" y="1359122"/>
            <a:ext cx="7757795" cy="3540969"/>
          </a:xfrm>
          <a:prstGeom prst="rect">
            <a:avLst/>
          </a:prstGeom>
        </p:spPr>
        <p:txBody>
          <a:bodyPr vert="horz" wrap="square" lIns="0" tIns="68580" rIns="0" bIns="0" rtlCol="0">
            <a:spAutoFit/>
          </a:bodyPr>
          <a:lstStyle/>
          <a:p>
            <a:pPr marL="104139" marR="482600" indent="-92075">
              <a:lnSpc>
                <a:spcPts val="1820"/>
              </a:lnSpc>
              <a:spcBef>
                <a:spcPts val="540"/>
              </a:spcBef>
              <a:buClr>
                <a:srgbClr val="D24717"/>
              </a:buClr>
              <a:buFont typeface="Wingdings"/>
              <a:buChar char=""/>
              <a:tabLst>
                <a:tab pos="258445" algn="l"/>
              </a:tabLst>
            </a:pPr>
            <a:r>
              <a:rPr sz="1400" spc="-10" dirty="0">
                <a:solidFill>
                  <a:srgbClr val="404040"/>
                </a:solidFill>
                <a:latin typeface="Calibri"/>
                <a:cs typeface="Calibri"/>
              </a:rPr>
              <a:t>Utilitaire </a:t>
            </a:r>
            <a:r>
              <a:rPr sz="1400" spc="-5" dirty="0">
                <a:solidFill>
                  <a:srgbClr val="404040"/>
                </a:solidFill>
                <a:latin typeface="Calibri"/>
                <a:cs typeface="Calibri"/>
              </a:rPr>
              <a:t>qui analyse le </a:t>
            </a:r>
            <a:r>
              <a:rPr sz="1400" spc="-10" dirty="0">
                <a:solidFill>
                  <a:srgbClr val="404040"/>
                </a:solidFill>
                <a:latin typeface="Calibri"/>
                <a:cs typeface="Calibri"/>
              </a:rPr>
              <a:t>code </a:t>
            </a:r>
            <a:r>
              <a:rPr sz="1400" spc="-20" dirty="0">
                <a:solidFill>
                  <a:srgbClr val="404040"/>
                </a:solidFill>
                <a:latin typeface="Calibri"/>
                <a:cs typeface="Calibri"/>
              </a:rPr>
              <a:t>Java </a:t>
            </a:r>
            <a:r>
              <a:rPr sz="1400" spc="-5" dirty="0">
                <a:solidFill>
                  <a:srgbClr val="404040"/>
                </a:solidFill>
                <a:latin typeface="Calibri"/>
                <a:cs typeface="Calibri"/>
              </a:rPr>
              <a:t>à </a:t>
            </a:r>
            <a:r>
              <a:rPr sz="1400" spc="-10" dirty="0">
                <a:solidFill>
                  <a:srgbClr val="404040"/>
                </a:solidFill>
                <a:latin typeface="Calibri"/>
                <a:cs typeface="Calibri"/>
              </a:rPr>
              <a:t>partir </a:t>
            </a:r>
            <a:r>
              <a:rPr sz="1400" spc="-5" dirty="0">
                <a:solidFill>
                  <a:srgbClr val="404040"/>
                </a:solidFill>
                <a:latin typeface="Calibri"/>
                <a:cs typeface="Calibri"/>
              </a:rPr>
              <a:t>de </a:t>
            </a:r>
            <a:r>
              <a:rPr sz="1400" spc="-10" dirty="0">
                <a:solidFill>
                  <a:srgbClr val="404040"/>
                </a:solidFill>
                <a:latin typeface="Calibri"/>
                <a:cs typeface="Calibri"/>
              </a:rPr>
              <a:t>règles prédéfinies afin de  détecter des sources </a:t>
            </a:r>
            <a:r>
              <a:rPr sz="1400" spc="-5" dirty="0">
                <a:solidFill>
                  <a:srgbClr val="404040"/>
                </a:solidFill>
                <a:latin typeface="Calibri"/>
                <a:cs typeface="Calibri"/>
              </a:rPr>
              <a:t>de </a:t>
            </a:r>
            <a:r>
              <a:rPr sz="1400" spc="-10" dirty="0">
                <a:solidFill>
                  <a:srgbClr val="404040"/>
                </a:solidFill>
                <a:latin typeface="Calibri"/>
                <a:cs typeface="Calibri"/>
              </a:rPr>
              <a:t>bogues potentiels dans </a:t>
            </a:r>
            <a:r>
              <a:rPr sz="1400" spc="-5" dirty="0">
                <a:solidFill>
                  <a:srgbClr val="404040"/>
                </a:solidFill>
                <a:latin typeface="Calibri"/>
                <a:cs typeface="Calibri"/>
              </a:rPr>
              <a:t>le </a:t>
            </a:r>
            <a:r>
              <a:rPr sz="1400" spc="-10" dirty="0">
                <a:solidFill>
                  <a:srgbClr val="404040"/>
                </a:solidFill>
                <a:latin typeface="Calibri"/>
                <a:cs typeface="Calibri"/>
              </a:rPr>
              <a:t>code </a:t>
            </a:r>
            <a:r>
              <a:rPr sz="1400" spc="-5" dirty="0">
                <a:solidFill>
                  <a:srgbClr val="404040"/>
                </a:solidFill>
                <a:latin typeface="Calibri"/>
                <a:cs typeface="Calibri"/>
              </a:rPr>
              <a:t>telles que le </a:t>
            </a:r>
            <a:r>
              <a:rPr sz="1400" spc="-10" dirty="0">
                <a:solidFill>
                  <a:srgbClr val="404040"/>
                </a:solidFill>
                <a:latin typeface="Calibri"/>
                <a:cs typeface="Calibri"/>
              </a:rPr>
              <a:t>code  copier/coller </a:t>
            </a:r>
            <a:r>
              <a:rPr sz="1400" spc="-5" dirty="0">
                <a:solidFill>
                  <a:srgbClr val="404040"/>
                </a:solidFill>
                <a:latin typeface="Calibri"/>
                <a:cs typeface="Calibri"/>
              </a:rPr>
              <a:t>ou des </a:t>
            </a:r>
            <a:r>
              <a:rPr sz="1400" spc="-10" dirty="0">
                <a:solidFill>
                  <a:srgbClr val="404040"/>
                </a:solidFill>
                <a:latin typeface="Calibri"/>
                <a:cs typeface="Calibri"/>
              </a:rPr>
              <a:t>imbrications </a:t>
            </a:r>
            <a:r>
              <a:rPr sz="1400" spc="-15" dirty="0">
                <a:solidFill>
                  <a:srgbClr val="404040"/>
                </a:solidFill>
                <a:latin typeface="Calibri"/>
                <a:cs typeface="Calibri"/>
              </a:rPr>
              <a:t>trop</a:t>
            </a:r>
            <a:r>
              <a:rPr sz="1400" spc="45" dirty="0">
                <a:solidFill>
                  <a:srgbClr val="404040"/>
                </a:solidFill>
                <a:latin typeface="Calibri"/>
                <a:cs typeface="Calibri"/>
              </a:rPr>
              <a:t> </a:t>
            </a:r>
            <a:r>
              <a:rPr sz="1400" spc="-15" dirty="0">
                <a:solidFill>
                  <a:srgbClr val="404040"/>
                </a:solidFill>
                <a:latin typeface="Calibri"/>
                <a:cs typeface="Calibri"/>
              </a:rPr>
              <a:t>complexes.</a:t>
            </a:r>
            <a:endParaRPr sz="1400" dirty="0">
              <a:latin typeface="Calibri"/>
              <a:cs typeface="Calibri"/>
            </a:endParaRPr>
          </a:p>
          <a:p>
            <a:pPr>
              <a:lnSpc>
                <a:spcPct val="100000"/>
              </a:lnSpc>
              <a:spcBef>
                <a:spcPts val="5"/>
              </a:spcBef>
              <a:buClr>
                <a:srgbClr val="D24717"/>
              </a:buClr>
              <a:buFont typeface="Wingdings"/>
              <a:buChar char=""/>
            </a:pPr>
            <a:endParaRPr sz="1100" dirty="0">
              <a:latin typeface="Times New Roman"/>
              <a:cs typeface="Times New Roman"/>
            </a:endParaRPr>
          </a:p>
          <a:p>
            <a:pPr marL="204470" indent="-192405">
              <a:lnSpc>
                <a:spcPct val="100000"/>
              </a:lnSpc>
              <a:buClr>
                <a:srgbClr val="D24717"/>
              </a:buClr>
              <a:buFont typeface="Wingdings"/>
              <a:buChar char=""/>
              <a:tabLst>
                <a:tab pos="205104" algn="l"/>
              </a:tabLst>
            </a:pPr>
            <a:r>
              <a:rPr sz="1400" spc="-5" dirty="0">
                <a:solidFill>
                  <a:srgbClr val="404040"/>
                </a:solidFill>
                <a:latin typeface="Calibri"/>
                <a:cs typeface="Calibri"/>
              </a:rPr>
              <a:t>Le </a:t>
            </a:r>
            <a:r>
              <a:rPr sz="1400" spc="-15" dirty="0">
                <a:solidFill>
                  <a:srgbClr val="404040"/>
                </a:solidFill>
                <a:latin typeface="Calibri"/>
                <a:cs typeface="Calibri"/>
              </a:rPr>
              <a:t>site </a:t>
            </a:r>
            <a:r>
              <a:rPr sz="1400" spc="-10" dirty="0">
                <a:solidFill>
                  <a:srgbClr val="404040"/>
                </a:solidFill>
                <a:latin typeface="Calibri"/>
                <a:cs typeface="Calibri"/>
              </a:rPr>
              <a:t>officiel </a:t>
            </a:r>
            <a:r>
              <a:rPr sz="1400" spc="-5" dirty="0">
                <a:solidFill>
                  <a:srgbClr val="404040"/>
                </a:solidFill>
                <a:latin typeface="Calibri"/>
                <a:cs typeface="Calibri"/>
              </a:rPr>
              <a:t>de PMD </a:t>
            </a:r>
            <a:r>
              <a:rPr sz="1400" spc="-10" dirty="0">
                <a:solidFill>
                  <a:srgbClr val="404040"/>
                </a:solidFill>
                <a:latin typeface="Calibri"/>
                <a:cs typeface="Calibri"/>
              </a:rPr>
              <a:t>est </a:t>
            </a:r>
            <a:r>
              <a:rPr sz="1400" spc="-5" dirty="0">
                <a:solidFill>
                  <a:srgbClr val="404040"/>
                </a:solidFill>
                <a:latin typeface="Calibri"/>
                <a:cs typeface="Calibri"/>
              </a:rPr>
              <a:t>accessible à </a:t>
            </a:r>
            <a:r>
              <a:rPr sz="1400" spc="-25" dirty="0">
                <a:solidFill>
                  <a:srgbClr val="404040"/>
                </a:solidFill>
                <a:latin typeface="Calibri"/>
                <a:cs typeface="Calibri"/>
              </a:rPr>
              <a:t>l’adresse</a:t>
            </a:r>
            <a:r>
              <a:rPr sz="1400" spc="140" dirty="0">
                <a:solidFill>
                  <a:srgbClr val="CC9900"/>
                </a:solidFill>
                <a:latin typeface="Calibri"/>
                <a:cs typeface="Calibri"/>
              </a:rPr>
              <a:t> </a:t>
            </a:r>
            <a:r>
              <a:rPr sz="1400" u="heavy" spc="-10" dirty="0">
                <a:solidFill>
                  <a:srgbClr val="CC9900"/>
                </a:solidFill>
                <a:uFill>
                  <a:solidFill>
                    <a:srgbClr val="CC9900"/>
                  </a:solidFill>
                </a:uFill>
                <a:latin typeface="Calibri"/>
                <a:cs typeface="Calibri"/>
                <a:hlinkClick r:id="rId2"/>
              </a:rPr>
              <a:t>https://pmd.github.io/</a:t>
            </a:r>
            <a:r>
              <a:rPr sz="1400" spc="-10" dirty="0">
                <a:solidFill>
                  <a:srgbClr val="404040"/>
                </a:solidFill>
                <a:latin typeface="Calibri"/>
                <a:cs typeface="Calibri"/>
              </a:rPr>
              <a:t>.</a:t>
            </a:r>
            <a:endParaRPr sz="1400" dirty="0">
              <a:latin typeface="Calibri"/>
              <a:cs typeface="Calibri"/>
            </a:endParaRPr>
          </a:p>
          <a:p>
            <a:pPr marL="204470" indent="-192405">
              <a:lnSpc>
                <a:spcPct val="100000"/>
              </a:lnSpc>
              <a:spcBef>
                <a:spcPts val="1775"/>
              </a:spcBef>
              <a:buClr>
                <a:srgbClr val="D24717"/>
              </a:buClr>
              <a:buFont typeface="Wingdings"/>
              <a:buChar char=""/>
              <a:tabLst>
                <a:tab pos="205104" algn="l"/>
              </a:tabLst>
            </a:pPr>
            <a:r>
              <a:rPr sz="1400" spc="-5" dirty="0">
                <a:solidFill>
                  <a:srgbClr val="404040"/>
                </a:solidFill>
                <a:latin typeface="Calibri"/>
                <a:cs typeface="Calibri"/>
              </a:rPr>
              <a:t>Le </a:t>
            </a:r>
            <a:r>
              <a:rPr sz="1400" spc="-10" dirty="0">
                <a:solidFill>
                  <a:srgbClr val="404040"/>
                </a:solidFill>
                <a:latin typeface="Calibri"/>
                <a:cs typeface="Calibri"/>
              </a:rPr>
              <a:t>plugin </a:t>
            </a:r>
            <a:r>
              <a:rPr sz="1400" spc="-15" dirty="0">
                <a:solidFill>
                  <a:srgbClr val="404040"/>
                </a:solidFill>
                <a:latin typeface="Calibri"/>
                <a:cs typeface="Calibri"/>
              </a:rPr>
              <a:t>Eclipse </a:t>
            </a:r>
            <a:r>
              <a:rPr sz="1400" spc="-10" dirty="0">
                <a:solidFill>
                  <a:srgbClr val="404040"/>
                </a:solidFill>
                <a:latin typeface="Calibri"/>
                <a:cs typeface="Calibri"/>
              </a:rPr>
              <a:t>pour </a:t>
            </a:r>
            <a:r>
              <a:rPr sz="1400" spc="-5" dirty="0">
                <a:solidFill>
                  <a:srgbClr val="404040"/>
                </a:solidFill>
                <a:latin typeface="Calibri"/>
                <a:cs typeface="Calibri"/>
              </a:rPr>
              <a:t>PMD </a:t>
            </a:r>
            <a:r>
              <a:rPr sz="1400" spc="-10" dirty="0">
                <a:solidFill>
                  <a:srgbClr val="404040"/>
                </a:solidFill>
                <a:latin typeface="Calibri"/>
                <a:cs typeface="Calibri"/>
              </a:rPr>
              <a:t>s’installe par </a:t>
            </a:r>
            <a:r>
              <a:rPr sz="1400" spc="-25" dirty="0">
                <a:solidFill>
                  <a:srgbClr val="404040"/>
                </a:solidFill>
                <a:latin typeface="Calibri"/>
                <a:cs typeface="Calibri"/>
              </a:rPr>
              <a:t>l’ajout </a:t>
            </a:r>
            <a:r>
              <a:rPr sz="1400" spc="-5" dirty="0">
                <a:solidFill>
                  <a:srgbClr val="404040"/>
                </a:solidFill>
                <a:latin typeface="Calibri"/>
                <a:cs typeface="Calibri"/>
              </a:rPr>
              <a:t>de </a:t>
            </a:r>
            <a:r>
              <a:rPr sz="1400" spc="-25" dirty="0">
                <a:solidFill>
                  <a:srgbClr val="404040"/>
                </a:solidFill>
                <a:latin typeface="Calibri"/>
                <a:cs typeface="Calibri"/>
              </a:rPr>
              <a:t>l’adresse </a:t>
            </a:r>
            <a:r>
              <a:rPr sz="1400" spc="-5" dirty="0">
                <a:solidFill>
                  <a:srgbClr val="404040"/>
                </a:solidFill>
                <a:latin typeface="Calibri"/>
                <a:cs typeface="Calibri"/>
              </a:rPr>
              <a:t>de </a:t>
            </a:r>
            <a:r>
              <a:rPr sz="1400" spc="-10" dirty="0">
                <a:solidFill>
                  <a:srgbClr val="404040"/>
                </a:solidFill>
                <a:latin typeface="Calibri"/>
                <a:cs typeface="Calibri"/>
              </a:rPr>
              <a:t>l’Update Site</a:t>
            </a:r>
            <a:r>
              <a:rPr sz="1400" spc="325"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marL="257810" indent="-245745">
              <a:lnSpc>
                <a:spcPts val="2050"/>
              </a:lnSpc>
              <a:spcBef>
                <a:spcPts val="1770"/>
              </a:spcBef>
              <a:buClr>
                <a:srgbClr val="D24717"/>
              </a:buClr>
              <a:buFont typeface="Wingdings"/>
              <a:buChar char=""/>
              <a:tabLst>
                <a:tab pos="258445" algn="l"/>
              </a:tabLst>
            </a:pPr>
            <a:r>
              <a:rPr sz="1400" spc="-5" dirty="0">
                <a:solidFill>
                  <a:srgbClr val="404040"/>
                </a:solidFill>
                <a:latin typeface="Calibri"/>
                <a:cs typeface="Calibri"/>
              </a:rPr>
              <a:t>Aller </a:t>
            </a:r>
            <a:r>
              <a:rPr sz="1400" spc="-10" dirty="0">
                <a:solidFill>
                  <a:srgbClr val="404040"/>
                </a:solidFill>
                <a:latin typeface="Calibri"/>
                <a:cs typeface="Calibri"/>
              </a:rPr>
              <a:t>dans </a:t>
            </a:r>
            <a:r>
              <a:rPr sz="1400" spc="-5" dirty="0">
                <a:solidFill>
                  <a:srgbClr val="404040"/>
                </a:solidFill>
                <a:latin typeface="Calibri"/>
                <a:cs typeface="Calibri"/>
              </a:rPr>
              <a:t>le menu </a:t>
            </a:r>
            <a:r>
              <a:rPr sz="1400" spc="-10" dirty="0">
                <a:solidFill>
                  <a:srgbClr val="404040"/>
                </a:solidFill>
                <a:latin typeface="Calibri"/>
                <a:cs typeface="Calibri"/>
              </a:rPr>
              <a:t>Help </a:t>
            </a:r>
            <a:r>
              <a:rPr sz="1400" spc="-5" dirty="0">
                <a:solidFill>
                  <a:srgbClr val="404040"/>
                </a:solidFill>
                <a:latin typeface="Calibri"/>
                <a:cs typeface="Calibri"/>
              </a:rPr>
              <a:t>- </a:t>
            </a:r>
            <a:r>
              <a:rPr sz="1400" spc="-10" dirty="0">
                <a:solidFill>
                  <a:srgbClr val="404040"/>
                </a:solidFill>
                <a:latin typeface="Calibri"/>
                <a:cs typeface="Calibri"/>
              </a:rPr>
              <a:t>Install new Software et </a:t>
            </a:r>
            <a:r>
              <a:rPr sz="1400" spc="-5" dirty="0">
                <a:solidFill>
                  <a:srgbClr val="404040"/>
                </a:solidFill>
                <a:latin typeface="Calibri"/>
                <a:cs typeface="Calibri"/>
              </a:rPr>
              <a:t>saisir </a:t>
            </a:r>
            <a:r>
              <a:rPr sz="1400" spc="-25" dirty="0">
                <a:solidFill>
                  <a:srgbClr val="404040"/>
                </a:solidFill>
                <a:latin typeface="Calibri"/>
                <a:cs typeface="Calibri"/>
              </a:rPr>
              <a:t>l’adresse </a:t>
            </a:r>
            <a:r>
              <a:rPr sz="1400" spc="-5" dirty="0">
                <a:solidFill>
                  <a:srgbClr val="404040"/>
                </a:solidFill>
                <a:latin typeface="Calibri"/>
                <a:cs typeface="Calibri"/>
              </a:rPr>
              <a:t>dans</a:t>
            </a:r>
            <a:r>
              <a:rPr sz="1400" spc="175" dirty="0">
                <a:solidFill>
                  <a:srgbClr val="404040"/>
                </a:solidFill>
                <a:latin typeface="Calibri"/>
                <a:cs typeface="Calibri"/>
              </a:rPr>
              <a:t> </a:t>
            </a:r>
            <a:r>
              <a:rPr sz="1400" spc="-5" dirty="0">
                <a:solidFill>
                  <a:srgbClr val="404040"/>
                </a:solidFill>
                <a:latin typeface="Calibri"/>
                <a:cs typeface="Calibri"/>
              </a:rPr>
              <a:t>le</a:t>
            </a:r>
            <a:endParaRPr sz="1400" dirty="0">
              <a:latin typeface="Calibri"/>
              <a:cs typeface="Calibri"/>
            </a:endParaRPr>
          </a:p>
          <a:p>
            <a:pPr marL="104139">
              <a:lnSpc>
                <a:spcPts val="2050"/>
              </a:lnSpc>
            </a:pPr>
            <a:r>
              <a:rPr sz="1400" spc="-5" dirty="0">
                <a:solidFill>
                  <a:srgbClr val="404040"/>
                </a:solidFill>
                <a:latin typeface="Calibri"/>
                <a:cs typeface="Calibri"/>
              </a:rPr>
              <a:t>champ « </a:t>
            </a:r>
            <a:r>
              <a:rPr sz="1400" spc="-25" dirty="0">
                <a:solidFill>
                  <a:srgbClr val="404040"/>
                </a:solidFill>
                <a:latin typeface="Calibri"/>
                <a:cs typeface="Calibri"/>
              </a:rPr>
              <a:t>Work </a:t>
            </a:r>
            <a:r>
              <a:rPr sz="1400" spc="-5" dirty="0">
                <a:solidFill>
                  <a:srgbClr val="404040"/>
                </a:solidFill>
                <a:latin typeface="Calibri"/>
                <a:cs typeface="Calibri"/>
              </a:rPr>
              <a:t>with</a:t>
            </a:r>
            <a:r>
              <a:rPr sz="1400" spc="25" dirty="0">
                <a:solidFill>
                  <a:srgbClr val="404040"/>
                </a:solidFill>
                <a:latin typeface="Calibri"/>
                <a:cs typeface="Calibri"/>
              </a:rPr>
              <a:t> </a:t>
            </a:r>
            <a:r>
              <a:rPr sz="1400" spc="-5" dirty="0">
                <a:solidFill>
                  <a:srgbClr val="404040"/>
                </a:solidFill>
                <a:latin typeface="Calibri"/>
                <a:cs typeface="Calibri"/>
              </a:rPr>
              <a:t>».</a:t>
            </a:r>
            <a:endParaRPr sz="1400" dirty="0">
              <a:latin typeface="Calibri"/>
              <a:cs typeface="Calibri"/>
            </a:endParaRPr>
          </a:p>
          <a:p>
            <a:pPr>
              <a:lnSpc>
                <a:spcPct val="100000"/>
              </a:lnSpc>
              <a:spcBef>
                <a:spcPts val="35"/>
              </a:spcBef>
            </a:pPr>
            <a:endParaRPr sz="1100" dirty="0">
              <a:latin typeface="Times New Roman"/>
              <a:cs typeface="Times New Roman"/>
            </a:endParaRPr>
          </a:p>
          <a:p>
            <a:pPr marR="269875" algn="ctr">
              <a:lnSpc>
                <a:spcPct val="100000"/>
              </a:lnSpc>
              <a:spcBef>
                <a:spcPts val="5"/>
              </a:spcBef>
            </a:pPr>
            <a:r>
              <a:rPr sz="1400" u="heavy" spc="-10" dirty="0">
                <a:solidFill>
                  <a:srgbClr val="CC9900"/>
                </a:solidFill>
                <a:uFill>
                  <a:solidFill>
                    <a:srgbClr val="CC9900"/>
                  </a:solidFill>
                </a:uFill>
                <a:latin typeface="Calibri"/>
                <a:cs typeface="Calibri"/>
                <a:hlinkClick r:id="rId3"/>
              </a:rPr>
              <a:t>https://dl.bintray.com/pmd/pmd-eclipse-plugin/updates/</a:t>
            </a:r>
            <a:endParaRPr sz="1400" dirty="0">
              <a:latin typeface="Calibri"/>
              <a:cs typeface="Calibri"/>
            </a:endParaRPr>
          </a:p>
          <a:p>
            <a:pPr>
              <a:lnSpc>
                <a:spcPct val="100000"/>
              </a:lnSpc>
              <a:spcBef>
                <a:spcPts val="45"/>
              </a:spcBef>
            </a:pPr>
            <a:endParaRPr sz="1200" dirty="0">
              <a:latin typeface="Times New Roman"/>
              <a:cs typeface="Times New Roman"/>
            </a:endParaRPr>
          </a:p>
          <a:p>
            <a:pPr marL="579755" lvl="1" indent="-183515">
              <a:lnSpc>
                <a:spcPct val="100000"/>
              </a:lnSpc>
              <a:buClr>
                <a:srgbClr val="D24717"/>
              </a:buClr>
              <a:buFont typeface="Wingdings"/>
              <a:buChar char=""/>
              <a:tabLst>
                <a:tab pos="580390" algn="l"/>
              </a:tabLst>
            </a:pPr>
            <a:r>
              <a:rPr sz="1050" spc="-5" dirty="0">
                <a:solidFill>
                  <a:srgbClr val="404040"/>
                </a:solidFill>
                <a:latin typeface="Calibri"/>
                <a:cs typeface="Calibri"/>
              </a:rPr>
              <a:t>Suivre la </a:t>
            </a:r>
            <a:r>
              <a:rPr sz="1050" spc="-10" dirty="0">
                <a:solidFill>
                  <a:srgbClr val="404040"/>
                </a:solidFill>
                <a:latin typeface="Calibri"/>
                <a:cs typeface="Calibri"/>
              </a:rPr>
              <a:t>procédure</a:t>
            </a:r>
            <a:r>
              <a:rPr sz="1050" spc="35" dirty="0">
                <a:solidFill>
                  <a:srgbClr val="404040"/>
                </a:solidFill>
                <a:latin typeface="Calibri"/>
                <a:cs typeface="Calibri"/>
              </a:rPr>
              <a:t> </a:t>
            </a:r>
            <a:r>
              <a:rPr sz="1050" spc="-10" dirty="0">
                <a:solidFill>
                  <a:srgbClr val="404040"/>
                </a:solidFill>
                <a:latin typeface="Calibri"/>
                <a:cs typeface="Calibri"/>
              </a:rPr>
              <a:t>d’installation.</a:t>
            </a:r>
            <a:endParaRPr sz="1050" dirty="0">
              <a:latin typeface="Calibri"/>
              <a:cs typeface="Calibri"/>
            </a:endParaRPr>
          </a:p>
          <a:p>
            <a:pPr lvl="1">
              <a:lnSpc>
                <a:spcPct val="100000"/>
              </a:lnSpc>
              <a:spcBef>
                <a:spcPts val="45"/>
              </a:spcBef>
              <a:buClr>
                <a:srgbClr val="D24717"/>
              </a:buClr>
              <a:buFont typeface="Wingdings"/>
              <a:buChar char=""/>
            </a:pPr>
            <a:endParaRPr sz="1600" dirty="0">
              <a:latin typeface="Times New Roman"/>
              <a:cs typeface="Times New Roman"/>
            </a:endParaRPr>
          </a:p>
          <a:p>
            <a:pPr marL="104139" marR="479425" indent="-92075">
              <a:lnSpc>
                <a:spcPct val="80000"/>
              </a:lnSpc>
              <a:buClr>
                <a:srgbClr val="D24717"/>
              </a:buClr>
              <a:buFont typeface="Wingdings"/>
              <a:buChar char=""/>
              <a:tabLst>
                <a:tab pos="258445" algn="l"/>
              </a:tabLst>
            </a:pPr>
            <a:r>
              <a:rPr sz="1400" spc="-10" dirty="0">
                <a:solidFill>
                  <a:srgbClr val="404040"/>
                </a:solidFill>
                <a:latin typeface="Calibri"/>
                <a:cs typeface="Calibri"/>
              </a:rPr>
              <a:t>Dans </a:t>
            </a:r>
            <a:r>
              <a:rPr sz="1400" spc="-5" dirty="0">
                <a:solidFill>
                  <a:srgbClr val="404040"/>
                </a:solidFill>
                <a:latin typeface="Calibri"/>
                <a:cs typeface="Calibri"/>
              </a:rPr>
              <a:t>le menu Window - </a:t>
            </a:r>
            <a:r>
              <a:rPr sz="1400" spc="-15" dirty="0">
                <a:solidFill>
                  <a:srgbClr val="404040"/>
                </a:solidFill>
                <a:latin typeface="Calibri"/>
                <a:cs typeface="Calibri"/>
              </a:rPr>
              <a:t>Preferences, </a:t>
            </a:r>
            <a:r>
              <a:rPr sz="1400" spc="-5" dirty="0">
                <a:solidFill>
                  <a:srgbClr val="404040"/>
                </a:solidFill>
                <a:latin typeface="Calibri"/>
                <a:cs typeface="Calibri"/>
              </a:rPr>
              <a:t>un menu PMD </a:t>
            </a:r>
            <a:r>
              <a:rPr sz="1400" spc="-10" dirty="0">
                <a:solidFill>
                  <a:srgbClr val="404040"/>
                </a:solidFill>
                <a:latin typeface="Calibri"/>
                <a:cs typeface="Calibri"/>
              </a:rPr>
              <a:t>est disponible pour  importer </a:t>
            </a:r>
            <a:r>
              <a:rPr sz="1400" spc="-5" dirty="0">
                <a:solidFill>
                  <a:srgbClr val="404040"/>
                </a:solidFill>
                <a:latin typeface="Calibri"/>
                <a:cs typeface="Calibri"/>
              </a:rPr>
              <a:t>ou </a:t>
            </a:r>
            <a:r>
              <a:rPr sz="1400" spc="-10" dirty="0">
                <a:solidFill>
                  <a:srgbClr val="404040"/>
                </a:solidFill>
                <a:latin typeface="Calibri"/>
                <a:cs typeface="Calibri"/>
              </a:rPr>
              <a:t>exporter des règles comme </a:t>
            </a:r>
            <a:r>
              <a:rPr sz="1400" spc="-5" dirty="0">
                <a:solidFill>
                  <a:srgbClr val="404040"/>
                </a:solidFill>
                <a:latin typeface="Calibri"/>
                <a:cs typeface="Calibri"/>
              </a:rPr>
              <a:t>le </a:t>
            </a:r>
            <a:r>
              <a:rPr sz="1400" spc="-10" dirty="0">
                <a:solidFill>
                  <a:srgbClr val="404040"/>
                </a:solidFill>
                <a:latin typeface="Calibri"/>
                <a:cs typeface="Calibri"/>
              </a:rPr>
              <a:t>montre </a:t>
            </a:r>
            <a:r>
              <a:rPr sz="1400" spc="-5" dirty="0">
                <a:solidFill>
                  <a:srgbClr val="404040"/>
                </a:solidFill>
                <a:latin typeface="Calibri"/>
                <a:cs typeface="Calibri"/>
              </a:rPr>
              <a:t>le slide</a:t>
            </a:r>
            <a:r>
              <a:rPr sz="1400" spc="120" dirty="0">
                <a:solidFill>
                  <a:srgbClr val="404040"/>
                </a:solidFill>
                <a:latin typeface="Calibri"/>
                <a:cs typeface="Calibri"/>
              </a:rPr>
              <a:t> </a:t>
            </a:r>
            <a:r>
              <a:rPr sz="1400" spc="-10" dirty="0">
                <a:solidFill>
                  <a:srgbClr val="404040"/>
                </a:solidFill>
                <a:latin typeface="Calibri"/>
                <a:cs typeface="Calibri"/>
              </a:rPr>
              <a:t>suivant.</a:t>
            </a:r>
            <a:endParaRPr sz="1400" dirty="0">
              <a:latin typeface="Calibri"/>
              <a:cs typeface="Calibri"/>
            </a:endParaRPr>
          </a:p>
        </p:txBody>
      </p:sp>
    </p:spTree>
    <p:extLst>
      <p:ext uri="{BB962C8B-B14F-4D97-AF65-F5344CB8AC3E}">
        <p14:creationId xmlns:p14="http://schemas.microsoft.com/office/powerpoint/2010/main" val="39890763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5" y="681286"/>
            <a:ext cx="1208405" cy="566822"/>
          </a:xfrm>
          <a:prstGeom prst="rect">
            <a:avLst/>
          </a:prstGeom>
        </p:spPr>
        <p:txBody>
          <a:bodyPr vert="horz" wrap="square" lIns="0" tIns="12700" rIns="0" bIns="0" rtlCol="0">
            <a:spAutoFit/>
          </a:bodyPr>
          <a:lstStyle/>
          <a:p>
            <a:pPr marL="12700">
              <a:spcBef>
                <a:spcPts val="100"/>
              </a:spcBef>
            </a:pPr>
            <a:r>
              <a:rPr sz="3600" b="1" spc="-55" dirty="0">
                <a:latin typeface="Trebuchet MS"/>
                <a:ea typeface="+mj-ea"/>
                <a:cs typeface="Trebuchet MS"/>
              </a:rPr>
              <a:t>PMD</a:t>
            </a:r>
          </a:p>
        </p:txBody>
      </p:sp>
      <p:sp>
        <p:nvSpPr>
          <p:cNvPr id="3" name="object 3"/>
          <p:cNvSpPr/>
          <p:nvPr/>
        </p:nvSpPr>
        <p:spPr>
          <a:xfrm>
            <a:off x="0" y="1606586"/>
            <a:ext cx="9144000" cy="314029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701212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6433185" cy="568166"/>
          </a:xfrm>
          <a:prstGeom prst="rect">
            <a:avLst/>
          </a:prstGeom>
        </p:spPr>
        <p:txBody>
          <a:bodyPr vert="horz" wrap="square" lIns="0" tIns="12700" rIns="0" bIns="0" rtlCol="0">
            <a:spAutoFit/>
          </a:bodyPr>
          <a:lstStyle/>
          <a:p>
            <a:pPr marL="12700">
              <a:lnSpc>
                <a:spcPct val="100000"/>
              </a:lnSpc>
              <a:spcBef>
                <a:spcPts val="100"/>
              </a:spcBef>
            </a:pPr>
            <a:r>
              <a:rPr spc="-45" dirty="0">
                <a:solidFill>
                  <a:schemeClr val="tx1"/>
                </a:solidFill>
              </a:rPr>
              <a:t>Export </a:t>
            </a:r>
            <a:r>
              <a:rPr spc="-35" dirty="0">
                <a:solidFill>
                  <a:schemeClr val="tx1"/>
                </a:solidFill>
              </a:rPr>
              <a:t>des </a:t>
            </a:r>
            <a:r>
              <a:rPr spc="-55" dirty="0">
                <a:solidFill>
                  <a:schemeClr val="tx1"/>
                </a:solidFill>
              </a:rPr>
              <a:t>règles</a:t>
            </a:r>
            <a:r>
              <a:rPr spc="-275" dirty="0">
                <a:solidFill>
                  <a:schemeClr val="tx1"/>
                </a:solidFill>
              </a:rPr>
              <a:t> </a:t>
            </a:r>
            <a:r>
              <a:rPr spc="-95" dirty="0">
                <a:solidFill>
                  <a:schemeClr val="tx1"/>
                </a:solidFill>
              </a:rPr>
              <a:t>d’analyse</a:t>
            </a:r>
          </a:p>
        </p:txBody>
      </p:sp>
      <p:sp>
        <p:nvSpPr>
          <p:cNvPr id="5" name="object 5"/>
          <p:cNvSpPr txBox="1"/>
          <p:nvPr/>
        </p:nvSpPr>
        <p:spPr>
          <a:xfrm>
            <a:off x="810260" y="1373982"/>
            <a:ext cx="7858125" cy="3619581"/>
          </a:xfrm>
          <a:prstGeom prst="rect">
            <a:avLst/>
          </a:prstGeom>
        </p:spPr>
        <p:txBody>
          <a:bodyPr vert="horz" wrap="square" lIns="0" tIns="13335" rIns="0" bIns="0" rtlCol="0">
            <a:spAutoFit/>
          </a:bodyPr>
          <a:lstStyle/>
          <a:p>
            <a:pPr marL="270510" indent="-258445">
              <a:lnSpc>
                <a:spcPts val="2280"/>
              </a:lnSpc>
              <a:spcBef>
                <a:spcPts val="105"/>
              </a:spcBef>
              <a:buClr>
                <a:srgbClr val="D24717"/>
              </a:buClr>
              <a:buFont typeface="Wingdings"/>
              <a:buChar char=""/>
              <a:tabLst>
                <a:tab pos="271145" algn="l"/>
              </a:tabLst>
            </a:pPr>
            <a:r>
              <a:rPr sz="1200" spc="-15" dirty="0">
                <a:solidFill>
                  <a:srgbClr val="404040"/>
                </a:solidFill>
                <a:latin typeface="Calibri"/>
                <a:cs typeface="Calibri"/>
              </a:rPr>
              <a:t>Pour </a:t>
            </a:r>
            <a:r>
              <a:rPr sz="1200" spc="-5" dirty="0">
                <a:solidFill>
                  <a:srgbClr val="404040"/>
                </a:solidFill>
                <a:latin typeface="Calibri"/>
                <a:cs typeface="Calibri"/>
              </a:rPr>
              <a:t>utiliser </a:t>
            </a:r>
            <a:r>
              <a:rPr sz="1200" spc="-10" dirty="0">
                <a:solidFill>
                  <a:srgbClr val="404040"/>
                </a:solidFill>
                <a:latin typeface="Calibri"/>
                <a:cs typeface="Calibri"/>
              </a:rPr>
              <a:t>Checkstyle et </a:t>
            </a:r>
            <a:r>
              <a:rPr sz="1200" dirty="0">
                <a:solidFill>
                  <a:srgbClr val="404040"/>
                </a:solidFill>
                <a:latin typeface="Calibri"/>
                <a:cs typeface="Calibri"/>
              </a:rPr>
              <a:t>PMD </a:t>
            </a:r>
            <a:r>
              <a:rPr sz="1200" spc="-20" dirty="0">
                <a:solidFill>
                  <a:srgbClr val="404040"/>
                </a:solidFill>
                <a:latin typeface="Calibri"/>
                <a:cs typeface="Calibri"/>
              </a:rPr>
              <a:t>avec </a:t>
            </a:r>
            <a:r>
              <a:rPr sz="1200" spc="-10" dirty="0">
                <a:solidFill>
                  <a:srgbClr val="404040"/>
                </a:solidFill>
                <a:latin typeface="Calibri"/>
                <a:cs typeface="Calibri"/>
              </a:rPr>
              <a:t>Maven, </a:t>
            </a:r>
            <a:r>
              <a:rPr sz="1200" dirty="0">
                <a:solidFill>
                  <a:srgbClr val="404040"/>
                </a:solidFill>
                <a:latin typeface="Calibri"/>
                <a:cs typeface="Calibri"/>
              </a:rPr>
              <a:t>il </a:t>
            </a:r>
            <a:r>
              <a:rPr sz="1200" spc="-10" dirty="0">
                <a:solidFill>
                  <a:srgbClr val="404040"/>
                </a:solidFill>
                <a:latin typeface="Calibri"/>
                <a:cs typeface="Calibri"/>
              </a:rPr>
              <a:t>est </a:t>
            </a:r>
            <a:r>
              <a:rPr sz="1200" spc="-5" dirty="0">
                <a:solidFill>
                  <a:srgbClr val="404040"/>
                </a:solidFill>
                <a:latin typeface="Calibri"/>
                <a:cs typeface="Calibri"/>
              </a:rPr>
              <a:t>nécessaire de</a:t>
            </a:r>
            <a:r>
              <a:rPr sz="1200" spc="190" dirty="0">
                <a:solidFill>
                  <a:srgbClr val="404040"/>
                </a:solidFill>
                <a:latin typeface="Calibri"/>
                <a:cs typeface="Calibri"/>
              </a:rPr>
              <a:t> </a:t>
            </a:r>
            <a:r>
              <a:rPr sz="1200" spc="-5" dirty="0">
                <a:solidFill>
                  <a:srgbClr val="404040"/>
                </a:solidFill>
                <a:latin typeface="Calibri"/>
                <a:cs typeface="Calibri"/>
              </a:rPr>
              <a:t>disposer</a:t>
            </a:r>
            <a:endParaRPr sz="1200" dirty="0">
              <a:latin typeface="Calibri"/>
              <a:cs typeface="Calibri"/>
            </a:endParaRPr>
          </a:p>
          <a:p>
            <a:pPr marL="104139">
              <a:lnSpc>
                <a:spcPts val="2160"/>
              </a:lnSpc>
            </a:pPr>
            <a:r>
              <a:rPr sz="1200" spc="-5" dirty="0">
                <a:solidFill>
                  <a:srgbClr val="404040"/>
                </a:solidFill>
                <a:latin typeface="Calibri"/>
                <a:cs typeface="Calibri"/>
              </a:rPr>
              <a:t>de </a:t>
            </a:r>
            <a:r>
              <a:rPr sz="1200" spc="-10" dirty="0">
                <a:solidFill>
                  <a:srgbClr val="404040"/>
                </a:solidFill>
                <a:latin typeface="Calibri"/>
                <a:cs typeface="Calibri"/>
              </a:rPr>
              <a:t>fichiers contenant </a:t>
            </a:r>
            <a:r>
              <a:rPr sz="1200" spc="-5" dirty="0">
                <a:solidFill>
                  <a:srgbClr val="404040"/>
                </a:solidFill>
                <a:latin typeface="Calibri"/>
                <a:cs typeface="Calibri"/>
              </a:rPr>
              <a:t>les règles </a:t>
            </a:r>
            <a:r>
              <a:rPr sz="1200" spc="-20" dirty="0">
                <a:solidFill>
                  <a:srgbClr val="404040"/>
                </a:solidFill>
                <a:latin typeface="Calibri"/>
                <a:cs typeface="Calibri"/>
              </a:rPr>
              <a:t>d’analyse. </a:t>
            </a:r>
            <a:r>
              <a:rPr sz="1200" spc="-5" dirty="0">
                <a:solidFill>
                  <a:srgbClr val="404040"/>
                </a:solidFill>
                <a:latin typeface="Calibri"/>
                <a:cs typeface="Calibri"/>
              </a:rPr>
              <a:t>Ces </a:t>
            </a:r>
            <a:r>
              <a:rPr sz="1200" spc="-10" dirty="0">
                <a:solidFill>
                  <a:srgbClr val="404040"/>
                </a:solidFill>
                <a:latin typeface="Calibri"/>
                <a:cs typeface="Calibri"/>
              </a:rPr>
              <a:t>fichiers peuvent</a:t>
            </a:r>
            <a:r>
              <a:rPr sz="1200" spc="90" dirty="0">
                <a:solidFill>
                  <a:srgbClr val="404040"/>
                </a:solidFill>
                <a:latin typeface="Calibri"/>
                <a:cs typeface="Calibri"/>
              </a:rPr>
              <a:t> </a:t>
            </a:r>
            <a:r>
              <a:rPr sz="1200" spc="-10" dirty="0">
                <a:solidFill>
                  <a:srgbClr val="404040"/>
                </a:solidFill>
                <a:latin typeface="Calibri"/>
                <a:cs typeface="Calibri"/>
              </a:rPr>
              <a:t>être</a:t>
            </a:r>
            <a:endParaRPr sz="1200" dirty="0">
              <a:latin typeface="Calibri"/>
              <a:cs typeface="Calibri"/>
            </a:endParaRPr>
          </a:p>
          <a:p>
            <a:pPr marL="104139">
              <a:lnSpc>
                <a:spcPts val="2280"/>
              </a:lnSpc>
            </a:pPr>
            <a:r>
              <a:rPr sz="1200" spc="-5" dirty="0">
                <a:solidFill>
                  <a:srgbClr val="404040"/>
                </a:solidFill>
                <a:latin typeface="Calibri"/>
                <a:cs typeface="Calibri"/>
              </a:rPr>
              <a:t>obtenus </a:t>
            </a:r>
            <a:r>
              <a:rPr sz="1200" spc="-10" dirty="0">
                <a:solidFill>
                  <a:srgbClr val="404040"/>
                </a:solidFill>
                <a:latin typeface="Calibri"/>
                <a:cs typeface="Calibri"/>
              </a:rPr>
              <a:t>simplement </a:t>
            </a:r>
            <a:r>
              <a:rPr sz="1200" dirty="0">
                <a:solidFill>
                  <a:srgbClr val="404040"/>
                </a:solidFill>
                <a:latin typeface="Calibri"/>
                <a:cs typeface="Calibri"/>
              </a:rPr>
              <a:t>en les </a:t>
            </a:r>
            <a:r>
              <a:rPr sz="1200" spc="-10" dirty="0">
                <a:solidFill>
                  <a:srgbClr val="404040"/>
                </a:solidFill>
                <a:latin typeface="Calibri"/>
                <a:cs typeface="Calibri"/>
              </a:rPr>
              <a:t>exportant </a:t>
            </a:r>
            <a:r>
              <a:rPr sz="1200" dirty="0">
                <a:solidFill>
                  <a:srgbClr val="404040"/>
                </a:solidFill>
                <a:latin typeface="Calibri"/>
                <a:cs typeface="Calibri"/>
              </a:rPr>
              <a:t>depuis </a:t>
            </a:r>
            <a:r>
              <a:rPr sz="1200" spc="-5" dirty="0">
                <a:solidFill>
                  <a:srgbClr val="404040"/>
                </a:solidFill>
                <a:latin typeface="Calibri"/>
                <a:cs typeface="Calibri"/>
              </a:rPr>
              <a:t>les </a:t>
            </a:r>
            <a:r>
              <a:rPr sz="1200" spc="-10" dirty="0">
                <a:solidFill>
                  <a:srgbClr val="404040"/>
                </a:solidFill>
                <a:latin typeface="Calibri"/>
                <a:cs typeface="Calibri"/>
              </a:rPr>
              <a:t>préférences</a:t>
            </a:r>
            <a:r>
              <a:rPr sz="1200" spc="30" dirty="0">
                <a:solidFill>
                  <a:srgbClr val="404040"/>
                </a:solidFill>
                <a:latin typeface="Calibri"/>
                <a:cs typeface="Calibri"/>
              </a:rPr>
              <a:t> </a:t>
            </a:r>
            <a:r>
              <a:rPr sz="1200" spc="-5" dirty="0">
                <a:solidFill>
                  <a:srgbClr val="404040"/>
                </a:solidFill>
                <a:latin typeface="Calibri"/>
                <a:cs typeface="Calibri"/>
              </a:rPr>
              <a:t>d’Eclipse.</a:t>
            </a:r>
            <a:endParaRPr sz="1200" dirty="0">
              <a:latin typeface="Calibri"/>
              <a:cs typeface="Calibri"/>
            </a:endParaRPr>
          </a:p>
          <a:p>
            <a:pPr>
              <a:lnSpc>
                <a:spcPct val="100000"/>
              </a:lnSpc>
              <a:spcBef>
                <a:spcPts val="15"/>
              </a:spcBef>
            </a:pPr>
            <a:endParaRPr sz="1200" dirty="0">
              <a:latin typeface="Times New Roman"/>
              <a:cs typeface="Times New Roman"/>
            </a:endParaRPr>
          </a:p>
          <a:p>
            <a:pPr marL="270510" indent="-258445">
              <a:lnSpc>
                <a:spcPts val="2280"/>
              </a:lnSpc>
              <a:buClr>
                <a:srgbClr val="D24717"/>
              </a:buClr>
              <a:buFont typeface="Wingdings"/>
              <a:buChar char=""/>
              <a:tabLst>
                <a:tab pos="271145" algn="l"/>
              </a:tabLst>
            </a:pPr>
            <a:r>
              <a:rPr sz="1200" spc="-15" dirty="0">
                <a:solidFill>
                  <a:srgbClr val="404040"/>
                </a:solidFill>
                <a:latin typeface="Calibri"/>
                <a:cs typeface="Calibri"/>
              </a:rPr>
              <a:t>Pour </a:t>
            </a:r>
            <a:r>
              <a:rPr sz="1200" spc="-5" dirty="0">
                <a:solidFill>
                  <a:srgbClr val="404040"/>
                </a:solidFill>
                <a:latin typeface="Calibri"/>
                <a:cs typeface="Calibri"/>
              </a:rPr>
              <a:t>Checkstyle, </a:t>
            </a:r>
            <a:r>
              <a:rPr sz="1200" dirty="0">
                <a:solidFill>
                  <a:srgbClr val="404040"/>
                </a:solidFill>
                <a:latin typeface="Calibri"/>
                <a:cs typeface="Calibri"/>
              </a:rPr>
              <a:t>le </a:t>
            </a:r>
            <a:r>
              <a:rPr sz="1200" spc="-5" dirty="0">
                <a:solidFill>
                  <a:srgbClr val="404040"/>
                </a:solidFill>
                <a:latin typeface="Calibri"/>
                <a:cs typeface="Calibri"/>
              </a:rPr>
              <a:t>bouton Export situé </a:t>
            </a:r>
            <a:r>
              <a:rPr sz="1200" dirty="0">
                <a:solidFill>
                  <a:srgbClr val="404040"/>
                </a:solidFill>
                <a:latin typeface="Calibri"/>
                <a:cs typeface="Calibri"/>
              </a:rPr>
              <a:t>en bas à </a:t>
            </a:r>
            <a:r>
              <a:rPr sz="1200" spc="-15" dirty="0">
                <a:solidFill>
                  <a:srgbClr val="404040"/>
                </a:solidFill>
                <a:latin typeface="Calibri"/>
                <a:cs typeface="Calibri"/>
              </a:rPr>
              <a:t>droite </a:t>
            </a:r>
            <a:r>
              <a:rPr sz="1200" spc="-5" dirty="0">
                <a:solidFill>
                  <a:srgbClr val="404040"/>
                </a:solidFill>
                <a:latin typeface="Calibri"/>
                <a:cs typeface="Calibri"/>
              </a:rPr>
              <a:t>de </a:t>
            </a:r>
            <a:r>
              <a:rPr sz="1200" dirty="0">
                <a:solidFill>
                  <a:srgbClr val="404040"/>
                </a:solidFill>
                <a:latin typeface="Calibri"/>
                <a:cs typeface="Calibri"/>
              </a:rPr>
              <a:t>la </a:t>
            </a:r>
            <a:r>
              <a:rPr sz="1200" spc="-5" dirty="0">
                <a:solidFill>
                  <a:srgbClr val="404040"/>
                </a:solidFill>
                <a:latin typeface="Calibri"/>
                <a:cs typeface="Calibri"/>
              </a:rPr>
              <a:t>page</a:t>
            </a:r>
            <a:r>
              <a:rPr sz="1200" spc="-15" dirty="0">
                <a:solidFill>
                  <a:srgbClr val="404040"/>
                </a:solidFill>
                <a:latin typeface="Calibri"/>
                <a:cs typeface="Calibri"/>
              </a:rPr>
              <a:t> </a:t>
            </a:r>
            <a:r>
              <a:rPr sz="1200" spc="-5" dirty="0">
                <a:solidFill>
                  <a:srgbClr val="404040"/>
                </a:solidFill>
                <a:latin typeface="Calibri"/>
                <a:cs typeface="Calibri"/>
              </a:rPr>
              <a:t>de</a:t>
            </a:r>
            <a:endParaRPr sz="1200" dirty="0">
              <a:latin typeface="Calibri"/>
              <a:cs typeface="Calibri"/>
            </a:endParaRPr>
          </a:p>
          <a:p>
            <a:pPr marL="104139">
              <a:lnSpc>
                <a:spcPts val="2280"/>
              </a:lnSpc>
            </a:pPr>
            <a:r>
              <a:rPr sz="1200" spc="-10" dirty="0">
                <a:solidFill>
                  <a:srgbClr val="404040"/>
                </a:solidFill>
                <a:latin typeface="Calibri"/>
                <a:cs typeface="Calibri"/>
              </a:rPr>
              <a:t>configuration </a:t>
            </a:r>
            <a:r>
              <a:rPr sz="1200" spc="-5" dirty="0">
                <a:solidFill>
                  <a:srgbClr val="404040"/>
                </a:solidFill>
                <a:latin typeface="Calibri"/>
                <a:cs typeface="Calibri"/>
              </a:rPr>
              <a:t>permet </a:t>
            </a:r>
            <a:r>
              <a:rPr sz="1200" spc="-25" dirty="0">
                <a:solidFill>
                  <a:srgbClr val="404040"/>
                </a:solidFill>
                <a:latin typeface="Calibri"/>
                <a:cs typeface="Calibri"/>
              </a:rPr>
              <a:t>d’exporter </a:t>
            </a:r>
            <a:r>
              <a:rPr sz="1200" spc="-5" dirty="0">
                <a:solidFill>
                  <a:srgbClr val="404040"/>
                </a:solidFill>
                <a:latin typeface="Calibri"/>
                <a:cs typeface="Calibri"/>
              </a:rPr>
              <a:t>le jeu de règles sélectionné</a:t>
            </a:r>
            <a:r>
              <a:rPr sz="1200" spc="50" dirty="0">
                <a:solidFill>
                  <a:srgbClr val="404040"/>
                </a:solidFill>
                <a:latin typeface="Calibri"/>
                <a:cs typeface="Calibri"/>
              </a:rPr>
              <a:t> </a:t>
            </a:r>
            <a:r>
              <a:rPr sz="1200" dirty="0">
                <a:solidFill>
                  <a:srgbClr val="404040"/>
                </a:solidFill>
                <a:latin typeface="Calibri"/>
                <a:cs typeface="Calibri"/>
              </a:rPr>
              <a:t>;</a:t>
            </a:r>
            <a:endParaRPr sz="1200" dirty="0">
              <a:latin typeface="Calibri"/>
              <a:cs typeface="Calibri"/>
            </a:endParaRPr>
          </a:p>
          <a:p>
            <a:pPr>
              <a:lnSpc>
                <a:spcPct val="100000"/>
              </a:lnSpc>
              <a:spcBef>
                <a:spcPts val="30"/>
              </a:spcBef>
            </a:pPr>
            <a:endParaRPr sz="1200" dirty="0">
              <a:latin typeface="Times New Roman"/>
              <a:cs typeface="Times New Roman"/>
            </a:endParaRPr>
          </a:p>
          <a:p>
            <a:pPr marL="270510" indent="-258445">
              <a:lnSpc>
                <a:spcPts val="2280"/>
              </a:lnSpc>
              <a:buClr>
                <a:srgbClr val="D24717"/>
              </a:buClr>
              <a:buFont typeface="Wingdings"/>
              <a:buChar char=""/>
              <a:tabLst>
                <a:tab pos="271145" algn="l"/>
              </a:tabLst>
            </a:pPr>
            <a:r>
              <a:rPr sz="1200" spc="-15" dirty="0">
                <a:solidFill>
                  <a:srgbClr val="404040"/>
                </a:solidFill>
                <a:latin typeface="Calibri"/>
                <a:cs typeface="Calibri"/>
              </a:rPr>
              <a:t>Pour PMD, </a:t>
            </a:r>
            <a:r>
              <a:rPr sz="1200" spc="-5" dirty="0">
                <a:solidFill>
                  <a:srgbClr val="404040"/>
                </a:solidFill>
                <a:latin typeface="Calibri"/>
                <a:cs typeface="Calibri"/>
              </a:rPr>
              <a:t>selon </a:t>
            </a:r>
            <a:r>
              <a:rPr sz="1200" dirty="0">
                <a:solidFill>
                  <a:srgbClr val="404040"/>
                </a:solidFill>
                <a:latin typeface="Calibri"/>
                <a:cs typeface="Calibri"/>
              </a:rPr>
              <a:t>le même </a:t>
            </a:r>
            <a:r>
              <a:rPr sz="1200" spc="-5" dirty="0">
                <a:solidFill>
                  <a:srgbClr val="404040"/>
                </a:solidFill>
                <a:latin typeface="Calibri"/>
                <a:cs typeface="Calibri"/>
              </a:rPr>
              <a:t>principe, </a:t>
            </a:r>
            <a:r>
              <a:rPr sz="1200" spc="-10" dirty="0">
                <a:solidFill>
                  <a:srgbClr val="404040"/>
                </a:solidFill>
                <a:latin typeface="Calibri"/>
                <a:cs typeface="Calibri"/>
              </a:rPr>
              <a:t>utilisez </a:t>
            </a:r>
            <a:r>
              <a:rPr sz="1200" dirty="0">
                <a:solidFill>
                  <a:srgbClr val="404040"/>
                </a:solidFill>
                <a:latin typeface="Calibri"/>
                <a:cs typeface="Calibri"/>
              </a:rPr>
              <a:t>le </a:t>
            </a:r>
            <a:r>
              <a:rPr sz="1200" spc="-5" dirty="0">
                <a:solidFill>
                  <a:srgbClr val="404040"/>
                </a:solidFill>
                <a:latin typeface="Calibri"/>
                <a:cs typeface="Calibri"/>
              </a:rPr>
              <a:t>bouton Exporter</a:t>
            </a:r>
            <a:r>
              <a:rPr sz="1200" spc="45" dirty="0">
                <a:solidFill>
                  <a:srgbClr val="404040"/>
                </a:solidFill>
                <a:latin typeface="Calibri"/>
                <a:cs typeface="Calibri"/>
              </a:rPr>
              <a:t> </a:t>
            </a:r>
            <a:r>
              <a:rPr sz="1200" spc="-20" dirty="0">
                <a:solidFill>
                  <a:srgbClr val="404040"/>
                </a:solidFill>
                <a:latin typeface="Calibri"/>
                <a:cs typeface="Calibri"/>
              </a:rPr>
              <a:t>l’ensemble</a:t>
            </a:r>
            <a:endParaRPr sz="1200" dirty="0">
              <a:latin typeface="Calibri"/>
              <a:cs typeface="Calibri"/>
            </a:endParaRPr>
          </a:p>
          <a:p>
            <a:pPr marL="104139">
              <a:lnSpc>
                <a:spcPts val="2160"/>
              </a:lnSpc>
            </a:pPr>
            <a:r>
              <a:rPr sz="1200" spc="-5" dirty="0">
                <a:solidFill>
                  <a:srgbClr val="404040"/>
                </a:solidFill>
                <a:latin typeface="Calibri"/>
                <a:cs typeface="Calibri"/>
              </a:rPr>
              <a:t>des règles...sur </a:t>
            </a:r>
            <a:r>
              <a:rPr sz="1200" dirty="0">
                <a:solidFill>
                  <a:srgbClr val="404040"/>
                </a:solidFill>
                <a:latin typeface="Calibri"/>
                <a:cs typeface="Calibri"/>
              </a:rPr>
              <a:t>la </a:t>
            </a:r>
            <a:r>
              <a:rPr sz="1200" spc="-5" dirty="0">
                <a:solidFill>
                  <a:srgbClr val="404040"/>
                </a:solidFill>
                <a:latin typeface="Calibri"/>
                <a:cs typeface="Calibri"/>
              </a:rPr>
              <a:t>page de </a:t>
            </a:r>
            <a:r>
              <a:rPr sz="1200" spc="-10" dirty="0">
                <a:solidFill>
                  <a:srgbClr val="404040"/>
                </a:solidFill>
                <a:latin typeface="Calibri"/>
                <a:cs typeface="Calibri"/>
              </a:rPr>
              <a:t>configuration Configuration </a:t>
            </a:r>
            <a:r>
              <a:rPr sz="1200" spc="-5" dirty="0">
                <a:solidFill>
                  <a:srgbClr val="404040"/>
                </a:solidFill>
                <a:latin typeface="Calibri"/>
                <a:cs typeface="Calibri"/>
              </a:rPr>
              <a:t>des règles des</a:t>
            </a:r>
            <a:endParaRPr sz="1200" dirty="0">
              <a:latin typeface="Calibri"/>
              <a:cs typeface="Calibri"/>
            </a:endParaRPr>
          </a:p>
          <a:p>
            <a:pPr marL="104139">
              <a:lnSpc>
                <a:spcPts val="2280"/>
              </a:lnSpc>
            </a:pPr>
            <a:r>
              <a:rPr sz="1200" spc="-10" dirty="0">
                <a:solidFill>
                  <a:srgbClr val="404040"/>
                </a:solidFill>
                <a:latin typeface="Calibri"/>
                <a:cs typeface="Calibri"/>
              </a:rPr>
              <a:t>préférences </a:t>
            </a:r>
            <a:r>
              <a:rPr sz="1200" spc="-5" dirty="0">
                <a:solidFill>
                  <a:srgbClr val="404040"/>
                </a:solidFill>
                <a:latin typeface="Calibri"/>
                <a:cs typeface="Calibri"/>
              </a:rPr>
              <a:t>d’Eclipse. Le fichier </a:t>
            </a:r>
            <a:r>
              <a:rPr sz="1200" spc="-15" dirty="0">
                <a:solidFill>
                  <a:srgbClr val="404040"/>
                </a:solidFill>
                <a:latin typeface="Calibri"/>
                <a:cs typeface="Calibri"/>
              </a:rPr>
              <a:t>exporté </a:t>
            </a:r>
            <a:r>
              <a:rPr sz="1200" spc="-10" dirty="0">
                <a:solidFill>
                  <a:srgbClr val="404040"/>
                </a:solidFill>
                <a:latin typeface="Calibri"/>
                <a:cs typeface="Calibri"/>
              </a:rPr>
              <a:t>est </a:t>
            </a:r>
            <a:r>
              <a:rPr sz="1200" spc="-5" dirty="0">
                <a:solidFill>
                  <a:srgbClr val="404040"/>
                </a:solidFill>
                <a:latin typeface="Calibri"/>
                <a:cs typeface="Calibri"/>
              </a:rPr>
              <a:t>nommé</a:t>
            </a:r>
            <a:r>
              <a:rPr sz="1200" spc="35" dirty="0">
                <a:solidFill>
                  <a:srgbClr val="404040"/>
                </a:solidFill>
                <a:latin typeface="Calibri"/>
                <a:cs typeface="Calibri"/>
              </a:rPr>
              <a:t> </a:t>
            </a:r>
            <a:r>
              <a:rPr sz="1200" spc="-5" dirty="0">
                <a:solidFill>
                  <a:srgbClr val="404040"/>
                </a:solidFill>
                <a:latin typeface="Calibri"/>
                <a:cs typeface="Calibri"/>
              </a:rPr>
              <a:t>pmd.xml.</a:t>
            </a:r>
            <a:endParaRPr sz="1200" dirty="0">
              <a:latin typeface="Calibri"/>
              <a:cs typeface="Calibri"/>
            </a:endParaRPr>
          </a:p>
          <a:p>
            <a:pPr>
              <a:lnSpc>
                <a:spcPct val="100000"/>
              </a:lnSpc>
            </a:pPr>
            <a:endParaRPr sz="1400" dirty="0">
              <a:latin typeface="Times New Roman"/>
              <a:cs typeface="Times New Roman"/>
            </a:endParaRPr>
          </a:p>
          <a:p>
            <a:pPr marL="104139" marR="5080" indent="-92075">
              <a:lnSpc>
                <a:spcPts val="2160"/>
              </a:lnSpc>
              <a:spcBef>
                <a:spcPts val="5"/>
              </a:spcBef>
              <a:buClr>
                <a:srgbClr val="D24717"/>
              </a:buClr>
              <a:buFont typeface="Wingdings"/>
              <a:buChar char=""/>
              <a:tabLst>
                <a:tab pos="271145" algn="l"/>
              </a:tabLst>
            </a:pPr>
            <a:r>
              <a:rPr sz="1200" spc="-5" dirty="0">
                <a:solidFill>
                  <a:srgbClr val="404040"/>
                </a:solidFill>
                <a:latin typeface="Calibri"/>
                <a:cs typeface="Calibri"/>
              </a:rPr>
              <a:t>Les </a:t>
            </a:r>
            <a:r>
              <a:rPr sz="1200" spc="-10" dirty="0">
                <a:solidFill>
                  <a:srgbClr val="404040"/>
                </a:solidFill>
                <a:latin typeface="Calibri"/>
                <a:cs typeface="Calibri"/>
              </a:rPr>
              <a:t>fichiers </a:t>
            </a:r>
            <a:r>
              <a:rPr sz="1200" dirty="0">
                <a:solidFill>
                  <a:srgbClr val="404040"/>
                </a:solidFill>
                <a:latin typeface="Calibri"/>
                <a:cs typeface="Calibri"/>
              </a:rPr>
              <a:t>de </a:t>
            </a:r>
            <a:r>
              <a:rPr sz="1200" spc="-10" dirty="0">
                <a:solidFill>
                  <a:srgbClr val="404040"/>
                </a:solidFill>
                <a:latin typeface="Calibri"/>
                <a:cs typeface="Calibri"/>
              </a:rPr>
              <a:t>configuration </a:t>
            </a:r>
            <a:r>
              <a:rPr sz="1200" spc="-5" dirty="0">
                <a:solidFill>
                  <a:srgbClr val="404040"/>
                </a:solidFill>
                <a:latin typeface="Calibri"/>
                <a:cs typeface="Calibri"/>
              </a:rPr>
              <a:t>pour </a:t>
            </a:r>
            <a:r>
              <a:rPr sz="1200" spc="-20" dirty="0">
                <a:solidFill>
                  <a:srgbClr val="404040"/>
                </a:solidFill>
                <a:latin typeface="Calibri"/>
                <a:cs typeface="Calibri"/>
              </a:rPr>
              <a:t>l’analyse </a:t>
            </a:r>
            <a:r>
              <a:rPr sz="1200" dirty="0">
                <a:solidFill>
                  <a:srgbClr val="404040"/>
                </a:solidFill>
                <a:latin typeface="Calibri"/>
                <a:cs typeface="Calibri"/>
              </a:rPr>
              <a:t>de PMD </a:t>
            </a:r>
            <a:r>
              <a:rPr sz="1200" spc="-10" dirty="0">
                <a:solidFill>
                  <a:srgbClr val="404040"/>
                </a:solidFill>
                <a:latin typeface="Calibri"/>
                <a:cs typeface="Calibri"/>
              </a:rPr>
              <a:t>et </a:t>
            </a:r>
            <a:r>
              <a:rPr sz="1200" spc="-5" dirty="0">
                <a:solidFill>
                  <a:srgbClr val="404040"/>
                </a:solidFill>
                <a:latin typeface="Calibri"/>
                <a:cs typeface="Calibri"/>
              </a:rPr>
              <a:t>Checkstyle </a:t>
            </a:r>
            <a:r>
              <a:rPr sz="1200" spc="-10" dirty="0">
                <a:solidFill>
                  <a:srgbClr val="404040"/>
                </a:solidFill>
                <a:latin typeface="Calibri"/>
                <a:cs typeface="Calibri"/>
              </a:rPr>
              <a:t>sont  </a:t>
            </a:r>
            <a:r>
              <a:rPr sz="1200" spc="-5" dirty="0">
                <a:solidFill>
                  <a:srgbClr val="404040"/>
                </a:solidFill>
                <a:latin typeface="Calibri"/>
                <a:cs typeface="Calibri"/>
              </a:rPr>
              <a:t>déposés sur </a:t>
            </a:r>
            <a:r>
              <a:rPr sz="1200" dirty="0">
                <a:solidFill>
                  <a:srgbClr val="404040"/>
                </a:solidFill>
                <a:latin typeface="Calibri"/>
                <a:cs typeface="Calibri"/>
              </a:rPr>
              <a:t>le </a:t>
            </a:r>
            <a:r>
              <a:rPr sz="1200" spc="-5" dirty="0">
                <a:solidFill>
                  <a:srgbClr val="404040"/>
                </a:solidFill>
                <a:latin typeface="Calibri"/>
                <a:cs typeface="Calibri"/>
              </a:rPr>
              <a:t>serveur </a:t>
            </a:r>
            <a:r>
              <a:rPr sz="1200" dirty="0">
                <a:solidFill>
                  <a:srgbClr val="404040"/>
                </a:solidFill>
                <a:latin typeface="Calibri"/>
                <a:cs typeface="Calibri"/>
              </a:rPr>
              <a:t>HTTPD Apache </a:t>
            </a:r>
            <a:r>
              <a:rPr sz="1200" spc="-5" dirty="0">
                <a:solidFill>
                  <a:srgbClr val="404040"/>
                </a:solidFill>
                <a:latin typeface="Calibri"/>
                <a:cs typeface="Calibri"/>
              </a:rPr>
              <a:t>afin </a:t>
            </a:r>
            <a:r>
              <a:rPr sz="1200" spc="-30" dirty="0">
                <a:solidFill>
                  <a:srgbClr val="404040"/>
                </a:solidFill>
                <a:latin typeface="Calibri"/>
                <a:cs typeface="Calibri"/>
              </a:rPr>
              <a:t>d’être </a:t>
            </a:r>
            <a:r>
              <a:rPr sz="1200" dirty="0">
                <a:solidFill>
                  <a:srgbClr val="404040"/>
                </a:solidFill>
                <a:latin typeface="Calibri"/>
                <a:cs typeface="Calibri"/>
              </a:rPr>
              <a:t>accessibles </a:t>
            </a:r>
            <a:r>
              <a:rPr sz="1200" spc="-5" dirty="0">
                <a:solidFill>
                  <a:srgbClr val="404040"/>
                </a:solidFill>
                <a:latin typeface="Calibri"/>
                <a:cs typeface="Calibri"/>
              </a:rPr>
              <a:t>par </a:t>
            </a:r>
            <a:r>
              <a:rPr sz="1200" dirty="0">
                <a:solidFill>
                  <a:srgbClr val="404040"/>
                </a:solidFill>
                <a:latin typeface="Calibri"/>
                <a:cs typeface="Calibri"/>
              </a:rPr>
              <a:t>les </a:t>
            </a:r>
            <a:r>
              <a:rPr sz="1200" spc="-5" dirty="0">
                <a:solidFill>
                  <a:srgbClr val="404040"/>
                </a:solidFill>
                <a:latin typeface="Calibri"/>
                <a:cs typeface="Calibri"/>
              </a:rPr>
              <a:t>plugins  </a:t>
            </a:r>
            <a:r>
              <a:rPr sz="1200" dirty="0">
                <a:solidFill>
                  <a:srgbClr val="404040"/>
                </a:solidFill>
                <a:latin typeface="Calibri"/>
                <a:cs typeface="Calibri"/>
              </a:rPr>
              <a:t>Apache</a:t>
            </a:r>
            <a:r>
              <a:rPr sz="1200" spc="-15" dirty="0">
                <a:solidFill>
                  <a:srgbClr val="404040"/>
                </a:solidFill>
                <a:latin typeface="Calibri"/>
                <a:cs typeface="Calibri"/>
              </a:rPr>
              <a:t> </a:t>
            </a:r>
            <a:r>
              <a:rPr sz="1200" spc="-10" dirty="0">
                <a:solidFill>
                  <a:srgbClr val="404040"/>
                </a:solidFill>
                <a:latin typeface="Calibri"/>
                <a:cs typeface="Calibri"/>
              </a:rPr>
              <a:t>Maven.</a:t>
            </a:r>
            <a:endParaRPr sz="1200" dirty="0">
              <a:latin typeface="Calibri"/>
              <a:cs typeface="Calibri"/>
            </a:endParaRPr>
          </a:p>
        </p:txBody>
      </p:sp>
    </p:spTree>
    <p:extLst>
      <p:ext uri="{BB962C8B-B14F-4D97-AF65-F5344CB8AC3E}">
        <p14:creationId xmlns:p14="http://schemas.microsoft.com/office/powerpoint/2010/main" val="31439887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Documentation </a:t>
            </a:r>
            <a:r>
              <a:rPr spc="-25" dirty="0"/>
              <a:t>du </a:t>
            </a:r>
            <a:r>
              <a:rPr spc="-50" dirty="0"/>
              <a:t>code</a:t>
            </a:r>
            <a:r>
              <a:rPr spc="-300" dirty="0"/>
              <a:t> </a:t>
            </a:r>
            <a:r>
              <a:rPr spc="-80" dirty="0"/>
              <a:t>Java  </a:t>
            </a:r>
            <a:r>
              <a:rPr spc="-45" dirty="0"/>
              <a:t>(javadoc)</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480</a:t>
            </a:r>
            <a:endParaRPr sz="1050">
              <a:latin typeface="Calibri"/>
              <a:cs typeface="Calibri"/>
            </a:endParaRPr>
          </a:p>
        </p:txBody>
      </p:sp>
      <p:sp>
        <p:nvSpPr>
          <p:cNvPr id="5" name="object 5"/>
          <p:cNvSpPr txBox="1"/>
          <p:nvPr/>
        </p:nvSpPr>
        <p:spPr>
          <a:xfrm>
            <a:off x="810260" y="1373982"/>
            <a:ext cx="7553325" cy="2117887"/>
          </a:xfrm>
          <a:prstGeom prst="rect">
            <a:avLst/>
          </a:prstGeom>
        </p:spPr>
        <p:txBody>
          <a:bodyPr vert="horz" wrap="square" lIns="0" tIns="47625" rIns="0" bIns="0" rtlCol="0">
            <a:spAutoFit/>
          </a:bodyPr>
          <a:lstStyle/>
          <a:p>
            <a:pPr marL="104139" marR="508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Le plugin </a:t>
            </a:r>
            <a:r>
              <a:rPr sz="2000" spc="-10" dirty="0">
                <a:solidFill>
                  <a:srgbClr val="404040"/>
                </a:solidFill>
                <a:latin typeface="Calibri"/>
                <a:cs typeface="Calibri"/>
              </a:rPr>
              <a:t>maven-javadoc-plugin </a:t>
            </a:r>
            <a:r>
              <a:rPr sz="2000" spc="-5" dirty="0">
                <a:solidFill>
                  <a:srgbClr val="404040"/>
                </a:solidFill>
                <a:latin typeface="Calibri"/>
                <a:cs typeface="Calibri"/>
              </a:rPr>
              <a:t>assure </a:t>
            </a:r>
            <a:r>
              <a:rPr sz="2000" dirty="0">
                <a:solidFill>
                  <a:srgbClr val="404040"/>
                </a:solidFill>
                <a:latin typeface="Calibri"/>
                <a:cs typeface="Calibri"/>
              </a:rPr>
              <a:t>la </a:t>
            </a:r>
            <a:r>
              <a:rPr sz="2000" spc="-10" dirty="0">
                <a:solidFill>
                  <a:srgbClr val="404040"/>
                </a:solidFill>
                <a:latin typeface="Calibri"/>
                <a:cs typeface="Calibri"/>
              </a:rPr>
              <a:t>génération </a:t>
            </a:r>
            <a:r>
              <a:rPr sz="2000" spc="-5" dirty="0">
                <a:solidFill>
                  <a:srgbClr val="404040"/>
                </a:solidFill>
                <a:latin typeface="Calibri"/>
                <a:cs typeface="Calibri"/>
              </a:rPr>
              <a:t>de </a:t>
            </a:r>
            <a:r>
              <a:rPr sz="2000" dirty="0">
                <a:solidFill>
                  <a:srgbClr val="404040"/>
                </a:solidFill>
                <a:latin typeface="Calibri"/>
                <a:cs typeface="Calibri"/>
              </a:rPr>
              <a:t>la </a:t>
            </a:r>
            <a:r>
              <a:rPr sz="2000" spc="-10" dirty="0">
                <a:solidFill>
                  <a:srgbClr val="404040"/>
                </a:solidFill>
                <a:latin typeface="Calibri"/>
                <a:cs typeface="Calibri"/>
              </a:rPr>
              <a:t>Javadoc </a:t>
            </a:r>
            <a:r>
              <a:rPr sz="2000" dirty="0">
                <a:solidFill>
                  <a:srgbClr val="404040"/>
                </a:solidFill>
                <a:latin typeface="Calibri"/>
                <a:cs typeface="Calibri"/>
              </a:rPr>
              <a:t>du  </a:t>
            </a:r>
            <a:r>
              <a:rPr sz="2000" spc="-10" dirty="0">
                <a:solidFill>
                  <a:srgbClr val="404040"/>
                </a:solidFill>
                <a:latin typeface="Calibri"/>
                <a:cs typeface="Calibri"/>
              </a:rPr>
              <a:t>projet, </a:t>
            </a:r>
            <a:r>
              <a:rPr sz="2000" spc="-5" dirty="0">
                <a:solidFill>
                  <a:srgbClr val="404040"/>
                </a:solidFill>
                <a:latin typeface="Calibri"/>
                <a:cs typeface="Calibri"/>
              </a:rPr>
              <a:t>les options de </a:t>
            </a:r>
            <a:r>
              <a:rPr sz="2000" spc="-10" dirty="0">
                <a:solidFill>
                  <a:srgbClr val="404040"/>
                </a:solidFill>
                <a:latin typeface="Calibri"/>
                <a:cs typeface="Calibri"/>
              </a:rPr>
              <a:t>configuration </a:t>
            </a:r>
            <a:r>
              <a:rPr sz="2000" spc="-5" dirty="0">
                <a:solidFill>
                  <a:srgbClr val="404040"/>
                </a:solidFill>
                <a:latin typeface="Calibri"/>
                <a:cs typeface="Calibri"/>
              </a:rPr>
              <a:t>du plugin </a:t>
            </a:r>
            <a:r>
              <a:rPr sz="2000" spc="-10" dirty="0">
                <a:solidFill>
                  <a:srgbClr val="404040"/>
                </a:solidFill>
                <a:latin typeface="Calibri"/>
                <a:cs typeface="Calibri"/>
              </a:rPr>
              <a:t>permettent </a:t>
            </a:r>
            <a:r>
              <a:rPr sz="2000" spc="-5" dirty="0">
                <a:solidFill>
                  <a:srgbClr val="404040"/>
                </a:solidFill>
                <a:latin typeface="Calibri"/>
                <a:cs typeface="Calibri"/>
              </a:rPr>
              <a:t>de </a:t>
            </a:r>
            <a:r>
              <a:rPr sz="2000" dirty="0">
                <a:solidFill>
                  <a:srgbClr val="404040"/>
                </a:solidFill>
                <a:latin typeface="Calibri"/>
                <a:cs typeface="Calibri"/>
              </a:rPr>
              <a:t>lier </a:t>
            </a:r>
            <a:r>
              <a:rPr sz="2000" spc="-15" dirty="0">
                <a:solidFill>
                  <a:srgbClr val="404040"/>
                </a:solidFill>
                <a:latin typeface="Calibri"/>
                <a:cs typeface="Calibri"/>
              </a:rPr>
              <a:t>toute </a:t>
            </a:r>
            <a:r>
              <a:rPr sz="2000" dirty="0">
                <a:solidFill>
                  <a:srgbClr val="404040"/>
                </a:solidFill>
                <a:latin typeface="Calibri"/>
                <a:cs typeface="Calibri"/>
              </a:rPr>
              <a:t>la  </a:t>
            </a:r>
            <a:r>
              <a:rPr sz="2000" spc="-5" dirty="0">
                <a:solidFill>
                  <a:srgbClr val="404040"/>
                </a:solidFill>
                <a:latin typeface="Calibri"/>
                <a:cs typeface="Calibri"/>
              </a:rPr>
              <a:t>documentation des </a:t>
            </a:r>
            <a:r>
              <a:rPr sz="2000" spc="-10" dirty="0">
                <a:solidFill>
                  <a:srgbClr val="404040"/>
                </a:solidFill>
                <a:latin typeface="Calibri"/>
                <a:cs typeface="Calibri"/>
              </a:rPr>
              <a:t>projets </a:t>
            </a:r>
            <a:r>
              <a:rPr sz="2000" dirty="0">
                <a:solidFill>
                  <a:srgbClr val="404040"/>
                </a:solidFill>
                <a:latin typeface="Calibri"/>
                <a:cs typeface="Calibri"/>
              </a:rPr>
              <a:t>de</a:t>
            </a:r>
            <a:r>
              <a:rPr sz="2000" spc="-5" dirty="0">
                <a:solidFill>
                  <a:srgbClr val="404040"/>
                </a:solidFill>
                <a:latin typeface="Calibri"/>
                <a:cs typeface="Calibri"/>
              </a:rPr>
              <a:t> dépendances.</a:t>
            </a:r>
            <a:endParaRPr sz="2000">
              <a:latin typeface="Calibri"/>
              <a:cs typeface="Calibri"/>
            </a:endParaRPr>
          </a:p>
          <a:p>
            <a:pPr>
              <a:lnSpc>
                <a:spcPct val="100000"/>
              </a:lnSpc>
              <a:spcBef>
                <a:spcPts val="40"/>
              </a:spcBef>
              <a:buClr>
                <a:srgbClr val="D24717"/>
              </a:buClr>
              <a:buFont typeface="Wingdings"/>
              <a:buChar char=""/>
            </a:pPr>
            <a:endParaRPr sz="1950">
              <a:latin typeface="Times New Roman"/>
              <a:cs typeface="Times New Roman"/>
            </a:endParaRPr>
          </a:p>
          <a:p>
            <a:pPr marL="270510" indent="-258445">
              <a:lnSpc>
                <a:spcPct val="100000"/>
              </a:lnSpc>
              <a:spcBef>
                <a:spcPts val="5"/>
              </a:spcBef>
              <a:buClr>
                <a:srgbClr val="D24717"/>
              </a:buClr>
              <a:buFont typeface="Wingdings"/>
              <a:buChar char=""/>
              <a:tabLst>
                <a:tab pos="271145" algn="l"/>
              </a:tabLst>
            </a:pPr>
            <a:r>
              <a:rPr sz="2000" spc="-10" dirty="0">
                <a:solidFill>
                  <a:srgbClr val="404040"/>
                </a:solidFill>
                <a:latin typeface="Calibri"/>
                <a:cs typeface="Calibri"/>
              </a:rPr>
              <a:t>Documentation </a:t>
            </a:r>
            <a:r>
              <a:rPr sz="2000" spc="-5" dirty="0">
                <a:solidFill>
                  <a:srgbClr val="404040"/>
                </a:solidFill>
                <a:latin typeface="Calibri"/>
                <a:cs typeface="Calibri"/>
              </a:rPr>
              <a:t>du</a:t>
            </a:r>
            <a:r>
              <a:rPr sz="2000" spc="-10" dirty="0">
                <a:solidFill>
                  <a:srgbClr val="404040"/>
                </a:solidFill>
                <a:latin typeface="Calibri"/>
                <a:cs typeface="Calibri"/>
              </a:rPr>
              <a:t> </a:t>
            </a:r>
            <a:r>
              <a:rPr sz="2000" spc="-5" dirty="0">
                <a:solidFill>
                  <a:srgbClr val="404040"/>
                </a:solidFill>
                <a:latin typeface="Calibri"/>
                <a:cs typeface="Calibri"/>
              </a:rPr>
              <a:t>plugin</a:t>
            </a:r>
            <a:endParaRPr sz="2000">
              <a:latin typeface="Calibri"/>
              <a:cs typeface="Calibri"/>
            </a:endParaRPr>
          </a:p>
          <a:p>
            <a:pPr>
              <a:lnSpc>
                <a:spcPct val="100000"/>
              </a:lnSpc>
              <a:spcBef>
                <a:spcPts val="25"/>
              </a:spcBef>
            </a:pPr>
            <a:endParaRPr sz="2000">
              <a:latin typeface="Times New Roman"/>
              <a:cs typeface="Times New Roman"/>
            </a:endParaRPr>
          </a:p>
          <a:p>
            <a:pPr marL="320675" algn="ctr">
              <a:lnSpc>
                <a:spcPct val="100000"/>
              </a:lnSpc>
            </a:pPr>
            <a:r>
              <a:rPr sz="2000" spc="-5" dirty="0">
                <a:solidFill>
                  <a:srgbClr val="404040"/>
                </a:solidFill>
                <a:latin typeface="Calibri"/>
                <a:cs typeface="Calibri"/>
              </a:rPr>
              <a:t>https://maven.apache.org/plugins/maven-javadoc-plugin/</a:t>
            </a:r>
            <a:endParaRPr sz="2000">
              <a:latin typeface="Calibri"/>
              <a:cs typeface="Calibri"/>
            </a:endParaRPr>
          </a:p>
        </p:txBody>
      </p:sp>
      <p:sp>
        <p:nvSpPr>
          <p:cNvPr id="8" name="object 4"/>
          <p:cNvSpPr txBox="1">
            <a:spLocks/>
          </p:cNvSpPr>
          <p:nvPr/>
        </p:nvSpPr>
        <p:spPr>
          <a:xfrm>
            <a:off x="381000" y="590550"/>
            <a:ext cx="2222195" cy="566822"/>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55" dirty="0">
                <a:solidFill>
                  <a:schemeClr val="tx1"/>
                </a:solidFill>
              </a:rPr>
              <a:t>Javadoc</a:t>
            </a:r>
            <a:endParaRPr lang="en-US" kern="0" dirty="0">
              <a:solidFill>
                <a:schemeClr val="tx1"/>
              </a:solidFill>
            </a:endParaRPr>
          </a:p>
        </p:txBody>
      </p:sp>
    </p:spTree>
    <p:extLst>
      <p:ext uri="{BB962C8B-B14F-4D97-AF65-F5344CB8AC3E}">
        <p14:creationId xmlns:p14="http://schemas.microsoft.com/office/powerpoint/2010/main" val="11516266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9" y="1329943"/>
            <a:ext cx="7539049" cy="1382430"/>
          </a:xfrm>
          <a:prstGeom prst="rect">
            <a:avLst/>
          </a:prstGeom>
        </p:spPr>
        <p:txBody>
          <a:bodyPr vert="horz" wrap="square" lIns="0" tIns="124460" rIns="0" bIns="0" rtlCol="0">
            <a:spAutoFit/>
          </a:bodyPr>
          <a:lstStyle/>
          <a:p>
            <a:pPr marL="12700" marR="5080">
              <a:lnSpc>
                <a:spcPts val="4900"/>
              </a:lnSpc>
              <a:spcBef>
                <a:spcPts val="980"/>
              </a:spcBef>
            </a:pPr>
            <a:r>
              <a:rPr spc="-60" dirty="0"/>
              <a:t>Documentation </a:t>
            </a:r>
            <a:r>
              <a:rPr spc="-25" dirty="0"/>
              <a:t>du </a:t>
            </a:r>
            <a:r>
              <a:rPr spc="-50" dirty="0"/>
              <a:t>code</a:t>
            </a:r>
            <a:r>
              <a:rPr spc="-300" dirty="0"/>
              <a:t> </a:t>
            </a:r>
            <a:r>
              <a:rPr spc="-80" dirty="0"/>
              <a:t>Java  </a:t>
            </a:r>
            <a:r>
              <a:rPr spc="-45" dirty="0"/>
              <a:t>(javadoc)</a:t>
            </a:r>
          </a:p>
        </p:txBody>
      </p:sp>
      <p:sp>
        <p:nvSpPr>
          <p:cNvPr id="3" name="object 3"/>
          <p:cNvSpPr txBox="1"/>
          <p:nvPr/>
        </p:nvSpPr>
        <p:spPr>
          <a:xfrm>
            <a:off x="3478658" y="4947075"/>
            <a:ext cx="2188845" cy="115416"/>
          </a:xfrm>
          <a:prstGeom prst="rect">
            <a:avLst/>
          </a:prstGeom>
        </p:spPr>
        <p:txBody>
          <a:bodyPr vert="horz" wrap="square" lIns="0" tIns="0" rIns="0" bIns="0" rtlCol="0">
            <a:spAutoFit/>
          </a:bodyPr>
          <a:lstStyle/>
          <a:p>
            <a:pPr>
              <a:lnSpc>
                <a:spcPts val="8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4" name="object 4"/>
          <p:cNvSpPr/>
          <p:nvPr/>
        </p:nvSpPr>
        <p:spPr>
          <a:xfrm>
            <a:off x="3307811" y="2038350"/>
            <a:ext cx="5018532" cy="268338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481</a:t>
            </a:r>
            <a:endParaRPr sz="1050">
              <a:latin typeface="Calibri"/>
              <a:cs typeface="Calibri"/>
            </a:endParaRPr>
          </a:p>
        </p:txBody>
      </p:sp>
    </p:spTree>
    <p:extLst>
      <p:ext uri="{BB962C8B-B14F-4D97-AF65-F5344CB8AC3E}">
        <p14:creationId xmlns:p14="http://schemas.microsoft.com/office/powerpoint/2010/main" val="221805404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215169"/>
            <a:ext cx="6870395" cy="754053"/>
          </a:xfrm>
          <a:prstGeom prst="rect">
            <a:avLst/>
          </a:prstGeom>
        </p:spPr>
        <p:txBody>
          <a:bodyPr vert="horz" wrap="square" lIns="0" tIns="124460" rIns="0" bIns="0" rtlCol="0">
            <a:spAutoFit/>
          </a:bodyPr>
          <a:lstStyle/>
          <a:p>
            <a:pPr marL="12700" marR="5080">
              <a:lnSpc>
                <a:spcPts val="4900"/>
              </a:lnSpc>
              <a:spcBef>
                <a:spcPts val="980"/>
              </a:spcBef>
            </a:pPr>
            <a:r>
              <a:rPr spc="-45" dirty="0">
                <a:solidFill>
                  <a:schemeClr val="tx1"/>
                </a:solidFill>
              </a:rPr>
              <a:t>Rapports </a:t>
            </a:r>
            <a:r>
              <a:rPr spc="-35" dirty="0">
                <a:solidFill>
                  <a:schemeClr val="tx1"/>
                </a:solidFill>
              </a:rPr>
              <a:t>sur les </a:t>
            </a:r>
            <a:r>
              <a:rPr spc="-65" dirty="0">
                <a:solidFill>
                  <a:schemeClr val="tx1"/>
                </a:solidFill>
              </a:rPr>
              <a:t>tests</a:t>
            </a:r>
            <a:r>
              <a:rPr spc="-365" dirty="0">
                <a:solidFill>
                  <a:schemeClr val="tx1"/>
                </a:solidFill>
              </a:rPr>
              <a:t> </a:t>
            </a:r>
            <a:r>
              <a:rPr spc="-25" dirty="0">
                <a:solidFill>
                  <a:schemeClr val="tx1"/>
                </a:solidFill>
              </a:rPr>
              <a:t>du  </a:t>
            </a:r>
            <a:r>
              <a:rPr spc="-60" dirty="0">
                <a:solidFill>
                  <a:schemeClr val="tx1"/>
                </a:solidFill>
              </a:rPr>
              <a:t>projet</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482</a:t>
            </a:r>
            <a:endParaRPr sz="1050">
              <a:latin typeface="Calibri"/>
              <a:cs typeface="Calibri"/>
            </a:endParaRPr>
          </a:p>
        </p:txBody>
      </p:sp>
      <p:sp>
        <p:nvSpPr>
          <p:cNvPr id="5" name="object 5"/>
          <p:cNvSpPr txBox="1"/>
          <p:nvPr/>
        </p:nvSpPr>
        <p:spPr>
          <a:xfrm>
            <a:off x="810259" y="1373982"/>
            <a:ext cx="7203440" cy="2117887"/>
          </a:xfrm>
          <a:prstGeom prst="rect">
            <a:avLst/>
          </a:prstGeom>
        </p:spPr>
        <p:txBody>
          <a:bodyPr vert="horz" wrap="square" lIns="0" tIns="47625" rIns="0" bIns="0" rtlCol="0">
            <a:spAutoFit/>
          </a:bodyPr>
          <a:lstStyle/>
          <a:p>
            <a:pPr marL="104139" marR="5080" indent="-92075" algn="just">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Les </a:t>
            </a:r>
            <a:r>
              <a:rPr sz="2000" spc="-10" dirty="0">
                <a:solidFill>
                  <a:srgbClr val="404040"/>
                </a:solidFill>
                <a:latin typeface="Calibri"/>
                <a:cs typeface="Calibri"/>
              </a:rPr>
              <a:t>tests unitaires </a:t>
            </a:r>
            <a:r>
              <a:rPr sz="2000" spc="-5" dirty="0">
                <a:solidFill>
                  <a:srgbClr val="404040"/>
                </a:solidFill>
                <a:latin typeface="Calibri"/>
                <a:cs typeface="Calibri"/>
              </a:rPr>
              <a:t>du </a:t>
            </a:r>
            <a:r>
              <a:rPr sz="2000" spc="-10" dirty="0">
                <a:solidFill>
                  <a:srgbClr val="404040"/>
                </a:solidFill>
                <a:latin typeface="Calibri"/>
                <a:cs typeface="Calibri"/>
              </a:rPr>
              <a:t>projet ont </a:t>
            </a:r>
            <a:r>
              <a:rPr sz="2000" spc="-15" dirty="0">
                <a:solidFill>
                  <a:srgbClr val="404040"/>
                </a:solidFill>
                <a:latin typeface="Calibri"/>
                <a:cs typeface="Calibri"/>
              </a:rPr>
              <a:t>été exécutés </a:t>
            </a:r>
            <a:r>
              <a:rPr sz="2000" spc="-20" dirty="0">
                <a:solidFill>
                  <a:srgbClr val="404040"/>
                </a:solidFill>
                <a:latin typeface="Calibri"/>
                <a:cs typeface="Calibri"/>
              </a:rPr>
              <a:t>avec </a:t>
            </a:r>
            <a:r>
              <a:rPr sz="2000" dirty="0">
                <a:solidFill>
                  <a:srgbClr val="404040"/>
                </a:solidFill>
                <a:latin typeface="Calibri"/>
                <a:cs typeface="Calibri"/>
              </a:rPr>
              <a:t>le plugin </a:t>
            </a:r>
            <a:r>
              <a:rPr sz="2000" spc="-15" dirty="0">
                <a:solidFill>
                  <a:srgbClr val="404040"/>
                </a:solidFill>
                <a:latin typeface="Calibri"/>
                <a:cs typeface="Calibri"/>
              </a:rPr>
              <a:t>maven-  </a:t>
            </a:r>
            <a:r>
              <a:rPr sz="2000" spc="-10" dirty="0">
                <a:solidFill>
                  <a:srgbClr val="404040"/>
                </a:solidFill>
                <a:latin typeface="Calibri"/>
                <a:cs typeface="Calibri"/>
              </a:rPr>
              <a:t>surefire-plugin. </a:t>
            </a:r>
            <a:r>
              <a:rPr sz="2000" spc="-5" dirty="0">
                <a:solidFill>
                  <a:srgbClr val="404040"/>
                </a:solidFill>
                <a:latin typeface="Calibri"/>
                <a:cs typeface="Calibri"/>
              </a:rPr>
              <a:t>Les rapports </a:t>
            </a:r>
            <a:r>
              <a:rPr sz="2000" dirty="0">
                <a:solidFill>
                  <a:srgbClr val="404040"/>
                </a:solidFill>
                <a:latin typeface="Calibri"/>
                <a:cs typeface="Calibri"/>
              </a:rPr>
              <a:t>liés à ces </a:t>
            </a:r>
            <a:r>
              <a:rPr sz="2000" spc="-15" dirty="0">
                <a:solidFill>
                  <a:srgbClr val="404040"/>
                </a:solidFill>
                <a:latin typeface="Calibri"/>
                <a:cs typeface="Calibri"/>
              </a:rPr>
              <a:t>tests </a:t>
            </a:r>
            <a:r>
              <a:rPr sz="2000" spc="-10" dirty="0">
                <a:solidFill>
                  <a:srgbClr val="404040"/>
                </a:solidFill>
                <a:latin typeface="Calibri"/>
                <a:cs typeface="Calibri"/>
              </a:rPr>
              <a:t>sont </a:t>
            </a:r>
            <a:r>
              <a:rPr sz="2000" spc="-5" dirty="0">
                <a:solidFill>
                  <a:srgbClr val="404040"/>
                </a:solidFill>
                <a:latin typeface="Calibri"/>
                <a:cs typeface="Calibri"/>
              </a:rPr>
              <a:t>disponibles </a:t>
            </a:r>
            <a:r>
              <a:rPr sz="2000" spc="-10" dirty="0">
                <a:solidFill>
                  <a:srgbClr val="404040"/>
                </a:solidFill>
                <a:latin typeface="Calibri"/>
                <a:cs typeface="Calibri"/>
              </a:rPr>
              <a:t>grâce </a:t>
            </a:r>
            <a:r>
              <a:rPr sz="2000" dirty="0">
                <a:solidFill>
                  <a:srgbClr val="404040"/>
                </a:solidFill>
                <a:latin typeface="Calibri"/>
                <a:cs typeface="Calibri"/>
              </a:rPr>
              <a:t>au  </a:t>
            </a:r>
            <a:r>
              <a:rPr sz="2000" spc="-10" dirty="0">
                <a:solidFill>
                  <a:srgbClr val="404040"/>
                </a:solidFill>
                <a:latin typeface="Calibri"/>
                <a:cs typeface="Calibri"/>
              </a:rPr>
              <a:t>maven-surefire-report-plugin.</a:t>
            </a:r>
            <a:endParaRPr sz="2000">
              <a:latin typeface="Calibri"/>
              <a:cs typeface="Calibri"/>
            </a:endParaRPr>
          </a:p>
          <a:p>
            <a:pPr>
              <a:lnSpc>
                <a:spcPct val="100000"/>
              </a:lnSpc>
              <a:spcBef>
                <a:spcPts val="40"/>
              </a:spcBef>
              <a:buClr>
                <a:srgbClr val="D24717"/>
              </a:buClr>
              <a:buFont typeface="Wingdings"/>
              <a:buChar char=""/>
            </a:pPr>
            <a:endParaRPr sz="1950">
              <a:latin typeface="Times New Roman"/>
              <a:cs typeface="Times New Roman"/>
            </a:endParaRPr>
          </a:p>
          <a:p>
            <a:pPr marL="270510" indent="-258445" algn="just">
              <a:lnSpc>
                <a:spcPct val="100000"/>
              </a:lnSpc>
              <a:spcBef>
                <a:spcPts val="5"/>
              </a:spcBef>
              <a:buClr>
                <a:srgbClr val="D24717"/>
              </a:buClr>
              <a:buFont typeface="Wingdings"/>
              <a:buChar char=""/>
              <a:tabLst>
                <a:tab pos="271145" algn="l"/>
              </a:tabLst>
            </a:pPr>
            <a:r>
              <a:rPr sz="2000" spc="-10" dirty="0">
                <a:solidFill>
                  <a:srgbClr val="404040"/>
                </a:solidFill>
                <a:latin typeface="Calibri"/>
                <a:cs typeface="Calibri"/>
              </a:rPr>
              <a:t>Documentation </a:t>
            </a:r>
            <a:r>
              <a:rPr sz="2000" spc="-5" dirty="0">
                <a:solidFill>
                  <a:srgbClr val="404040"/>
                </a:solidFill>
                <a:latin typeface="Calibri"/>
                <a:cs typeface="Calibri"/>
              </a:rPr>
              <a:t>du</a:t>
            </a:r>
            <a:r>
              <a:rPr sz="2000" spc="-10" dirty="0">
                <a:solidFill>
                  <a:srgbClr val="404040"/>
                </a:solidFill>
                <a:latin typeface="Calibri"/>
                <a:cs typeface="Calibri"/>
              </a:rPr>
              <a:t> </a:t>
            </a:r>
            <a:r>
              <a:rPr sz="2000" spc="-5" dirty="0">
                <a:solidFill>
                  <a:srgbClr val="404040"/>
                </a:solidFill>
                <a:latin typeface="Calibri"/>
                <a:cs typeface="Calibri"/>
              </a:rPr>
              <a:t>plugin</a:t>
            </a:r>
            <a:endParaRPr sz="2000">
              <a:latin typeface="Calibri"/>
              <a:cs typeface="Calibri"/>
            </a:endParaRPr>
          </a:p>
          <a:p>
            <a:pPr>
              <a:lnSpc>
                <a:spcPct val="100000"/>
              </a:lnSpc>
              <a:spcBef>
                <a:spcPts val="25"/>
              </a:spcBef>
            </a:pPr>
            <a:endParaRPr sz="2000">
              <a:latin typeface="Times New Roman"/>
              <a:cs typeface="Times New Roman"/>
            </a:endParaRPr>
          </a:p>
          <a:p>
            <a:pPr marL="12700">
              <a:lnSpc>
                <a:spcPct val="100000"/>
              </a:lnSpc>
            </a:pPr>
            <a:r>
              <a:rPr sz="2000" spc="-10" dirty="0">
                <a:solidFill>
                  <a:srgbClr val="404040"/>
                </a:solidFill>
                <a:latin typeface="Calibri"/>
                <a:cs typeface="Calibri"/>
              </a:rPr>
              <a:t>https://maven.apache.org/surefire/maven-surefire-report-plugin/</a:t>
            </a:r>
            <a:endParaRPr sz="2000">
              <a:latin typeface="Calibri"/>
              <a:cs typeface="Calibri"/>
            </a:endParaRPr>
          </a:p>
        </p:txBody>
      </p:sp>
    </p:spTree>
    <p:extLst>
      <p:ext uri="{BB962C8B-B14F-4D97-AF65-F5344CB8AC3E}">
        <p14:creationId xmlns:p14="http://schemas.microsoft.com/office/powerpoint/2010/main" val="11739320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705" y="338995"/>
            <a:ext cx="5840095" cy="6522298"/>
          </a:xfrm>
          <a:prstGeom prst="rect">
            <a:avLst/>
          </a:prstGeom>
        </p:spPr>
        <p:txBody>
          <a:bodyPr vert="horz" wrap="square" lIns="0" tIns="0" rIns="0" bIns="0" rtlCol="0">
            <a:spAutoFit/>
          </a:bodyPr>
          <a:lstStyle/>
          <a:p>
            <a:pPr>
              <a:lnSpc>
                <a:spcPts val="4130"/>
              </a:lnSpc>
            </a:pPr>
            <a:r>
              <a:rPr sz="4800" b="0" spc="-45" dirty="0">
                <a:solidFill>
                  <a:srgbClr val="404040"/>
                </a:solidFill>
                <a:latin typeface="Calibri Light"/>
                <a:cs typeface="Calibri Light"/>
              </a:rPr>
              <a:t>Rapports </a:t>
            </a:r>
            <a:r>
              <a:rPr sz="4800" b="0" spc="-35" dirty="0">
                <a:solidFill>
                  <a:srgbClr val="404040"/>
                </a:solidFill>
                <a:latin typeface="Calibri Light"/>
                <a:cs typeface="Calibri Light"/>
              </a:rPr>
              <a:t>sur les </a:t>
            </a:r>
            <a:r>
              <a:rPr sz="4800" b="0" spc="-65" dirty="0">
                <a:solidFill>
                  <a:srgbClr val="404040"/>
                </a:solidFill>
                <a:latin typeface="Calibri Light"/>
                <a:cs typeface="Calibri Light"/>
              </a:rPr>
              <a:t>tests</a:t>
            </a:r>
            <a:r>
              <a:rPr sz="4800" b="0" spc="-365" dirty="0">
                <a:solidFill>
                  <a:srgbClr val="404040"/>
                </a:solidFill>
                <a:latin typeface="Calibri Light"/>
                <a:cs typeface="Calibri Light"/>
              </a:rPr>
              <a:t> </a:t>
            </a:r>
            <a:r>
              <a:rPr sz="4800" b="0" spc="-25" dirty="0">
                <a:solidFill>
                  <a:srgbClr val="404040"/>
                </a:solidFill>
                <a:latin typeface="Calibri Light"/>
                <a:cs typeface="Calibri Light"/>
              </a:rPr>
              <a:t>du</a:t>
            </a:r>
            <a:endParaRPr sz="4800">
              <a:latin typeface="Calibri Light"/>
              <a:cs typeface="Calibri Light"/>
            </a:endParaRPr>
          </a:p>
          <a:p>
            <a:pPr>
              <a:lnSpc>
                <a:spcPts val="5330"/>
              </a:lnSpc>
            </a:pPr>
            <a:r>
              <a:rPr sz="4800" b="0" spc="-60" dirty="0">
                <a:solidFill>
                  <a:srgbClr val="404040"/>
                </a:solidFill>
                <a:latin typeface="Calibri Light"/>
                <a:cs typeface="Calibri Light"/>
              </a:rPr>
              <a:t>projet</a:t>
            </a:r>
            <a:endParaRPr sz="4800">
              <a:latin typeface="Calibri Light"/>
              <a:cs typeface="Calibri Light"/>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50">
              <a:latin typeface="Times New Roman"/>
              <a:cs typeface="Times New Roman"/>
            </a:endParaRPr>
          </a:p>
          <a:p>
            <a:pPr marL="2563495">
              <a:lnSpc>
                <a:spcPct val="100000"/>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spc="-5" dirty="0">
                <a:solidFill>
                  <a:srgbClr val="FFFFFF"/>
                </a:solidFill>
                <a:latin typeface="Calibri"/>
                <a:cs typeface="Calibri"/>
              </a:rPr>
              <a:t>2019</a:t>
            </a:r>
            <a:endParaRPr sz="900">
              <a:latin typeface="Calibri"/>
              <a:cs typeface="Calibri"/>
            </a:endParaRPr>
          </a:p>
        </p:txBody>
      </p:sp>
      <p:sp>
        <p:nvSpPr>
          <p:cNvPr id="3" name="object 3"/>
          <p:cNvSpPr txBox="1"/>
          <p:nvPr/>
        </p:nvSpPr>
        <p:spPr>
          <a:xfrm>
            <a:off x="8099806" y="4906517"/>
            <a:ext cx="23114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libri"/>
                <a:cs typeface="Calibri"/>
              </a:rPr>
              <a:t>483</a:t>
            </a:r>
            <a:endParaRPr sz="1050">
              <a:latin typeface="Calibri"/>
              <a:cs typeface="Calibri"/>
            </a:endParaRPr>
          </a:p>
        </p:txBody>
      </p:sp>
      <p:sp>
        <p:nvSpPr>
          <p:cNvPr id="4" name="object 4"/>
          <p:cNvSpPr/>
          <p:nvPr/>
        </p:nvSpPr>
        <p:spPr>
          <a:xfrm>
            <a:off x="876301" y="214883"/>
            <a:ext cx="6382511" cy="47788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36812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381000" y="514350"/>
            <a:ext cx="245300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Cob</a:t>
            </a:r>
            <a:r>
              <a:rPr spc="-45" dirty="0">
                <a:solidFill>
                  <a:schemeClr val="tx1"/>
                </a:solidFill>
              </a:rPr>
              <a:t>e</a:t>
            </a:r>
            <a:r>
              <a:rPr spc="-50" dirty="0">
                <a:solidFill>
                  <a:schemeClr val="tx1"/>
                </a:solidFill>
              </a:rPr>
              <a:t>r</a:t>
            </a:r>
            <a:r>
              <a:rPr spc="-60" dirty="0">
                <a:solidFill>
                  <a:schemeClr val="tx1"/>
                </a:solidFill>
              </a:rPr>
              <a:t>t</a:t>
            </a:r>
            <a:r>
              <a:rPr spc="-50" dirty="0">
                <a:solidFill>
                  <a:schemeClr val="tx1"/>
                </a:solidFill>
              </a:rPr>
              <a:t>u</a:t>
            </a:r>
            <a:r>
              <a:rPr spc="-145" dirty="0">
                <a:solidFill>
                  <a:schemeClr val="tx1"/>
                </a:solidFill>
              </a:rPr>
              <a:t>r</a:t>
            </a:r>
            <a:r>
              <a:rPr dirty="0">
                <a:solidFill>
                  <a:schemeClr val="tx1"/>
                </a:solidFill>
              </a:rPr>
              <a:t>a</a:t>
            </a:r>
          </a:p>
        </p:txBody>
      </p:sp>
      <p:sp>
        <p:nvSpPr>
          <p:cNvPr id="5" name="object 5"/>
          <p:cNvSpPr txBox="1"/>
          <p:nvPr/>
        </p:nvSpPr>
        <p:spPr>
          <a:xfrm>
            <a:off x="810259" y="1355693"/>
            <a:ext cx="7736840" cy="3014608"/>
          </a:xfrm>
          <a:prstGeom prst="rect">
            <a:avLst/>
          </a:prstGeom>
        </p:spPr>
        <p:txBody>
          <a:bodyPr vert="horz" wrap="square" lIns="0" tIns="74295" rIns="0" bIns="0" rtlCol="0">
            <a:spAutoFit/>
          </a:bodyPr>
          <a:lstStyle/>
          <a:p>
            <a:pPr marL="104139" marR="421640" indent="-92075">
              <a:lnSpc>
                <a:spcPct val="80000"/>
              </a:lnSpc>
              <a:spcBef>
                <a:spcPts val="585"/>
              </a:spcBef>
              <a:buClr>
                <a:srgbClr val="D24717"/>
              </a:buClr>
              <a:buFont typeface="Wingdings"/>
              <a:buChar char=""/>
              <a:tabLst>
                <a:tab pos="271145" algn="l"/>
              </a:tabLst>
            </a:pPr>
            <a:r>
              <a:rPr sz="1400" dirty="0">
                <a:solidFill>
                  <a:srgbClr val="404040"/>
                </a:solidFill>
                <a:latin typeface="Calibri"/>
                <a:cs typeface="Calibri"/>
              </a:rPr>
              <a:t>En </a:t>
            </a:r>
            <a:r>
              <a:rPr sz="1400" spc="-5" dirty="0">
                <a:solidFill>
                  <a:srgbClr val="404040"/>
                </a:solidFill>
                <a:latin typeface="Calibri"/>
                <a:cs typeface="Calibri"/>
              </a:rPr>
              <a:t>plus des </a:t>
            </a:r>
            <a:r>
              <a:rPr sz="1400" spc="-10" dirty="0">
                <a:solidFill>
                  <a:srgbClr val="404040"/>
                </a:solidFill>
                <a:latin typeface="Calibri"/>
                <a:cs typeface="Calibri"/>
              </a:rPr>
              <a:t>statistiques </a:t>
            </a:r>
            <a:r>
              <a:rPr sz="1400" spc="-5" dirty="0">
                <a:solidFill>
                  <a:srgbClr val="404040"/>
                </a:solidFill>
                <a:latin typeface="Calibri"/>
                <a:cs typeface="Calibri"/>
              </a:rPr>
              <a:t>sur </a:t>
            </a:r>
            <a:r>
              <a:rPr sz="1400" dirty="0">
                <a:solidFill>
                  <a:srgbClr val="404040"/>
                </a:solidFill>
                <a:latin typeface="Calibri"/>
                <a:cs typeface="Calibri"/>
              </a:rPr>
              <a:t>chaque </a:t>
            </a:r>
            <a:r>
              <a:rPr sz="1400" spc="-10" dirty="0">
                <a:solidFill>
                  <a:srgbClr val="404040"/>
                </a:solidFill>
                <a:latin typeface="Calibri"/>
                <a:cs typeface="Calibri"/>
              </a:rPr>
              <a:t>test, </a:t>
            </a:r>
            <a:r>
              <a:rPr sz="1400" dirty="0">
                <a:solidFill>
                  <a:srgbClr val="404040"/>
                </a:solidFill>
                <a:latin typeface="Calibri"/>
                <a:cs typeface="Calibri"/>
              </a:rPr>
              <a:t>il </a:t>
            </a:r>
            <a:r>
              <a:rPr sz="1400" spc="-10" dirty="0">
                <a:solidFill>
                  <a:srgbClr val="404040"/>
                </a:solidFill>
                <a:latin typeface="Calibri"/>
                <a:cs typeface="Calibri"/>
              </a:rPr>
              <a:t>est intéressant </a:t>
            </a:r>
            <a:r>
              <a:rPr sz="1400" spc="-35" dirty="0">
                <a:solidFill>
                  <a:srgbClr val="404040"/>
                </a:solidFill>
                <a:latin typeface="Calibri"/>
                <a:cs typeface="Calibri"/>
              </a:rPr>
              <a:t>d’avoir </a:t>
            </a:r>
            <a:r>
              <a:rPr sz="1400" dirty="0">
                <a:solidFill>
                  <a:srgbClr val="404040"/>
                </a:solidFill>
                <a:latin typeface="Calibri"/>
                <a:cs typeface="Calibri"/>
              </a:rPr>
              <a:t>un  </a:t>
            </a:r>
            <a:r>
              <a:rPr sz="1400" spc="-5" dirty="0">
                <a:solidFill>
                  <a:srgbClr val="404040"/>
                </a:solidFill>
                <a:latin typeface="Calibri"/>
                <a:cs typeface="Calibri"/>
              </a:rPr>
              <a:t>rapport sur </a:t>
            </a:r>
            <a:r>
              <a:rPr sz="1400" dirty="0">
                <a:solidFill>
                  <a:srgbClr val="404040"/>
                </a:solidFill>
                <a:latin typeface="Calibri"/>
                <a:cs typeface="Calibri"/>
              </a:rPr>
              <a:t>la </a:t>
            </a:r>
            <a:r>
              <a:rPr sz="1400" spc="-10" dirty="0">
                <a:solidFill>
                  <a:srgbClr val="404040"/>
                </a:solidFill>
                <a:latin typeface="Calibri"/>
                <a:cs typeface="Calibri"/>
              </a:rPr>
              <a:t>couverture </a:t>
            </a:r>
            <a:r>
              <a:rPr sz="1400" spc="-5" dirty="0">
                <a:solidFill>
                  <a:srgbClr val="404040"/>
                </a:solidFill>
                <a:latin typeface="Calibri"/>
                <a:cs typeface="Calibri"/>
              </a:rPr>
              <a:t>de </a:t>
            </a:r>
            <a:r>
              <a:rPr sz="1400" spc="-10" dirty="0">
                <a:solidFill>
                  <a:srgbClr val="404040"/>
                </a:solidFill>
                <a:latin typeface="Calibri"/>
                <a:cs typeface="Calibri"/>
              </a:rPr>
              <a:t>tests, </a:t>
            </a:r>
            <a:r>
              <a:rPr sz="1400" spc="-20" dirty="0">
                <a:solidFill>
                  <a:srgbClr val="404040"/>
                </a:solidFill>
                <a:latin typeface="Calibri"/>
                <a:cs typeface="Calibri"/>
              </a:rPr>
              <a:t>c’est-à-dire </a:t>
            </a:r>
            <a:r>
              <a:rPr sz="1400" dirty="0">
                <a:solidFill>
                  <a:srgbClr val="404040"/>
                </a:solidFill>
                <a:latin typeface="Calibri"/>
                <a:cs typeface="Calibri"/>
              </a:rPr>
              <a:t>le </a:t>
            </a:r>
            <a:r>
              <a:rPr sz="1400" spc="-10" dirty="0">
                <a:solidFill>
                  <a:srgbClr val="404040"/>
                </a:solidFill>
                <a:latin typeface="Calibri"/>
                <a:cs typeface="Calibri"/>
              </a:rPr>
              <a:t>pourcentage </a:t>
            </a:r>
            <a:r>
              <a:rPr sz="1400" spc="-5" dirty="0">
                <a:solidFill>
                  <a:srgbClr val="404040"/>
                </a:solidFill>
                <a:latin typeface="Calibri"/>
                <a:cs typeface="Calibri"/>
              </a:rPr>
              <a:t>du code  </a:t>
            </a:r>
            <a:r>
              <a:rPr sz="1400" spc="-10" dirty="0">
                <a:solidFill>
                  <a:srgbClr val="404040"/>
                </a:solidFill>
                <a:latin typeface="Calibri"/>
                <a:cs typeface="Calibri"/>
              </a:rPr>
              <a:t>source </a:t>
            </a:r>
            <a:r>
              <a:rPr sz="1400" spc="-5" dirty="0">
                <a:solidFill>
                  <a:srgbClr val="404040"/>
                </a:solidFill>
                <a:latin typeface="Calibri"/>
                <a:cs typeface="Calibri"/>
              </a:rPr>
              <a:t>qui </a:t>
            </a:r>
            <a:r>
              <a:rPr sz="1400" spc="-10" dirty="0">
                <a:solidFill>
                  <a:srgbClr val="404040"/>
                </a:solidFill>
                <a:latin typeface="Calibri"/>
                <a:cs typeface="Calibri"/>
              </a:rPr>
              <a:t>est </a:t>
            </a:r>
            <a:r>
              <a:rPr sz="1400" spc="-15" dirty="0">
                <a:solidFill>
                  <a:srgbClr val="404040"/>
                </a:solidFill>
                <a:latin typeface="Calibri"/>
                <a:cs typeface="Calibri"/>
              </a:rPr>
              <a:t>exécuté </a:t>
            </a:r>
            <a:r>
              <a:rPr sz="1400" spc="-5" dirty="0">
                <a:solidFill>
                  <a:srgbClr val="404040"/>
                </a:solidFill>
                <a:latin typeface="Calibri"/>
                <a:cs typeface="Calibri"/>
              </a:rPr>
              <a:t>par </a:t>
            </a:r>
            <a:r>
              <a:rPr sz="1400" dirty="0">
                <a:solidFill>
                  <a:srgbClr val="404040"/>
                </a:solidFill>
                <a:latin typeface="Calibri"/>
                <a:cs typeface="Calibri"/>
              </a:rPr>
              <a:t>les</a:t>
            </a:r>
            <a:r>
              <a:rPr sz="1400" spc="25" dirty="0">
                <a:solidFill>
                  <a:srgbClr val="404040"/>
                </a:solidFill>
                <a:latin typeface="Calibri"/>
                <a:cs typeface="Calibri"/>
              </a:rPr>
              <a:t> </a:t>
            </a:r>
            <a:r>
              <a:rPr sz="1400" spc="-10" dirty="0">
                <a:solidFill>
                  <a:srgbClr val="404040"/>
                </a:solidFill>
                <a:latin typeface="Calibri"/>
                <a:cs typeface="Calibri"/>
              </a:rPr>
              <a:t>tests.</a:t>
            </a:r>
            <a:endParaRPr sz="1400" dirty="0">
              <a:latin typeface="Calibri"/>
              <a:cs typeface="Calibri"/>
            </a:endParaRPr>
          </a:p>
          <a:p>
            <a:pPr>
              <a:lnSpc>
                <a:spcPct val="100000"/>
              </a:lnSpc>
              <a:buClr>
                <a:srgbClr val="D24717"/>
              </a:buClr>
              <a:buFont typeface="Wingdings"/>
              <a:buChar char=""/>
            </a:pPr>
            <a:endParaRPr sz="1400" dirty="0">
              <a:latin typeface="Times New Roman"/>
              <a:cs typeface="Times New Roman"/>
            </a:endParaRPr>
          </a:p>
          <a:p>
            <a:pPr marL="104139" marR="601980" indent="-92075">
              <a:lnSpc>
                <a:spcPts val="1920"/>
              </a:lnSpc>
              <a:buClr>
                <a:srgbClr val="D24717"/>
              </a:buClr>
              <a:buFont typeface="Wingdings"/>
              <a:buChar char=""/>
              <a:tabLst>
                <a:tab pos="271145" algn="l"/>
              </a:tabLst>
            </a:pPr>
            <a:r>
              <a:rPr sz="1400" spc="-5" dirty="0">
                <a:solidFill>
                  <a:srgbClr val="404040"/>
                </a:solidFill>
                <a:latin typeface="Calibri"/>
                <a:cs typeface="Calibri"/>
              </a:rPr>
              <a:t>La </a:t>
            </a:r>
            <a:r>
              <a:rPr sz="1400" spc="-10" dirty="0">
                <a:solidFill>
                  <a:srgbClr val="404040"/>
                </a:solidFill>
                <a:latin typeface="Calibri"/>
                <a:cs typeface="Calibri"/>
              </a:rPr>
              <a:t>couverture </a:t>
            </a:r>
            <a:r>
              <a:rPr sz="1400" spc="-5" dirty="0">
                <a:solidFill>
                  <a:srgbClr val="404040"/>
                </a:solidFill>
                <a:latin typeface="Calibri"/>
                <a:cs typeface="Calibri"/>
              </a:rPr>
              <a:t>de </a:t>
            </a:r>
            <a:r>
              <a:rPr sz="1400" dirty="0">
                <a:solidFill>
                  <a:srgbClr val="404040"/>
                </a:solidFill>
                <a:latin typeface="Calibri"/>
                <a:cs typeface="Calibri"/>
              </a:rPr>
              <a:t>code donne une </a:t>
            </a:r>
            <a:r>
              <a:rPr sz="1400" spc="-5" dirty="0">
                <a:solidFill>
                  <a:srgbClr val="404040"/>
                </a:solidFill>
                <a:latin typeface="Calibri"/>
                <a:cs typeface="Calibri"/>
              </a:rPr>
              <a:t>indication sur les parties </a:t>
            </a:r>
            <a:r>
              <a:rPr sz="1400" spc="-10" dirty="0">
                <a:solidFill>
                  <a:srgbClr val="404040"/>
                </a:solidFill>
                <a:latin typeface="Calibri"/>
                <a:cs typeface="Calibri"/>
              </a:rPr>
              <a:t>d’une  </a:t>
            </a:r>
            <a:r>
              <a:rPr sz="1400" spc="-5" dirty="0">
                <a:solidFill>
                  <a:srgbClr val="404040"/>
                </a:solidFill>
                <a:latin typeface="Calibri"/>
                <a:cs typeface="Calibri"/>
              </a:rPr>
              <a:t>application </a:t>
            </a:r>
            <a:r>
              <a:rPr sz="1400" dirty="0">
                <a:solidFill>
                  <a:srgbClr val="404040"/>
                </a:solidFill>
                <a:latin typeface="Calibri"/>
                <a:cs typeface="Calibri"/>
              </a:rPr>
              <a:t>qui </a:t>
            </a:r>
            <a:r>
              <a:rPr sz="1400" spc="-10" dirty="0">
                <a:solidFill>
                  <a:srgbClr val="404040"/>
                </a:solidFill>
                <a:latin typeface="Calibri"/>
                <a:cs typeface="Calibri"/>
              </a:rPr>
              <a:t>ont </a:t>
            </a:r>
            <a:r>
              <a:rPr sz="1400" spc="-15" dirty="0">
                <a:solidFill>
                  <a:srgbClr val="404040"/>
                </a:solidFill>
                <a:latin typeface="Calibri"/>
                <a:cs typeface="Calibri"/>
              </a:rPr>
              <a:t>été exécutées </a:t>
            </a:r>
            <a:r>
              <a:rPr sz="1400" spc="-5" dirty="0">
                <a:solidFill>
                  <a:srgbClr val="404040"/>
                </a:solidFill>
                <a:latin typeface="Calibri"/>
                <a:cs typeface="Calibri"/>
              </a:rPr>
              <a:t>pendant les </a:t>
            </a:r>
            <a:r>
              <a:rPr sz="1400" spc="-10" dirty="0">
                <a:solidFill>
                  <a:srgbClr val="404040"/>
                </a:solidFill>
                <a:latin typeface="Calibri"/>
                <a:cs typeface="Calibri"/>
              </a:rPr>
              <a:t>tests. </a:t>
            </a:r>
            <a:r>
              <a:rPr sz="1400" spc="-5" dirty="0">
                <a:solidFill>
                  <a:srgbClr val="404040"/>
                </a:solidFill>
                <a:latin typeface="Calibri"/>
                <a:cs typeface="Calibri"/>
              </a:rPr>
              <a:t>Ce </a:t>
            </a:r>
            <a:r>
              <a:rPr sz="1400" spc="-35" dirty="0">
                <a:solidFill>
                  <a:srgbClr val="404040"/>
                </a:solidFill>
                <a:latin typeface="Calibri"/>
                <a:cs typeface="Calibri"/>
              </a:rPr>
              <a:t>n’est </a:t>
            </a:r>
            <a:r>
              <a:rPr sz="1400" dirty="0">
                <a:solidFill>
                  <a:srgbClr val="404040"/>
                </a:solidFill>
                <a:latin typeface="Calibri"/>
                <a:cs typeface="Calibri"/>
              </a:rPr>
              <a:t>pas</a:t>
            </a:r>
            <a:r>
              <a:rPr sz="1400" spc="155" dirty="0">
                <a:solidFill>
                  <a:srgbClr val="404040"/>
                </a:solidFill>
                <a:latin typeface="Calibri"/>
                <a:cs typeface="Calibri"/>
              </a:rPr>
              <a:t> </a:t>
            </a:r>
            <a:r>
              <a:rPr sz="1400" dirty="0">
                <a:solidFill>
                  <a:srgbClr val="404040"/>
                </a:solidFill>
                <a:latin typeface="Calibri"/>
                <a:cs typeface="Calibri"/>
              </a:rPr>
              <a:t>une</a:t>
            </a:r>
            <a:endParaRPr sz="1400" dirty="0">
              <a:latin typeface="Calibri"/>
              <a:cs typeface="Calibri"/>
            </a:endParaRPr>
          </a:p>
          <a:p>
            <a:pPr marL="104139">
              <a:lnSpc>
                <a:spcPts val="1695"/>
              </a:lnSpc>
            </a:pPr>
            <a:r>
              <a:rPr sz="1400" spc="-5" dirty="0">
                <a:solidFill>
                  <a:srgbClr val="404040"/>
                </a:solidFill>
                <a:latin typeface="Calibri"/>
                <a:cs typeface="Calibri"/>
              </a:rPr>
              <a:t>indication </a:t>
            </a:r>
            <a:r>
              <a:rPr sz="1400" spc="-10" dirty="0">
                <a:solidFill>
                  <a:srgbClr val="404040"/>
                </a:solidFill>
                <a:latin typeface="Calibri"/>
                <a:cs typeface="Calibri"/>
              </a:rPr>
              <a:t>suffisante </a:t>
            </a:r>
            <a:r>
              <a:rPr sz="1400" spc="-5" dirty="0">
                <a:solidFill>
                  <a:srgbClr val="404040"/>
                </a:solidFill>
                <a:latin typeface="Calibri"/>
                <a:cs typeface="Calibri"/>
              </a:rPr>
              <a:t>sur </a:t>
            </a:r>
            <a:r>
              <a:rPr sz="1400" dirty="0">
                <a:solidFill>
                  <a:srgbClr val="404040"/>
                </a:solidFill>
                <a:latin typeface="Calibri"/>
                <a:cs typeface="Calibri"/>
              </a:rPr>
              <a:t>la </a:t>
            </a:r>
            <a:r>
              <a:rPr sz="1400" spc="-5" dirty="0">
                <a:solidFill>
                  <a:srgbClr val="404040"/>
                </a:solidFill>
                <a:latin typeface="Calibri"/>
                <a:cs typeface="Calibri"/>
              </a:rPr>
              <a:t>qualité des </a:t>
            </a:r>
            <a:r>
              <a:rPr sz="1400" spc="-10" dirty="0">
                <a:solidFill>
                  <a:srgbClr val="404040"/>
                </a:solidFill>
                <a:latin typeface="Calibri"/>
                <a:cs typeface="Calibri"/>
              </a:rPr>
              <a:t>tests, </a:t>
            </a:r>
            <a:r>
              <a:rPr sz="1400" spc="-5" dirty="0">
                <a:solidFill>
                  <a:srgbClr val="404040"/>
                </a:solidFill>
                <a:latin typeface="Calibri"/>
                <a:cs typeface="Calibri"/>
              </a:rPr>
              <a:t>mais </a:t>
            </a:r>
            <a:r>
              <a:rPr sz="1400" dirty="0">
                <a:solidFill>
                  <a:srgbClr val="404040"/>
                </a:solidFill>
                <a:latin typeface="Calibri"/>
                <a:cs typeface="Calibri"/>
              </a:rPr>
              <a:t>une bonne </a:t>
            </a:r>
            <a:r>
              <a:rPr sz="1400" spc="-5" dirty="0">
                <a:solidFill>
                  <a:srgbClr val="404040"/>
                </a:solidFill>
                <a:latin typeface="Calibri"/>
                <a:cs typeface="Calibri"/>
              </a:rPr>
              <a:t>indication</a:t>
            </a:r>
            <a:r>
              <a:rPr sz="1400" spc="105" dirty="0">
                <a:solidFill>
                  <a:srgbClr val="404040"/>
                </a:solidFill>
                <a:latin typeface="Calibri"/>
                <a:cs typeface="Calibri"/>
              </a:rPr>
              <a:t> </a:t>
            </a:r>
            <a:r>
              <a:rPr sz="1400" spc="-5" dirty="0">
                <a:solidFill>
                  <a:srgbClr val="404040"/>
                </a:solidFill>
                <a:latin typeface="Calibri"/>
                <a:cs typeface="Calibri"/>
              </a:rPr>
              <a:t>du</a:t>
            </a:r>
            <a:endParaRPr sz="1400" dirty="0">
              <a:latin typeface="Calibri"/>
              <a:cs typeface="Calibri"/>
            </a:endParaRPr>
          </a:p>
          <a:p>
            <a:pPr marL="104139">
              <a:lnSpc>
                <a:spcPts val="2160"/>
              </a:lnSpc>
            </a:pPr>
            <a:r>
              <a:rPr sz="1400" spc="-5" dirty="0">
                <a:solidFill>
                  <a:srgbClr val="404040"/>
                </a:solidFill>
                <a:latin typeface="Calibri"/>
                <a:cs typeface="Calibri"/>
              </a:rPr>
              <a:t>code qui </a:t>
            </a:r>
            <a:r>
              <a:rPr sz="1400" spc="-50" dirty="0">
                <a:solidFill>
                  <a:srgbClr val="404040"/>
                </a:solidFill>
                <a:latin typeface="Calibri"/>
                <a:cs typeface="Calibri"/>
              </a:rPr>
              <a:t>n’a </a:t>
            </a:r>
            <a:r>
              <a:rPr sz="1400" spc="-5" dirty="0">
                <a:solidFill>
                  <a:srgbClr val="404040"/>
                </a:solidFill>
                <a:latin typeface="Calibri"/>
                <a:cs typeface="Calibri"/>
              </a:rPr>
              <a:t>pas </a:t>
            </a:r>
            <a:r>
              <a:rPr sz="1400" spc="-15" dirty="0">
                <a:solidFill>
                  <a:srgbClr val="404040"/>
                </a:solidFill>
                <a:latin typeface="Calibri"/>
                <a:cs typeface="Calibri"/>
              </a:rPr>
              <a:t>été</a:t>
            </a:r>
            <a:r>
              <a:rPr sz="1400" spc="15" dirty="0">
                <a:solidFill>
                  <a:srgbClr val="404040"/>
                </a:solidFill>
                <a:latin typeface="Calibri"/>
                <a:cs typeface="Calibri"/>
              </a:rPr>
              <a:t> </a:t>
            </a:r>
            <a:r>
              <a:rPr sz="1400" spc="-15" dirty="0">
                <a:solidFill>
                  <a:srgbClr val="404040"/>
                </a:solidFill>
                <a:latin typeface="Calibri"/>
                <a:cs typeface="Calibri"/>
              </a:rPr>
              <a:t>testé.</a:t>
            </a:r>
            <a:endParaRPr sz="1400" dirty="0">
              <a:latin typeface="Calibri"/>
              <a:cs typeface="Calibri"/>
            </a:endParaRPr>
          </a:p>
          <a:p>
            <a:pPr>
              <a:lnSpc>
                <a:spcPct val="100000"/>
              </a:lnSpc>
              <a:spcBef>
                <a:spcPts val="15"/>
              </a:spcBef>
            </a:pPr>
            <a:endParaRPr sz="1400" dirty="0">
              <a:latin typeface="Times New Roman"/>
              <a:cs typeface="Times New Roman"/>
            </a:endParaRPr>
          </a:p>
          <a:p>
            <a:pPr marL="104139" marR="72390" indent="-92075">
              <a:lnSpc>
                <a:spcPts val="1920"/>
              </a:lnSpc>
              <a:buClr>
                <a:srgbClr val="D24717"/>
              </a:buClr>
              <a:buFont typeface="Wingdings"/>
              <a:buChar char=""/>
              <a:tabLst>
                <a:tab pos="271145" algn="l"/>
              </a:tabLst>
            </a:pPr>
            <a:r>
              <a:rPr sz="1400" spc="-5" dirty="0">
                <a:solidFill>
                  <a:srgbClr val="404040"/>
                </a:solidFill>
                <a:latin typeface="Calibri"/>
                <a:cs typeface="Calibri"/>
              </a:rPr>
              <a:t>Le </a:t>
            </a:r>
            <a:r>
              <a:rPr sz="1400" spc="-10" dirty="0">
                <a:solidFill>
                  <a:srgbClr val="404040"/>
                </a:solidFill>
                <a:latin typeface="Calibri"/>
                <a:cs typeface="Calibri"/>
              </a:rPr>
              <a:t>projet Cobertura est </a:t>
            </a:r>
            <a:r>
              <a:rPr sz="1400" spc="-5" dirty="0">
                <a:solidFill>
                  <a:srgbClr val="404040"/>
                </a:solidFill>
                <a:latin typeface="Calibri"/>
                <a:cs typeface="Calibri"/>
              </a:rPr>
              <a:t>un </a:t>
            </a:r>
            <a:r>
              <a:rPr sz="1400" spc="-10" dirty="0">
                <a:solidFill>
                  <a:srgbClr val="404040"/>
                </a:solidFill>
                <a:latin typeface="Calibri"/>
                <a:cs typeface="Calibri"/>
              </a:rPr>
              <a:t>projet </a:t>
            </a:r>
            <a:r>
              <a:rPr sz="1400" spc="-5" dirty="0">
                <a:solidFill>
                  <a:srgbClr val="404040"/>
                </a:solidFill>
                <a:latin typeface="Calibri"/>
                <a:cs typeface="Calibri"/>
              </a:rPr>
              <a:t>open </a:t>
            </a:r>
            <a:r>
              <a:rPr sz="1400" spc="-10" dirty="0">
                <a:solidFill>
                  <a:srgbClr val="404040"/>
                </a:solidFill>
                <a:latin typeface="Calibri"/>
                <a:cs typeface="Calibri"/>
              </a:rPr>
              <a:t>source </a:t>
            </a:r>
            <a:r>
              <a:rPr sz="1400" spc="-5" dirty="0">
                <a:solidFill>
                  <a:srgbClr val="404040"/>
                </a:solidFill>
                <a:latin typeface="Calibri"/>
                <a:cs typeface="Calibri"/>
              </a:rPr>
              <a:t>(licence </a:t>
            </a:r>
            <a:r>
              <a:rPr sz="1400" dirty="0">
                <a:solidFill>
                  <a:srgbClr val="404040"/>
                </a:solidFill>
                <a:latin typeface="Calibri"/>
                <a:cs typeface="Calibri"/>
              </a:rPr>
              <a:t>Apache </a:t>
            </a:r>
            <a:r>
              <a:rPr sz="1400" spc="-10" dirty="0">
                <a:solidFill>
                  <a:srgbClr val="404040"/>
                </a:solidFill>
                <a:latin typeface="Calibri"/>
                <a:cs typeface="Calibri"/>
              </a:rPr>
              <a:t>et </a:t>
            </a:r>
            <a:r>
              <a:rPr sz="1400" spc="-5" dirty="0">
                <a:solidFill>
                  <a:srgbClr val="404040"/>
                </a:solidFill>
                <a:latin typeface="Calibri"/>
                <a:cs typeface="Calibri"/>
              </a:rPr>
              <a:t>GPL)  basé sur </a:t>
            </a:r>
            <a:r>
              <a:rPr sz="1400" spc="-10" dirty="0">
                <a:solidFill>
                  <a:srgbClr val="404040"/>
                </a:solidFill>
                <a:latin typeface="Calibri"/>
                <a:cs typeface="Calibri"/>
              </a:rPr>
              <a:t>JCoverage. </a:t>
            </a:r>
            <a:r>
              <a:rPr sz="1400" dirty="0">
                <a:solidFill>
                  <a:srgbClr val="404040"/>
                </a:solidFill>
                <a:latin typeface="Calibri"/>
                <a:cs typeface="Calibri"/>
              </a:rPr>
              <a:t>Il </a:t>
            </a:r>
            <a:r>
              <a:rPr sz="1400" spc="-10" dirty="0">
                <a:solidFill>
                  <a:srgbClr val="404040"/>
                </a:solidFill>
                <a:latin typeface="Calibri"/>
                <a:cs typeface="Calibri"/>
              </a:rPr>
              <a:t>instrumente </a:t>
            </a:r>
            <a:r>
              <a:rPr sz="1400" dirty="0">
                <a:solidFill>
                  <a:srgbClr val="404040"/>
                </a:solidFill>
                <a:latin typeface="Calibri"/>
                <a:cs typeface="Calibri"/>
              </a:rPr>
              <a:t>le </a:t>
            </a:r>
            <a:r>
              <a:rPr sz="1400" spc="-5" dirty="0">
                <a:solidFill>
                  <a:srgbClr val="404040"/>
                </a:solidFill>
                <a:latin typeface="Calibri"/>
                <a:cs typeface="Calibri"/>
              </a:rPr>
              <a:t>byte-code après la compilation pour  </a:t>
            </a:r>
            <a:r>
              <a:rPr sz="1400" spc="-10" dirty="0">
                <a:solidFill>
                  <a:srgbClr val="404040"/>
                </a:solidFill>
                <a:latin typeface="Calibri"/>
                <a:cs typeface="Calibri"/>
              </a:rPr>
              <a:t>permettre </a:t>
            </a:r>
            <a:r>
              <a:rPr sz="1400" spc="-5" dirty="0">
                <a:solidFill>
                  <a:srgbClr val="404040"/>
                </a:solidFill>
                <a:latin typeface="Calibri"/>
                <a:cs typeface="Calibri"/>
              </a:rPr>
              <a:t>de connaître les portions de code </a:t>
            </a:r>
            <a:r>
              <a:rPr sz="1400" spc="-15" dirty="0">
                <a:solidFill>
                  <a:srgbClr val="404040"/>
                </a:solidFill>
                <a:latin typeface="Calibri"/>
                <a:cs typeface="Calibri"/>
              </a:rPr>
              <a:t>exécutées </a:t>
            </a:r>
            <a:r>
              <a:rPr sz="1400" spc="-5" dirty="0">
                <a:solidFill>
                  <a:srgbClr val="404040"/>
                </a:solidFill>
                <a:latin typeface="Calibri"/>
                <a:cs typeface="Calibri"/>
              </a:rPr>
              <a:t>par </a:t>
            </a:r>
            <a:r>
              <a:rPr sz="1400" dirty="0">
                <a:solidFill>
                  <a:srgbClr val="404040"/>
                </a:solidFill>
                <a:latin typeface="Calibri"/>
                <a:cs typeface="Calibri"/>
              </a:rPr>
              <a:t>les </a:t>
            </a:r>
            <a:r>
              <a:rPr sz="1400" spc="-10" dirty="0">
                <a:solidFill>
                  <a:srgbClr val="404040"/>
                </a:solidFill>
                <a:latin typeface="Calibri"/>
                <a:cs typeface="Calibri"/>
              </a:rPr>
              <a:t>tests, </a:t>
            </a:r>
            <a:r>
              <a:rPr sz="1400" dirty="0">
                <a:solidFill>
                  <a:srgbClr val="404040"/>
                </a:solidFill>
                <a:latin typeface="Calibri"/>
                <a:cs typeface="Calibri"/>
              </a:rPr>
              <a:t>il  </a:t>
            </a:r>
            <a:r>
              <a:rPr sz="1400" spc="-5" dirty="0">
                <a:solidFill>
                  <a:srgbClr val="404040"/>
                </a:solidFill>
                <a:latin typeface="Calibri"/>
                <a:cs typeface="Calibri"/>
              </a:rPr>
              <a:t>génère ensuite des rapports </a:t>
            </a:r>
            <a:r>
              <a:rPr sz="1400" dirty="0">
                <a:solidFill>
                  <a:srgbClr val="404040"/>
                </a:solidFill>
                <a:latin typeface="Calibri"/>
                <a:cs typeface="Calibri"/>
              </a:rPr>
              <a:t>au </a:t>
            </a:r>
            <a:r>
              <a:rPr sz="1400" spc="-15" dirty="0">
                <a:solidFill>
                  <a:srgbClr val="404040"/>
                </a:solidFill>
                <a:latin typeface="Calibri"/>
                <a:cs typeface="Calibri"/>
              </a:rPr>
              <a:t>format</a:t>
            </a:r>
            <a:r>
              <a:rPr sz="1400" spc="-5" dirty="0">
                <a:solidFill>
                  <a:srgbClr val="404040"/>
                </a:solidFill>
                <a:latin typeface="Calibri"/>
                <a:cs typeface="Calibri"/>
              </a:rPr>
              <a:t> HTML.</a:t>
            </a:r>
            <a:endParaRPr sz="1400" dirty="0">
              <a:latin typeface="Calibri"/>
              <a:cs typeface="Calibri"/>
            </a:endParaRPr>
          </a:p>
          <a:p>
            <a:pPr>
              <a:lnSpc>
                <a:spcPct val="100000"/>
              </a:lnSpc>
              <a:spcBef>
                <a:spcPts val="15"/>
              </a:spcBef>
              <a:buClr>
                <a:srgbClr val="D24717"/>
              </a:buClr>
              <a:buFont typeface="Wingdings"/>
              <a:buChar char=""/>
            </a:pPr>
            <a:endParaRPr sz="1400" dirty="0">
              <a:latin typeface="Times New Roman"/>
              <a:cs typeface="Times New Roman"/>
            </a:endParaRPr>
          </a:p>
          <a:p>
            <a:pPr marL="104139" marR="24130" indent="-92075">
              <a:lnSpc>
                <a:spcPts val="1920"/>
              </a:lnSpc>
              <a:spcBef>
                <a:spcPts val="5"/>
              </a:spcBef>
              <a:buClr>
                <a:srgbClr val="D24717"/>
              </a:buClr>
              <a:buFont typeface="Wingdings"/>
              <a:buChar char=""/>
              <a:tabLst>
                <a:tab pos="271145" algn="l"/>
              </a:tabLst>
            </a:pPr>
            <a:r>
              <a:rPr sz="1400" spc="-5" dirty="0">
                <a:solidFill>
                  <a:srgbClr val="404040"/>
                </a:solidFill>
                <a:latin typeface="Calibri"/>
                <a:cs typeface="Calibri"/>
              </a:rPr>
              <a:t>Le plugin Codehaus </a:t>
            </a:r>
            <a:r>
              <a:rPr sz="1400" spc="-10" dirty="0">
                <a:solidFill>
                  <a:srgbClr val="404040"/>
                </a:solidFill>
                <a:latin typeface="Calibri"/>
                <a:cs typeface="Calibri"/>
              </a:rPr>
              <a:t>cobertura-maven-plugin </a:t>
            </a:r>
            <a:r>
              <a:rPr sz="1400" spc="-5" dirty="0">
                <a:solidFill>
                  <a:srgbClr val="404040"/>
                </a:solidFill>
                <a:latin typeface="Calibri"/>
                <a:cs typeface="Calibri"/>
              </a:rPr>
              <a:t>permet </a:t>
            </a:r>
            <a:r>
              <a:rPr sz="1400" dirty="0">
                <a:solidFill>
                  <a:srgbClr val="404040"/>
                </a:solidFill>
                <a:latin typeface="Calibri"/>
                <a:cs typeface="Calibri"/>
              </a:rPr>
              <a:t>une </a:t>
            </a:r>
            <a:r>
              <a:rPr sz="1400" spc="-10" dirty="0">
                <a:solidFill>
                  <a:srgbClr val="404040"/>
                </a:solidFill>
                <a:latin typeface="Calibri"/>
                <a:cs typeface="Calibri"/>
              </a:rPr>
              <a:t>exploitation </a:t>
            </a:r>
            <a:r>
              <a:rPr sz="1400" spc="-5" dirty="0">
                <a:solidFill>
                  <a:srgbClr val="404040"/>
                </a:solidFill>
                <a:latin typeface="Calibri"/>
                <a:cs typeface="Calibri"/>
              </a:rPr>
              <a:t>de  </a:t>
            </a:r>
            <a:r>
              <a:rPr sz="1400" spc="-10" dirty="0">
                <a:solidFill>
                  <a:srgbClr val="404040"/>
                </a:solidFill>
                <a:latin typeface="Calibri"/>
                <a:cs typeface="Calibri"/>
              </a:rPr>
              <a:t>Cobertura </a:t>
            </a:r>
            <a:r>
              <a:rPr sz="1400" spc="-5" dirty="0">
                <a:solidFill>
                  <a:srgbClr val="404040"/>
                </a:solidFill>
                <a:latin typeface="Calibri"/>
                <a:cs typeface="Calibri"/>
              </a:rPr>
              <a:t>via </a:t>
            </a:r>
            <a:r>
              <a:rPr sz="1400" spc="-10" dirty="0">
                <a:solidFill>
                  <a:srgbClr val="404040"/>
                </a:solidFill>
                <a:latin typeface="Calibri"/>
                <a:cs typeface="Calibri"/>
              </a:rPr>
              <a:t>Maven.</a:t>
            </a:r>
            <a:endParaRPr sz="1400" dirty="0">
              <a:latin typeface="Calibri"/>
              <a:cs typeface="Calibri"/>
            </a:endParaRPr>
          </a:p>
        </p:txBody>
      </p:sp>
    </p:spTree>
    <p:extLst>
      <p:ext uri="{BB962C8B-B14F-4D97-AF65-F5344CB8AC3E}">
        <p14:creationId xmlns:p14="http://schemas.microsoft.com/office/powerpoint/2010/main" val="35939159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77127" y="1473821"/>
            <a:ext cx="5278807" cy="309281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p:cNvSpPr>
          <p:nvPr/>
        </p:nvSpPr>
        <p:spPr>
          <a:xfrm>
            <a:off x="381000" y="514350"/>
            <a:ext cx="2453005" cy="568166"/>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50">
                <a:solidFill>
                  <a:schemeClr val="tx1"/>
                </a:solidFill>
              </a:rPr>
              <a:t>Cob</a:t>
            </a:r>
            <a:r>
              <a:rPr lang="en-US" kern="0" spc="-45">
                <a:solidFill>
                  <a:schemeClr val="tx1"/>
                </a:solidFill>
              </a:rPr>
              <a:t>e</a:t>
            </a:r>
            <a:r>
              <a:rPr lang="en-US" kern="0" spc="-50">
                <a:solidFill>
                  <a:schemeClr val="tx1"/>
                </a:solidFill>
              </a:rPr>
              <a:t>r</a:t>
            </a:r>
            <a:r>
              <a:rPr lang="en-US" kern="0" spc="-60">
                <a:solidFill>
                  <a:schemeClr val="tx1"/>
                </a:solidFill>
              </a:rPr>
              <a:t>t</a:t>
            </a:r>
            <a:r>
              <a:rPr lang="en-US" kern="0" spc="-50">
                <a:solidFill>
                  <a:schemeClr val="tx1"/>
                </a:solidFill>
              </a:rPr>
              <a:t>u</a:t>
            </a:r>
            <a:r>
              <a:rPr lang="en-US" kern="0" spc="-145">
                <a:solidFill>
                  <a:schemeClr val="tx1"/>
                </a:solidFill>
              </a:rPr>
              <a:t>r</a:t>
            </a:r>
            <a:r>
              <a:rPr lang="en-US" kern="0">
                <a:solidFill>
                  <a:schemeClr val="tx1"/>
                </a:solidFill>
              </a:rPr>
              <a:t>a</a:t>
            </a:r>
            <a:endParaRPr lang="en-US" kern="0" dirty="0">
              <a:solidFill>
                <a:schemeClr val="tx1"/>
              </a:solidFill>
            </a:endParaRPr>
          </a:p>
        </p:txBody>
      </p:sp>
      <p:sp>
        <p:nvSpPr>
          <p:cNvPr id="5" name="Title 4"/>
          <p:cNvSpPr>
            <a:spLocks noGrp="1"/>
          </p:cNvSpPr>
          <p:nvPr>
            <p:ph type="title"/>
          </p:nvPr>
        </p:nvSpPr>
        <p:spPr/>
        <p:txBody>
          <a:bodyPr/>
          <a:lstStyle/>
          <a:p>
            <a:endParaRPr lang="fr-FR"/>
          </a:p>
        </p:txBody>
      </p:sp>
    </p:spTree>
    <p:extLst>
      <p:ext uri="{BB962C8B-B14F-4D97-AF65-F5344CB8AC3E}">
        <p14:creationId xmlns:p14="http://schemas.microsoft.com/office/powerpoint/2010/main" val="1071633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Qu’est ce qu’un projet?</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1600" dirty="0" err="1">
                <a:solidFill>
                  <a:schemeClr val="bg1"/>
                </a:solidFill>
                <a:latin typeface="Century Gothic" panose="020B0502020202020204" pitchFamily="34" charset="0"/>
                <a:cs typeface="Tahoma"/>
              </a:rPr>
              <a:t>Scrum</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39334350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7274725" cy="1154162"/>
          </a:xfrm>
          <a:prstGeom prst="rect">
            <a:avLst/>
          </a:prstGeom>
        </p:spPr>
        <p:txBody>
          <a:bodyPr vert="horz" wrap="square" lIns="0" tIns="12700" rIns="0" bIns="0" rtlCol="0">
            <a:spAutoFit/>
          </a:bodyPr>
          <a:lstStyle/>
          <a:p>
            <a:pPr marL="21590">
              <a:lnSpc>
                <a:spcPts val="8880"/>
              </a:lnSpc>
              <a:spcBef>
                <a:spcPts val="105"/>
              </a:spcBef>
            </a:pPr>
            <a:r>
              <a:rPr lang="en-US" spc="40" dirty="0" err="1"/>
              <a:t>Outils</a:t>
            </a:r>
            <a:r>
              <a:rPr lang="en-US" spc="40" dirty="0"/>
              <a:t> de </a:t>
            </a:r>
            <a:r>
              <a:rPr lang="en-US" spc="40" dirty="0" err="1"/>
              <a:t>gestion</a:t>
            </a:r>
            <a:r>
              <a:rPr lang="en-US" spc="40" dirty="0"/>
              <a:t> </a:t>
            </a:r>
            <a:r>
              <a:rPr lang="en-US" spc="40" dirty="0" err="1"/>
              <a:t>d’anomalies</a:t>
            </a:r>
            <a:endParaRPr lang="fr-FR" spc="40" dirty="0"/>
          </a:p>
        </p:txBody>
      </p:sp>
    </p:spTree>
    <p:extLst>
      <p:ext uri="{BB962C8B-B14F-4D97-AF65-F5344CB8AC3E}">
        <p14:creationId xmlns:p14="http://schemas.microsoft.com/office/powerpoint/2010/main" val="17094772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7" y="4800599"/>
            <a:ext cx="9141460" cy="342900"/>
          </a:xfrm>
          <a:custGeom>
            <a:avLst/>
            <a:gdLst/>
            <a:ahLst/>
            <a:cxnLst/>
            <a:rect l="l" t="t" r="r" b="b"/>
            <a:pathLst>
              <a:path w="9141460" h="457200">
                <a:moveTo>
                  <a:pt x="0" y="457199"/>
                </a:moveTo>
                <a:lnTo>
                  <a:pt x="9140952" y="457199"/>
                </a:lnTo>
                <a:lnTo>
                  <a:pt x="9140952" y="0"/>
                </a:lnTo>
                <a:lnTo>
                  <a:pt x="0" y="0"/>
                </a:lnTo>
                <a:lnTo>
                  <a:pt x="0" y="457199"/>
                </a:lnTo>
                <a:close/>
              </a:path>
            </a:pathLst>
          </a:custGeom>
          <a:solidFill>
            <a:srgbClr val="9B2C1F"/>
          </a:solidFill>
        </p:spPr>
        <p:txBody>
          <a:bodyPr wrap="square" lIns="0" tIns="0" rIns="0" bIns="0" rtlCol="0"/>
          <a:lstStyle/>
          <a:p>
            <a:endParaRPr/>
          </a:p>
        </p:txBody>
      </p:sp>
      <p:sp>
        <p:nvSpPr>
          <p:cNvPr id="3" name="object 3"/>
          <p:cNvSpPr/>
          <p:nvPr/>
        </p:nvSpPr>
        <p:spPr>
          <a:xfrm>
            <a:off x="0" y="4750309"/>
            <a:ext cx="9141460" cy="48101"/>
          </a:xfrm>
          <a:custGeom>
            <a:avLst/>
            <a:gdLst/>
            <a:ahLst/>
            <a:cxnLst/>
            <a:rect l="l" t="t" r="r" b="b"/>
            <a:pathLst>
              <a:path w="9141460" h="64135">
                <a:moveTo>
                  <a:pt x="0" y="64007"/>
                </a:moveTo>
                <a:lnTo>
                  <a:pt x="9140952" y="64007"/>
                </a:lnTo>
                <a:lnTo>
                  <a:pt x="9140952" y="0"/>
                </a:lnTo>
                <a:lnTo>
                  <a:pt x="0" y="0"/>
                </a:lnTo>
                <a:lnTo>
                  <a:pt x="0" y="64007"/>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457200" y="1200150"/>
            <a:ext cx="7432040" cy="3437479"/>
          </a:xfrm>
          <a:prstGeom prst="rect">
            <a:avLst/>
          </a:prstGeom>
        </p:spPr>
        <p:txBody>
          <a:bodyPr vert="horz" wrap="square" lIns="0" tIns="13335" rIns="0" bIns="0" rtlCol="0">
            <a:spAutoFit/>
          </a:bodyPr>
          <a:lstStyle/>
          <a:p>
            <a:pPr marL="21590">
              <a:lnSpc>
                <a:spcPts val="8880"/>
              </a:lnSpc>
              <a:spcBef>
                <a:spcPts val="105"/>
              </a:spcBef>
            </a:pPr>
            <a:r>
              <a:rPr sz="8000" spc="-45" dirty="0">
                <a:solidFill>
                  <a:srgbClr val="252525"/>
                </a:solidFill>
              </a:rPr>
              <a:t>Outils </a:t>
            </a:r>
            <a:r>
              <a:rPr sz="8000" spc="-20" dirty="0">
                <a:solidFill>
                  <a:srgbClr val="252525"/>
                </a:solidFill>
              </a:rPr>
              <a:t>de</a:t>
            </a:r>
            <a:r>
              <a:rPr sz="8000" spc="-185" dirty="0">
                <a:solidFill>
                  <a:srgbClr val="252525"/>
                </a:solidFill>
              </a:rPr>
              <a:t> </a:t>
            </a:r>
            <a:r>
              <a:rPr sz="8000" spc="-65" dirty="0">
                <a:solidFill>
                  <a:srgbClr val="252525"/>
                </a:solidFill>
              </a:rPr>
              <a:t>gestion</a:t>
            </a:r>
            <a:endParaRPr sz="8000" dirty="0"/>
          </a:p>
          <a:p>
            <a:pPr marL="12700">
              <a:lnSpc>
                <a:spcPts val="8880"/>
              </a:lnSpc>
              <a:tabLst>
                <a:tab pos="7418705" algn="l"/>
              </a:tabLst>
            </a:pPr>
            <a:r>
              <a:rPr sz="8000" b="0" u="sng" spc="-1930" dirty="0">
                <a:solidFill>
                  <a:srgbClr val="252525"/>
                </a:solidFill>
                <a:uFill>
                  <a:solidFill>
                    <a:srgbClr val="7E7E7E"/>
                  </a:solidFill>
                </a:uFill>
                <a:latin typeface="Times New Roman"/>
                <a:cs typeface="Times New Roman"/>
              </a:rPr>
              <a:t> </a:t>
            </a:r>
            <a:r>
              <a:rPr sz="8000" u="sng" spc="-105" dirty="0">
                <a:solidFill>
                  <a:srgbClr val="252525"/>
                </a:solidFill>
                <a:uFill>
                  <a:solidFill>
                    <a:srgbClr val="7E7E7E"/>
                  </a:solidFill>
                </a:uFill>
              </a:rPr>
              <a:t>d’anomalies	</a:t>
            </a:r>
            <a:endParaRPr sz="8000" dirty="0">
              <a:latin typeface="Times New Roman"/>
              <a:cs typeface="Times New Roman"/>
            </a:endParaRPr>
          </a:p>
        </p:txBody>
      </p:sp>
      <p:sp>
        <p:nvSpPr>
          <p:cNvPr id="6" name="object 6"/>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798214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974340" cy="568166"/>
          </a:xfrm>
          <a:prstGeom prst="rect">
            <a:avLst/>
          </a:prstGeom>
        </p:spPr>
        <p:txBody>
          <a:bodyPr vert="horz" wrap="square" lIns="0" tIns="12700" rIns="0" bIns="0" rtlCol="0">
            <a:spAutoFit/>
          </a:bodyPr>
          <a:lstStyle/>
          <a:p>
            <a:pPr marL="12700">
              <a:lnSpc>
                <a:spcPct val="100000"/>
              </a:lnSpc>
              <a:spcBef>
                <a:spcPts val="100"/>
              </a:spcBef>
            </a:pPr>
            <a:r>
              <a:rPr spc="-35" dirty="0">
                <a:solidFill>
                  <a:schemeClr val="tx1"/>
                </a:solidFill>
              </a:rPr>
              <a:t>Bug</a:t>
            </a:r>
            <a:r>
              <a:rPr spc="-170" dirty="0">
                <a:solidFill>
                  <a:schemeClr val="tx1"/>
                </a:solidFill>
              </a:rPr>
              <a:t> </a:t>
            </a:r>
            <a:r>
              <a:rPr spc="-60" dirty="0">
                <a:solidFill>
                  <a:schemeClr val="tx1"/>
                </a:solidFill>
              </a:rPr>
              <a:t>tracking</a:t>
            </a:r>
          </a:p>
        </p:txBody>
      </p:sp>
      <p:sp>
        <p:nvSpPr>
          <p:cNvPr id="6" name="object 6"/>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5" name="object 5"/>
          <p:cNvSpPr txBox="1"/>
          <p:nvPr/>
        </p:nvSpPr>
        <p:spPr>
          <a:xfrm>
            <a:off x="810259" y="1263928"/>
            <a:ext cx="7854950" cy="2967479"/>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Présentation</a:t>
            </a:r>
            <a:endParaRPr sz="200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spc="-5" dirty="0">
                <a:solidFill>
                  <a:srgbClr val="404040"/>
                </a:solidFill>
                <a:latin typeface="Calibri"/>
                <a:cs typeface="Calibri"/>
              </a:rPr>
              <a:t>Dans </a:t>
            </a:r>
            <a:r>
              <a:rPr sz="2000" dirty="0">
                <a:solidFill>
                  <a:srgbClr val="404040"/>
                </a:solidFill>
                <a:latin typeface="Calibri"/>
                <a:cs typeface="Calibri"/>
              </a:rPr>
              <a:t>le </a:t>
            </a:r>
            <a:r>
              <a:rPr sz="2000" spc="-5" dirty="0">
                <a:solidFill>
                  <a:srgbClr val="404040"/>
                </a:solidFill>
                <a:latin typeface="Calibri"/>
                <a:cs typeface="Calibri"/>
              </a:rPr>
              <a:t>cas </a:t>
            </a:r>
            <a:r>
              <a:rPr sz="2000" dirty="0">
                <a:solidFill>
                  <a:srgbClr val="404040"/>
                </a:solidFill>
                <a:latin typeface="Calibri"/>
                <a:cs typeface="Calibri"/>
              </a:rPr>
              <a:t>du </a:t>
            </a:r>
            <a:r>
              <a:rPr sz="2000" spc="-10" dirty="0">
                <a:solidFill>
                  <a:srgbClr val="404040"/>
                </a:solidFill>
                <a:latin typeface="Calibri"/>
                <a:cs typeface="Calibri"/>
              </a:rPr>
              <a:t>développement </a:t>
            </a:r>
            <a:r>
              <a:rPr sz="2000" dirty="0">
                <a:solidFill>
                  <a:srgbClr val="404040"/>
                </a:solidFill>
                <a:latin typeface="Calibri"/>
                <a:cs typeface="Calibri"/>
              </a:rPr>
              <a:t>de logiciels ou </a:t>
            </a:r>
            <a:r>
              <a:rPr sz="2000" spc="-15" dirty="0">
                <a:solidFill>
                  <a:srgbClr val="404040"/>
                </a:solidFill>
                <a:latin typeface="Calibri"/>
                <a:cs typeface="Calibri"/>
              </a:rPr>
              <a:t>d’applications Web, </a:t>
            </a:r>
            <a:r>
              <a:rPr sz="2000" dirty="0">
                <a:solidFill>
                  <a:srgbClr val="404040"/>
                </a:solidFill>
                <a:latin typeface="Calibri"/>
                <a:cs typeface="Calibri"/>
              </a:rPr>
              <a:t>il</a:t>
            </a:r>
            <a:r>
              <a:rPr sz="2000" spc="-10" dirty="0">
                <a:solidFill>
                  <a:srgbClr val="404040"/>
                </a:solidFill>
                <a:latin typeface="Calibri"/>
                <a:cs typeface="Calibri"/>
              </a:rPr>
              <a:t> est</a:t>
            </a:r>
            <a:endParaRPr sz="2000">
              <a:latin typeface="Calibri"/>
              <a:cs typeface="Calibri"/>
            </a:endParaRPr>
          </a:p>
          <a:p>
            <a:pPr marL="104139">
              <a:lnSpc>
                <a:spcPts val="2280"/>
              </a:lnSpc>
            </a:pPr>
            <a:r>
              <a:rPr sz="2000" spc="-5" dirty="0">
                <a:solidFill>
                  <a:srgbClr val="404040"/>
                </a:solidFill>
                <a:latin typeface="Calibri"/>
                <a:cs typeface="Calibri"/>
              </a:rPr>
              <a:t>nécessaire </a:t>
            </a:r>
            <a:r>
              <a:rPr sz="2000" spc="-20" dirty="0">
                <a:solidFill>
                  <a:srgbClr val="404040"/>
                </a:solidFill>
                <a:latin typeface="Calibri"/>
                <a:cs typeface="Calibri"/>
              </a:rPr>
              <a:t>d’effectuer </a:t>
            </a:r>
            <a:r>
              <a:rPr sz="2000" spc="-5" dirty="0">
                <a:solidFill>
                  <a:srgbClr val="404040"/>
                </a:solidFill>
                <a:latin typeface="Calibri"/>
                <a:cs typeface="Calibri"/>
              </a:rPr>
              <a:t>un suivi des </a:t>
            </a:r>
            <a:r>
              <a:rPr sz="2000" dirty="0">
                <a:solidFill>
                  <a:srgbClr val="404040"/>
                </a:solidFill>
                <a:latin typeface="Calibri"/>
                <a:cs typeface="Calibri"/>
              </a:rPr>
              <a:t>anomalies (bugs)</a:t>
            </a:r>
            <a:r>
              <a:rPr sz="2000" spc="40" dirty="0">
                <a:solidFill>
                  <a:srgbClr val="404040"/>
                </a:solidFill>
                <a:latin typeface="Calibri"/>
                <a:cs typeface="Calibri"/>
              </a:rPr>
              <a:t> </a:t>
            </a:r>
            <a:r>
              <a:rPr sz="2000" spc="-15" dirty="0">
                <a:solidFill>
                  <a:srgbClr val="404040"/>
                </a:solidFill>
                <a:latin typeface="Calibri"/>
                <a:cs typeface="Calibri"/>
              </a:rPr>
              <a:t>constatées.</a:t>
            </a:r>
            <a:endParaRPr sz="2000">
              <a:latin typeface="Calibri"/>
              <a:cs typeface="Calibri"/>
            </a:endParaRPr>
          </a:p>
          <a:p>
            <a:pPr marL="270510" indent="-258445" algn="just">
              <a:lnSpc>
                <a:spcPts val="2280"/>
              </a:lnSpc>
              <a:spcBef>
                <a:spcPts val="1155"/>
              </a:spcBef>
              <a:buClr>
                <a:srgbClr val="D24717"/>
              </a:buClr>
              <a:buFont typeface="Wingdings"/>
              <a:buChar char=""/>
              <a:tabLst>
                <a:tab pos="271145" algn="l"/>
              </a:tabLst>
            </a:pPr>
            <a:r>
              <a:rPr sz="2000" dirty="0">
                <a:solidFill>
                  <a:srgbClr val="404040"/>
                </a:solidFill>
                <a:latin typeface="Calibri"/>
                <a:cs typeface="Calibri"/>
              </a:rPr>
              <a:t>Il </a:t>
            </a:r>
            <a:r>
              <a:rPr sz="2000" spc="-10" dirty="0">
                <a:solidFill>
                  <a:srgbClr val="404040"/>
                </a:solidFill>
                <a:latin typeface="Calibri"/>
                <a:cs typeface="Calibri"/>
              </a:rPr>
              <a:t>convient </a:t>
            </a:r>
            <a:r>
              <a:rPr sz="2000" spc="-5" dirty="0">
                <a:solidFill>
                  <a:srgbClr val="404040"/>
                </a:solidFill>
                <a:latin typeface="Calibri"/>
                <a:cs typeface="Calibri"/>
              </a:rPr>
              <a:t>de </a:t>
            </a:r>
            <a:r>
              <a:rPr sz="2000" dirty="0">
                <a:solidFill>
                  <a:srgbClr val="404040"/>
                </a:solidFill>
                <a:latin typeface="Calibri"/>
                <a:cs typeface="Calibri"/>
              </a:rPr>
              <a:t>les </a:t>
            </a:r>
            <a:r>
              <a:rPr sz="2000" spc="-10" dirty="0">
                <a:solidFill>
                  <a:srgbClr val="404040"/>
                </a:solidFill>
                <a:latin typeface="Calibri"/>
                <a:cs typeface="Calibri"/>
              </a:rPr>
              <a:t>répertorier </a:t>
            </a:r>
            <a:r>
              <a:rPr sz="2000" spc="-20" dirty="0">
                <a:solidFill>
                  <a:srgbClr val="404040"/>
                </a:solidFill>
                <a:latin typeface="Calibri"/>
                <a:cs typeface="Calibri"/>
              </a:rPr>
              <a:t>avec </a:t>
            </a:r>
            <a:r>
              <a:rPr sz="2000" dirty="0">
                <a:solidFill>
                  <a:srgbClr val="404040"/>
                </a:solidFill>
                <a:latin typeface="Calibri"/>
                <a:cs typeface="Calibri"/>
              </a:rPr>
              <a:t>des </a:t>
            </a:r>
            <a:r>
              <a:rPr sz="2000" spc="-10" dirty="0">
                <a:solidFill>
                  <a:srgbClr val="404040"/>
                </a:solidFill>
                <a:latin typeface="Calibri"/>
                <a:cs typeface="Calibri"/>
              </a:rPr>
              <a:t>tickets, </a:t>
            </a:r>
            <a:r>
              <a:rPr sz="2000" spc="-5" dirty="0">
                <a:solidFill>
                  <a:srgbClr val="404040"/>
                </a:solidFill>
                <a:latin typeface="Calibri"/>
                <a:cs typeface="Calibri"/>
              </a:rPr>
              <a:t>de les </a:t>
            </a:r>
            <a:r>
              <a:rPr sz="2000" spc="-15" dirty="0">
                <a:solidFill>
                  <a:srgbClr val="404040"/>
                </a:solidFill>
                <a:latin typeface="Calibri"/>
                <a:cs typeface="Calibri"/>
              </a:rPr>
              <a:t>affecter </a:t>
            </a:r>
            <a:r>
              <a:rPr sz="2000" dirty="0">
                <a:solidFill>
                  <a:srgbClr val="404040"/>
                </a:solidFill>
                <a:latin typeface="Calibri"/>
                <a:cs typeface="Calibri"/>
              </a:rPr>
              <a:t>à</a:t>
            </a:r>
            <a:r>
              <a:rPr sz="2000" spc="140" dirty="0">
                <a:solidFill>
                  <a:srgbClr val="404040"/>
                </a:solidFill>
                <a:latin typeface="Calibri"/>
                <a:cs typeface="Calibri"/>
              </a:rPr>
              <a:t> </a:t>
            </a:r>
            <a:r>
              <a:rPr sz="2000" spc="-5" dirty="0">
                <a:solidFill>
                  <a:srgbClr val="404040"/>
                </a:solidFill>
                <a:latin typeface="Calibri"/>
                <a:cs typeface="Calibri"/>
              </a:rPr>
              <a:t>des</a:t>
            </a:r>
            <a:endParaRPr sz="2000">
              <a:latin typeface="Calibri"/>
              <a:cs typeface="Calibri"/>
            </a:endParaRPr>
          </a:p>
          <a:p>
            <a:pPr marL="104139" marR="5080" algn="just">
              <a:lnSpc>
                <a:spcPct val="90100"/>
              </a:lnSpc>
              <a:spcBef>
                <a:spcPts val="114"/>
              </a:spcBef>
            </a:pPr>
            <a:r>
              <a:rPr sz="2000" spc="-5" dirty="0">
                <a:solidFill>
                  <a:srgbClr val="404040"/>
                </a:solidFill>
                <a:latin typeface="Calibri"/>
                <a:cs typeface="Calibri"/>
              </a:rPr>
              <a:t>techniciens </a:t>
            </a:r>
            <a:r>
              <a:rPr sz="2000" dirty="0">
                <a:solidFill>
                  <a:srgbClr val="404040"/>
                </a:solidFill>
                <a:latin typeface="Calibri"/>
                <a:cs typeface="Calibri"/>
              </a:rPr>
              <a:t>qui </a:t>
            </a:r>
            <a:r>
              <a:rPr sz="2000" spc="-5" dirty="0">
                <a:solidFill>
                  <a:srgbClr val="404040"/>
                </a:solidFill>
                <a:latin typeface="Calibri"/>
                <a:cs typeface="Calibri"/>
              </a:rPr>
              <a:t>les </a:t>
            </a:r>
            <a:r>
              <a:rPr sz="2000" spc="-10" dirty="0">
                <a:solidFill>
                  <a:srgbClr val="404040"/>
                </a:solidFill>
                <a:latin typeface="Calibri"/>
                <a:cs typeface="Calibri"/>
              </a:rPr>
              <a:t>résoudront, </a:t>
            </a:r>
            <a:r>
              <a:rPr sz="2000" spc="-5" dirty="0">
                <a:solidFill>
                  <a:srgbClr val="404040"/>
                </a:solidFill>
                <a:latin typeface="Calibri"/>
                <a:cs typeface="Calibri"/>
              </a:rPr>
              <a:t>de </a:t>
            </a:r>
            <a:r>
              <a:rPr sz="2000" spc="-10" dirty="0">
                <a:solidFill>
                  <a:srgbClr val="404040"/>
                </a:solidFill>
                <a:latin typeface="Calibri"/>
                <a:cs typeface="Calibri"/>
              </a:rPr>
              <a:t>suivre </a:t>
            </a:r>
            <a:r>
              <a:rPr sz="2000" spc="-20" dirty="0">
                <a:solidFill>
                  <a:srgbClr val="404040"/>
                </a:solidFill>
                <a:latin typeface="Calibri"/>
                <a:cs typeface="Calibri"/>
              </a:rPr>
              <a:t>l’avancement </a:t>
            </a:r>
            <a:r>
              <a:rPr sz="2000" dirty="0">
                <a:solidFill>
                  <a:srgbClr val="404040"/>
                </a:solidFill>
                <a:latin typeface="Calibri"/>
                <a:cs typeface="Calibri"/>
              </a:rPr>
              <a:t>de </a:t>
            </a:r>
            <a:r>
              <a:rPr sz="2000" spc="-5" dirty="0">
                <a:solidFill>
                  <a:srgbClr val="404040"/>
                </a:solidFill>
                <a:latin typeface="Calibri"/>
                <a:cs typeface="Calibri"/>
              </a:rPr>
              <a:t>leur résolution </a:t>
            </a:r>
            <a:r>
              <a:rPr sz="2000" spc="-10" dirty="0">
                <a:solidFill>
                  <a:srgbClr val="404040"/>
                </a:solidFill>
                <a:latin typeface="Calibri"/>
                <a:cs typeface="Calibri"/>
              </a:rPr>
              <a:t>et  </a:t>
            </a:r>
            <a:r>
              <a:rPr sz="2000" dirty="0">
                <a:solidFill>
                  <a:srgbClr val="404040"/>
                </a:solidFill>
                <a:latin typeface="Calibri"/>
                <a:cs typeface="Calibri"/>
              </a:rPr>
              <a:t>de </a:t>
            </a:r>
            <a:r>
              <a:rPr sz="2000" spc="-5" dirty="0">
                <a:solidFill>
                  <a:srgbClr val="404040"/>
                </a:solidFill>
                <a:latin typeface="Calibri"/>
                <a:cs typeface="Calibri"/>
              </a:rPr>
              <a:t>comptabiliser </a:t>
            </a:r>
            <a:r>
              <a:rPr sz="2000" dirty="0">
                <a:solidFill>
                  <a:srgbClr val="404040"/>
                </a:solidFill>
                <a:latin typeface="Calibri"/>
                <a:cs typeface="Calibri"/>
              </a:rPr>
              <a:t>le </a:t>
            </a:r>
            <a:r>
              <a:rPr sz="2000" spc="-10" dirty="0">
                <a:solidFill>
                  <a:srgbClr val="404040"/>
                </a:solidFill>
                <a:latin typeface="Calibri"/>
                <a:cs typeface="Calibri"/>
              </a:rPr>
              <a:t>temps employé </a:t>
            </a:r>
            <a:r>
              <a:rPr sz="2000" dirty="0">
                <a:solidFill>
                  <a:srgbClr val="404040"/>
                </a:solidFill>
                <a:latin typeface="Calibri"/>
                <a:cs typeface="Calibri"/>
              </a:rPr>
              <a:t>à </a:t>
            </a:r>
            <a:r>
              <a:rPr sz="2000" spc="-5" dirty="0">
                <a:solidFill>
                  <a:srgbClr val="404040"/>
                </a:solidFill>
                <a:latin typeface="Calibri"/>
                <a:cs typeface="Calibri"/>
              </a:rPr>
              <a:t>les </a:t>
            </a:r>
            <a:r>
              <a:rPr sz="2000" spc="-10" dirty="0">
                <a:solidFill>
                  <a:srgbClr val="404040"/>
                </a:solidFill>
                <a:latin typeface="Calibri"/>
                <a:cs typeface="Calibri"/>
              </a:rPr>
              <a:t>résoudre </a:t>
            </a:r>
            <a:r>
              <a:rPr sz="2000" spc="-35" dirty="0">
                <a:solidFill>
                  <a:srgbClr val="404040"/>
                </a:solidFill>
                <a:latin typeface="Calibri"/>
                <a:cs typeface="Calibri"/>
              </a:rPr>
              <a:t>pour, </a:t>
            </a:r>
            <a:r>
              <a:rPr sz="2000" dirty="0">
                <a:solidFill>
                  <a:srgbClr val="404040"/>
                </a:solidFill>
                <a:latin typeface="Calibri"/>
                <a:cs typeface="Calibri"/>
              </a:rPr>
              <a:t>au </a:t>
            </a:r>
            <a:r>
              <a:rPr sz="2000" spc="-5" dirty="0">
                <a:solidFill>
                  <a:srgbClr val="404040"/>
                </a:solidFill>
                <a:latin typeface="Calibri"/>
                <a:cs typeface="Calibri"/>
              </a:rPr>
              <a:t>final, constituer  </a:t>
            </a:r>
            <a:r>
              <a:rPr sz="2000" dirty="0">
                <a:solidFill>
                  <a:srgbClr val="404040"/>
                </a:solidFill>
                <a:latin typeface="Calibri"/>
                <a:cs typeface="Calibri"/>
              </a:rPr>
              <a:t>une </a:t>
            </a:r>
            <a:r>
              <a:rPr sz="2000" spc="-5" dirty="0">
                <a:solidFill>
                  <a:srgbClr val="404040"/>
                </a:solidFill>
                <a:latin typeface="Calibri"/>
                <a:cs typeface="Calibri"/>
              </a:rPr>
              <a:t>base de</a:t>
            </a:r>
            <a:r>
              <a:rPr sz="2000" spc="-20" dirty="0">
                <a:solidFill>
                  <a:srgbClr val="404040"/>
                </a:solidFill>
                <a:latin typeface="Calibri"/>
                <a:cs typeface="Calibri"/>
              </a:rPr>
              <a:t> </a:t>
            </a:r>
            <a:r>
              <a:rPr sz="2000" spc="-5" dirty="0">
                <a:solidFill>
                  <a:srgbClr val="404040"/>
                </a:solidFill>
                <a:latin typeface="Calibri"/>
                <a:cs typeface="Calibri"/>
              </a:rPr>
              <a:t>connaissances.</a:t>
            </a:r>
            <a:endParaRPr sz="2000">
              <a:latin typeface="Calibri"/>
              <a:cs typeface="Calibri"/>
            </a:endParaRPr>
          </a:p>
          <a:p>
            <a:pPr marL="270510" indent="-258445" algn="just">
              <a:lnSpc>
                <a:spcPct val="100000"/>
              </a:lnSpc>
              <a:spcBef>
                <a:spcPts val="1165"/>
              </a:spcBef>
              <a:buClr>
                <a:srgbClr val="D24717"/>
              </a:buClr>
              <a:buFont typeface="Wingdings"/>
              <a:buChar char=""/>
              <a:tabLst>
                <a:tab pos="271145" algn="l"/>
              </a:tabLst>
            </a:pPr>
            <a:r>
              <a:rPr sz="2000" spc="-15" dirty="0">
                <a:solidFill>
                  <a:srgbClr val="404040"/>
                </a:solidFill>
                <a:latin typeface="Calibri"/>
                <a:cs typeface="Calibri"/>
              </a:rPr>
              <a:t>Cette </a:t>
            </a:r>
            <a:r>
              <a:rPr sz="2000" spc="-5" dirty="0">
                <a:solidFill>
                  <a:srgbClr val="404040"/>
                </a:solidFill>
                <a:latin typeface="Calibri"/>
                <a:cs typeface="Calibri"/>
              </a:rPr>
              <a:t>technique </a:t>
            </a:r>
            <a:r>
              <a:rPr sz="2000" spc="-10" dirty="0">
                <a:solidFill>
                  <a:srgbClr val="404040"/>
                </a:solidFill>
                <a:latin typeface="Calibri"/>
                <a:cs typeface="Calibri"/>
              </a:rPr>
              <a:t>est </a:t>
            </a:r>
            <a:r>
              <a:rPr sz="2000" spc="-5" dirty="0">
                <a:solidFill>
                  <a:srgbClr val="404040"/>
                </a:solidFill>
                <a:latin typeface="Calibri"/>
                <a:cs typeface="Calibri"/>
              </a:rPr>
              <a:t>nommée </a:t>
            </a:r>
            <a:r>
              <a:rPr sz="2000" dirty="0">
                <a:solidFill>
                  <a:srgbClr val="404040"/>
                </a:solidFill>
                <a:latin typeface="Calibri"/>
                <a:cs typeface="Calibri"/>
              </a:rPr>
              <a:t>Bug </a:t>
            </a:r>
            <a:r>
              <a:rPr sz="2000" spc="-20" dirty="0">
                <a:solidFill>
                  <a:srgbClr val="404040"/>
                </a:solidFill>
                <a:latin typeface="Calibri"/>
                <a:cs typeface="Calibri"/>
              </a:rPr>
              <a:t>Tracking </a:t>
            </a:r>
            <a:r>
              <a:rPr sz="2000" spc="-5" dirty="0">
                <a:solidFill>
                  <a:srgbClr val="404040"/>
                </a:solidFill>
                <a:latin typeface="Calibri"/>
                <a:cs typeface="Calibri"/>
              </a:rPr>
              <a:t>(suivi</a:t>
            </a:r>
            <a:r>
              <a:rPr sz="2000" spc="45" dirty="0">
                <a:solidFill>
                  <a:srgbClr val="404040"/>
                </a:solidFill>
                <a:latin typeface="Calibri"/>
                <a:cs typeface="Calibri"/>
              </a:rPr>
              <a:t> </a:t>
            </a:r>
            <a:r>
              <a:rPr sz="2000" spc="-15" dirty="0">
                <a:solidFill>
                  <a:srgbClr val="404040"/>
                </a:solidFill>
                <a:latin typeface="Calibri"/>
                <a:cs typeface="Calibri"/>
              </a:rPr>
              <a:t>d’anomalies).</a:t>
            </a:r>
            <a:endParaRPr sz="2000">
              <a:latin typeface="Calibri"/>
              <a:cs typeface="Calibri"/>
            </a:endParaRPr>
          </a:p>
        </p:txBody>
      </p:sp>
    </p:spTree>
    <p:extLst>
      <p:ext uri="{BB962C8B-B14F-4D97-AF65-F5344CB8AC3E}">
        <p14:creationId xmlns:p14="http://schemas.microsoft.com/office/powerpoint/2010/main" val="25517397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4" y="681286"/>
            <a:ext cx="2974340" cy="568166"/>
          </a:xfrm>
          <a:prstGeom prst="rect">
            <a:avLst/>
          </a:prstGeom>
        </p:spPr>
        <p:txBody>
          <a:bodyPr vert="horz" wrap="square" lIns="0" tIns="12700" rIns="0" bIns="0" rtlCol="0">
            <a:spAutoFit/>
          </a:bodyPr>
          <a:lstStyle/>
          <a:p>
            <a:pPr marL="12700">
              <a:lnSpc>
                <a:spcPct val="100000"/>
              </a:lnSpc>
              <a:spcBef>
                <a:spcPts val="100"/>
              </a:spcBef>
            </a:pPr>
            <a:r>
              <a:rPr spc="-35" dirty="0"/>
              <a:t>Bug</a:t>
            </a:r>
            <a:r>
              <a:rPr spc="-170" dirty="0"/>
              <a:t> </a:t>
            </a:r>
            <a:r>
              <a:rPr spc="-60" dirty="0"/>
              <a:t>tracking</a:t>
            </a:r>
          </a:p>
        </p:txBody>
      </p:sp>
      <p:sp>
        <p:nvSpPr>
          <p:cNvPr id="3" name="object 3"/>
          <p:cNvSpPr/>
          <p:nvPr/>
        </p:nvSpPr>
        <p:spPr>
          <a:xfrm>
            <a:off x="1543812" y="1604486"/>
            <a:ext cx="5105399" cy="25788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209615106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514350"/>
            <a:ext cx="4566920" cy="751488"/>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Calibri Light"/>
                <a:cs typeface="Calibri Light"/>
              </a:rPr>
              <a:t>Mantis </a:t>
            </a:r>
            <a:r>
              <a:rPr sz="4800" b="0" spc="-35" dirty="0">
                <a:solidFill>
                  <a:srgbClr val="404040"/>
                </a:solidFill>
                <a:latin typeface="Calibri Light"/>
                <a:cs typeface="Calibri Light"/>
              </a:rPr>
              <a:t>Bug</a:t>
            </a:r>
            <a:r>
              <a:rPr sz="4800" b="0" spc="-180" dirty="0">
                <a:solidFill>
                  <a:srgbClr val="404040"/>
                </a:solidFill>
                <a:latin typeface="Calibri Light"/>
                <a:cs typeface="Calibri Light"/>
              </a:rPr>
              <a:t> </a:t>
            </a:r>
            <a:r>
              <a:rPr sz="4800" b="0" spc="-130" dirty="0">
                <a:solidFill>
                  <a:srgbClr val="404040"/>
                </a:solidFill>
                <a:latin typeface="Calibri Light"/>
                <a:cs typeface="Calibri Light"/>
              </a:rPr>
              <a:t>Tracker</a:t>
            </a:r>
            <a:endParaRPr sz="4800" dirty="0">
              <a:latin typeface="Calibri Light"/>
              <a:cs typeface="Calibri Light"/>
            </a:endParaRPr>
          </a:p>
        </p:txBody>
      </p:sp>
      <p:sp>
        <p:nvSpPr>
          <p:cNvPr id="3" name="object 3"/>
          <p:cNvSpPr txBox="1"/>
          <p:nvPr/>
        </p:nvSpPr>
        <p:spPr>
          <a:xfrm>
            <a:off x="810260" y="1373982"/>
            <a:ext cx="1374775" cy="321242"/>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Présentation</a:t>
            </a:r>
            <a:endParaRPr sz="2000">
              <a:latin typeface="Calibri"/>
              <a:cs typeface="Calibri"/>
            </a:endParaRPr>
          </a:p>
        </p:txBody>
      </p:sp>
      <p:sp>
        <p:nvSpPr>
          <p:cNvPr id="5" name="object 5"/>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038350"/>
            <a:ext cx="2728913"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4650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6692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Mantis </a:t>
            </a:r>
            <a:r>
              <a:rPr spc="-35" dirty="0">
                <a:solidFill>
                  <a:schemeClr val="tx1"/>
                </a:solidFill>
              </a:rPr>
              <a:t>Bug</a:t>
            </a:r>
            <a:r>
              <a:rPr spc="-180" dirty="0">
                <a:solidFill>
                  <a:schemeClr val="tx1"/>
                </a:solidFill>
              </a:rPr>
              <a:t> </a:t>
            </a:r>
            <a:r>
              <a:rPr spc="-130" dirty="0">
                <a:solidFill>
                  <a:schemeClr val="tx1"/>
                </a:solidFill>
              </a:rPr>
              <a:t>Tracker</a:t>
            </a:r>
          </a:p>
        </p:txBody>
      </p:sp>
      <p:sp>
        <p:nvSpPr>
          <p:cNvPr id="6" name="object 6"/>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
        <p:nvSpPr>
          <p:cNvPr id="5" name="object 5"/>
          <p:cNvSpPr txBox="1"/>
          <p:nvPr/>
        </p:nvSpPr>
        <p:spPr>
          <a:xfrm>
            <a:off x="810260" y="1263928"/>
            <a:ext cx="7837805" cy="3701013"/>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Présentation</a:t>
            </a:r>
            <a:endParaRPr sz="2000" dirty="0">
              <a:latin typeface="Calibri"/>
              <a:cs typeface="Calibri"/>
            </a:endParaRPr>
          </a:p>
          <a:p>
            <a:pPr marL="104139" marR="5080" indent="-92075">
              <a:lnSpc>
                <a:spcPts val="2160"/>
              </a:lnSpc>
              <a:spcBef>
                <a:spcPts val="1435"/>
              </a:spcBef>
              <a:buClr>
                <a:srgbClr val="D24717"/>
              </a:buClr>
              <a:buFont typeface="Wingdings"/>
              <a:buChar char=""/>
              <a:tabLst>
                <a:tab pos="271145" algn="l"/>
              </a:tabLst>
            </a:pPr>
            <a:r>
              <a:rPr sz="2000" spc="-5" dirty="0">
                <a:solidFill>
                  <a:srgbClr val="404040"/>
                </a:solidFill>
                <a:latin typeface="Calibri"/>
                <a:cs typeface="Calibri"/>
              </a:rPr>
              <a:t>Mantis </a:t>
            </a:r>
            <a:r>
              <a:rPr sz="2000" dirty="0">
                <a:solidFill>
                  <a:srgbClr val="404040"/>
                </a:solidFill>
                <a:latin typeface="Calibri"/>
                <a:cs typeface="Calibri"/>
              </a:rPr>
              <a:t>Bug </a:t>
            </a:r>
            <a:r>
              <a:rPr sz="2000" spc="-30" dirty="0">
                <a:solidFill>
                  <a:srgbClr val="404040"/>
                </a:solidFill>
                <a:latin typeface="Calibri"/>
                <a:cs typeface="Calibri"/>
              </a:rPr>
              <a:t>Tracker </a:t>
            </a:r>
            <a:r>
              <a:rPr sz="2000" spc="-10" dirty="0">
                <a:solidFill>
                  <a:srgbClr val="404040"/>
                </a:solidFill>
                <a:latin typeface="Calibri"/>
                <a:cs typeface="Calibri"/>
              </a:rPr>
              <a:t>est </a:t>
            </a:r>
            <a:r>
              <a:rPr sz="2000" dirty="0">
                <a:solidFill>
                  <a:srgbClr val="404040"/>
                </a:solidFill>
                <a:latin typeface="Calibri"/>
                <a:cs typeface="Calibri"/>
              </a:rPr>
              <a:t>un logiciel </a:t>
            </a:r>
            <a:r>
              <a:rPr sz="2000" spc="-5" dirty="0">
                <a:solidFill>
                  <a:srgbClr val="404040"/>
                </a:solidFill>
                <a:latin typeface="Calibri"/>
                <a:cs typeface="Calibri"/>
              </a:rPr>
              <a:t>basé sur </a:t>
            </a:r>
            <a:r>
              <a:rPr sz="2000" dirty="0">
                <a:solidFill>
                  <a:srgbClr val="404040"/>
                </a:solidFill>
                <a:latin typeface="Calibri"/>
                <a:cs typeface="Calibri"/>
              </a:rPr>
              <a:t>une </a:t>
            </a:r>
            <a:r>
              <a:rPr sz="2000" spc="-10" dirty="0">
                <a:solidFill>
                  <a:srgbClr val="404040"/>
                </a:solidFill>
                <a:latin typeface="Calibri"/>
                <a:cs typeface="Calibri"/>
              </a:rPr>
              <a:t>interface </a:t>
            </a:r>
            <a:r>
              <a:rPr sz="2000" spc="-5" dirty="0">
                <a:solidFill>
                  <a:srgbClr val="404040"/>
                </a:solidFill>
                <a:latin typeface="Calibri"/>
                <a:cs typeface="Calibri"/>
              </a:rPr>
              <a:t>web (application  web), open </a:t>
            </a:r>
            <a:r>
              <a:rPr sz="2000" spc="-10" dirty="0">
                <a:solidFill>
                  <a:srgbClr val="404040"/>
                </a:solidFill>
                <a:latin typeface="Calibri"/>
                <a:cs typeface="Calibri"/>
              </a:rPr>
              <a:t>source et gratuit </a:t>
            </a:r>
            <a:r>
              <a:rPr sz="2000" dirty="0">
                <a:solidFill>
                  <a:srgbClr val="404040"/>
                </a:solidFill>
                <a:latin typeface="Calibri"/>
                <a:cs typeface="Calibri"/>
              </a:rPr>
              <a:t>qui </a:t>
            </a:r>
            <a:r>
              <a:rPr sz="2000" spc="-5" dirty="0">
                <a:solidFill>
                  <a:srgbClr val="404040"/>
                </a:solidFill>
                <a:latin typeface="Calibri"/>
                <a:cs typeface="Calibri"/>
              </a:rPr>
              <a:t>permet de </a:t>
            </a:r>
            <a:r>
              <a:rPr sz="2000" spc="-10" dirty="0">
                <a:solidFill>
                  <a:srgbClr val="404040"/>
                </a:solidFill>
                <a:latin typeface="Calibri"/>
                <a:cs typeface="Calibri"/>
              </a:rPr>
              <a:t>suivre </a:t>
            </a:r>
            <a:r>
              <a:rPr sz="2000" spc="-5" dirty="0">
                <a:solidFill>
                  <a:srgbClr val="404040"/>
                </a:solidFill>
                <a:latin typeface="Calibri"/>
                <a:cs typeface="Calibri"/>
              </a:rPr>
              <a:t>les </a:t>
            </a:r>
            <a:r>
              <a:rPr sz="2000" dirty="0">
                <a:solidFill>
                  <a:srgbClr val="404040"/>
                </a:solidFill>
                <a:latin typeface="Calibri"/>
                <a:cs typeface="Calibri"/>
              </a:rPr>
              <a:t>anomalies </a:t>
            </a:r>
            <a:r>
              <a:rPr sz="2000" spc="-15" dirty="0">
                <a:solidFill>
                  <a:srgbClr val="404040"/>
                </a:solidFill>
                <a:latin typeface="Calibri"/>
                <a:cs typeface="Calibri"/>
              </a:rPr>
              <a:t>d’un  </a:t>
            </a:r>
            <a:r>
              <a:rPr sz="2000" spc="-10" dirty="0">
                <a:solidFill>
                  <a:srgbClr val="404040"/>
                </a:solidFill>
                <a:latin typeface="Calibri"/>
                <a:cs typeface="Calibri"/>
              </a:rPr>
              <a:t>projet</a:t>
            </a:r>
            <a:r>
              <a:rPr sz="2000" spc="-15" dirty="0">
                <a:solidFill>
                  <a:srgbClr val="404040"/>
                </a:solidFill>
                <a:latin typeface="Calibri"/>
                <a:cs typeface="Calibri"/>
              </a:rPr>
              <a:t> </a:t>
            </a:r>
            <a:r>
              <a:rPr sz="2000" spc="-5" dirty="0">
                <a:solidFill>
                  <a:srgbClr val="404040"/>
                </a:solidFill>
                <a:latin typeface="Calibri"/>
                <a:cs typeface="Calibri"/>
              </a:rPr>
              <a:t>logiciel.</a:t>
            </a:r>
            <a:endParaRPr sz="2000" dirty="0">
              <a:latin typeface="Calibri"/>
              <a:cs typeface="Calibri"/>
            </a:endParaRPr>
          </a:p>
          <a:p>
            <a:pPr marL="270510" indent="-258445">
              <a:lnSpc>
                <a:spcPts val="2280"/>
              </a:lnSpc>
              <a:spcBef>
                <a:spcPts val="1120"/>
              </a:spcBef>
              <a:buClr>
                <a:srgbClr val="D24717"/>
              </a:buClr>
              <a:buFont typeface="Wingdings"/>
              <a:buChar char=""/>
              <a:tabLst>
                <a:tab pos="271145" algn="l"/>
              </a:tabLst>
            </a:pPr>
            <a:r>
              <a:rPr sz="2000" dirty="0">
                <a:solidFill>
                  <a:srgbClr val="404040"/>
                </a:solidFill>
                <a:latin typeface="Calibri"/>
                <a:cs typeface="Calibri"/>
              </a:rPr>
              <a:t>Il </a:t>
            </a:r>
            <a:r>
              <a:rPr sz="2000" spc="-10" dirty="0">
                <a:solidFill>
                  <a:srgbClr val="404040"/>
                </a:solidFill>
                <a:latin typeface="Calibri"/>
                <a:cs typeface="Calibri"/>
              </a:rPr>
              <a:t>est développé </a:t>
            </a:r>
            <a:r>
              <a:rPr sz="2000" dirty="0">
                <a:solidFill>
                  <a:srgbClr val="404040"/>
                </a:solidFill>
                <a:latin typeface="Calibri"/>
                <a:cs typeface="Calibri"/>
              </a:rPr>
              <a:t>en </a:t>
            </a:r>
            <a:r>
              <a:rPr sz="2000" spc="-5" dirty="0">
                <a:solidFill>
                  <a:srgbClr val="404040"/>
                </a:solidFill>
                <a:latin typeface="Calibri"/>
                <a:cs typeface="Calibri"/>
              </a:rPr>
              <a:t>PHP </a:t>
            </a:r>
            <a:r>
              <a:rPr sz="2000" spc="-10" dirty="0">
                <a:solidFill>
                  <a:srgbClr val="404040"/>
                </a:solidFill>
                <a:latin typeface="Calibri"/>
                <a:cs typeface="Calibri"/>
              </a:rPr>
              <a:t>et est multiplateforme </a:t>
            </a:r>
            <a:r>
              <a:rPr sz="2000" dirty="0">
                <a:solidFill>
                  <a:srgbClr val="404040"/>
                </a:solidFill>
                <a:latin typeface="Calibri"/>
                <a:cs typeface="Calibri"/>
              </a:rPr>
              <a:t>(OS/2, </a:t>
            </a:r>
            <a:r>
              <a:rPr sz="2000" spc="-5" dirty="0">
                <a:solidFill>
                  <a:srgbClr val="404040"/>
                </a:solidFill>
                <a:latin typeface="Calibri"/>
                <a:cs typeface="Calibri"/>
              </a:rPr>
              <a:t>Linux, Windows</a:t>
            </a:r>
            <a:r>
              <a:rPr sz="2000" spc="80" dirty="0">
                <a:solidFill>
                  <a:srgbClr val="404040"/>
                </a:solidFill>
                <a:latin typeface="Calibri"/>
                <a:cs typeface="Calibri"/>
              </a:rPr>
              <a:t> </a:t>
            </a:r>
            <a:r>
              <a:rPr sz="2000" spc="-10" dirty="0">
                <a:solidFill>
                  <a:srgbClr val="404040"/>
                </a:solidFill>
                <a:latin typeface="Calibri"/>
                <a:cs typeface="Calibri"/>
              </a:rPr>
              <a:t>et</a:t>
            </a:r>
            <a:endParaRPr sz="2000" dirty="0">
              <a:latin typeface="Calibri"/>
              <a:cs typeface="Calibri"/>
            </a:endParaRPr>
          </a:p>
          <a:p>
            <a:pPr marL="104139">
              <a:lnSpc>
                <a:spcPts val="2280"/>
              </a:lnSpc>
            </a:pPr>
            <a:r>
              <a:rPr sz="2000" dirty="0">
                <a:solidFill>
                  <a:srgbClr val="404040"/>
                </a:solidFill>
                <a:latin typeface="Calibri"/>
                <a:cs typeface="Calibri"/>
              </a:rPr>
              <a:t>Mac).</a:t>
            </a:r>
            <a:endParaRPr sz="2000" dirty="0">
              <a:latin typeface="Calibri"/>
              <a:cs typeface="Calibri"/>
            </a:endParaRPr>
          </a:p>
          <a:p>
            <a:pPr marL="104139" marR="1073785" indent="-92075">
              <a:lnSpc>
                <a:spcPts val="2160"/>
              </a:lnSpc>
              <a:spcBef>
                <a:spcPts val="1440"/>
              </a:spcBef>
              <a:buClr>
                <a:srgbClr val="D24717"/>
              </a:buClr>
              <a:buFont typeface="Wingdings"/>
              <a:buChar char=""/>
              <a:tabLst>
                <a:tab pos="271145" algn="l"/>
              </a:tabLst>
            </a:pPr>
            <a:r>
              <a:rPr sz="2000" dirty="0">
                <a:solidFill>
                  <a:srgbClr val="404040"/>
                </a:solidFill>
                <a:latin typeface="Calibri"/>
                <a:cs typeface="Calibri"/>
              </a:rPr>
              <a:t>Il </a:t>
            </a:r>
            <a:r>
              <a:rPr sz="2000" spc="-5" dirty="0">
                <a:solidFill>
                  <a:srgbClr val="404040"/>
                </a:solidFill>
                <a:latin typeface="Calibri"/>
                <a:cs typeface="Calibri"/>
              </a:rPr>
              <a:t>supporte </a:t>
            </a:r>
            <a:r>
              <a:rPr sz="2000" spc="-10" dirty="0">
                <a:solidFill>
                  <a:srgbClr val="404040"/>
                </a:solidFill>
                <a:latin typeface="Calibri"/>
                <a:cs typeface="Calibri"/>
              </a:rPr>
              <a:t>plusieurs </a:t>
            </a:r>
            <a:r>
              <a:rPr sz="2000" spc="-5" dirty="0">
                <a:solidFill>
                  <a:srgbClr val="404040"/>
                </a:solidFill>
                <a:latin typeface="Calibri"/>
                <a:cs typeface="Calibri"/>
              </a:rPr>
              <a:t>SGBD comme SQL </a:t>
            </a:r>
            <a:r>
              <a:rPr sz="2000" spc="-30" dirty="0">
                <a:solidFill>
                  <a:srgbClr val="404040"/>
                </a:solidFill>
                <a:latin typeface="Calibri"/>
                <a:cs typeface="Calibri"/>
              </a:rPr>
              <a:t>Server, </a:t>
            </a:r>
            <a:r>
              <a:rPr sz="2000" dirty="0">
                <a:solidFill>
                  <a:srgbClr val="404040"/>
                </a:solidFill>
                <a:latin typeface="Calibri"/>
                <a:cs typeface="Calibri"/>
              </a:rPr>
              <a:t>DB2, MySQL, </a:t>
            </a:r>
            <a:r>
              <a:rPr sz="2000" spc="-5" dirty="0">
                <a:solidFill>
                  <a:srgbClr val="404040"/>
                </a:solidFill>
                <a:latin typeface="Calibri"/>
                <a:cs typeface="Calibri"/>
              </a:rPr>
              <a:t>ou  </a:t>
            </a:r>
            <a:r>
              <a:rPr sz="2000" spc="-10" dirty="0">
                <a:solidFill>
                  <a:srgbClr val="404040"/>
                </a:solidFill>
                <a:latin typeface="Calibri"/>
                <a:cs typeface="Calibri"/>
              </a:rPr>
              <a:t>PostgreSQL.</a:t>
            </a:r>
            <a:endParaRPr sz="2000" dirty="0">
              <a:latin typeface="Calibri"/>
              <a:cs typeface="Calibri"/>
            </a:endParaRPr>
          </a:p>
          <a:p>
            <a:pPr marL="270510" indent="-258445">
              <a:lnSpc>
                <a:spcPts val="2280"/>
              </a:lnSpc>
              <a:spcBef>
                <a:spcPts val="1130"/>
              </a:spcBef>
              <a:buClr>
                <a:srgbClr val="D24717"/>
              </a:buClr>
              <a:buFont typeface="Wingdings"/>
              <a:buChar char=""/>
              <a:tabLst>
                <a:tab pos="271145" algn="l"/>
              </a:tabLst>
            </a:pPr>
            <a:r>
              <a:rPr sz="2000" dirty="0">
                <a:solidFill>
                  <a:srgbClr val="404040"/>
                </a:solidFill>
                <a:latin typeface="Calibri"/>
                <a:cs typeface="Calibri"/>
              </a:rPr>
              <a:t>Il </a:t>
            </a:r>
            <a:r>
              <a:rPr sz="2000" spc="-10" dirty="0">
                <a:solidFill>
                  <a:srgbClr val="404040"/>
                </a:solidFill>
                <a:latin typeface="Calibri"/>
                <a:cs typeface="Calibri"/>
              </a:rPr>
              <a:t>est </a:t>
            </a:r>
            <a:r>
              <a:rPr sz="2000" spc="-5" dirty="0">
                <a:solidFill>
                  <a:srgbClr val="404040"/>
                </a:solidFill>
                <a:latin typeface="Calibri"/>
                <a:cs typeface="Calibri"/>
              </a:rPr>
              <a:t>multi langage (français, </a:t>
            </a:r>
            <a:r>
              <a:rPr sz="2000" dirty="0">
                <a:solidFill>
                  <a:srgbClr val="404040"/>
                </a:solidFill>
                <a:latin typeface="Calibri"/>
                <a:cs typeface="Calibri"/>
              </a:rPr>
              <a:t>anglais, </a:t>
            </a:r>
            <a:r>
              <a:rPr sz="2000" spc="-5" dirty="0">
                <a:solidFill>
                  <a:srgbClr val="404040"/>
                </a:solidFill>
                <a:latin typeface="Calibri"/>
                <a:cs typeface="Calibri"/>
              </a:rPr>
              <a:t>italien, </a:t>
            </a:r>
            <a:r>
              <a:rPr sz="2000" dirty="0">
                <a:solidFill>
                  <a:srgbClr val="404040"/>
                </a:solidFill>
                <a:latin typeface="Calibri"/>
                <a:cs typeface="Calibri"/>
              </a:rPr>
              <a:t>espagnol, </a:t>
            </a:r>
            <a:r>
              <a:rPr sz="2000" spc="-5" dirty="0">
                <a:solidFill>
                  <a:srgbClr val="404040"/>
                </a:solidFill>
                <a:latin typeface="Calibri"/>
                <a:cs typeface="Calibri"/>
              </a:rPr>
              <a:t>japonais…) </a:t>
            </a:r>
            <a:r>
              <a:rPr sz="2000" spc="-10" dirty="0">
                <a:solidFill>
                  <a:srgbClr val="404040"/>
                </a:solidFill>
                <a:latin typeface="Calibri"/>
                <a:cs typeface="Calibri"/>
              </a:rPr>
              <a:t>et</a:t>
            </a:r>
            <a:r>
              <a:rPr sz="2000" spc="20" dirty="0">
                <a:solidFill>
                  <a:srgbClr val="404040"/>
                </a:solidFill>
                <a:latin typeface="Calibri"/>
                <a:cs typeface="Calibri"/>
              </a:rPr>
              <a:t> </a:t>
            </a:r>
            <a:r>
              <a:rPr sz="2000" spc="-10" dirty="0">
                <a:solidFill>
                  <a:srgbClr val="404040"/>
                </a:solidFill>
                <a:latin typeface="Calibri"/>
                <a:cs typeface="Calibri"/>
              </a:rPr>
              <a:t>est</a:t>
            </a:r>
            <a:endParaRPr sz="2000" dirty="0">
              <a:latin typeface="Calibri"/>
              <a:cs typeface="Calibri"/>
            </a:endParaRPr>
          </a:p>
          <a:p>
            <a:pPr marL="104139">
              <a:lnSpc>
                <a:spcPts val="2280"/>
              </a:lnSpc>
            </a:pPr>
            <a:r>
              <a:rPr sz="2000" spc="-5" dirty="0">
                <a:solidFill>
                  <a:srgbClr val="404040"/>
                </a:solidFill>
                <a:latin typeface="Calibri"/>
                <a:cs typeface="Calibri"/>
              </a:rPr>
              <a:t>sous Licence </a:t>
            </a:r>
            <a:r>
              <a:rPr sz="2000" spc="-10" dirty="0">
                <a:solidFill>
                  <a:srgbClr val="404040"/>
                </a:solidFill>
                <a:latin typeface="Calibri"/>
                <a:cs typeface="Calibri"/>
              </a:rPr>
              <a:t>générale</a:t>
            </a:r>
            <a:r>
              <a:rPr sz="2000" spc="-20" dirty="0">
                <a:solidFill>
                  <a:srgbClr val="404040"/>
                </a:solidFill>
                <a:latin typeface="Calibri"/>
                <a:cs typeface="Calibri"/>
              </a:rPr>
              <a:t> </a:t>
            </a:r>
            <a:r>
              <a:rPr sz="2000" spc="-10" dirty="0">
                <a:solidFill>
                  <a:srgbClr val="404040"/>
                </a:solidFill>
                <a:latin typeface="Calibri"/>
                <a:cs typeface="Calibri"/>
              </a:rPr>
              <a:t>GNU.</a:t>
            </a:r>
            <a:endParaRPr sz="2000" dirty="0">
              <a:latin typeface="Calibri"/>
              <a:cs typeface="Calibri"/>
            </a:endParaRPr>
          </a:p>
        </p:txBody>
      </p:sp>
    </p:spTree>
    <p:extLst>
      <p:ext uri="{BB962C8B-B14F-4D97-AF65-F5344CB8AC3E}">
        <p14:creationId xmlns:p14="http://schemas.microsoft.com/office/powerpoint/2010/main" val="257416329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6692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Mantis </a:t>
            </a:r>
            <a:r>
              <a:rPr spc="-35" dirty="0">
                <a:solidFill>
                  <a:schemeClr val="tx1"/>
                </a:solidFill>
              </a:rPr>
              <a:t>Bug</a:t>
            </a:r>
            <a:r>
              <a:rPr spc="-180" dirty="0">
                <a:solidFill>
                  <a:schemeClr val="tx1"/>
                </a:solidFill>
              </a:rPr>
              <a:t> </a:t>
            </a:r>
            <a:r>
              <a:rPr spc="-130" dirty="0">
                <a:solidFill>
                  <a:schemeClr val="tx1"/>
                </a:solidFill>
              </a:rPr>
              <a:t>Tracker</a:t>
            </a:r>
          </a:p>
        </p:txBody>
      </p:sp>
      <p:sp>
        <p:nvSpPr>
          <p:cNvPr id="5" name="object 5"/>
          <p:cNvSpPr txBox="1"/>
          <p:nvPr/>
        </p:nvSpPr>
        <p:spPr>
          <a:xfrm>
            <a:off x="810259" y="1263928"/>
            <a:ext cx="7404734" cy="931024"/>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Installation</a:t>
            </a:r>
            <a:endParaRPr sz="200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5" dirty="0">
                <a:solidFill>
                  <a:srgbClr val="404040"/>
                </a:solidFill>
                <a:latin typeface="Calibri"/>
                <a:cs typeface="Calibri"/>
              </a:rPr>
              <a:t>Prérequis </a:t>
            </a:r>
            <a:r>
              <a:rPr sz="2000" dirty="0">
                <a:solidFill>
                  <a:srgbClr val="404040"/>
                </a:solidFill>
                <a:latin typeface="Calibri"/>
                <a:cs typeface="Calibri"/>
              </a:rPr>
              <a:t>:</a:t>
            </a:r>
            <a:r>
              <a:rPr sz="2000" spc="40" dirty="0">
                <a:solidFill>
                  <a:srgbClr val="CC9900"/>
                </a:solidFill>
                <a:latin typeface="Calibri"/>
                <a:cs typeface="Calibri"/>
              </a:rPr>
              <a:t> </a:t>
            </a:r>
            <a:r>
              <a:rPr sz="1100" u="sng" spc="-5" dirty="0">
                <a:solidFill>
                  <a:srgbClr val="CC9900"/>
                </a:solidFill>
                <a:uFill>
                  <a:solidFill>
                    <a:srgbClr val="CC9900"/>
                  </a:solidFill>
                </a:uFill>
                <a:latin typeface="Calibri"/>
                <a:cs typeface="Calibri"/>
                <a:hlinkClick r:id="rId2"/>
              </a:rPr>
              <a:t>https://www.mantisbt.org/docs/master/en-US/Admin_Guide/html-desktop/#admin.install.requirements</a:t>
            </a:r>
            <a:endParaRPr sz="1100">
              <a:latin typeface="Calibri"/>
              <a:cs typeface="Calibri"/>
            </a:endParaRPr>
          </a:p>
        </p:txBody>
      </p:sp>
      <p:sp>
        <p:nvSpPr>
          <p:cNvPr id="6" name="object 6"/>
          <p:cNvSpPr/>
          <p:nvPr/>
        </p:nvSpPr>
        <p:spPr>
          <a:xfrm>
            <a:off x="1086995" y="2169414"/>
            <a:ext cx="7334626" cy="234343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spTree>
    <p:extLst>
      <p:ext uri="{BB962C8B-B14F-4D97-AF65-F5344CB8AC3E}">
        <p14:creationId xmlns:p14="http://schemas.microsoft.com/office/powerpoint/2010/main" val="367908336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66920" cy="568166"/>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tx1"/>
                </a:solidFill>
              </a:rPr>
              <a:t>Mantis </a:t>
            </a:r>
            <a:r>
              <a:rPr spc="-35" dirty="0">
                <a:solidFill>
                  <a:schemeClr val="tx1"/>
                </a:solidFill>
              </a:rPr>
              <a:t>Bug</a:t>
            </a:r>
            <a:r>
              <a:rPr spc="-180" dirty="0">
                <a:solidFill>
                  <a:schemeClr val="tx1"/>
                </a:solidFill>
              </a:rPr>
              <a:t> </a:t>
            </a:r>
            <a:r>
              <a:rPr spc="-130" dirty="0">
                <a:solidFill>
                  <a:schemeClr val="tx1"/>
                </a:solidFill>
              </a:rPr>
              <a:t>Tracker</a:t>
            </a:r>
          </a:p>
        </p:txBody>
      </p:sp>
      <p:sp>
        <p:nvSpPr>
          <p:cNvPr id="7" name="object 7"/>
          <p:cNvSpPr txBox="1"/>
          <p:nvPr/>
        </p:nvSpPr>
        <p:spPr>
          <a:xfrm>
            <a:off x="8099806" y="4931664"/>
            <a:ext cx="231140" cy="141064"/>
          </a:xfrm>
          <a:prstGeom prst="rect">
            <a:avLst/>
          </a:prstGeom>
        </p:spPr>
        <p:txBody>
          <a:bodyPr vert="horz" wrap="square" lIns="0" tIns="0" rIns="0" bIns="0" rtlCol="0">
            <a:spAutoFit/>
          </a:bodyPr>
          <a:lstStyle/>
          <a:p>
            <a:pPr marL="12700">
              <a:lnSpc>
                <a:spcPts val="1100"/>
              </a:lnSpc>
            </a:pPr>
            <a:r>
              <a:rPr sz="1050" dirty="0">
                <a:solidFill>
                  <a:srgbClr val="FFFFFF"/>
                </a:solidFill>
                <a:latin typeface="Calibri"/>
                <a:cs typeface="Calibri"/>
              </a:rPr>
              <a:t>530</a:t>
            </a:r>
            <a:endParaRPr sz="1050">
              <a:latin typeface="Calibri"/>
              <a:cs typeface="Calibri"/>
            </a:endParaRPr>
          </a:p>
        </p:txBody>
      </p:sp>
      <p:sp>
        <p:nvSpPr>
          <p:cNvPr id="5" name="object 5"/>
          <p:cNvSpPr txBox="1"/>
          <p:nvPr/>
        </p:nvSpPr>
        <p:spPr>
          <a:xfrm>
            <a:off x="810259" y="1263928"/>
            <a:ext cx="7607934" cy="2687915"/>
          </a:xfrm>
          <a:prstGeom prst="rect">
            <a:avLst/>
          </a:prstGeom>
        </p:spPr>
        <p:txBody>
          <a:bodyPr vert="horz" wrap="square" lIns="0" tIns="160020" rIns="0" bIns="0" rtlCol="0">
            <a:spAutoFit/>
          </a:bodyPr>
          <a:lstStyle/>
          <a:p>
            <a:pPr marL="12700">
              <a:lnSpc>
                <a:spcPct val="100000"/>
              </a:lnSpc>
              <a:spcBef>
                <a:spcPts val="1260"/>
              </a:spcBef>
            </a:pPr>
            <a:r>
              <a:rPr sz="2000" b="1" spc="-5" dirty="0">
                <a:solidFill>
                  <a:srgbClr val="404040"/>
                </a:solidFill>
                <a:latin typeface="Calibri"/>
                <a:cs typeface="Calibri"/>
              </a:rPr>
              <a:t>Installation</a:t>
            </a:r>
            <a:endParaRPr sz="2000">
              <a:latin typeface="Calibri"/>
              <a:cs typeface="Calibri"/>
            </a:endParaRPr>
          </a:p>
          <a:p>
            <a:pPr marL="104139" marR="5080" indent="-92075">
              <a:lnSpc>
                <a:spcPts val="2160"/>
              </a:lnSpc>
              <a:spcBef>
                <a:spcPts val="1435"/>
              </a:spcBef>
              <a:buClr>
                <a:srgbClr val="D24717"/>
              </a:buClr>
              <a:buFont typeface="Wingdings"/>
              <a:buChar char=""/>
              <a:tabLst>
                <a:tab pos="271145" algn="l"/>
              </a:tabLst>
            </a:pPr>
            <a:r>
              <a:rPr sz="2000" dirty="0">
                <a:solidFill>
                  <a:srgbClr val="404040"/>
                </a:solidFill>
                <a:latin typeface="Calibri"/>
                <a:cs typeface="Calibri"/>
              </a:rPr>
              <a:t>Il donne la </a:t>
            </a:r>
            <a:r>
              <a:rPr sz="2000" spc="-10" dirty="0">
                <a:solidFill>
                  <a:srgbClr val="404040"/>
                </a:solidFill>
                <a:latin typeface="Calibri"/>
                <a:cs typeface="Calibri"/>
              </a:rPr>
              <a:t>possibilité </a:t>
            </a:r>
            <a:r>
              <a:rPr sz="2000" spc="-5" dirty="0">
                <a:solidFill>
                  <a:srgbClr val="404040"/>
                </a:solidFill>
                <a:latin typeface="Calibri"/>
                <a:cs typeface="Calibri"/>
              </a:rPr>
              <a:t>d’installer des plugins (plugiciels) comme </a:t>
            </a:r>
            <a:r>
              <a:rPr sz="2000" spc="-10" dirty="0">
                <a:solidFill>
                  <a:srgbClr val="404040"/>
                </a:solidFill>
                <a:latin typeface="Calibri"/>
                <a:cs typeface="Calibri"/>
              </a:rPr>
              <a:t>LDAP  </a:t>
            </a:r>
            <a:r>
              <a:rPr sz="2000" dirty="0">
                <a:solidFill>
                  <a:srgbClr val="404040"/>
                </a:solidFill>
                <a:latin typeface="Calibri"/>
                <a:cs typeface="Calibri"/>
              </a:rPr>
              <a:t>pour </a:t>
            </a:r>
            <a:r>
              <a:rPr sz="2000" spc="-15" dirty="0">
                <a:solidFill>
                  <a:srgbClr val="404040"/>
                </a:solidFill>
                <a:latin typeface="Calibri"/>
                <a:cs typeface="Calibri"/>
              </a:rPr>
              <a:t>l’authentification </a:t>
            </a:r>
            <a:r>
              <a:rPr sz="2000" spc="-5" dirty="0">
                <a:solidFill>
                  <a:srgbClr val="404040"/>
                </a:solidFill>
                <a:latin typeface="Calibri"/>
                <a:cs typeface="Calibri"/>
              </a:rPr>
              <a:t>ou encore </a:t>
            </a:r>
            <a:r>
              <a:rPr sz="2000" spc="-20" dirty="0">
                <a:solidFill>
                  <a:srgbClr val="404040"/>
                </a:solidFill>
                <a:latin typeface="Calibri"/>
                <a:cs typeface="Calibri"/>
              </a:rPr>
              <a:t>Gravatar </a:t>
            </a:r>
            <a:r>
              <a:rPr sz="2000" dirty="0">
                <a:solidFill>
                  <a:srgbClr val="404040"/>
                </a:solidFill>
                <a:latin typeface="Calibri"/>
                <a:cs typeface="Calibri"/>
              </a:rPr>
              <a:t>pour </a:t>
            </a:r>
            <a:r>
              <a:rPr sz="2000" spc="-20" dirty="0">
                <a:solidFill>
                  <a:srgbClr val="404040"/>
                </a:solidFill>
                <a:latin typeface="Calibri"/>
                <a:cs typeface="Calibri"/>
              </a:rPr>
              <a:t>l’ajout </a:t>
            </a:r>
            <a:r>
              <a:rPr sz="2000" spc="-5" dirty="0">
                <a:solidFill>
                  <a:srgbClr val="404040"/>
                </a:solidFill>
                <a:latin typeface="Calibri"/>
                <a:cs typeface="Calibri"/>
              </a:rPr>
              <a:t>de photo de </a:t>
            </a:r>
            <a:r>
              <a:rPr sz="2000" spc="-10" dirty="0">
                <a:solidFill>
                  <a:srgbClr val="404040"/>
                </a:solidFill>
                <a:latin typeface="Calibri"/>
                <a:cs typeface="Calibri"/>
              </a:rPr>
              <a:t>profil  </a:t>
            </a:r>
            <a:r>
              <a:rPr sz="2000" dirty="0">
                <a:solidFill>
                  <a:srgbClr val="404040"/>
                </a:solidFill>
                <a:latin typeface="Calibri"/>
                <a:cs typeface="Calibri"/>
              </a:rPr>
              <a:t>pour </a:t>
            </a:r>
            <a:r>
              <a:rPr sz="2000" spc="-5" dirty="0">
                <a:solidFill>
                  <a:srgbClr val="404040"/>
                </a:solidFill>
                <a:latin typeface="Calibri"/>
                <a:cs typeface="Calibri"/>
              </a:rPr>
              <a:t>l’identification des messages sur un </a:t>
            </a:r>
            <a:r>
              <a:rPr sz="2000" spc="-10" dirty="0">
                <a:solidFill>
                  <a:srgbClr val="404040"/>
                </a:solidFill>
                <a:latin typeface="Calibri"/>
                <a:cs typeface="Calibri"/>
              </a:rPr>
              <a:t>post </a:t>
            </a:r>
            <a:r>
              <a:rPr sz="2000" spc="-5" dirty="0">
                <a:solidFill>
                  <a:srgbClr val="404040"/>
                </a:solidFill>
                <a:latin typeface="Calibri"/>
                <a:cs typeface="Calibri"/>
              </a:rPr>
              <a:t>ou un</a:t>
            </a:r>
            <a:r>
              <a:rPr sz="2000" spc="25" dirty="0">
                <a:solidFill>
                  <a:srgbClr val="404040"/>
                </a:solidFill>
                <a:latin typeface="Calibri"/>
                <a:cs typeface="Calibri"/>
              </a:rPr>
              <a:t> </a:t>
            </a:r>
            <a:r>
              <a:rPr sz="2000" spc="-10" dirty="0">
                <a:solidFill>
                  <a:srgbClr val="404040"/>
                </a:solidFill>
                <a:latin typeface="Calibri"/>
                <a:cs typeface="Calibri"/>
              </a:rPr>
              <a:t>commentaire.</a:t>
            </a:r>
            <a:endParaRPr sz="2000">
              <a:latin typeface="Calibri"/>
              <a:cs typeface="Calibri"/>
            </a:endParaRPr>
          </a:p>
          <a:p>
            <a:pPr marL="270510" indent="-258445">
              <a:lnSpc>
                <a:spcPts val="2280"/>
              </a:lnSpc>
              <a:spcBef>
                <a:spcPts val="1120"/>
              </a:spcBef>
              <a:buClr>
                <a:srgbClr val="D24717"/>
              </a:buClr>
              <a:buFont typeface="Wingdings"/>
              <a:buChar char=""/>
              <a:tabLst>
                <a:tab pos="271145" algn="l"/>
              </a:tabLst>
            </a:pPr>
            <a:r>
              <a:rPr sz="2000" dirty="0">
                <a:solidFill>
                  <a:srgbClr val="404040"/>
                </a:solidFill>
                <a:latin typeface="Calibri"/>
                <a:cs typeface="Calibri"/>
              </a:rPr>
              <a:t>Il a </a:t>
            </a:r>
            <a:r>
              <a:rPr sz="2000" spc="-10" dirty="0">
                <a:solidFill>
                  <a:srgbClr val="404040"/>
                </a:solidFill>
                <a:latin typeface="Calibri"/>
                <a:cs typeface="Calibri"/>
              </a:rPr>
              <a:t>plusieurs concurrents </a:t>
            </a:r>
            <a:r>
              <a:rPr sz="2000" spc="-5" dirty="0">
                <a:solidFill>
                  <a:srgbClr val="404040"/>
                </a:solidFill>
                <a:latin typeface="Calibri"/>
                <a:cs typeface="Calibri"/>
              </a:rPr>
              <a:t>open </a:t>
            </a:r>
            <a:r>
              <a:rPr sz="2000" spc="-10" dirty="0">
                <a:solidFill>
                  <a:srgbClr val="404040"/>
                </a:solidFill>
                <a:latin typeface="Calibri"/>
                <a:cs typeface="Calibri"/>
              </a:rPr>
              <a:t>source </a:t>
            </a:r>
            <a:r>
              <a:rPr sz="2000" dirty="0">
                <a:solidFill>
                  <a:srgbClr val="404040"/>
                </a:solidFill>
                <a:latin typeface="Calibri"/>
                <a:cs typeface="Calibri"/>
              </a:rPr>
              <a:t>comme </a:t>
            </a:r>
            <a:r>
              <a:rPr sz="2000" spc="-10" dirty="0">
                <a:solidFill>
                  <a:srgbClr val="404040"/>
                </a:solidFill>
                <a:latin typeface="Calibri"/>
                <a:cs typeface="Calibri"/>
              </a:rPr>
              <a:t>OpenWorkbench</a:t>
            </a:r>
            <a:r>
              <a:rPr sz="2000" spc="15" dirty="0">
                <a:solidFill>
                  <a:srgbClr val="404040"/>
                </a:solidFill>
                <a:latin typeface="Calibri"/>
                <a:cs typeface="Calibri"/>
              </a:rPr>
              <a:t> </a:t>
            </a:r>
            <a:r>
              <a:rPr sz="2000" spc="-10" dirty="0">
                <a:solidFill>
                  <a:srgbClr val="404040"/>
                </a:solidFill>
                <a:latin typeface="Calibri"/>
                <a:cs typeface="Calibri"/>
              </a:rPr>
              <a:t>et</a:t>
            </a:r>
            <a:endParaRPr sz="2000">
              <a:latin typeface="Calibri"/>
              <a:cs typeface="Calibri"/>
            </a:endParaRPr>
          </a:p>
          <a:p>
            <a:pPr marL="104139">
              <a:lnSpc>
                <a:spcPts val="2280"/>
              </a:lnSpc>
            </a:pPr>
            <a:r>
              <a:rPr sz="2000" spc="-5" dirty="0">
                <a:solidFill>
                  <a:srgbClr val="404040"/>
                </a:solidFill>
                <a:latin typeface="Calibri"/>
                <a:cs typeface="Calibri"/>
              </a:rPr>
              <a:t>Openproj.</a:t>
            </a:r>
            <a:endParaRPr sz="2000">
              <a:latin typeface="Calibri"/>
              <a:cs typeface="Calibri"/>
            </a:endParaRPr>
          </a:p>
          <a:p>
            <a:pPr marL="270510" indent="-258445">
              <a:lnSpc>
                <a:spcPct val="100000"/>
              </a:lnSpc>
              <a:spcBef>
                <a:spcPts val="1170"/>
              </a:spcBef>
              <a:buClr>
                <a:srgbClr val="D24717"/>
              </a:buClr>
              <a:buFont typeface="Wingdings"/>
              <a:buChar char=""/>
              <a:tabLst>
                <a:tab pos="271145" algn="l"/>
              </a:tabLst>
            </a:pPr>
            <a:r>
              <a:rPr sz="2000" spc="-15" dirty="0">
                <a:solidFill>
                  <a:srgbClr val="404040"/>
                </a:solidFill>
                <a:latin typeface="Calibri"/>
                <a:cs typeface="Calibri"/>
              </a:rPr>
              <a:t>Ref </a:t>
            </a:r>
            <a:r>
              <a:rPr sz="2000" dirty="0">
                <a:solidFill>
                  <a:srgbClr val="404040"/>
                </a:solidFill>
                <a:latin typeface="Calibri"/>
                <a:cs typeface="Calibri"/>
              </a:rPr>
              <a:t>:</a:t>
            </a:r>
            <a:r>
              <a:rPr sz="2000" spc="125" dirty="0">
                <a:solidFill>
                  <a:srgbClr val="CC9900"/>
                </a:solidFill>
                <a:latin typeface="Calibri"/>
                <a:cs typeface="Calibri"/>
              </a:rPr>
              <a:t> </a:t>
            </a:r>
            <a:r>
              <a:rPr sz="1400" u="sng" spc="-10" dirty="0">
                <a:solidFill>
                  <a:srgbClr val="CC9900"/>
                </a:solidFill>
                <a:uFill>
                  <a:solidFill>
                    <a:srgbClr val="CC9900"/>
                  </a:solidFill>
                </a:uFill>
                <a:latin typeface="Calibri"/>
                <a:cs typeface="Calibri"/>
                <a:hlinkClick r:id="rId2"/>
              </a:rPr>
              <a:t>https://www.supinfo.com/articles/single/9093-installation-configuration-mantis-bug-tracker</a:t>
            </a:r>
            <a:endParaRPr sz="1400">
              <a:latin typeface="Calibri"/>
              <a:cs typeface="Calibri"/>
            </a:endParaRPr>
          </a:p>
        </p:txBody>
      </p:sp>
    </p:spTree>
    <p:extLst>
      <p:ext uri="{BB962C8B-B14F-4D97-AF65-F5344CB8AC3E}">
        <p14:creationId xmlns:p14="http://schemas.microsoft.com/office/powerpoint/2010/main" val="16834995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1842135" cy="568166"/>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tx1"/>
                </a:solidFill>
              </a:rPr>
              <a:t>Bugzilla</a:t>
            </a:r>
          </a:p>
        </p:txBody>
      </p:sp>
      <p:sp>
        <p:nvSpPr>
          <p:cNvPr id="5" name="object 5"/>
          <p:cNvSpPr txBox="1"/>
          <p:nvPr/>
        </p:nvSpPr>
        <p:spPr>
          <a:xfrm>
            <a:off x="810259" y="1263928"/>
            <a:ext cx="7697470" cy="2218556"/>
          </a:xfrm>
          <a:prstGeom prst="rect">
            <a:avLst/>
          </a:prstGeom>
        </p:spPr>
        <p:txBody>
          <a:bodyPr vert="horz" wrap="square" lIns="0" tIns="160020" rIns="0" bIns="0" rtlCol="0">
            <a:spAutoFit/>
          </a:bodyPr>
          <a:lstStyle/>
          <a:p>
            <a:pPr marL="12700">
              <a:lnSpc>
                <a:spcPct val="100000"/>
              </a:lnSpc>
              <a:spcBef>
                <a:spcPts val="1260"/>
              </a:spcBef>
            </a:pPr>
            <a:r>
              <a:rPr sz="2000" b="1" spc="-10" dirty="0">
                <a:solidFill>
                  <a:srgbClr val="404040"/>
                </a:solidFill>
                <a:latin typeface="Calibri"/>
                <a:cs typeface="Calibri"/>
              </a:rPr>
              <a:t>Présentation</a:t>
            </a:r>
            <a:endParaRPr sz="2000">
              <a:latin typeface="Calibri"/>
              <a:cs typeface="Calibri"/>
            </a:endParaRPr>
          </a:p>
          <a:p>
            <a:pPr marL="104139" marR="5080" indent="-92075">
              <a:lnSpc>
                <a:spcPct val="90000"/>
              </a:lnSpc>
              <a:spcBef>
                <a:spcPts val="1400"/>
              </a:spcBef>
              <a:buClr>
                <a:srgbClr val="D24717"/>
              </a:buClr>
              <a:buFont typeface="Wingdings"/>
              <a:buChar char=""/>
              <a:tabLst>
                <a:tab pos="271145" algn="l"/>
              </a:tabLst>
            </a:pPr>
            <a:r>
              <a:rPr sz="2000" dirty="0">
                <a:solidFill>
                  <a:srgbClr val="404040"/>
                </a:solidFill>
                <a:latin typeface="Calibri"/>
                <a:cs typeface="Calibri"/>
              </a:rPr>
              <a:t>Bugzilla </a:t>
            </a:r>
            <a:r>
              <a:rPr sz="2000" spc="-10" dirty="0">
                <a:solidFill>
                  <a:srgbClr val="404040"/>
                </a:solidFill>
                <a:latin typeface="Calibri"/>
                <a:cs typeface="Calibri"/>
              </a:rPr>
              <a:t>est </a:t>
            </a:r>
            <a:r>
              <a:rPr sz="2000" dirty="0">
                <a:solidFill>
                  <a:srgbClr val="404040"/>
                </a:solidFill>
                <a:latin typeface="Calibri"/>
                <a:cs typeface="Calibri"/>
              </a:rPr>
              <a:t>un </a:t>
            </a:r>
            <a:r>
              <a:rPr sz="2000" spc="-5" dirty="0">
                <a:solidFill>
                  <a:srgbClr val="404040"/>
                </a:solidFill>
                <a:latin typeface="Calibri"/>
                <a:cs typeface="Calibri"/>
              </a:rPr>
              <a:t>outil </a:t>
            </a:r>
            <a:r>
              <a:rPr sz="2000" spc="-10" dirty="0">
                <a:solidFill>
                  <a:srgbClr val="404040"/>
                </a:solidFill>
                <a:latin typeface="Calibri"/>
                <a:cs typeface="Calibri"/>
              </a:rPr>
              <a:t>permettant </a:t>
            </a:r>
            <a:r>
              <a:rPr sz="2000" dirty="0">
                <a:solidFill>
                  <a:srgbClr val="404040"/>
                </a:solidFill>
                <a:latin typeface="Calibri"/>
                <a:cs typeface="Calibri"/>
              </a:rPr>
              <a:t>de </a:t>
            </a:r>
            <a:r>
              <a:rPr sz="2000" spc="-15" dirty="0">
                <a:solidFill>
                  <a:srgbClr val="404040"/>
                </a:solidFill>
                <a:latin typeface="Calibri"/>
                <a:cs typeface="Calibri"/>
              </a:rPr>
              <a:t>faire </a:t>
            </a:r>
            <a:r>
              <a:rPr sz="2000" spc="-5" dirty="0">
                <a:solidFill>
                  <a:srgbClr val="404040"/>
                </a:solidFill>
                <a:latin typeface="Calibri"/>
                <a:cs typeface="Calibri"/>
              </a:rPr>
              <a:t>des </a:t>
            </a:r>
            <a:r>
              <a:rPr sz="2000" dirty="0">
                <a:solidFill>
                  <a:srgbClr val="404040"/>
                </a:solidFill>
                <a:latin typeface="Calibri"/>
                <a:cs typeface="Calibri"/>
              </a:rPr>
              <a:t>demandes de </a:t>
            </a:r>
            <a:r>
              <a:rPr sz="2000" spc="-5" dirty="0">
                <a:solidFill>
                  <a:srgbClr val="404040"/>
                </a:solidFill>
                <a:latin typeface="Calibri"/>
                <a:cs typeface="Calibri"/>
              </a:rPr>
              <a:t>modifications  ou </a:t>
            </a:r>
            <a:r>
              <a:rPr sz="2000" spc="-10" dirty="0">
                <a:solidFill>
                  <a:srgbClr val="404040"/>
                </a:solidFill>
                <a:latin typeface="Calibri"/>
                <a:cs typeface="Calibri"/>
              </a:rPr>
              <a:t>d'améliorations </a:t>
            </a:r>
            <a:r>
              <a:rPr sz="2000" spc="-5" dirty="0">
                <a:solidFill>
                  <a:srgbClr val="404040"/>
                </a:solidFill>
                <a:latin typeface="Calibri"/>
                <a:cs typeface="Calibri"/>
              </a:rPr>
              <a:t>sur les </a:t>
            </a:r>
            <a:r>
              <a:rPr sz="2000" spc="-10" dirty="0">
                <a:solidFill>
                  <a:srgbClr val="404040"/>
                </a:solidFill>
                <a:latin typeface="Calibri"/>
                <a:cs typeface="Calibri"/>
              </a:rPr>
              <a:t>projets </a:t>
            </a:r>
            <a:r>
              <a:rPr sz="2000" dirty="0">
                <a:solidFill>
                  <a:srgbClr val="404040"/>
                </a:solidFill>
                <a:latin typeface="Calibri"/>
                <a:cs typeface="Calibri"/>
              </a:rPr>
              <a:t>en </a:t>
            </a:r>
            <a:r>
              <a:rPr sz="2000" spc="-10" dirty="0">
                <a:solidFill>
                  <a:srgbClr val="404040"/>
                </a:solidFill>
                <a:latin typeface="Calibri"/>
                <a:cs typeface="Calibri"/>
              </a:rPr>
              <a:t>cours </a:t>
            </a:r>
            <a:r>
              <a:rPr sz="2000" spc="-5" dirty="0">
                <a:solidFill>
                  <a:srgbClr val="404040"/>
                </a:solidFill>
                <a:latin typeface="Calibri"/>
                <a:cs typeface="Calibri"/>
              </a:rPr>
              <a:t>ou </a:t>
            </a:r>
            <a:r>
              <a:rPr sz="2000" spc="-15" dirty="0">
                <a:solidFill>
                  <a:srgbClr val="404040"/>
                </a:solidFill>
                <a:latin typeface="Calibri"/>
                <a:cs typeface="Calibri"/>
              </a:rPr>
              <a:t>existants, </a:t>
            </a:r>
            <a:r>
              <a:rPr sz="2000" spc="-5" dirty="0">
                <a:solidFill>
                  <a:srgbClr val="404040"/>
                </a:solidFill>
                <a:latin typeface="Calibri"/>
                <a:cs typeface="Calibri"/>
              </a:rPr>
              <a:t>signaler des  </a:t>
            </a:r>
            <a:r>
              <a:rPr sz="2000" spc="-10" dirty="0">
                <a:solidFill>
                  <a:srgbClr val="404040"/>
                </a:solidFill>
                <a:latin typeface="Calibri"/>
                <a:cs typeface="Calibri"/>
              </a:rPr>
              <a:t>problèmes </a:t>
            </a:r>
            <a:r>
              <a:rPr sz="2000" spc="-5" dirty="0">
                <a:solidFill>
                  <a:srgbClr val="404040"/>
                </a:solidFill>
                <a:latin typeface="Calibri"/>
                <a:cs typeface="Calibri"/>
              </a:rPr>
              <a:t>ou des corrections, </a:t>
            </a:r>
            <a:r>
              <a:rPr sz="2000" spc="-10" dirty="0">
                <a:solidFill>
                  <a:srgbClr val="404040"/>
                </a:solidFill>
                <a:latin typeface="Calibri"/>
                <a:cs typeface="Calibri"/>
              </a:rPr>
              <a:t>et </a:t>
            </a:r>
            <a:r>
              <a:rPr sz="2000" spc="-5" dirty="0">
                <a:solidFill>
                  <a:srgbClr val="404040"/>
                </a:solidFill>
                <a:latin typeface="Calibri"/>
                <a:cs typeface="Calibri"/>
              </a:rPr>
              <a:t>ensuite </a:t>
            </a:r>
            <a:r>
              <a:rPr sz="2000" spc="-15" dirty="0">
                <a:solidFill>
                  <a:srgbClr val="404040"/>
                </a:solidFill>
                <a:latin typeface="Calibri"/>
                <a:cs typeface="Calibri"/>
              </a:rPr>
              <a:t>d'avoir </a:t>
            </a:r>
            <a:r>
              <a:rPr sz="2000" dirty="0">
                <a:solidFill>
                  <a:srgbClr val="404040"/>
                </a:solidFill>
                <a:latin typeface="Calibri"/>
                <a:cs typeface="Calibri"/>
              </a:rPr>
              <a:t>un </a:t>
            </a:r>
            <a:r>
              <a:rPr sz="2000" spc="-15" dirty="0">
                <a:solidFill>
                  <a:srgbClr val="404040"/>
                </a:solidFill>
                <a:latin typeface="Calibri"/>
                <a:cs typeface="Calibri"/>
              </a:rPr>
              <a:t>contrôle </a:t>
            </a:r>
            <a:r>
              <a:rPr sz="2000" spc="-10" dirty="0">
                <a:solidFill>
                  <a:srgbClr val="404040"/>
                </a:solidFill>
                <a:latin typeface="Calibri"/>
                <a:cs typeface="Calibri"/>
              </a:rPr>
              <a:t>total et </a:t>
            </a:r>
            <a:r>
              <a:rPr sz="2000" dirty="0">
                <a:solidFill>
                  <a:srgbClr val="404040"/>
                </a:solidFill>
                <a:latin typeface="Calibri"/>
                <a:cs typeface="Calibri"/>
              </a:rPr>
              <a:t>un  </a:t>
            </a:r>
            <a:r>
              <a:rPr sz="2000" spc="-5" dirty="0">
                <a:solidFill>
                  <a:srgbClr val="404040"/>
                </a:solidFill>
                <a:latin typeface="Calibri"/>
                <a:cs typeface="Calibri"/>
              </a:rPr>
              <a:t>suivi sur </a:t>
            </a:r>
            <a:r>
              <a:rPr sz="2000" spc="-10" dirty="0">
                <a:solidFill>
                  <a:srgbClr val="404040"/>
                </a:solidFill>
                <a:latin typeface="Calibri"/>
                <a:cs typeface="Calibri"/>
              </a:rPr>
              <a:t>l'avancement </a:t>
            </a:r>
            <a:r>
              <a:rPr sz="2000" dirty="0">
                <a:solidFill>
                  <a:srgbClr val="404040"/>
                </a:solidFill>
                <a:latin typeface="Calibri"/>
                <a:cs typeface="Calibri"/>
              </a:rPr>
              <a:t>des</a:t>
            </a:r>
            <a:r>
              <a:rPr sz="2000" spc="25" dirty="0">
                <a:solidFill>
                  <a:srgbClr val="404040"/>
                </a:solidFill>
                <a:latin typeface="Calibri"/>
                <a:cs typeface="Calibri"/>
              </a:rPr>
              <a:t> </a:t>
            </a:r>
            <a:r>
              <a:rPr sz="2000" spc="-15" dirty="0">
                <a:solidFill>
                  <a:srgbClr val="404040"/>
                </a:solidFill>
                <a:latin typeface="Calibri"/>
                <a:cs typeface="Calibri"/>
              </a:rPr>
              <a:t>travaux.</a:t>
            </a:r>
            <a:endParaRPr sz="2000">
              <a:latin typeface="Calibri"/>
              <a:cs typeface="Calibri"/>
            </a:endParaRPr>
          </a:p>
          <a:p>
            <a:pPr marL="215265" indent="-203200">
              <a:lnSpc>
                <a:spcPct val="100000"/>
              </a:lnSpc>
              <a:spcBef>
                <a:spcPts val="1155"/>
              </a:spcBef>
              <a:buClr>
                <a:srgbClr val="D24717"/>
              </a:buClr>
              <a:buFont typeface="Wingdings"/>
              <a:buChar char=""/>
              <a:tabLst>
                <a:tab pos="215900" algn="l"/>
              </a:tabLst>
            </a:pPr>
            <a:r>
              <a:rPr sz="2000" spc="-20" dirty="0">
                <a:solidFill>
                  <a:srgbClr val="404040"/>
                </a:solidFill>
                <a:latin typeface="Calibri"/>
                <a:cs typeface="Calibri"/>
              </a:rPr>
              <a:t>Ref </a:t>
            </a:r>
            <a:r>
              <a:rPr sz="2000" dirty="0">
                <a:solidFill>
                  <a:srgbClr val="404040"/>
                </a:solidFill>
                <a:latin typeface="Calibri"/>
                <a:cs typeface="Calibri"/>
              </a:rPr>
              <a:t>:</a:t>
            </a:r>
            <a:r>
              <a:rPr sz="2000" spc="70" dirty="0">
                <a:solidFill>
                  <a:srgbClr val="CC9900"/>
                </a:solidFill>
                <a:latin typeface="Calibri"/>
                <a:cs typeface="Calibri"/>
              </a:rPr>
              <a:t> </a:t>
            </a:r>
            <a:r>
              <a:rPr sz="1400" u="sng" spc="-10" dirty="0">
                <a:solidFill>
                  <a:srgbClr val="CC9900"/>
                </a:solidFill>
                <a:uFill>
                  <a:solidFill>
                    <a:srgbClr val="CC9900"/>
                  </a:solidFill>
                </a:uFill>
                <a:latin typeface="Calibri"/>
                <a:cs typeface="Calibri"/>
              </a:rPr>
              <a:t>https://developer.mozilla.org/fr/docs/Recommandations_pour_l'%C3%A9criture_d'un_bug</a:t>
            </a:r>
            <a:endParaRPr sz="1400">
              <a:latin typeface="Calibri"/>
              <a:cs typeface="Calibri"/>
            </a:endParaRPr>
          </a:p>
        </p:txBody>
      </p:sp>
      <p:sp>
        <p:nvSpPr>
          <p:cNvPr id="6" name="object 6"/>
          <p:cNvSpPr/>
          <p:nvPr/>
        </p:nvSpPr>
        <p:spPr>
          <a:xfrm>
            <a:off x="7805928" y="133730"/>
            <a:ext cx="1030224" cy="10195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098814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579" y="388656"/>
            <a:ext cx="1842135" cy="751488"/>
          </a:xfrm>
          <a:prstGeom prst="rect">
            <a:avLst/>
          </a:prstGeom>
        </p:spPr>
        <p:txBody>
          <a:bodyPr vert="horz" wrap="square" lIns="0" tIns="12700" rIns="0" bIns="0" rtlCol="0">
            <a:spAutoFit/>
          </a:bodyPr>
          <a:lstStyle/>
          <a:p>
            <a:pPr marL="12700">
              <a:lnSpc>
                <a:spcPct val="100000"/>
              </a:lnSpc>
              <a:spcBef>
                <a:spcPts val="100"/>
              </a:spcBef>
            </a:pPr>
            <a:r>
              <a:rPr sz="4800" b="1" spc="-50" dirty="0">
                <a:latin typeface="Calibri Light"/>
                <a:cs typeface="Calibri Light"/>
              </a:rPr>
              <a:t>Bugzilla</a:t>
            </a:r>
            <a:endParaRPr sz="4800" b="1" dirty="0">
              <a:latin typeface="Calibri Light"/>
              <a:cs typeface="Calibri Light"/>
            </a:endParaRPr>
          </a:p>
        </p:txBody>
      </p:sp>
      <p:sp>
        <p:nvSpPr>
          <p:cNvPr id="3" name="object 3"/>
          <p:cNvSpPr txBox="1"/>
          <p:nvPr/>
        </p:nvSpPr>
        <p:spPr>
          <a:xfrm>
            <a:off x="810260" y="1373982"/>
            <a:ext cx="1374775" cy="321242"/>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04040"/>
                </a:solidFill>
                <a:latin typeface="Calibri"/>
                <a:cs typeface="Calibri"/>
              </a:rPr>
              <a:t>Présentation</a:t>
            </a:r>
            <a:endParaRPr sz="2000">
              <a:latin typeface="Calibri"/>
              <a:cs typeface="Calibri"/>
            </a:endParaRPr>
          </a:p>
        </p:txBody>
      </p:sp>
      <p:sp>
        <p:nvSpPr>
          <p:cNvPr id="4" name="object 4"/>
          <p:cNvSpPr/>
          <p:nvPr/>
        </p:nvSpPr>
        <p:spPr>
          <a:xfrm>
            <a:off x="7805928" y="133730"/>
            <a:ext cx="1030224" cy="10195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67384" y="1873104"/>
            <a:ext cx="6409957" cy="206479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64402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717" y="618070"/>
            <a:ext cx="3819525" cy="412934"/>
          </a:xfrm>
          <a:prstGeom prst="rect">
            <a:avLst/>
          </a:prstGeom>
        </p:spPr>
        <p:txBody>
          <a:bodyPr vert="horz" wrap="square" lIns="0" tIns="12700" rIns="0" bIns="0" rtlCol="0">
            <a:spAutoFit/>
          </a:bodyPr>
          <a:lstStyle/>
          <a:p>
            <a:pPr marL="12700">
              <a:lnSpc>
                <a:spcPct val="100000"/>
              </a:lnSpc>
              <a:spcBef>
                <a:spcPts val="100"/>
              </a:spcBef>
            </a:pPr>
            <a:r>
              <a:rPr sz="2600" spc="25" dirty="0">
                <a:solidFill>
                  <a:srgbClr val="1A1A1A"/>
                </a:solidFill>
              </a:rPr>
              <a:t>Objectifs</a:t>
            </a:r>
            <a:r>
              <a:rPr sz="2600" spc="-225" dirty="0">
                <a:solidFill>
                  <a:srgbClr val="1A1A1A"/>
                </a:solidFill>
              </a:rPr>
              <a:t> </a:t>
            </a:r>
            <a:r>
              <a:rPr sz="2600" spc="125" dirty="0">
                <a:solidFill>
                  <a:srgbClr val="1A1A1A"/>
                </a:solidFill>
              </a:rPr>
              <a:t>pédagogiques</a:t>
            </a:r>
            <a:endParaRPr sz="2600"/>
          </a:p>
        </p:txBody>
      </p:sp>
      <p:sp>
        <p:nvSpPr>
          <p:cNvPr id="3" name="object 3"/>
          <p:cNvSpPr txBox="1"/>
          <p:nvPr/>
        </p:nvSpPr>
        <p:spPr>
          <a:xfrm>
            <a:off x="457200" y="1255672"/>
            <a:ext cx="8075930" cy="3184462"/>
          </a:xfrm>
          <a:prstGeom prst="rect">
            <a:avLst/>
          </a:prstGeom>
        </p:spPr>
        <p:txBody>
          <a:bodyPr vert="horz" wrap="square" lIns="0" tIns="12700" rIns="0" bIns="0" rtlCol="0">
            <a:spAutoFit/>
          </a:bodyPr>
          <a:lstStyle/>
          <a:p>
            <a:pPr marL="285750" lvl="1" indent="-285750">
              <a:spcBef>
                <a:spcPts val="100"/>
              </a:spcBef>
              <a:buFont typeface="Arial" panose="020B0604020202020204" pitchFamily="34" charset="0"/>
              <a:buChar char="•"/>
            </a:pPr>
            <a:endParaRPr lang="en-US" spc="50" dirty="0">
              <a:solidFill>
                <a:srgbClr val="595959"/>
              </a:solidFill>
              <a:latin typeface="Century Gothic" panose="020B0502020202020204" pitchFamily="34" charset="0"/>
              <a:cs typeface="Tahoma"/>
            </a:endParaRP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Connaître les différentes étapes du cycle de vie logiciel</a:t>
            </a: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Construire et déployer une infrastructure développement</a:t>
            </a: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Mettre en place les outils de construction et les tests d'intégration</a:t>
            </a: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S'approprier les bonnes pratiques des </a:t>
            </a:r>
            <a:r>
              <a:rPr lang="fr-FR" spc="50" dirty="0" err="1">
                <a:solidFill>
                  <a:srgbClr val="595959"/>
                </a:solidFill>
                <a:latin typeface="Century Gothic" panose="020B0502020202020204" pitchFamily="34" charset="0"/>
                <a:cs typeface="Tahoma"/>
              </a:rPr>
              <a:t>process</a:t>
            </a:r>
            <a:r>
              <a:rPr lang="fr-FR" spc="50" dirty="0">
                <a:solidFill>
                  <a:srgbClr val="595959"/>
                </a:solidFill>
                <a:latin typeface="Century Gothic" panose="020B0502020202020204" pitchFamily="34" charset="0"/>
                <a:cs typeface="Tahoma"/>
              </a:rPr>
              <a:t> d'intégration continue</a:t>
            </a: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Appréhender les méthodes de travail collaboratif et communautaire, ainsi que les principaux outils dédiés</a:t>
            </a:r>
          </a:p>
          <a:p>
            <a:pPr marL="285750" lvl="1" indent="-285750">
              <a:spcBef>
                <a:spcPts val="100"/>
              </a:spcBef>
              <a:buFont typeface="Arial" panose="020B0604020202020204" pitchFamily="34" charset="0"/>
              <a:buChar char="•"/>
            </a:pPr>
            <a:r>
              <a:rPr lang="fr-FR" spc="50" dirty="0">
                <a:solidFill>
                  <a:srgbClr val="595959"/>
                </a:solidFill>
                <a:latin typeface="Century Gothic" panose="020B0502020202020204" pitchFamily="34" charset="0"/>
                <a:cs typeface="Tahoma"/>
              </a:rPr>
              <a:t>Savoir évaluer les risques et assurer les liens avec les utilisateurs finaux</a:t>
            </a:r>
          </a:p>
          <a:p>
            <a:pPr marL="742950" lvl="1" indent="-285750" defTabSz="457200">
              <a:lnSpc>
                <a:spcPts val="2107"/>
              </a:lnSpc>
              <a:spcBef>
                <a:spcPct val="20000"/>
              </a:spcBef>
              <a:buFontTx/>
              <a:buChar char="-"/>
            </a:pPr>
            <a:endParaRPr lang="fr-FR" dirty="0">
              <a:solidFill>
                <a:srgbClr val="404040"/>
              </a:solidFill>
              <a:latin typeface="Century Gothic"/>
              <a:ea typeface="ＭＳ Ｐゴシック" charset="0"/>
              <a:cs typeface="ＭＳ Ｐゴシック" charset="0"/>
            </a:endParaRPr>
          </a:p>
        </p:txBody>
      </p:sp>
      <p:sp>
        <p:nvSpPr>
          <p:cNvPr id="4" name="object 4"/>
          <p:cNvSpPr/>
          <p:nvPr/>
        </p:nvSpPr>
        <p:spPr>
          <a:xfrm>
            <a:off x="6324600" y="3787257"/>
            <a:ext cx="1430953" cy="12763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55357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4" name="object 2"/>
          <p:cNvSpPr/>
          <p:nvPr/>
        </p:nvSpPr>
        <p:spPr>
          <a:xfrm>
            <a:off x="-26082" y="819149"/>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551783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579" y="388656"/>
            <a:ext cx="1842135" cy="751488"/>
          </a:xfrm>
          <a:prstGeom prst="rect">
            <a:avLst/>
          </a:prstGeom>
        </p:spPr>
        <p:txBody>
          <a:bodyPr vert="horz" wrap="square" lIns="0" tIns="12700" rIns="0" bIns="0" rtlCol="0">
            <a:spAutoFit/>
          </a:bodyPr>
          <a:lstStyle/>
          <a:p>
            <a:pPr marL="12700">
              <a:lnSpc>
                <a:spcPct val="100000"/>
              </a:lnSpc>
              <a:spcBef>
                <a:spcPts val="100"/>
              </a:spcBef>
            </a:pPr>
            <a:r>
              <a:rPr sz="4800" b="1" spc="-50" dirty="0">
                <a:latin typeface="Calibri Light"/>
                <a:cs typeface="Calibri Light"/>
              </a:rPr>
              <a:t>Bugzilla</a:t>
            </a:r>
            <a:endParaRPr sz="4800" b="1" dirty="0">
              <a:latin typeface="Calibri Light"/>
              <a:cs typeface="Calibri Light"/>
            </a:endParaRPr>
          </a:p>
        </p:txBody>
      </p:sp>
      <p:sp>
        <p:nvSpPr>
          <p:cNvPr id="4" name="object 4"/>
          <p:cNvSpPr/>
          <p:nvPr/>
        </p:nvSpPr>
        <p:spPr>
          <a:xfrm>
            <a:off x="7805928" y="133730"/>
            <a:ext cx="1030224" cy="1019556"/>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1400539" y="1633061"/>
            <a:ext cx="5628629" cy="219313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027255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579" y="388656"/>
            <a:ext cx="1842135" cy="751488"/>
          </a:xfrm>
          <a:prstGeom prst="rect">
            <a:avLst/>
          </a:prstGeom>
        </p:spPr>
        <p:txBody>
          <a:bodyPr vert="horz" wrap="square" lIns="0" tIns="12700" rIns="0" bIns="0" rtlCol="0">
            <a:spAutoFit/>
          </a:bodyPr>
          <a:lstStyle/>
          <a:p>
            <a:pPr marL="12700">
              <a:lnSpc>
                <a:spcPct val="100000"/>
              </a:lnSpc>
              <a:spcBef>
                <a:spcPts val="100"/>
              </a:spcBef>
            </a:pPr>
            <a:r>
              <a:rPr sz="4800" b="1" spc="-50" dirty="0">
                <a:latin typeface="Calibri Light"/>
                <a:cs typeface="Calibri Light"/>
              </a:rPr>
              <a:t>Bugzilla</a:t>
            </a:r>
            <a:endParaRPr sz="4800" b="1" dirty="0">
              <a:latin typeface="Calibri Light"/>
              <a:cs typeface="Calibri Light"/>
            </a:endParaRPr>
          </a:p>
        </p:txBody>
      </p:sp>
      <p:sp>
        <p:nvSpPr>
          <p:cNvPr id="4" name="object 4"/>
          <p:cNvSpPr/>
          <p:nvPr/>
        </p:nvSpPr>
        <p:spPr>
          <a:xfrm>
            <a:off x="7805928" y="133730"/>
            <a:ext cx="1030224" cy="1019556"/>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1219200" y="1581150"/>
            <a:ext cx="6097120" cy="281436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962585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566920" cy="568166"/>
          </a:xfrm>
          <a:prstGeom prst="rect">
            <a:avLst/>
          </a:prstGeom>
        </p:spPr>
        <p:txBody>
          <a:bodyPr vert="horz" wrap="square" lIns="0" tIns="12700" rIns="0" bIns="0" rtlCol="0">
            <a:spAutoFit/>
          </a:bodyPr>
          <a:lstStyle/>
          <a:p>
            <a:pPr marL="12700">
              <a:lnSpc>
                <a:spcPct val="100000"/>
              </a:lnSpc>
              <a:spcBef>
                <a:spcPts val="100"/>
              </a:spcBef>
            </a:pPr>
            <a:r>
              <a:rPr lang="en-US" spc="-55" dirty="0">
                <a:solidFill>
                  <a:schemeClr val="tx1"/>
                </a:solidFill>
              </a:rPr>
              <a:t>JIRA</a:t>
            </a:r>
            <a:endParaRPr spc="-130" dirty="0">
              <a:solidFill>
                <a:schemeClr val="tx1"/>
              </a:solidFill>
            </a:endParaRPr>
          </a:p>
        </p:txBody>
      </p:sp>
      <p:sp>
        <p:nvSpPr>
          <p:cNvPr id="6" name="object 6"/>
          <p:cNvSpPr txBox="1"/>
          <p:nvPr/>
        </p:nvSpPr>
        <p:spPr>
          <a:xfrm>
            <a:off x="3465957" y="4937550"/>
            <a:ext cx="2214880" cy="128240"/>
          </a:xfrm>
          <a:prstGeom prst="rect">
            <a:avLst/>
          </a:prstGeom>
        </p:spPr>
        <p:txBody>
          <a:bodyPr vert="horz" wrap="square" lIns="0" tIns="0" rIns="0" bIns="0" rtlCol="0">
            <a:spAutoFit/>
          </a:bodyPr>
          <a:lstStyle/>
          <a:p>
            <a:pPr marL="12700">
              <a:lnSpc>
                <a:spcPts val="955"/>
              </a:lnSpc>
            </a:pPr>
            <a:r>
              <a:rPr sz="900" spc="-5" dirty="0">
                <a:solidFill>
                  <a:srgbClr val="FFFFFF"/>
                </a:solidFill>
                <a:latin typeface="Calibri"/>
                <a:cs typeface="Calibri"/>
              </a:rPr>
              <a:t>USINE LOGICIELLE </a:t>
            </a:r>
            <a:r>
              <a:rPr sz="900" dirty="0">
                <a:solidFill>
                  <a:srgbClr val="FFFFFF"/>
                </a:solidFill>
                <a:latin typeface="Calibri"/>
                <a:cs typeface="Calibri"/>
              </a:rPr>
              <a:t>- © </a:t>
            </a:r>
            <a:r>
              <a:rPr sz="900" spc="-5" dirty="0">
                <a:solidFill>
                  <a:srgbClr val="FFFFFF"/>
                </a:solidFill>
                <a:latin typeface="Calibri"/>
                <a:cs typeface="Calibri"/>
              </a:rPr>
              <a:t>DAVID PLANTROU </a:t>
            </a:r>
            <a:r>
              <a:rPr sz="900" dirty="0">
                <a:solidFill>
                  <a:srgbClr val="FFFFFF"/>
                </a:solidFill>
                <a:latin typeface="Calibri"/>
                <a:cs typeface="Calibri"/>
              </a:rPr>
              <a:t>-</a:t>
            </a:r>
            <a:r>
              <a:rPr sz="900" spc="-80" dirty="0">
                <a:solidFill>
                  <a:srgbClr val="FFFFFF"/>
                </a:solidFill>
                <a:latin typeface="Calibri"/>
                <a:cs typeface="Calibri"/>
              </a:rPr>
              <a:t> </a:t>
            </a:r>
            <a:r>
              <a:rPr sz="900" dirty="0">
                <a:solidFill>
                  <a:srgbClr val="FFFFFF"/>
                </a:solidFill>
                <a:latin typeface="Calibri"/>
                <a:cs typeface="Calibri"/>
              </a:rPr>
              <a:t>2019</a:t>
            </a:r>
            <a:endParaRPr sz="900">
              <a:latin typeface="Calibri"/>
              <a:cs typeface="Calibri"/>
            </a:endParaRPr>
          </a:p>
        </p:txBody>
      </p:sp>
      <p:pic>
        <p:nvPicPr>
          <p:cNvPr id="5124" name="Picture 4" descr="Image result for ji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5419" y="9926"/>
            <a:ext cx="2271025"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ga0.imgix.net/screenshot/o/9953-1445621071-4356189?ixlib=rb-1.0.0&amp;ch=Width%2CDPR&amp;auto=form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309056"/>
            <a:ext cx="6022974" cy="344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583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CC6B7-34BB-4B11-8E2F-5CED02267815}"/>
              </a:ext>
            </a:extLst>
          </p:cNvPr>
          <p:cNvSpPr>
            <a:spLocks noGrp="1"/>
          </p:cNvSpPr>
          <p:nvPr>
            <p:ph type="title"/>
          </p:nvPr>
        </p:nvSpPr>
        <p:spPr>
          <a:xfrm>
            <a:off x="404813" y="234206"/>
            <a:ext cx="7777162" cy="662940"/>
          </a:xfrm>
        </p:spPr>
        <p:txBody>
          <a:bodyPr/>
          <a:lstStyle/>
          <a:p>
            <a:pPr algn="ctr"/>
            <a:r>
              <a:rPr lang="fr-FR" dirty="0">
                <a:latin typeface="Century Gothic"/>
                <a:cs typeface="Century Gothic"/>
              </a:rPr>
              <a:t>Merci</a:t>
            </a:r>
            <a:endParaRPr lang="fr-FR" dirty="0"/>
          </a:p>
        </p:txBody>
      </p:sp>
      <p:sp>
        <p:nvSpPr>
          <p:cNvPr id="3" name="Espace réservé du texte 2">
            <a:extLst>
              <a:ext uri="{FF2B5EF4-FFF2-40B4-BE49-F238E27FC236}">
                <a16:creationId xmlns:a16="http://schemas.microsoft.com/office/drawing/2014/main" id="{6C05002F-4D5C-4B39-9ABE-5819AB2E5060}"/>
              </a:ext>
            </a:extLst>
          </p:cNvPr>
          <p:cNvSpPr>
            <a:spLocks noGrp="1"/>
          </p:cNvSpPr>
          <p:nvPr>
            <p:ph type="body" idx="1"/>
          </p:nvPr>
        </p:nvSpPr>
        <p:spPr/>
        <p:txBody>
          <a:bodyPr/>
          <a:lstStyle/>
          <a:p>
            <a:pPr lvl="1"/>
            <a:endParaRPr lang="fr-FR" sz="1400" b="1" dirty="0">
              <a:hlinkClick r:id="rId2"/>
            </a:endParaRPr>
          </a:p>
          <a:p>
            <a:pPr marL="457200" lvl="1" indent="0">
              <a:buNone/>
            </a:pPr>
            <a:endParaRPr lang="fr-FR" sz="1400" b="1" dirty="0"/>
          </a:p>
        </p:txBody>
      </p:sp>
      <p:pic>
        <p:nvPicPr>
          <p:cNvPr id="5" name="Image 4">
            <a:extLst>
              <a:ext uri="{FF2B5EF4-FFF2-40B4-BE49-F238E27FC236}">
                <a16:creationId xmlns:a16="http://schemas.microsoft.com/office/drawing/2014/main" id="{36640761-0B9F-4D02-AAB9-71EDC7D95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200400"/>
            <a:ext cx="1581150" cy="1581150"/>
          </a:xfrm>
          <a:prstGeom prst="rect">
            <a:avLst/>
          </a:prstGeom>
        </p:spPr>
      </p:pic>
      <p:sp>
        <p:nvSpPr>
          <p:cNvPr id="6" name="Shape 807">
            <a:extLst>
              <a:ext uri="{FF2B5EF4-FFF2-40B4-BE49-F238E27FC236}">
                <a16:creationId xmlns:a16="http://schemas.microsoft.com/office/drawing/2014/main" id="{039A59D1-930A-4909-B5E4-B6D800C6C312}"/>
              </a:ext>
            </a:extLst>
          </p:cNvPr>
          <p:cNvSpPr txBox="1"/>
          <p:nvPr/>
        </p:nvSpPr>
        <p:spPr>
          <a:xfrm>
            <a:off x="5563841" y="2205566"/>
            <a:ext cx="4367242" cy="2429933"/>
          </a:xfrm>
          <a:prstGeom prst="rect">
            <a:avLst/>
          </a:prstGeom>
          <a:noFill/>
          <a:ln>
            <a:noFill/>
          </a:ln>
        </p:spPr>
        <p:txBody>
          <a:bodyPr lIns="91425" tIns="91425" rIns="91425" bIns="91425" anchor="t" anchorCtr="0">
            <a:noAutofit/>
          </a:bodyPr>
          <a:lstStyle/>
          <a:p>
            <a:pPr marL="800100" lvl="1" indent="-342900">
              <a:buFont typeface="Arial" panose="020B0604020202020204" pitchFamily="34" charset="0"/>
              <a:buChar char="•"/>
            </a:pPr>
            <a:r>
              <a:rPr lang="fr-FR" sz="1600" b="1" dirty="0"/>
              <a:t>Spring</a:t>
            </a:r>
          </a:p>
          <a:p>
            <a:pPr marL="800100" lvl="1" indent="-342900">
              <a:buFont typeface="Arial" panose="020B0604020202020204" pitchFamily="34" charset="0"/>
              <a:buChar char="•"/>
            </a:pPr>
            <a:r>
              <a:rPr lang="fr-FR" sz="1600" b="1" dirty="0"/>
              <a:t>Hybris </a:t>
            </a:r>
          </a:p>
          <a:p>
            <a:pPr lvl="1"/>
            <a:endParaRPr lang="fr-FR" sz="2000" b="1" dirty="0"/>
          </a:p>
        </p:txBody>
      </p:sp>
      <p:sp>
        <p:nvSpPr>
          <p:cNvPr id="7" name="Shape 807">
            <a:extLst>
              <a:ext uri="{FF2B5EF4-FFF2-40B4-BE49-F238E27FC236}">
                <a16:creationId xmlns:a16="http://schemas.microsoft.com/office/drawing/2014/main" id="{44793080-4162-4B45-8C70-7E416E657C0B}"/>
              </a:ext>
            </a:extLst>
          </p:cNvPr>
          <p:cNvSpPr txBox="1"/>
          <p:nvPr/>
        </p:nvSpPr>
        <p:spPr>
          <a:xfrm>
            <a:off x="2234501" y="2141092"/>
            <a:ext cx="4367242" cy="2429933"/>
          </a:xfrm>
          <a:prstGeom prst="rect">
            <a:avLst/>
          </a:prstGeom>
          <a:noFill/>
          <a:ln>
            <a:noFill/>
          </a:ln>
        </p:spPr>
        <p:txBody>
          <a:bodyPr lIns="91425" tIns="91425" rIns="91425" bIns="91425" anchor="t" anchorCtr="0">
            <a:noAutofit/>
          </a:bodyPr>
          <a:lstStyle/>
          <a:p>
            <a:pPr marL="800100" lvl="1" indent="-342900">
              <a:buFont typeface="Arial" panose="020B0604020202020204" pitchFamily="34" charset="0"/>
              <a:buChar char="•"/>
            </a:pPr>
            <a:r>
              <a:rPr lang="fr-FR" sz="1600" b="1" dirty="0"/>
              <a:t>Java </a:t>
            </a:r>
          </a:p>
          <a:p>
            <a:pPr marL="800100" lvl="1" indent="-342900">
              <a:buFont typeface="Arial" panose="020B0604020202020204" pitchFamily="34" charset="0"/>
              <a:buChar char="•"/>
            </a:pPr>
            <a:r>
              <a:rPr lang="fr-FR" sz="1600" b="1" dirty="0"/>
              <a:t>OO Modeling &amp; design Patterns</a:t>
            </a:r>
          </a:p>
          <a:p>
            <a:pPr marL="800100" lvl="1" indent="-342900">
              <a:buFont typeface="Arial" panose="020B0604020202020204" pitchFamily="34" charset="0"/>
              <a:buChar char="•"/>
            </a:pPr>
            <a:r>
              <a:rPr lang="fr-FR" sz="1600" b="1" dirty="0"/>
              <a:t>Security (OWASP)</a:t>
            </a:r>
          </a:p>
          <a:p>
            <a:pPr marL="800100" lvl="1" indent="-342900">
              <a:buFont typeface="Arial" panose="020B0604020202020204" pitchFamily="34" charset="0"/>
              <a:buChar char="•"/>
            </a:pPr>
            <a:r>
              <a:rPr lang="fr-FR" sz="1600" b="1" dirty="0"/>
              <a:t>GIT</a:t>
            </a:r>
          </a:p>
          <a:p>
            <a:pPr marL="800100" lvl="1" indent="-342900">
              <a:buFont typeface="Arial" panose="020B0604020202020204" pitchFamily="34" charset="0"/>
              <a:buChar char="•"/>
            </a:pPr>
            <a:r>
              <a:rPr lang="fr-FR" sz="1600" b="1" dirty="0"/>
              <a:t>Maven</a:t>
            </a:r>
          </a:p>
          <a:p>
            <a:pPr marL="800100" lvl="1" indent="-342900">
              <a:buFont typeface="Arial" panose="020B0604020202020204" pitchFamily="34" charset="0"/>
              <a:buChar char="•"/>
            </a:pPr>
            <a:r>
              <a:rPr lang="fr-FR" sz="1600" b="1" dirty="0"/>
              <a:t>CI (</a:t>
            </a:r>
            <a:r>
              <a:rPr lang="fr-FR" sz="1600" b="1" dirty="0" err="1"/>
              <a:t>Continuous</a:t>
            </a:r>
            <a:r>
              <a:rPr lang="fr-FR" sz="1600" b="1" dirty="0"/>
              <a:t> </a:t>
            </a:r>
            <a:r>
              <a:rPr lang="fr-FR" sz="1600" b="1" dirty="0" err="1"/>
              <a:t>Integration</a:t>
            </a:r>
            <a:r>
              <a:rPr lang="fr-FR" sz="1600" b="1" dirty="0"/>
              <a:t>)</a:t>
            </a:r>
          </a:p>
          <a:p>
            <a:pPr marL="800100" lvl="1" indent="-342900">
              <a:buFont typeface="Arial" panose="020B0604020202020204" pitchFamily="34" charset="0"/>
              <a:buChar char="•"/>
            </a:pPr>
            <a:r>
              <a:rPr lang="fr-FR" sz="1600" b="1" dirty="0" err="1"/>
              <a:t>Puppet</a:t>
            </a:r>
            <a:endParaRPr lang="fr-FR" sz="1600" b="1" dirty="0"/>
          </a:p>
          <a:p>
            <a:pPr marL="800100" lvl="1" indent="-342900">
              <a:buFont typeface="Arial" panose="020B0604020202020204" pitchFamily="34" charset="0"/>
              <a:buChar char="•"/>
            </a:pPr>
            <a:r>
              <a:rPr lang="fr-FR" sz="1600" b="1" dirty="0"/>
              <a:t>DevOps</a:t>
            </a:r>
          </a:p>
        </p:txBody>
      </p:sp>
      <p:pic>
        <p:nvPicPr>
          <p:cNvPr id="9" name="Image 8">
            <a:extLst>
              <a:ext uri="{FF2B5EF4-FFF2-40B4-BE49-F238E27FC236}">
                <a16:creationId xmlns:a16="http://schemas.microsoft.com/office/drawing/2014/main" id="{9FFE5A0B-59DF-4B35-AA99-D5063E340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742950"/>
            <a:ext cx="1504950" cy="1504950"/>
          </a:xfrm>
          <a:prstGeom prst="rect">
            <a:avLst/>
          </a:prstGeom>
        </p:spPr>
      </p:pic>
      <p:sp>
        <p:nvSpPr>
          <p:cNvPr id="11" name="Shape 807">
            <a:extLst>
              <a:ext uri="{FF2B5EF4-FFF2-40B4-BE49-F238E27FC236}">
                <a16:creationId xmlns:a16="http://schemas.microsoft.com/office/drawing/2014/main" id="{A738516A-0DE2-43EE-A8FD-213159E6CD78}"/>
              </a:ext>
            </a:extLst>
          </p:cNvPr>
          <p:cNvSpPr txBox="1"/>
          <p:nvPr/>
        </p:nvSpPr>
        <p:spPr>
          <a:xfrm>
            <a:off x="2380173" y="1199012"/>
            <a:ext cx="5586442" cy="823384"/>
          </a:xfrm>
          <a:prstGeom prst="rect">
            <a:avLst/>
          </a:prstGeom>
          <a:noFill/>
          <a:ln>
            <a:noFill/>
          </a:ln>
        </p:spPr>
        <p:txBody>
          <a:bodyPr lIns="91425" tIns="91425" rIns="91425" bIns="91425" anchor="t" anchorCtr="0">
            <a:noAutofit/>
          </a:bodyPr>
          <a:lstStyle/>
          <a:p>
            <a:pPr lvl="1"/>
            <a:r>
              <a:rPr lang="fr-FR" sz="1600" b="1" dirty="0">
                <a:hlinkClick r:id="rId2"/>
              </a:rPr>
              <a:t>hicham.layadi@gmail.com</a:t>
            </a:r>
            <a:endParaRPr lang="fr-FR" sz="1600" b="1" dirty="0"/>
          </a:p>
          <a:p>
            <a:pPr lvl="1"/>
            <a:r>
              <a:rPr lang="fr-FR" sz="1600" b="1" dirty="0"/>
              <a:t>www.linkedin.com/in/hichamlayadi/</a:t>
            </a:r>
          </a:p>
          <a:p>
            <a:pPr lvl="1"/>
            <a:endParaRPr lang="fr-FR" sz="2000" b="1" dirty="0"/>
          </a:p>
        </p:txBody>
      </p:sp>
      <p:pic>
        <p:nvPicPr>
          <p:cNvPr id="13" name="Image 12">
            <a:extLst>
              <a:ext uri="{FF2B5EF4-FFF2-40B4-BE49-F238E27FC236}">
                <a16:creationId xmlns:a16="http://schemas.microsoft.com/office/drawing/2014/main" id="{DD42F0E7-3268-4558-A495-DDE642F59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88" y="2552171"/>
            <a:ext cx="1238780" cy="1238780"/>
          </a:xfrm>
          <a:prstGeom prst="rect">
            <a:avLst/>
          </a:prstGeom>
        </p:spPr>
      </p:pic>
    </p:spTree>
    <p:extLst>
      <p:ext uri="{BB962C8B-B14F-4D97-AF65-F5344CB8AC3E}">
        <p14:creationId xmlns:p14="http://schemas.microsoft.com/office/powerpoint/2010/main" val="1281830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5" name="object 2"/>
          <p:cNvSpPr/>
          <p:nvPr/>
        </p:nvSpPr>
        <p:spPr>
          <a:xfrm>
            <a:off x="0" y="664084"/>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0522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4" name="object 2"/>
          <p:cNvSpPr/>
          <p:nvPr/>
        </p:nvSpPr>
        <p:spPr>
          <a:xfrm>
            <a:off x="0" y="664084"/>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83747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5" name="object 3"/>
          <p:cNvSpPr/>
          <p:nvPr/>
        </p:nvSpPr>
        <p:spPr>
          <a:xfrm>
            <a:off x="1600200" y="2114550"/>
            <a:ext cx="5715000" cy="2178557"/>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noChangeArrowheads="1"/>
          </p:cNvSpPr>
          <p:nvPr/>
        </p:nvSpPr>
        <p:spPr bwMode="auto">
          <a:xfrm>
            <a:off x="216838" y="1383522"/>
            <a:ext cx="6453260" cy="41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dirty="0">
                <a:latin typeface="Century Gothic" panose="020B0502020202020204" pitchFamily="34" charset="0"/>
                <a:ea typeface="Tahoma" panose="020B0604030504040204" pitchFamily="34" charset="0"/>
                <a:cs typeface="Tahoma" panose="020B0604030504040204" pitchFamily="34" charset="0"/>
              </a:rPr>
              <a:t>Méthode en V</a:t>
            </a:r>
            <a:endParaRPr lang="fr-FR" altLang="fr-FR" sz="2800" dirty="0">
              <a:latin typeface="Century Gothic" panose="020B0502020202020204" pitchFamily="34" charset="0"/>
              <a:ea typeface="OCLTSB+Arial-BoldMT"/>
              <a:cs typeface="OCLTSB+Arial-BoldMT"/>
            </a:endParaRPr>
          </a:p>
        </p:txBody>
      </p:sp>
    </p:spTree>
    <p:extLst>
      <p:ext uri="{BB962C8B-B14F-4D97-AF65-F5344CB8AC3E}">
        <p14:creationId xmlns:p14="http://schemas.microsoft.com/office/powerpoint/2010/main" val="31613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6" name="object 3"/>
          <p:cNvSpPr txBox="1">
            <a:spLocks noChangeArrowheads="1"/>
          </p:cNvSpPr>
          <p:nvPr/>
        </p:nvSpPr>
        <p:spPr bwMode="auto">
          <a:xfrm>
            <a:off x="228600" y="819150"/>
            <a:ext cx="6453260" cy="41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FontTx/>
              <a:buNone/>
            </a:pPr>
            <a:r>
              <a:rPr lang="fr-FR" sz="2800" dirty="0">
                <a:latin typeface="Century Gothic" panose="020B0502020202020204" pitchFamily="34" charset="0"/>
                <a:ea typeface="Tahoma" panose="020B0604030504040204" pitchFamily="34" charset="0"/>
                <a:cs typeface="Tahoma" panose="020B0604030504040204" pitchFamily="34" charset="0"/>
              </a:rPr>
              <a:t>Méthode en V</a:t>
            </a:r>
            <a:endParaRPr lang="fr-FR" altLang="fr-FR" sz="2800" dirty="0">
              <a:latin typeface="Century Gothic" panose="020B0502020202020204" pitchFamily="34" charset="0"/>
              <a:ea typeface="OCLTSB+Arial-BoldMT"/>
              <a:cs typeface="OCLTSB+Arial-BoldMT"/>
            </a:endParaRPr>
          </a:p>
        </p:txBody>
      </p:sp>
      <p:sp>
        <p:nvSpPr>
          <p:cNvPr id="7" name="object 5"/>
          <p:cNvSpPr txBox="1">
            <a:spLocks noChangeArrowheads="1"/>
          </p:cNvSpPr>
          <p:nvPr/>
        </p:nvSpPr>
        <p:spPr bwMode="auto">
          <a:xfrm>
            <a:off x="76200" y="1276350"/>
            <a:ext cx="8991600" cy="350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Expression des besoins : analyse du besoin du client et la définition du périmètre du projet.</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Spécifications : rédaction de la solution proposée par rapport au besoin exprimé.</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Conception architecturale : exprime en termes techniques comment la solution va être définie  et quelles sont les briques qui la composent.</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Conception détaillée : chaque domaine de la solution détaillé de façon plus approfondie par les  équipes techniques.</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Développement : c’est la réalisation de la solution à proprement parler par les équipes en charge du développement de l’application.</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Tests unitaires : cette partie valide que chaque élément fonctionne et respecte bien la  conception détaillée.</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Test d’intégration : cette partie valide que tous les éléments fonctionnent de manière globale.</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Validation : un panel d’utilisateurs finaux teste la partie fonctionnelle de l’application. Des corrections mineures peuvent être apportées</a:t>
            </a:r>
          </a:p>
          <a:p>
            <a:pPr marL="1085850" marR="5080" lvl="1" indent="-342900">
              <a:lnSpc>
                <a:spcPts val="2088"/>
              </a:lnSpc>
              <a:spcBef>
                <a:spcPct val="0"/>
              </a:spcBef>
              <a:buClr>
                <a:srgbClr val="000000"/>
              </a:buClr>
              <a:buFont typeface="Wingdings" panose="05000000000000000000" pitchFamily="2" charset="2"/>
              <a:buChar char="v"/>
              <a:tabLst>
                <a:tab pos="153670" algn="l"/>
              </a:tabLst>
            </a:pPr>
            <a:r>
              <a:rPr lang="fr-FR" sz="1050" dirty="0">
                <a:latin typeface="Century Gothic" panose="020B0502020202020204" pitchFamily="34" charset="0"/>
                <a:ea typeface="Tahoma" panose="020B0604030504040204" pitchFamily="34" charset="0"/>
                <a:cs typeface="Tahoma" panose="020B0604030504040204" pitchFamily="34" charset="0"/>
              </a:rPr>
              <a:t>Recette : le client valide que la solution correspond bien à ce qui avait été prévu dans le cahier des charges. C’est la dernière étape avant la livraison finale de l’application</a:t>
            </a:r>
            <a:endParaRPr lang="fr-FR" altLang="fr-FR" sz="105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42865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5" name="object 2"/>
          <p:cNvSpPr/>
          <p:nvPr/>
        </p:nvSpPr>
        <p:spPr>
          <a:xfrm>
            <a:off x="0" y="664084"/>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29772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4" name="object 2"/>
          <p:cNvSpPr/>
          <p:nvPr/>
        </p:nvSpPr>
        <p:spPr>
          <a:xfrm>
            <a:off x="0" y="664084"/>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54960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5" name="object 2"/>
          <p:cNvSpPr/>
          <p:nvPr/>
        </p:nvSpPr>
        <p:spPr>
          <a:xfrm>
            <a:off x="76200" y="816483"/>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346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4" name="object 2"/>
          <p:cNvSpPr/>
          <p:nvPr/>
        </p:nvSpPr>
        <p:spPr>
          <a:xfrm>
            <a:off x="5626" y="730318"/>
            <a:ext cx="9144000" cy="38153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2313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5" name="object 3"/>
          <p:cNvSpPr/>
          <p:nvPr/>
        </p:nvSpPr>
        <p:spPr>
          <a:xfrm>
            <a:off x="2362200" y="1428750"/>
            <a:ext cx="3723917" cy="22714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7090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idx="1"/>
          </p:nvPr>
        </p:nvSpPr>
        <p:spPr>
          <a:xfrm>
            <a:off x="228600" y="1428750"/>
            <a:ext cx="8435975" cy="3631763"/>
          </a:xfrm>
          <a:prstGeom prst="rect">
            <a:avLst/>
          </a:prstGeom>
        </p:spPr>
        <p:txBody>
          <a:bodyPr/>
          <a:lstStyle/>
          <a:p>
            <a:r>
              <a:rPr lang="fr-FR" sz="2000" b="1" dirty="0">
                <a:solidFill>
                  <a:srgbClr val="404040"/>
                </a:solidFill>
                <a:latin typeface="Century Gothic"/>
                <a:cs typeface="Century Gothic"/>
              </a:rPr>
              <a:t>Prérequis :</a:t>
            </a:r>
          </a:p>
          <a:p>
            <a:pPr lvl="1" indent="-285750">
              <a:buFontTx/>
              <a:buChar char="-"/>
            </a:pPr>
            <a:r>
              <a:rPr lang="fr-FR" sz="2000" kern="1200" spc="-5" dirty="0">
                <a:solidFill>
                  <a:srgbClr val="595959"/>
                </a:solidFill>
                <a:latin typeface="Century Gothic" panose="020B0502020202020204" pitchFamily="34" charset="0"/>
                <a:cs typeface="Tahoma"/>
              </a:rPr>
              <a:t>Connaissance du langage Java.</a:t>
            </a:r>
          </a:p>
          <a:p>
            <a:pPr lvl="1" indent="-285750">
              <a:buFontTx/>
              <a:buChar char="-"/>
            </a:pPr>
            <a:r>
              <a:rPr lang="fr-FR" sz="2000" spc="-5" dirty="0">
                <a:solidFill>
                  <a:srgbClr val="595959"/>
                </a:solidFill>
                <a:latin typeface="Century Gothic" panose="020B0502020202020204" pitchFamily="34" charset="0"/>
                <a:cs typeface="Tahoma"/>
              </a:rPr>
              <a:t>Volonté d’apprendre </a:t>
            </a:r>
            <a:endParaRPr lang="fr-FR" sz="2000" dirty="0">
              <a:solidFill>
                <a:srgbClr val="404040"/>
              </a:solidFill>
              <a:latin typeface="Century Gothic"/>
              <a:cs typeface="ＭＳ Ｐゴシック" charset="0"/>
            </a:endParaRPr>
          </a:p>
          <a:p>
            <a:pPr lvl="0"/>
            <a:r>
              <a:rPr lang="fr-FR" sz="2000" b="1" dirty="0">
                <a:solidFill>
                  <a:srgbClr val="404040"/>
                </a:solidFill>
                <a:latin typeface="Century Gothic"/>
                <a:cs typeface="Century Gothic"/>
              </a:rPr>
              <a:t>Outils :</a:t>
            </a:r>
          </a:p>
          <a:p>
            <a:pPr lvl="1" indent="-285750">
              <a:buFontTx/>
              <a:buChar char="-"/>
            </a:pPr>
            <a:r>
              <a:rPr lang="fr-FR" sz="2000" kern="1200" spc="-5" dirty="0" err="1">
                <a:solidFill>
                  <a:srgbClr val="595959"/>
                </a:solidFill>
                <a:latin typeface="Century Gothic" panose="020B0502020202020204" pitchFamily="34" charset="0"/>
                <a:cs typeface="Tahoma"/>
              </a:rPr>
              <a:t>IntelliJ</a:t>
            </a:r>
            <a:r>
              <a:rPr lang="fr-FR" sz="2000" kern="1200" spc="-5" dirty="0">
                <a:solidFill>
                  <a:srgbClr val="595959"/>
                </a:solidFill>
                <a:latin typeface="Century Gothic" panose="020B0502020202020204" pitchFamily="34" charset="0"/>
                <a:cs typeface="Tahoma"/>
              </a:rPr>
              <a:t> </a:t>
            </a:r>
            <a:r>
              <a:rPr lang="fr-FR" sz="2000" kern="1200" spc="-5" dirty="0" err="1">
                <a:solidFill>
                  <a:srgbClr val="595959"/>
                </a:solidFill>
                <a:latin typeface="Century Gothic" panose="020B0502020202020204" pitchFamily="34" charset="0"/>
                <a:cs typeface="Tahoma"/>
              </a:rPr>
              <a:t>Idea</a:t>
            </a:r>
            <a:r>
              <a:rPr lang="fr-FR" sz="2000" kern="1200" spc="-5" dirty="0">
                <a:solidFill>
                  <a:srgbClr val="595959"/>
                </a:solidFill>
                <a:latin typeface="Century Gothic" panose="020B0502020202020204" pitchFamily="34" charset="0"/>
                <a:cs typeface="Tahoma"/>
              </a:rPr>
              <a:t> </a:t>
            </a:r>
            <a:r>
              <a:rPr lang="fr-FR" sz="2000" kern="1200" spc="-5" dirty="0" err="1">
                <a:solidFill>
                  <a:srgbClr val="595959"/>
                </a:solidFill>
                <a:latin typeface="Century Gothic" panose="020B0502020202020204" pitchFamily="34" charset="0"/>
                <a:cs typeface="Tahoma"/>
              </a:rPr>
              <a:t>Ultimate</a:t>
            </a:r>
            <a:r>
              <a:rPr lang="fr-FR" sz="2000" kern="1200" spc="-5" dirty="0">
                <a:solidFill>
                  <a:srgbClr val="595959"/>
                </a:solidFill>
                <a:latin typeface="Century Gothic" panose="020B0502020202020204" pitchFamily="34" charset="0"/>
                <a:cs typeface="Tahoma"/>
              </a:rPr>
              <a:t> /Eclipse </a:t>
            </a:r>
            <a:r>
              <a:rPr lang="fr-FR" sz="2000" kern="1200" spc="-5" dirty="0" err="1">
                <a:solidFill>
                  <a:srgbClr val="595959"/>
                </a:solidFill>
                <a:latin typeface="Century Gothic" panose="020B0502020202020204" pitchFamily="34" charset="0"/>
                <a:cs typeface="Tahoma"/>
              </a:rPr>
              <a:t>Neon</a:t>
            </a:r>
            <a:r>
              <a:rPr lang="fr-FR" sz="2000" kern="1200" spc="-5" dirty="0">
                <a:solidFill>
                  <a:srgbClr val="595959"/>
                </a:solidFill>
                <a:latin typeface="Century Gothic" panose="020B0502020202020204" pitchFamily="34" charset="0"/>
                <a:cs typeface="Tahoma"/>
              </a:rPr>
              <a:t>+ </a:t>
            </a:r>
          </a:p>
          <a:p>
            <a:pPr lvl="1" indent="-285750">
              <a:buFontTx/>
              <a:buChar char="-"/>
            </a:pPr>
            <a:r>
              <a:rPr lang="fr-FR" sz="2000" kern="1200" spc="-5" dirty="0">
                <a:solidFill>
                  <a:srgbClr val="595959"/>
                </a:solidFill>
                <a:latin typeface="Century Gothic" panose="020B0502020202020204" pitchFamily="34" charset="0"/>
                <a:cs typeface="Tahoma"/>
              </a:rPr>
              <a:t>Tomcat+8</a:t>
            </a:r>
          </a:p>
          <a:p>
            <a:pPr lvl="1" indent="-285750">
              <a:buFontTx/>
              <a:buChar char="-"/>
            </a:pPr>
            <a:r>
              <a:rPr lang="fr-FR" sz="2000" spc="-5" dirty="0">
                <a:solidFill>
                  <a:srgbClr val="595959"/>
                </a:solidFill>
                <a:latin typeface="Century Gothic" panose="020B0502020202020204" pitchFamily="34" charset="0"/>
                <a:cs typeface="Tahoma"/>
              </a:rPr>
              <a:t>Git</a:t>
            </a:r>
          </a:p>
          <a:p>
            <a:pPr lvl="1" indent="-285750">
              <a:buFontTx/>
              <a:buChar char="-"/>
            </a:pPr>
            <a:r>
              <a:rPr lang="fr-FR" sz="2000" kern="1200" spc="-5" dirty="0" err="1">
                <a:solidFill>
                  <a:srgbClr val="595959"/>
                </a:solidFill>
                <a:latin typeface="Century Gothic" panose="020B0502020202020204" pitchFamily="34" charset="0"/>
                <a:cs typeface="Tahoma"/>
              </a:rPr>
              <a:t>Maven</a:t>
            </a:r>
            <a:endParaRPr lang="fr-FR" sz="2000" kern="1200" spc="-5" dirty="0">
              <a:solidFill>
                <a:srgbClr val="595959"/>
              </a:solidFill>
              <a:latin typeface="Century Gothic" panose="020B0502020202020204" pitchFamily="34" charset="0"/>
              <a:cs typeface="Tahoma"/>
            </a:endParaRPr>
          </a:p>
          <a:p>
            <a:pPr lvl="1" indent="-285750">
              <a:buFontTx/>
              <a:buChar char="-"/>
            </a:pPr>
            <a:r>
              <a:rPr lang="fr-FR" sz="2000" kern="1200" spc="-5" dirty="0">
                <a:solidFill>
                  <a:srgbClr val="595959"/>
                </a:solidFill>
                <a:latin typeface="Century Gothic" panose="020B0502020202020204" pitchFamily="34" charset="0"/>
                <a:cs typeface="Tahoma"/>
              </a:rPr>
              <a:t>JDK +8</a:t>
            </a:r>
          </a:p>
          <a:p>
            <a:pPr lvl="1" indent="-285750">
              <a:buFontTx/>
              <a:buChar char="-"/>
            </a:pPr>
            <a:r>
              <a:rPr lang="fr-FR" sz="2000" spc="-5" dirty="0" err="1">
                <a:solidFill>
                  <a:srgbClr val="595959"/>
                </a:solidFill>
                <a:latin typeface="Century Gothic" panose="020B0502020202020204" pitchFamily="34" charset="0"/>
                <a:cs typeface="Tahoma"/>
              </a:rPr>
              <a:t>VirtualBox</a:t>
            </a:r>
            <a:r>
              <a:rPr lang="fr-FR" sz="2000" spc="-5" dirty="0">
                <a:solidFill>
                  <a:srgbClr val="595959"/>
                </a:solidFill>
                <a:latin typeface="Century Gothic" panose="020B0502020202020204" pitchFamily="34" charset="0"/>
                <a:cs typeface="Tahoma"/>
              </a:rPr>
              <a:t> </a:t>
            </a:r>
          </a:p>
          <a:p>
            <a:pPr lvl="1" indent="-285750">
              <a:buFontTx/>
              <a:buChar char="-"/>
            </a:pPr>
            <a:r>
              <a:rPr lang="fr-FR" sz="2000" kern="1200" spc="-5" dirty="0">
                <a:solidFill>
                  <a:srgbClr val="595959"/>
                </a:solidFill>
                <a:latin typeface="Century Gothic" panose="020B0502020202020204" pitchFamily="34" charset="0"/>
                <a:cs typeface="Tahoma"/>
              </a:rPr>
              <a:t>Accès internet (idéalement sans proxy)</a:t>
            </a:r>
          </a:p>
          <a:p>
            <a:pPr lvl="1">
              <a:buFontTx/>
              <a:buChar char="-"/>
            </a:pPr>
            <a:endParaRPr lang="fr-FR" sz="1600" dirty="0">
              <a:solidFill>
                <a:srgbClr val="404040"/>
              </a:solidFill>
              <a:latin typeface="Century Gothic"/>
              <a:cs typeface="ＭＳ Ｐゴシック" charset="0"/>
            </a:endParaRPr>
          </a:p>
        </p:txBody>
      </p:sp>
      <p:sp>
        <p:nvSpPr>
          <p:cNvPr id="2" name="Espace réservé du numéro de diapositive 1"/>
          <p:cNvSpPr>
            <a:spLocks noGrp="1"/>
          </p:cNvSpPr>
          <p:nvPr>
            <p:ph type="sldNum" sz="quarter" idx="7"/>
          </p:nvPr>
        </p:nvSpPr>
        <p:spPr>
          <a:xfrm>
            <a:off x="6553200" y="4767266"/>
            <a:ext cx="2133600" cy="276999"/>
          </a:xfrm>
          <a:prstGeom prst="rect">
            <a:avLst/>
          </a:prstGeom>
        </p:spPr>
        <p:txBody>
          <a:bodyPr/>
          <a:lstStyle/>
          <a:p>
            <a:fld id="{CF4668DC-857F-487D-BFFA-8C0CA5037977}" type="slidenum">
              <a:rPr lang="fr-BE" smtClean="0"/>
              <a:pPr/>
              <a:t>5</a:t>
            </a:fld>
            <a:endParaRPr lang="fr-BE"/>
          </a:p>
        </p:txBody>
      </p:sp>
      <p:sp>
        <p:nvSpPr>
          <p:cNvPr id="4" name="Titre 1"/>
          <p:cNvSpPr txBox="1">
            <a:spLocks/>
          </p:cNvSpPr>
          <p:nvPr/>
        </p:nvSpPr>
        <p:spPr bwMode="auto">
          <a:xfrm>
            <a:off x="228600" y="209550"/>
            <a:ext cx="5143536" cy="66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defTabSz="457200"/>
            <a:r>
              <a:rPr lang="fr-FR" sz="3200" b="1" dirty="0">
                <a:solidFill>
                  <a:srgbClr val="404040"/>
                </a:solidFill>
                <a:latin typeface="Century Gothic"/>
                <a:ea typeface="ＭＳ Ｐゴシック" charset="0"/>
                <a:cs typeface="Century Gothic"/>
              </a:rPr>
              <a:t>Prérequis et outils</a:t>
            </a:r>
          </a:p>
        </p:txBody>
      </p:sp>
      <p:sp>
        <p:nvSpPr>
          <p:cNvPr id="5" name="Rectangle 1">
            <a:extLst>
              <a:ext uri="{FF2B5EF4-FFF2-40B4-BE49-F238E27FC236}">
                <a16:creationId xmlns:a16="http://schemas.microsoft.com/office/drawing/2014/main" id="{204AAC26-8274-4801-B053-3D9820C524B1}"/>
              </a:ext>
            </a:extLst>
          </p:cNvPr>
          <p:cNvSpPr>
            <a:spLocks noChangeArrowheads="1"/>
          </p:cNvSpPr>
          <p:nvPr/>
        </p:nvSpPr>
        <p:spPr bwMode="auto">
          <a:xfrm>
            <a:off x="0" y="-515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2564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txBox="1">
            <a:spLocks noGrp="1"/>
          </p:cNvSpPr>
          <p:nvPr>
            <p:ph type="title"/>
          </p:nvPr>
        </p:nvSpPr>
        <p:spPr>
          <a:xfrm>
            <a:off x="228600" y="819150"/>
            <a:ext cx="6161405" cy="382156"/>
          </a:xfrm>
          <a:prstGeom prst="rect">
            <a:avLst/>
          </a:prstGeom>
        </p:spPr>
        <p:txBody>
          <a:bodyPr vert="horz" wrap="square" lIns="0" tIns="12700" rIns="0" bIns="0" rtlCol="0">
            <a:spAutoFit/>
          </a:bodyPr>
          <a:lstStyle/>
          <a:p>
            <a:pPr marL="12700">
              <a:lnSpc>
                <a:spcPct val="100000"/>
              </a:lnSpc>
              <a:spcBef>
                <a:spcPts val="100"/>
              </a:spcBef>
            </a:pPr>
            <a:r>
              <a:rPr sz="2400" spc="-45" dirty="0">
                <a:solidFill>
                  <a:schemeClr val="tx1"/>
                </a:solidFill>
              </a:rPr>
              <a:t>Notion d’équipe</a:t>
            </a:r>
            <a:r>
              <a:rPr sz="2400" spc="-225" dirty="0">
                <a:solidFill>
                  <a:schemeClr val="tx1"/>
                </a:solidFill>
              </a:rPr>
              <a:t> </a:t>
            </a:r>
            <a:r>
              <a:rPr sz="2400" spc="-50" dirty="0">
                <a:solidFill>
                  <a:schemeClr val="tx1"/>
                </a:solidFill>
              </a:rPr>
              <a:t>optimale</a:t>
            </a:r>
          </a:p>
        </p:txBody>
      </p:sp>
      <p:sp>
        <p:nvSpPr>
          <p:cNvPr id="6"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9" name="object 6"/>
          <p:cNvSpPr txBox="1"/>
          <p:nvPr/>
        </p:nvSpPr>
        <p:spPr>
          <a:xfrm>
            <a:off x="294843" y="1820417"/>
            <a:ext cx="2245360" cy="504625"/>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Comment </a:t>
            </a:r>
            <a:r>
              <a:rPr sz="1600" spc="-15" dirty="0">
                <a:latin typeface="Calibri"/>
                <a:cs typeface="Calibri"/>
              </a:rPr>
              <a:t>s’organise-t-on</a:t>
            </a:r>
            <a:r>
              <a:rPr sz="1600" spc="-35" dirty="0">
                <a:latin typeface="Calibri"/>
                <a:cs typeface="Calibri"/>
              </a:rPr>
              <a:t> </a:t>
            </a:r>
            <a:r>
              <a:rPr sz="1600" spc="-5" dirty="0">
                <a:latin typeface="Calibri"/>
                <a:cs typeface="Calibri"/>
              </a:rPr>
              <a:t>?</a:t>
            </a:r>
            <a:endParaRPr sz="1600" dirty="0">
              <a:latin typeface="Calibri"/>
              <a:cs typeface="Calibri"/>
            </a:endParaRPr>
          </a:p>
          <a:p>
            <a:pPr marL="12700">
              <a:lnSpc>
                <a:spcPct val="100000"/>
              </a:lnSpc>
            </a:pPr>
            <a:r>
              <a:rPr sz="1600" i="1" spc="-5" dirty="0">
                <a:latin typeface="Calibri"/>
                <a:cs typeface="Calibri"/>
              </a:rPr>
              <a:t>Loi de</a:t>
            </a:r>
            <a:r>
              <a:rPr sz="1600" i="1" dirty="0">
                <a:latin typeface="Calibri"/>
                <a:cs typeface="Calibri"/>
              </a:rPr>
              <a:t> </a:t>
            </a:r>
            <a:r>
              <a:rPr sz="1600" i="1" spc="-10" dirty="0">
                <a:latin typeface="Calibri"/>
                <a:cs typeface="Calibri"/>
              </a:rPr>
              <a:t>Brooks</a:t>
            </a:r>
            <a:endParaRPr sz="1600" dirty="0">
              <a:latin typeface="Calibri"/>
              <a:cs typeface="Calibri"/>
            </a:endParaRPr>
          </a:p>
        </p:txBody>
      </p:sp>
      <p:sp>
        <p:nvSpPr>
          <p:cNvPr id="10" name="object 5"/>
          <p:cNvSpPr/>
          <p:nvPr/>
        </p:nvSpPr>
        <p:spPr>
          <a:xfrm>
            <a:off x="2980223" y="1491283"/>
            <a:ext cx="5223415" cy="315619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728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txBox="1">
            <a:spLocks noGrp="1"/>
          </p:cNvSpPr>
          <p:nvPr>
            <p:ph type="title"/>
          </p:nvPr>
        </p:nvSpPr>
        <p:spPr>
          <a:xfrm>
            <a:off x="228600" y="749624"/>
            <a:ext cx="6161405" cy="382156"/>
          </a:xfrm>
          <a:prstGeom prst="rect">
            <a:avLst/>
          </a:prstGeom>
        </p:spPr>
        <p:txBody>
          <a:bodyPr vert="horz" wrap="square" lIns="0" tIns="12700" rIns="0" bIns="0" rtlCol="0">
            <a:spAutoFit/>
          </a:bodyPr>
          <a:lstStyle/>
          <a:p>
            <a:pPr marL="12700">
              <a:lnSpc>
                <a:spcPct val="100000"/>
              </a:lnSpc>
              <a:spcBef>
                <a:spcPts val="100"/>
              </a:spcBef>
            </a:pPr>
            <a:r>
              <a:rPr lang="en-US" sz="2400" spc="-60" dirty="0" err="1">
                <a:solidFill>
                  <a:schemeClr val="tx1"/>
                </a:solidFill>
              </a:rPr>
              <a:t>Complexité</a:t>
            </a:r>
            <a:r>
              <a:rPr lang="en-US" sz="2400" spc="-60" dirty="0">
                <a:solidFill>
                  <a:schemeClr val="tx1"/>
                </a:solidFill>
              </a:rPr>
              <a:t> </a:t>
            </a:r>
            <a:r>
              <a:rPr lang="en-US" sz="2400" spc="-35" dirty="0">
                <a:solidFill>
                  <a:schemeClr val="tx1"/>
                </a:solidFill>
              </a:rPr>
              <a:t>des</a:t>
            </a:r>
            <a:r>
              <a:rPr lang="en-US" sz="2400" spc="-150" dirty="0">
                <a:solidFill>
                  <a:schemeClr val="tx1"/>
                </a:solidFill>
              </a:rPr>
              <a:t> </a:t>
            </a:r>
            <a:r>
              <a:rPr lang="en-US" sz="2400" spc="-80" dirty="0" err="1">
                <a:solidFill>
                  <a:schemeClr val="tx1"/>
                </a:solidFill>
              </a:rPr>
              <a:t>systèmes</a:t>
            </a:r>
            <a:endParaRPr sz="2400" spc="-50" dirty="0">
              <a:solidFill>
                <a:schemeClr val="tx1"/>
              </a:solidFill>
            </a:endParaRPr>
          </a:p>
        </p:txBody>
      </p:sp>
      <p:sp>
        <p:nvSpPr>
          <p:cNvPr id="6" name="object 3"/>
          <p:cNvSpPr txBox="1">
            <a:spLocks noChangeArrowheads="1"/>
          </p:cNvSpPr>
          <p:nvPr/>
        </p:nvSpPr>
        <p:spPr bwMode="auto">
          <a:xfrm>
            <a:off x="685800" y="150095"/>
            <a:ext cx="9144000" cy="5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2700" marR="17780">
              <a:lnSpc>
                <a:spcPct val="114599"/>
              </a:lnSpc>
              <a:spcBef>
                <a:spcPts val="5"/>
              </a:spcBef>
              <a:buNone/>
            </a:pPr>
            <a:r>
              <a:rPr lang="fr-FR" sz="3600" dirty="0">
                <a:latin typeface="Century Gothic" panose="020B0502020202020204" pitchFamily="34" charset="0"/>
                <a:cs typeface="Tahoma"/>
              </a:rPr>
              <a:t>Gestion d’un projet informatique</a:t>
            </a:r>
          </a:p>
        </p:txBody>
      </p:sp>
      <p:sp>
        <p:nvSpPr>
          <p:cNvPr id="7" name="object 3"/>
          <p:cNvSpPr/>
          <p:nvPr/>
        </p:nvSpPr>
        <p:spPr>
          <a:xfrm>
            <a:off x="1790701" y="1415033"/>
            <a:ext cx="5122163" cy="30678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8732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Qu’est ce qu’un projet?</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1600" dirty="0" err="1">
                <a:solidFill>
                  <a:schemeClr val="bg1"/>
                </a:solidFill>
                <a:latin typeface="Century Gothic" panose="020B0502020202020204" pitchFamily="34" charset="0"/>
                <a:cs typeface="Tahoma"/>
              </a:rPr>
              <a:t>Scrum</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405631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86708" y="133348"/>
            <a:ext cx="3124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spc="-50" dirty="0"/>
              <a:t>Méthodes</a:t>
            </a:r>
            <a:r>
              <a:rPr lang="en-US" sz="3600" spc="-50" dirty="0"/>
              <a:t>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3" name="object 5"/>
          <p:cNvSpPr txBox="1">
            <a:spLocks noChangeArrowheads="1"/>
          </p:cNvSpPr>
          <p:nvPr/>
        </p:nvSpPr>
        <p:spPr bwMode="auto">
          <a:xfrm>
            <a:off x="381000" y="1276350"/>
            <a:ext cx="753561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lvl="1" indent="-342900">
              <a:lnSpc>
                <a:spcPts val="2088"/>
              </a:lnSpc>
              <a:spcBef>
                <a:spcPct val="0"/>
              </a:spcBef>
              <a:buClr>
                <a:srgbClr val="000000"/>
              </a:buClr>
              <a:buFont typeface="Wingdings" panose="05000000000000000000" pitchFamily="2" charset="2"/>
              <a:buChar char="v"/>
            </a:pPr>
            <a:r>
              <a:rPr lang="fr-FR" sz="1800" spc="-5" dirty="0">
                <a:solidFill>
                  <a:srgbClr val="404040"/>
                </a:solidFill>
                <a:latin typeface="Calibri"/>
                <a:cs typeface="Calibri"/>
              </a:rPr>
              <a:t>Approche </a:t>
            </a:r>
            <a:r>
              <a:rPr lang="fr-FR" sz="1800" spc="-10" dirty="0">
                <a:solidFill>
                  <a:srgbClr val="404040"/>
                </a:solidFill>
                <a:latin typeface="Calibri"/>
                <a:cs typeface="Calibri"/>
              </a:rPr>
              <a:t>réactive et </a:t>
            </a:r>
            <a:r>
              <a:rPr lang="fr-FR" sz="1800" spc="-15" dirty="0">
                <a:solidFill>
                  <a:srgbClr val="404040"/>
                </a:solidFill>
                <a:latin typeface="Calibri"/>
                <a:cs typeface="Calibri"/>
              </a:rPr>
              <a:t>itérative </a:t>
            </a:r>
            <a:r>
              <a:rPr lang="fr-FR" sz="1800" spc="-20" dirty="0">
                <a:solidFill>
                  <a:srgbClr val="404040"/>
                </a:solidFill>
                <a:latin typeface="Calibri"/>
                <a:cs typeface="Calibri"/>
              </a:rPr>
              <a:t>d’organisation </a:t>
            </a:r>
            <a:r>
              <a:rPr lang="fr-FR" sz="1800" spc="-5" dirty="0">
                <a:solidFill>
                  <a:srgbClr val="404040"/>
                </a:solidFill>
                <a:latin typeface="Calibri"/>
                <a:cs typeface="Calibri"/>
              </a:rPr>
              <a:t>de</a:t>
            </a:r>
            <a:r>
              <a:rPr lang="fr-FR" sz="1800" spc="80" dirty="0">
                <a:solidFill>
                  <a:srgbClr val="404040"/>
                </a:solidFill>
                <a:latin typeface="Calibri"/>
                <a:cs typeface="Calibri"/>
              </a:rPr>
              <a:t> </a:t>
            </a:r>
            <a:r>
              <a:rPr lang="fr-FR" sz="1800" spc="-15" dirty="0">
                <a:solidFill>
                  <a:srgbClr val="404040"/>
                </a:solidFill>
                <a:latin typeface="Calibri"/>
                <a:cs typeface="Calibri"/>
              </a:rPr>
              <a:t>travail</a:t>
            </a:r>
            <a:endParaRPr lang="fr-FR" sz="1800" dirty="0">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r>
              <a:rPr lang="fr-FR" sz="1800" spc="-5" dirty="0">
                <a:solidFill>
                  <a:srgbClr val="404040"/>
                </a:solidFill>
                <a:latin typeface="Calibri"/>
                <a:cs typeface="Calibri"/>
              </a:rPr>
              <a:t>Focalisée sur </a:t>
            </a:r>
            <a:r>
              <a:rPr lang="fr-FR" sz="1800" dirty="0">
                <a:solidFill>
                  <a:srgbClr val="404040"/>
                </a:solidFill>
                <a:latin typeface="Calibri"/>
                <a:cs typeface="Calibri"/>
              </a:rPr>
              <a:t>la </a:t>
            </a:r>
            <a:r>
              <a:rPr lang="fr-FR" sz="1800" spc="-10" dirty="0">
                <a:solidFill>
                  <a:srgbClr val="404040"/>
                </a:solidFill>
                <a:latin typeface="Calibri"/>
                <a:cs typeface="Calibri"/>
              </a:rPr>
              <a:t>fonctionnalité et satisfaction</a:t>
            </a:r>
            <a:r>
              <a:rPr lang="fr-FR" sz="1800" spc="50" dirty="0">
                <a:solidFill>
                  <a:srgbClr val="404040"/>
                </a:solidFill>
                <a:latin typeface="Calibri"/>
                <a:cs typeface="Calibri"/>
              </a:rPr>
              <a:t> </a:t>
            </a:r>
            <a:r>
              <a:rPr lang="fr-FR" sz="1800" spc="-5" dirty="0">
                <a:solidFill>
                  <a:srgbClr val="404040"/>
                </a:solidFill>
                <a:latin typeface="Calibri"/>
                <a:cs typeface="Calibri"/>
              </a:rPr>
              <a:t>client</a:t>
            </a:r>
            <a:endParaRPr lang="fr-FR" sz="1800" dirty="0">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r>
              <a:rPr lang="fr-FR" sz="1800" spc="-5" dirty="0">
                <a:solidFill>
                  <a:srgbClr val="404040"/>
                </a:solidFill>
                <a:latin typeface="Calibri"/>
                <a:cs typeface="Calibri"/>
              </a:rPr>
              <a:t>Construit </a:t>
            </a:r>
            <a:r>
              <a:rPr lang="fr-FR" sz="1800" dirty="0">
                <a:solidFill>
                  <a:srgbClr val="404040"/>
                </a:solidFill>
                <a:latin typeface="Calibri"/>
                <a:cs typeface="Calibri"/>
              </a:rPr>
              <a:t>en </a:t>
            </a:r>
            <a:r>
              <a:rPr lang="fr-FR" sz="1800" spc="-5" dirty="0">
                <a:solidFill>
                  <a:srgbClr val="404040"/>
                </a:solidFill>
                <a:latin typeface="Calibri"/>
                <a:cs typeface="Calibri"/>
              </a:rPr>
              <a:t>adéquation </a:t>
            </a:r>
            <a:r>
              <a:rPr lang="fr-FR" sz="1800" spc="-20" dirty="0">
                <a:solidFill>
                  <a:srgbClr val="404040"/>
                </a:solidFill>
                <a:latin typeface="Calibri"/>
                <a:cs typeface="Calibri"/>
              </a:rPr>
              <a:t>avec </a:t>
            </a:r>
            <a:r>
              <a:rPr lang="fr-FR" sz="1800" spc="-5" dirty="0">
                <a:solidFill>
                  <a:srgbClr val="404040"/>
                </a:solidFill>
                <a:latin typeface="Calibri"/>
                <a:cs typeface="Calibri"/>
              </a:rPr>
              <a:t>les capacités </a:t>
            </a:r>
            <a:r>
              <a:rPr lang="fr-FR" sz="1800" spc="-10" dirty="0">
                <a:solidFill>
                  <a:srgbClr val="404040"/>
                </a:solidFill>
                <a:latin typeface="Calibri"/>
                <a:cs typeface="Calibri"/>
              </a:rPr>
              <a:t>et </a:t>
            </a:r>
            <a:r>
              <a:rPr lang="fr-FR" sz="1800" spc="-5" dirty="0">
                <a:solidFill>
                  <a:srgbClr val="404040"/>
                </a:solidFill>
                <a:latin typeface="Calibri"/>
                <a:cs typeface="Calibri"/>
              </a:rPr>
              <a:t>limites</a:t>
            </a:r>
            <a:r>
              <a:rPr lang="fr-FR" sz="1800" spc="135" dirty="0">
                <a:solidFill>
                  <a:srgbClr val="404040"/>
                </a:solidFill>
                <a:latin typeface="Calibri"/>
                <a:cs typeface="Calibri"/>
              </a:rPr>
              <a:t> </a:t>
            </a:r>
            <a:r>
              <a:rPr lang="fr-FR" sz="1800" spc="-5" dirty="0">
                <a:solidFill>
                  <a:srgbClr val="404040"/>
                </a:solidFill>
                <a:latin typeface="Calibri"/>
                <a:cs typeface="Calibri"/>
              </a:rPr>
              <a:t>humaines</a:t>
            </a:r>
          </a:p>
          <a:p>
            <a:pPr marL="1085850" lvl="1" indent="-342900">
              <a:lnSpc>
                <a:spcPts val="2088"/>
              </a:lnSpc>
              <a:spcBef>
                <a:spcPct val="0"/>
              </a:spcBef>
              <a:buClr>
                <a:srgbClr val="000000"/>
              </a:buClr>
              <a:buFont typeface="Wingdings" panose="05000000000000000000" pitchFamily="2" charset="2"/>
              <a:buChar char="v"/>
            </a:pPr>
            <a:r>
              <a:rPr lang="fr-FR" sz="1800" dirty="0">
                <a:solidFill>
                  <a:srgbClr val="404040"/>
                </a:solidFill>
                <a:latin typeface="Calibri"/>
                <a:cs typeface="Calibri"/>
              </a:rPr>
              <a:t>En </a:t>
            </a:r>
            <a:r>
              <a:rPr lang="fr-FR" sz="1800" spc="-5" dirty="0">
                <a:solidFill>
                  <a:srgbClr val="404040"/>
                </a:solidFill>
                <a:latin typeface="Calibri"/>
                <a:cs typeface="Calibri"/>
              </a:rPr>
              <a:t>réaction </a:t>
            </a:r>
            <a:r>
              <a:rPr lang="fr-FR" sz="1800" dirty="0">
                <a:solidFill>
                  <a:srgbClr val="404040"/>
                </a:solidFill>
                <a:latin typeface="Calibri"/>
                <a:cs typeface="Calibri"/>
              </a:rPr>
              <a:t>des </a:t>
            </a:r>
            <a:r>
              <a:rPr lang="fr-FR" sz="1800" spc="-10" dirty="0">
                <a:solidFill>
                  <a:srgbClr val="404040"/>
                </a:solidFill>
                <a:latin typeface="Calibri"/>
                <a:cs typeface="Calibri"/>
              </a:rPr>
              <a:t>problèmes </a:t>
            </a:r>
            <a:r>
              <a:rPr lang="fr-FR" sz="1800" spc="-20" dirty="0">
                <a:solidFill>
                  <a:srgbClr val="404040"/>
                </a:solidFill>
                <a:latin typeface="Calibri"/>
                <a:cs typeface="Calibri"/>
              </a:rPr>
              <a:t>avec </a:t>
            </a:r>
            <a:r>
              <a:rPr lang="fr-FR" sz="1800" spc="-5" dirty="0">
                <a:solidFill>
                  <a:srgbClr val="404040"/>
                </a:solidFill>
                <a:latin typeface="Calibri"/>
                <a:cs typeface="Calibri"/>
              </a:rPr>
              <a:t>des approches ‘traditionnelles’</a:t>
            </a: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6"/>
          <p:cNvSpPr/>
          <p:nvPr/>
        </p:nvSpPr>
        <p:spPr>
          <a:xfrm>
            <a:off x="1600200" y="2800350"/>
            <a:ext cx="5533656" cy="15287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1102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1371600" y="133349"/>
            <a:ext cx="70866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spc="-50" dirty="0"/>
              <a:t>Méthodes</a:t>
            </a:r>
            <a:r>
              <a:rPr lang="en-US" sz="3600" spc="-50" dirty="0"/>
              <a:t> </a:t>
            </a:r>
            <a:r>
              <a:rPr lang="en-US" sz="3600" spc="-50" dirty="0" err="1"/>
              <a:t>Agiles</a:t>
            </a:r>
            <a:r>
              <a:rPr lang="en-US" sz="3600" spc="-50" dirty="0"/>
              <a:t>: </a:t>
            </a:r>
            <a:r>
              <a:rPr lang="en-US" sz="3600" spc="-30" dirty="0"/>
              <a:t>Les</a:t>
            </a:r>
            <a:r>
              <a:rPr lang="en-US" sz="3600" spc="-175" dirty="0"/>
              <a:t> </a:t>
            </a:r>
            <a:r>
              <a:rPr lang="en-US" sz="3600" spc="-75" dirty="0" err="1"/>
              <a:t>constats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3" name="object 5"/>
          <p:cNvSpPr txBox="1">
            <a:spLocks noChangeArrowheads="1"/>
          </p:cNvSpPr>
          <p:nvPr/>
        </p:nvSpPr>
        <p:spPr bwMode="auto">
          <a:xfrm>
            <a:off x="304800" y="1276350"/>
            <a:ext cx="7535617" cy="215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Les meilleures idées ne viennent pas forcément au début du projet</a:t>
            </a:r>
          </a:p>
          <a:p>
            <a:pPr marL="1085850" lvl="1" indent="-342900">
              <a:lnSpc>
                <a:spcPts val="2088"/>
              </a:lnSpc>
              <a:spcBef>
                <a:spcPct val="0"/>
              </a:spcBef>
              <a:buClr>
                <a:srgbClr val="000000"/>
              </a:buClr>
              <a:buSzPct val="95000"/>
              <a:buFont typeface="Wingdings" panose="05000000000000000000" pitchFamily="2" charset="2"/>
              <a:buChar char="v"/>
              <a:tabLst>
                <a:tab pos="213995" algn="l"/>
              </a:tabLst>
            </a:pPr>
            <a:r>
              <a:rPr lang="fr-FR" sz="1800" spc="-5" dirty="0">
                <a:solidFill>
                  <a:srgbClr val="404040"/>
                </a:solidFill>
                <a:latin typeface="Calibri"/>
                <a:cs typeface="Calibri"/>
              </a:rPr>
              <a:t>Il est plus facile de construire par étape que tout imaginer dès le début</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Les besoins peuvent évoluer pendant le projet</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Le formalisme n’est pas naturel</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Chiffrages et Reste à Faire sont difficiles</a:t>
            </a: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7"/>
          <p:cNvSpPr/>
          <p:nvPr/>
        </p:nvSpPr>
        <p:spPr>
          <a:xfrm>
            <a:off x="6553200" y="3105150"/>
            <a:ext cx="2322576" cy="129730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0710" y="3105150"/>
            <a:ext cx="3691156" cy="13483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5257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3124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spc="-50" dirty="0"/>
              <a:t>Méthodes</a:t>
            </a:r>
            <a:r>
              <a:rPr lang="en-US" sz="3600" spc="-50" dirty="0"/>
              <a:t>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7" name="object 4"/>
          <p:cNvSpPr txBox="1">
            <a:spLocks noGrp="1"/>
          </p:cNvSpPr>
          <p:nvPr>
            <p:ph type="title"/>
          </p:nvPr>
        </p:nvSpPr>
        <p:spPr>
          <a:xfrm>
            <a:off x="195897" y="666750"/>
            <a:ext cx="6161405" cy="382156"/>
          </a:xfrm>
          <a:prstGeom prst="rect">
            <a:avLst/>
          </a:prstGeom>
        </p:spPr>
        <p:txBody>
          <a:bodyPr vert="horz" wrap="square" lIns="0" tIns="12700" rIns="0" bIns="0" rtlCol="0">
            <a:spAutoFit/>
          </a:bodyPr>
          <a:lstStyle/>
          <a:p>
            <a:pPr marL="12700">
              <a:lnSpc>
                <a:spcPct val="100000"/>
              </a:lnSpc>
              <a:spcBef>
                <a:spcPts val="100"/>
              </a:spcBef>
            </a:pPr>
            <a:r>
              <a:rPr lang="en-US" sz="2400" spc="-45" dirty="0">
                <a:solidFill>
                  <a:schemeClr val="tx1"/>
                </a:solidFill>
              </a:rPr>
              <a:t>Un </a:t>
            </a:r>
            <a:r>
              <a:rPr lang="en-US" sz="2400" spc="-45" dirty="0" err="1">
                <a:solidFill>
                  <a:schemeClr val="tx1"/>
                </a:solidFill>
              </a:rPr>
              <a:t>juste</a:t>
            </a:r>
            <a:r>
              <a:rPr lang="en-US" sz="2400" spc="-45" dirty="0">
                <a:solidFill>
                  <a:schemeClr val="tx1"/>
                </a:solidFill>
              </a:rPr>
              <a:t> milieu</a:t>
            </a:r>
            <a:endParaRPr sz="2400" spc="-50" dirty="0">
              <a:solidFill>
                <a:schemeClr val="tx1"/>
              </a:solidFill>
            </a:endParaRPr>
          </a:p>
        </p:txBody>
      </p:sp>
      <p:sp>
        <p:nvSpPr>
          <p:cNvPr id="8" name="object 3"/>
          <p:cNvSpPr/>
          <p:nvPr/>
        </p:nvSpPr>
        <p:spPr>
          <a:xfrm>
            <a:off x="898644" y="1812427"/>
            <a:ext cx="7372062" cy="229607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7361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3124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spc="-50" dirty="0"/>
              <a:t>Méthodes</a:t>
            </a:r>
            <a:r>
              <a:rPr lang="en-US" sz="3600" spc="-50" dirty="0"/>
              <a:t>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7" name="object 4"/>
          <p:cNvSpPr txBox="1">
            <a:spLocks noGrp="1"/>
          </p:cNvSpPr>
          <p:nvPr>
            <p:ph type="title"/>
          </p:nvPr>
        </p:nvSpPr>
        <p:spPr>
          <a:xfrm>
            <a:off x="195897" y="666750"/>
            <a:ext cx="6161405" cy="382156"/>
          </a:xfrm>
          <a:prstGeom prst="rect">
            <a:avLst/>
          </a:prstGeom>
        </p:spPr>
        <p:txBody>
          <a:bodyPr vert="horz" wrap="square" lIns="0" tIns="12700" rIns="0" bIns="0" rtlCol="0">
            <a:spAutoFit/>
          </a:bodyPr>
          <a:lstStyle/>
          <a:p>
            <a:pPr marL="12700">
              <a:lnSpc>
                <a:spcPct val="100000"/>
              </a:lnSpc>
              <a:spcBef>
                <a:spcPts val="100"/>
              </a:spcBef>
            </a:pPr>
            <a:r>
              <a:rPr lang="en-US" sz="2400" spc="-45" dirty="0" err="1">
                <a:solidFill>
                  <a:schemeClr val="tx1"/>
                </a:solidFill>
              </a:rPr>
              <a:t>Livrer</a:t>
            </a:r>
            <a:r>
              <a:rPr lang="en-US" sz="2400" spc="-45" dirty="0">
                <a:solidFill>
                  <a:schemeClr val="tx1"/>
                </a:solidFill>
              </a:rPr>
              <a:t> plus </a:t>
            </a:r>
            <a:r>
              <a:rPr lang="en-US" sz="2400" spc="-45" dirty="0" err="1">
                <a:solidFill>
                  <a:schemeClr val="tx1"/>
                </a:solidFill>
              </a:rPr>
              <a:t>rapidement</a:t>
            </a:r>
            <a:r>
              <a:rPr lang="en-US" sz="2400" spc="-45" dirty="0"/>
              <a:t>?</a:t>
            </a:r>
            <a:endParaRPr sz="2400" spc="-50" dirty="0">
              <a:solidFill>
                <a:schemeClr val="tx1"/>
              </a:solidFill>
            </a:endParaRPr>
          </a:p>
        </p:txBody>
      </p:sp>
      <p:sp>
        <p:nvSpPr>
          <p:cNvPr id="5" name="object 5"/>
          <p:cNvSpPr/>
          <p:nvPr/>
        </p:nvSpPr>
        <p:spPr>
          <a:xfrm>
            <a:off x="1551658" y="1047750"/>
            <a:ext cx="5784877" cy="337884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8367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3276600" y="133349"/>
            <a:ext cx="31242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fr-FR" sz="3600" spc="-50" dirty="0"/>
              <a:t>Méthodes</a:t>
            </a:r>
            <a:r>
              <a:rPr lang="en-US" sz="3600" spc="-50" dirty="0"/>
              <a:t>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7" name="object 4"/>
          <p:cNvSpPr txBox="1">
            <a:spLocks noGrp="1"/>
          </p:cNvSpPr>
          <p:nvPr>
            <p:ph type="title"/>
          </p:nvPr>
        </p:nvSpPr>
        <p:spPr>
          <a:xfrm>
            <a:off x="195897" y="666750"/>
            <a:ext cx="6161405" cy="382156"/>
          </a:xfrm>
          <a:prstGeom prst="rect">
            <a:avLst/>
          </a:prstGeom>
        </p:spPr>
        <p:txBody>
          <a:bodyPr vert="horz" wrap="square" lIns="0" tIns="12700" rIns="0" bIns="0" rtlCol="0">
            <a:spAutoFit/>
          </a:bodyPr>
          <a:lstStyle/>
          <a:p>
            <a:pPr marL="12700">
              <a:lnSpc>
                <a:spcPct val="100000"/>
              </a:lnSpc>
              <a:spcBef>
                <a:spcPts val="100"/>
              </a:spcBef>
            </a:pPr>
            <a:r>
              <a:rPr lang="en-US" sz="2400" spc="-45" dirty="0" err="1">
                <a:solidFill>
                  <a:schemeClr val="tx1"/>
                </a:solidFill>
              </a:rPr>
              <a:t>Une</a:t>
            </a:r>
            <a:r>
              <a:rPr lang="en-US" sz="2400" spc="-45" dirty="0">
                <a:solidFill>
                  <a:schemeClr val="tx1"/>
                </a:solidFill>
              </a:rPr>
              <a:t> </a:t>
            </a:r>
            <a:r>
              <a:rPr lang="fr-FR" sz="2400" spc="-45" dirty="0">
                <a:solidFill>
                  <a:schemeClr val="tx1"/>
                </a:solidFill>
              </a:rPr>
              <a:t>catégorie</a:t>
            </a:r>
            <a:r>
              <a:rPr lang="en-US" sz="2400" spc="-45" dirty="0">
                <a:solidFill>
                  <a:schemeClr val="tx1"/>
                </a:solidFill>
              </a:rPr>
              <a:t> de </a:t>
            </a:r>
            <a:r>
              <a:rPr lang="fr-FR" sz="2400" spc="-45" dirty="0">
                <a:solidFill>
                  <a:schemeClr val="tx1"/>
                </a:solidFill>
              </a:rPr>
              <a:t>méthodes</a:t>
            </a:r>
            <a:endParaRPr lang="fr-FR" sz="2400" spc="-50" dirty="0">
              <a:solidFill>
                <a:schemeClr val="tx1"/>
              </a:solidFill>
            </a:endParaRPr>
          </a:p>
        </p:txBody>
      </p:sp>
      <p:sp>
        <p:nvSpPr>
          <p:cNvPr id="6" name="object 5"/>
          <p:cNvSpPr txBox="1">
            <a:spLocks noChangeArrowheads="1"/>
          </p:cNvSpPr>
          <p:nvPr/>
        </p:nvSpPr>
        <p:spPr bwMode="auto">
          <a:xfrm>
            <a:off x="457199" y="1428750"/>
            <a:ext cx="7535617" cy="296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Agile regroupe plusieurs méthodologies :</a:t>
            </a:r>
          </a:p>
          <a:p>
            <a:pPr marL="1485900" lvl="2" indent="-342900">
              <a:lnSpc>
                <a:spcPts val="2088"/>
              </a:lnSpc>
              <a:spcBef>
                <a:spcPct val="0"/>
              </a:spcBef>
              <a:buClr>
                <a:srgbClr val="000000"/>
              </a:buClr>
              <a:buSzPct val="95000"/>
              <a:buFont typeface="Wingdings" panose="05000000000000000000" pitchFamily="2" charset="2"/>
              <a:buChar char="v"/>
              <a:tabLst>
                <a:tab pos="213360" algn="l"/>
              </a:tabLst>
            </a:pPr>
            <a:r>
              <a:rPr lang="fr-FR" sz="1400" spc="-5" dirty="0" err="1">
                <a:solidFill>
                  <a:srgbClr val="404040"/>
                </a:solidFill>
                <a:latin typeface="Calibri"/>
                <a:cs typeface="Calibri"/>
              </a:rPr>
              <a:t>Scrum</a:t>
            </a:r>
            <a:r>
              <a:rPr lang="fr-FR" sz="1400" spc="-5" dirty="0">
                <a:solidFill>
                  <a:srgbClr val="404040"/>
                </a:solidFill>
                <a:latin typeface="Calibri"/>
                <a:cs typeface="Calibri"/>
              </a:rPr>
              <a:t> - 1996</a:t>
            </a:r>
          </a:p>
          <a:p>
            <a:pPr marL="1485900" lvl="2" indent="-342900">
              <a:lnSpc>
                <a:spcPts val="2088"/>
              </a:lnSpc>
              <a:spcBef>
                <a:spcPct val="0"/>
              </a:spcBef>
              <a:buClr>
                <a:srgbClr val="000000"/>
              </a:buClr>
              <a:buSzPct val="95000"/>
              <a:buFont typeface="Wingdings" panose="05000000000000000000" pitchFamily="2" charset="2"/>
              <a:buChar char="v"/>
              <a:tabLst>
                <a:tab pos="213360" algn="l"/>
              </a:tabLst>
            </a:pPr>
            <a:r>
              <a:rPr lang="fr-FR" sz="1400" spc="-5" dirty="0" err="1">
                <a:solidFill>
                  <a:srgbClr val="404040"/>
                </a:solidFill>
                <a:latin typeface="Calibri"/>
                <a:cs typeface="Calibri"/>
              </a:rPr>
              <a:t>Extreme</a:t>
            </a:r>
            <a:r>
              <a:rPr lang="fr-FR" sz="1400" spc="-5" dirty="0">
                <a:solidFill>
                  <a:srgbClr val="404040"/>
                </a:solidFill>
                <a:latin typeface="Calibri"/>
                <a:cs typeface="Calibri"/>
              </a:rPr>
              <a:t> </a:t>
            </a:r>
            <a:r>
              <a:rPr lang="fr-FR" sz="1400" spc="-5" dirty="0" err="1">
                <a:solidFill>
                  <a:srgbClr val="404040"/>
                </a:solidFill>
                <a:latin typeface="Calibri"/>
                <a:cs typeface="Calibri"/>
              </a:rPr>
              <a:t>Programming</a:t>
            </a:r>
            <a:r>
              <a:rPr lang="fr-FR" sz="1400" spc="-5" dirty="0">
                <a:solidFill>
                  <a:srgbClr val="404040"/>
                </a:solidFill>
                <a:latin typeface="Calibri"/>
                <a:cs typeface="Calibri"/>
              </a:rPr>
              <a:t> (XP) - 1999</a:t>
            </a:r>
          </a:p>
          <a:p>
            <a:pPr marL="1485900" lvl="2" indent="-342900">
              <a:lnSpc>
                <a:spcPts val="2088"/>
              </a:lnSpc>
              <a:spcBef>
                <a:spcPct val="0"/>
              </a:spcBef>
              <a:buClr>
                <a:srgbClr val="000000"/>
              </a:buClr>
              <a:buSzPct val="95000"/>
              <a:buFont typeface="Wingdings" panose="05000000000000000000" pitchFamily="2" charset="2"/>
              <a:buChar char="v"/>
              <a:tabLst>
                <a:tab pos="213360" algn="l"/>
              </a:tabLst>
            </a:pPr>
            <a:r>
              <a:rPr lang="fr-FR" sz="1400" spc="-5" dirty="0">
                <a:solidFill>
                  <a:srgbClr val="404040"/>
                </a:solidFill>
                <a:latin typeface="Calibri"/>
                <a:cs typeface="Calibri"/>
              </a:rPr>
              <a:t>DSDM</a:t>
            </a:r>
          </a:p>
          <a:p>
            <a:pPr marL="1485900" lvl="2" indent="-342900">
              <a:lnSpc>
                <a:spcPts val="2088"/>
              </a:lnSpc>
              <a:spcBef>
                <a:spcPct val="0"/>
              </a:spcBef>
              <a:buClr>
                <a:srgbClr val="000000"/>
              </a:buClr>
              <a:buSzPct val="95000"/>
              <a:buFont typeface="Wingdings" panose="05000000000000000000" pitchFamily="2" charset="2"/>
              <a:buChar char="v"/>
              <a:tabLst>
                <a:tab pos="213360" algn="l"/>
              </a:tabLst>
            </a:pPr>
            <a:r>
              <a:rPr lang="fr-FR" sz="1400" spc="-5" dirty="0">
                <a:solidFill>
                  <a:srgbClr val="404040"/>
                </a:solidFill>
                <a:latin typeface="Calibri"/>
                <a:cs typeface="Calibri"/>
              </a:rPr>
              <a:t>Crystal</a:t>
            </a:r>
          </a:p>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Notion officialisée en 2001 avec le Manifeste Agile</a:t>
            </a: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7976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14600" y="133349"/>
            <a:ext cx="38100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 </a:t>
            </a:r>
            <a:r>
              <a:rPr lang="en-US" sz="3600" spc="-50" dirty="0" err="1"/>
              <a:t>Manifeste</a:t>
            </a:r>
            <a:r>
              <a:rPr lang="en-US" sz="3600" spc="-50" dirty="0"/>
              <a:t> Agile</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8" name="object 3"/>
          <p:cNvSpPr/>
          <p:nvPr/>
        </p:nvSpPr>
        <p:spPr>
          <a:xfrm>
            <a:off x="743057" y="1276350"/>
            <a:ext cx="7353086" cy="278427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2950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 </a:t>
            </a:r>
            <a:r>
              <a:rPr lang="en-US" sz="3600" spc="-50" dirty="0" err="1"/>
              <a:t>Manifeste</a:t>
            </a:r>
            <a:r>
              <a:rPr lang="en-US" sz="3600" spc="-50" dirty="0"/>
              <a:t> Agile</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6" name="object 5"/>
          <p:cNvSpPr txBox="1">
            <a:spLocks noChangeArrowheads="1"/>
          </p:cNvSpPr>
          <p:nvPr/>
        </p:nvSpPr>
        <p:spPr bwMode="auto">
          <a:xfrm>
            <a:off x="457199" y="1123950"/>
            <a:ext cx="7535617" cy="350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Approche collaborative, Itérative et incrémentale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La difficulté est repartie sur plusieurs parties (Le projet est</a:t>
            </a:r>
          </a:p>
          <a:p>
            <a:pPr lvl="1" indent="0">
              <a:lnSpc>
                <a:spcPts val="2088"/>
              </a:lnSpc>
              <a:spcBef>
                <a:spcPct val="0"/>
              </a:spcBef>
              <a:buClr>
                <a:srgbClr val="000000"/>
              </a:buClr>
              <a:buSzPct val="95000"/>
              <a:buNone/>
              <a:tabLst>
                <a:tab pos="213360" algn="l"/>
              </a:tabLst>
            </a:pPr>
            <a:r>
              <a:rPr lang="fr-FR" sz="1800" spc="-5" dirty="0">
                <a:solidFill>
                  <a:srgbClr val="404040"/>
                </a:solidFill>
                <a:latin typeface="Calibri"/>
                <a:cs typeface="Calibri"/>
              </a:rPr>
              <a:t>décomposé)</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Livraisons de résultats fréquents et validation continue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Gère mieux les demandes de changements en cours</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Accepte d’introduire des changements plutôt que de suivre strictement un plan rigide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6"/>
          <p:cNvSpPr/>
          <p:nvPr/>
        </p:nvSpPr>
        <p:spPr>
          <a:xfrm>
            <a:off x="7085233" y="3531921"/>
            <a:ext cx="1692871" cy="10503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1150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8" y="1378469"/>
            <a:ext cx="6284125" cy="813043"/>
          </a:xfrm>
          <a:prstGeom prst="rect">
            <a:avLst/>
          </a:prstGeom>
        </p:spPr>
        <p:txBody>
          <a:bodyPr vert="horz" wrap="square" lIns="0" tIns="12700" rIns="0" bIns="0" rtlCol="0">
            <a:spAutoFit/>
          </a:bodyPr>
          <a:lstStyle/>
          <a:p>
            <a:pPr marL="12700">
              <a:lnSpc>
                <a:spcPct val="100000"/>
              </a:lnSpc>
              <a:spcBef>
                <a:spcPts val="100"/>
              </a:spcBef>
            </a:pPr>
            <a:r>
              <a:rPr lang="fr-FR" sz="2600" spc="30" dirty="0">
                <a:solidFill>
                  <a:srgbClr val="1A1A1A"/>
                </a:solidFill>
              </a:rPr>
              <a:t>Souleymane SANOGO</a:t>
            </a:r>
            <a:br>
              <a:rPr lang="fr-FR" sz="2600" spc="30" dirty="0">
                <a:solidFill>
                  <a:srgbClr val="1A1A1A"/>
                </a:solidFill>
              </a:rPr>
            </a:br>
            <a:endParaRPr sz="2600" dirty="0"/>
          </a:p>
        </p:txBody>
      </p:sp>
      <p:sp>
        <p:nvSpPr>
          <p:cNvPr id="9" name="Rectangle 8"/>
          <p:cNvSpPr/>
          <p:nvPr/>
        </p:nvSpPr>
        <p:spPr>
          <a:xfrm>
            <a:off x="228600" y="2266951"/>
            <a:ext cx="8839200" cy="1569660"/>
          </a:xfrm>
          <a:prstGeom prst="rect">
            <a:avLst/>
          </a:prstGeom>
        </p:spPr>
        <p:txBody>
          <a:bodyPr wrap="square">
            <a:spAutoFit/>
          </a:bodyPr>
          <a:lstStyle/>
          <a:p>
            <a:pPr marL="742950" lvl="1" indent="-285750">
              <a:lnSpc>
                <a:spcPct val="150000"/>
              </a:lnSpc>
              <a:buFont typeface="Wingdings" panose="05000000000000000000" pitchFamily="2" charset="2"/>
              <a:buChar char="v"/>
            </a:pPr>
            <a:r>
              <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rPr>
              <a:t>Architecte, DevOps </a:t>
            </a:r>
            <a:r>
              <a:rPr lang="fr-FR" sz="1600" dirty="0" err="1">
                <a:solidFill>
                  <a:srgbClr val="404040"/>
                </a:solidFill>
                <a:latin typeface="Tahoma" panose="020B0604030504040204" pitchFamily="34" charset="0"/>
                <a:ea typeface="Tahoma" panose="020B0604030504040204" pitchFamily="34" charset="0"/>
                <a:cs typeface="Tahoma" panose="020B0604030504040204" pitchFamily="34" charset="0"/>
              </a:rPr>
              <a:t>practitioner</a:t>
            </a:r>
            <a:r>
              <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rPr>
              <a:t>, développeur Back end</a:t>
            </a:r>
          </a:p>
          <a:p>
            <a:pPr marL="742950" lvl="1" indent="-285750">
              <a:lnSpc>
                <a:spcPct val="150000"/>
              </a:lnSpc>
              <a:buFont typeface="Wingdings" panose="05000000000000000000" pitchFamily="2" charset="2"/>
              <a:buChar char="v"/>
            </a:pPr>
            <a:r>
              <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rPr>
              <a:t>11+ ans d’expériences</a:t>
            </a:r>
          </a:p>
          <a:p>
            <a:pPr marL="742950" lvl="1" indent="-285750">
              <a:lnSpc>
                <a:spcPct val="150000"/>
              </a:lnSpc>
              <a:buFont typeface="Wingdings" panose="05000000000000000000" pitchFamily="2" charset="2"/>
              <a:buChar char="v"/>
            </a:pPr>
            <a:r>
              <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rPr>
              <a:t>Système embarqués, applications d’entreprise en Spring, e-commerce, TMS  …</a:t>
            </a:r>
          </a:p>
          <a:p>
            <a:pPr marL="742950" marR="669565" lvl="1" indent="-285750">
              <a:lnSpc>
                <a:spcPct val="150000"/>
              </a:lnSpc>
              <a:buFont typeface="Wingdings" panose="05000000000000000000" pitchFamily="2" charset="2"/>
              <a:buChar char="v"/>
            </a:pPr>
            <a:r>
              <a:rPr lang="fr-FR" sz="1600" b="1" dirty="0">
                <a:solidFill>
                  <a:srgbClr val="404040"/>
                </a:solidFill>
                <a:latin typeface="Tahoma" panose="020B0604030504040204" pitchFamily="34" charset="0"/>
                <a:ea typeface="Tahoma" panose="020B0604030504040204" pitchFamily="34" charset="0"/>
                <a:cs typeface="Tahoma" panose="020B0604030504040204" pitchFamily="34" charset="0"/>
              </a:rPr>
              <a:t>Mon job aujourd’hui : </a:t>
            </a:r>
            <a:r>
              <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rPr>
              <a:t>Architecte Technique et </a:t>
            </a:r>
            <a:r>
              <a:rPr lang="fr-FR" sz="1600" dirty="0" err="1">
                <a:solidFill>
                  <a:srgbClr val="404040"/>
                </a:solidFill>
                <a:latin typeface="Tahoma" panose="020B0604030504040204" pitchFamily="34" charset="0"/>
                <a:ea typeface="Tahoma" panose="020B0604030504040204" pitchFamily="34" charset="0"/>
                <a:cs typeface="Tahoma" panose="020B0604030504040204" pitchFamily="34" charset="0"/>
              </a:rPr>
              <a:t>formateeur</a:t>
            </a:r>
            <a:endParaRPr lang="fr-FR" sz="1600" dirty="0">
              <a:solidFill>
                <a:srgbClr val="404040"/>
              </a:solidFill>
              <a:latin typeface="Tahoma" panose="020B0604030504040204" pitchFamily="34" charset="0"/>
              <a:ea typeface="Tahoma" panose="020B0604030504040204" pitchFamily="34" charset="0"/>
              <a:cs typeface="Tahoma" panose="020B0604030504040204" pitchFamily="34" charset="0"/>
            </a:endParaRPr>
          </a:p>
        </p:txBody>
      </p:sp>
      <p:pic>
        <p:nvPicPr>
          <p:cNvPr id="4" name="Image 3">
            <a:extLst>
              <a:ext uri="{FF2B5EF4-FFF2-40B4-BE49-F238E27FC236}">
                <a16:creationId xmlns:a16="http://schemas.microsoft.com/office/drawing/2014/main" id="{F9D325B0-1F45-4CA2-BAC4-F3DEE17775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410" y="576764"/>
            <a:ext cx="2026590" cy="1977051"/>
          </a:xfrm>
          <a:prstGeom prst="rect">
            <a:avLst/>
          </a:prstGeom>
        </p:spPr>
      </p:pic>
    </p:spTree>
    <p:extLst>
      <p:ext uri="{BB962C8B-B14F-4D97-AF65-F5344CB8AC3E}">
        <p14:creationId xmlns:p14="http://schemas.microsoft.com/office/powerpoint/2010/main" val="2267379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 </a:t>
            </a:r>
            <a:r>
              <a:rPr lang="en-US" sz="3600" spc="-50" dirty="0" err="1"/>
              <a:t>Manifeste</a:t>
            </a:r>
            <a:r>
              <a:rPr lang="en-US" sz="3600" spc="-50" dirty="0"/>
              <a:t> Agile</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8" name="object 3"/>
          <p:cNvSpPr/>
          <p:nvPr/>
        </p:nvSpPr>
        <p:spPr>
          <a:xfrm>
            <a:off x="1586801" y="1676823"/>
            <a:ext cx="5832744" cy="204057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1134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 </a:t>
            </a:r>
            <a:r>
              <a:rPr lang="en-US" sz="3600" spc="-50" dirty="0" err="1"/>
              <a:t>Manifeste</a:t>
            </a:r>
            <a:r>
              <a:rPr lang="en-US" sz="3600" spc="-50" dirty="0"/>
              <a:t> Agile</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p:nvPr/>
        </p:nvSpPr>
        <p:spPr>
          <a:xfrm>
            <a:off x="1600200" y="895350"/>
            <a:ext cx="4563465" cy="272787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35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solutions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a:spLocks noChangeArrowheads="1"/>
          </p:cNvSpPr>
          <p:nvPr/>
        </p:nvSpPr>
        <p:spPr bwMode="auto">
          <a:xfrm>
            <a:off x="457199" y="1123950"/>
            <a:ext cx="7535617"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0" lvl="1" indent="0">
              <a:lnSpc>
                <a:spcPts val="2088"/>
              </a:lnSpc>
              <a:spcBef>
                <a:spcPct val="0"/>
              </a:spcBef>
              <a:buClr>
                <a:srgbClr val="000000"/>
              </a:buClr>
              <a:buSzPct val="95000"/>
              <a:buNone/>
              <a:tabLst>
                <a:tab pos="213360" algn="l"/>
              </a:tabLst>
            </a:pPr>
            <a:r>
              <a:rPr lang="fr-FR" sz="1800" spc="-5" dirty="0">
                <a:solidFill>
                  <a:srgbClr val="404040"/>
                </a:solidFill>
                <a:latin typeface="Calibri"/>
                <a:cs typeface="Calibri"/>
              </a:rPr>
              <a:t>   Toujours focalisées sur le produit final</a:t>
            </a:r>
          </a:p>
          <a:p>
            <a:pPr marL="0" lvl="1" indent="0">
              <a:lnSpc>
                <a:spcPts val="2088"/>
              </a:lnSpc>
              <a:spcBef>
                <a:spcPct val="0"/>
              </a:spcBef>
              <a:buClr>
                <a:srgbClr val="000000"/>
              </a:buClr>
              <a:buSzPct val="95000"/>
              <a:buNone/>
              <a:tabLst>
                <a:tab pos="213360" algn="l"/>
              </a:tabLst>
            </a:pPr>
            <a:endParaRPr lang="fr-FR" sz="1800" spc="-5" dirty="0">
              <a:solidFill>
                <a:srgbClr val="404040"/>
              </a:solidFill>
              <a:latin typeface="Calibri"/>
              <a:cs typeface="Calibri"/>
            </a:endParaRPr>
          </a:p>
          <a:p>
            <a:pPr marL="848359" lvl="2" indent="-234950">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Une vision commune pour l’équipe</a:t>
            </a:r>
          </a:p>
          <a:p>
            <a:pPr marL="979805" lvl="2" indent="-183515">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la satisfaction du client</a:t>
            </a:r>
          </a:p>
          <a:p>
            <a:pPr marL="796290"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848359" lvl="2" indent="-234950">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Découper le projet autrement</a:t>
            </a:r>
          </a:p>
          <a:p>
            <a:pPr marL="979805" lvl="2" indent="-183515">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par fonctionnalité</a:t>
            </a:r>
          </a:p>
          <a:p>
            <a:pPr marL="848359" lvl="2" indent="-234950">
              <a:lnSpc>
                <a:spcPts val="2088"/>
              </a:lnSpc>
              <a:spcBef>
                <a:spcPct val="0"/>
              </a:spcBef>
              <a:buClr>
                <a:srgbClr val="000000"/>
              </a:buClr>
              <a:buSzPct val="95000"/>
              <a:buFont typeface="Wingdings"/>
              <a:buChar char=""/>
              <a:tabLst>
                <a:tab pos="213360" algn="l"/>
              </a:tabLst>
            </a:pPr>
            <a:endParaRPr lang="fr-FR" sz="1400" spc="-5" dirty="0">
              <a:solidFill>
                <a:srgbClr val="404040"/>
              </a:solidFill>
              <a:latin typeface="Calibri"/>
              <a:cs typeface="Calibri"/>
            </a:endParaRPr>
          </a:p>
          <a:p>
            <a:pPr marL="848359" lvl="2" indent="-234950">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Organiser en cycles de développement réduits</a:t>
            </a:r>
          </a:p>
          <a:p>
            <a:pPr marL="979805" lvl="2" indent="-183515">
              <a:lnSpc>
                <a:spcPts val="2088"/>
              </a:lnSpc>
              <a:spcBef>
                <a:spcPct val="0"/>
              </a:spcBef>
              <a:buClr>
                <a:srgbClr val="000000"/>
              </a:buClr>
              <a:buSzPct val="95000"/>
              <a:buFont typeface="Wingdings"/>
              <a:buChar char=""/>
              <a:tabLst>
                <a:tab pos="213360" algn="l"/>
              </a:tabLst>
            </a:pPr>
            <a:r>
              <a:rPr lang="fr-FR" sz="1400" spc="-5" dirty="0">
                <a:solidFill>
                  <a:srgbClr val="404040"/>
                </a:solidFill>
                <a:latin typeface="Calibri"/>
                <a:cs typeface="Calibri"/>
              </a:rPr>
              <a:t>itérations</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
        <p:nvSpPr>
          <p:cNvPr id="6" name="object 6"/>
          <p:cNvSpPr/>
          <p:nvPr/>
        </p:nvSpPr>
        <p:spPr>
          <a:xfrm>
            <a:off x="5334000" y="2343150"/>
            <a:ext cx="3121954" cy="14688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35968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solutions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a:spLocks noChangeArrowheads="1"/>
          </p:cNvSpPr>
          <p:nvPr/>
        </p:nvSpPr>
        <p:spPr bwMode="auto">
          <a:xfrm>
            <a:off x="457199" y="1123950"/>
            <a:ext cx="7535617" cy="418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12700">
              <a:lnSpc>
                <a:spcPct val="100000"/>
              </a:lnSpc>
              <a:spcBef>
                <a:spcPts val="1260"/>
              </a:spcBef>
              <a:buNone/>
            </a:pPr>
            <a:r>
              <a:rPr lang="fr-FR" sz="2000" b="1" spc="-5" dirty="0">
                <a:solidFill>
                  <a:srgbClr val="404040"/>
                </a:solidFill>
                <a:latin typeface="Calibri"/>
                <a:cs typeface="Calibri"/>
              </a:rPr>
              <a:t>Adaptables</a:t>
            </a:r>
          </a:p>
          <a:p>
            <a:pPr marL="12700">
              <a:lnSpc>
                <a:spcPct val="100000"/>
              </a:lnSpc>
              <a:spcBef>
                <a:spcPts val="1260"/>
              </a:spcBef>
            </a:pPr>
            <a:endParaRPr lang="fr-FR" sz="2000" dirty="0">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Réactives aux nouveaux besoins</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Réceptives aux nouvelles solutions</a:t>
            </a:r>
            <a:endParaRPr lang="fr-FR" sz="1800" dirty="0">
              <a:latin typeface="Times New Roman"/>
              <a:cs typeface="Times New Roman"/>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Prendre les décisions définitives le plus tard possible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Réunion d’avancement tous les jours</a:t>
            </a:r>
          </a:p>
          <a:p>
            <a:pPr marL="1085850" marR="508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De courtes itérations permettent de changer de direction sans laisser  des éléments à moitié fait</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0015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solutions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a:spLocks noChangeArrowheads="1"/>
          </p:cNvSpPr>
          <p:nvPr/>
        </p:nvSpPr>
        <p:spPr bwMode="auto">
          <a:xfrm>
            <a:off x="457199" y="742950"/>
            <a:ext cx="7535617" cy="418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12700">
              <a:lnSpc>
                <a:spcPct val="100000"/>
              </a:lnSpc>
              <a:spcBef>
                <a:spcPts val="1260"/>
              </a:spcBef>
              <a:buNone/>
            </a:pPr>
            <a:r>
              <a:rPr lang="en-US" sz="2000" b="1" spc="-5" dirty="0" err="1">
                <a:solidFill>
                  <a:srgbClr val="404040"/>
                </a:solidFill>
                <a:latin typeface="Calibri"/>
                <a:cs typeface="Calibri"/>
              </a:rPr>
              <a:t>Planification</a:t>
            </a:r>
            <a:endParaRPr lang="en-US" sz="2000" b="1" spc="-5" dirty="0">
              <a:solidFill>
                <a:srgbClr val="404040"/>
              </a:solidFill>
              <a:latin typeface="Calibri"/>
              <a:cs typeface="Calibri"/>
            </a:endParaRPr>
          </a:p>
          <a:p>
            <a:pPr marL="12700">
              <a:lnSpc>
                <a:spcPct val="100000"/>
              </a:lnSpc>
              <a:spcBef>
                <a:spcPts val="1260"/>
              </a:spcBef>
              <a:buNone/>
            </a:pPr>
            <a:endParaRPr lang="en-US" sz="2000" b="1"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L’estimation de charge est difficile, mais les courtes itérations nous</a:t>
            </a:r>
          </a:p>
          <a:p>
            <a:pPr lvl="1" indent="0">
              <a:lnSpc>
                <a:spcPts val="2088"/>
              </a:lnSpc>
              <a:spcBef>
                <a:spcPct val="0"/>
              </a:spcBef>
              <a:buClr>
                <a:srgbClr val="000000"/>
              </a:buClr>
              <a:buSzPct val="95000"/>
              <a:buNone/>
              <a:tabLst>
                <a:tab pos="213360" algn="l"/>
              </a:tabLst>
            </a:pPr>
            <a:r>
              <a:rPr lang="fr-FR" sz="1800" spc="-5" dirty="0">
                <a:solidFill>
                  <a:srgbClr val="404040"/>
                </a:solidFill>
                <a:latin typeface="Calibri"/>
                <a:cs typeface="Calibri"/>
              </a:rPr>
              <a:t>aident</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On est plus précis sur les petites tâches</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Feedback très rapide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Plus facile à s’adapter face aux dérives, surprises</a:t>
            </a:r>
          </a:p>
          <a:p>
            <a:pPr marL="1085850" marR="508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4086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50" dirty="0"/>
              <a:t>Les solutions </a:t>
            </a:r>
            <a:r>
              <a:rPr lang="en-US" sz="3600" spc="-50" dirty="0" err="1"/>
              <a:t>agiles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a:spLocks noChangeArrowheads="1"/>
          </p:cNvSpPr>
          <p:nvPr/>
        </p:nvSpPr>
        <p:spPr bwMode="auto">
          <a:xfrm>
            <a:off x="457199" y="1123950"/>
            <a:ext cx="7535617" cy="478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lvl="2" indent="0">
              <a:lnSpc>
                <a:spcPts val="2088"/>
              </a:lnSpc>
              <a:spcBef>
                <a:spcPct val="0"/>
              </a:spcBef>
              <a:buClr>
                <a:srgbClr val="000000"/>
              </a:buClr>
              <a:buSzPct val="95000"/>
              <a:buNone/>
              <a:tabLst>
                <a:tab pos="213360" algn="l"/>
              </a:tabLst>
            </a:pPr>
            <a:endParaRPr lang="fr-FR" sz="1400" spc="-5" dirty="0">
              <a:solidFill>
                <a:srgbClr val="404040"/>
              </a:solidFill>
              <a:latin typeface="Calibri"/>
              <a:cs typeface="Calibri"/>
            </a:endParaRPr>
          </a:p>
          <a:p>
            <a:pPr marL="12700">
              <a:spcBef>
                <a:spcPts val="1260"/>
              </a:spcBef>
              <a:buNone/>
            </a:pPr>
            <a:r>
              <a:rPr lang="en-US" sz="2000" b="1" spc="-5" dirty="0" err="1">
                <a:solidFill>
                  <a:srgbClr val="404040"/>
                </a:solidFill>
                <a:latin typeface="Calibri"/>
                <a:cs typeface="Calibri"/>
              </a:rPr>
              <a:t>Bénéfices</a:t>
            </a:r>
            <a:r>
              <a:rPr lang="en-US" sz="2000" b="1" spc="-5" dirty="0">
                <a:solidFill>
                  <a:srgbClr val="404040"/>
                </a:solidFill>
                <a:latin typeface="Calibri"/>
                <a:cs typeface="Calibri"/>
              </a:rPr>
              <a:t> </a:t>
            </a:r>
            <a:r>
              <a:rPr lang="en-US" sz="2000" b="1" spc="-5" dirty="0" err="1">
                <a:solidFill>
                  <a:srgbClr val="404040"/>
                </a:solidFill>
                <a:latin typeface="Calibri"/>
                <a:cs typeface="Calibri"/>
              </a:rPr>
              <a:t>attendus</a:t>
            </a:r>
            <a:endParaRPr lang="en-US" sz="2000" b="1"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sz="1800" spc="-5" dirty="0">
              <a:solidFill>
                <a:srgbClr val="404040"/>
              </a:solidFill>
              <a:latin typeface="Calibri"/>
              <a:cs typeface="Calibri"/>
            </a:endParaRP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Un produit qui correspond mieux aux attentes des utilisateurs</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Produit plus rentable</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Mise à jour en temps réel des jalons et des coûts</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Transparence sur l’avancement du projet</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Améliorer la qualité et la maintenabilité du projet</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Les utilisateurs connaissent déjà l’application</a:t>
            </a:r>
          </a:p>
          <a:p>
            <a:pPr marL="1155065" lvl="1">
              <a:lnSpc>
                <a:spcPts val="2088"/>
              </a:lnSpc>
              <a:spcBef>
                <a:spcPct val="0"/>
              </a:spcBef>
              <a:buClr>
                <a:srgbClr val="000000"/>
              </a:buClr>
              <a:buSzPct val="95000"/>
              <a:buFont typeface="Wingdings" panose="05000000000000000000" pitchFamily="2" charset="2"/>
              <a:buChar char="v"/>
              <a:tabLst>
                <a:tab pos="213360" algn="l"/>
              </a:tabLst>
            </a:pPr>
            <a:r>
              <a:rPr lang="fr-FR" sz="1800" spc="-5" dirty="0">
                <a:solidFill>
                  <a:srgbClr val="404040"/>
                </a:solidFill>
                <a:latin typeface="Calibri"/>
                <a:cs typeface="Calibri"/>
              </a:rPr>
              <a:t>Satisfaction de toute l’équipe</a:t>
            </a: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marR="508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marL="1085850" lvl="1" indent="-342900">
              <a:lnSpc>
                <a:spcPts val="2088"/>
              </a:lnSpc>
              <a:spcBef>
                <a:spcPct val="0"/>
              </a:spcBef>
              <a:buClr>
                <a:srgbClr val="000000"/>
              </a:buClr>
              <a:buSzPct val="95000"/>
              <a:buFont typeface="Wingdings" panose="05000000000000000000" pitchFamily="2" charset="2"/>
              <a:buChar char="v"/>
              <a:tabLst>
                <a:tab pos="213360" algn="l"/>
              </a:tabLst>
            </a:pPr>
            <a:endParaRPr lang="fr-FR" sz="1800" spc="-5" dirty="0">
              <a:solidFill>
                <a:srgbClr val="404040"/>
              </a:solidFill>
              <a:latin typeface="Calibri"/>
              <a:cs typeface="Calibri"/>
            </a:endParaRPr>
          </a:p>
          <a:p>
            <a:pPr lvl="1" indent="0">
              <a:lnSpc>
                <a:spcPts val="2088"/>
              </a:lnSpc>
              <a:spcBef>
                <a:spcPct val="0"/>
              </a:spcBef>
              <a:buClr>
                <a:srgbClr val="000000"/>
              </a:buClr>
              <a:buSzPct val="95000"/>
              <a:buNone/>
              <a:tabLst>
                <a:tab pos="213360" algn="l"/>
              </a:tabLst>
            </a:pPr>
            <a:endParaRPr lang="fr-FR" altLang="fr-FR" sz="1800" spc="-5" dirty="0">
              <a:solidFill>
                <a:srgbClr val="404040"/>
              </a:solidFill>
              <a:latin typeface="Calibri"/>
              <a:cs typeface="Calibri"/>
            </a:endParaRPr>
          </a:p>
          <a:p>
            <a:pPr marL="1085850" lvl="1" indent="-342900">
              <a:lnSpc>
                <a:spcPts val="2088"/>
              </a:lnSpc>
              <a:spcBef>
                <a:spcPct val="0"/>
              </a:spcBef>
              <a:buClr>
                <a:srgbClr val="000000"/>
              </a:buClr>
              <a:buFont typeface="Wingdings" panose="05000000000000000000" pitchFamily="2" charset="2"/>
              <a:buChar char="v"/>
            </a:pPr>
            <a:endParaRPr lang="fr-FR" altLang="fr-FR" sz="1800" dirty="0">
              <a:latin typeface="Century Gothic" panose="020B0502020202020204" pitchFamily="34" charset="0"/>
              <a:ea typeface="Tahoma" panose="020B0604030504040204" pitchFamily="34" charset="0"/>
              <a:cs typeface="Tahoma" panose="020B0604030504040204" pitchFamily="34" charset="0"/>
            </a:endParaRPr>
          </a:p>
          <a:p>
            <a:pPr marL="1085850" lvl="1" indent="-342900">
              <a:lnSpc>
                <a:spcPts val="2088"/>
              </a:lnSpc>
              <a:spcBef>
                <a:spcPct val="0"/>
              </a:spcBef>
              <a:buClr>
                <a:srgbClr val="000000"/>
              </a:buClr>
              <a:buFont typeface="Wingdings" panose="05000000000000000000" pitchFamily="2" charset="2"/>
              <a:buChar char="v"/>
            </a:pPr>
            <a:endParaRPr lang="fr-FR" altLang="fr-FR" sz="24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24304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Qu’est ce qu’un projet?</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2400" b="1" dirty="0" err="1">
                <a:solidFill>
                  <a:schemeClr val="bg1"/>
                </a:solidFill>
                <a:latin typeface="Century Gothic" panose="020B0502020202020204" pitchFamily="34" charset="0"/>
                <a:cs typeface="Tahoma"/>
              </a:rPr>
              <a:t>Scrum</a:t>
            </a:r>
            <a:endParaRPr lang="fr-FR"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632662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60" dirty="0" err="1"/>
              <a:t>Caractéristiques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5"/>
          <p:cNvSpPr txBox="1"/>
          <p:nvPr/>
        </p:nvSpPr>
        <p:spPr>
          <a:xfrm>
            <a:off x="-28128" y="1581150"/>
            <a:ext cx="7452359" cy="1394997"/>
          </a:xfrm>
          <a:prstGeom prst="rect">
            <a:avLst/>
          </a:prstGeom>
        </p:spPr>
        <p:txBody>
          <a:bodyPr vert="horz" wrap="square" lIns="0" tIns="47625" rIns="0" bIns="0" rtlCol="0">
            <a:spAutoFit/>
          </a:bodyPr>
          <a:lstStyle/>
          <a:p>
            <a:pPr marL="1155065" marR="12890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Le mot « Scrum » vient du mot « mêlée » du rugby, (le concept a été  initié par Takeuchi et Nonaka, 1986)</a:t>
            </a:r>
          </a:p>
          <a:p>
            <a:pPr marL="1155065" marR="5080"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Le processus s'articule autour d'une équipe soudée, qui cherche à  atteindre un but, comme en rugby pour avancer avec le ballon pendant  une mêlée.</a:t>
            </a:r>
          </a:p>
        </p:txBody>
      </p:sp>
      <p:sp>
        <p:nvSpPr>
          <p:cNvPr id="6" name="object 6"/>
          <p:cNvSpPr/>
          <p:nvPr/>
        </p:nvSpPr>
        <p:spPr>
          <a:xfrm>
            <a:off x="5958841" y="3095243"/>
            <a:ext cx="2322575" cy="13064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19135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60" dirty="0" err="1"/>
              <a:t>Caractéristiques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57200" y="1657350"/>
            <a:ext cx="7600950" cy="1777794"/>
          </a:xfrm>
          <a:prstGeom prst="rect">
            <a:avLst/>
          </a:prstGeom>
        </p:spPr>
        <p:txBody>
          <a:bodyPr vert="horz" wrap="square" lIns="0" tIns="160020" rIns="0" bIns="0" rtlCol="0">
            <a:spAutoFit/>
          </a:bodyPr>
          <a:lstStyle/>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Produire le maximum de valeur pour le minimum de coût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Besoins capturés dans un backlog de produit priorisé par une personne</a:t>
            </a:r>
          </a:p>
          <a:p>
            <a:pPr marL="1155065" marR="85788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Cycles de développement de 2 à 4 semaines (Sprints) ; équipes  autogérées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Mêlée quotidienne</a:t>
            </a:r>
          </a:p>
        </p:txBody>
      </p:sp>
    </p:spTree>
    <p:extLst>
      <p:ext uri="{BB962C8B-B14F-4D97-AF65-F5344CB8AC3E}">
        <p14:creationId xmlns:p14="http://schemas.microsoft.com/office/powerpoint/2010/main" val="318561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fr-FR" sz="3600" spc="-60" dirty="0"/>
              <a:t>Le </a:t>
            </a:r>
            <a:r>
              <a:rPr lang="fr-FR" sz="3600" spc="-60" dirty="0" err="1"/>
              <a:t>Process</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160" name="object 3"/>
          <p:cNvSpPr/>
          <p:nvPr/>
        </p:nvSpPr>
        <p:spPr>
          <a:xfrm>
            <a:off x="457200" y="1352550"/>
            <a:ext cx="6344411" cy="2909687"/>
          </a:xfrm>
          <a:prstGeom prst="rect">
            <a:avLst/>
          </a:prstGeom>
          <a:blipFill>
            <a:blip r:embed="rId2" cstate="print"/>
            <a:stretch>
              <a:fillRect/>
            </a:stretch>
          </a:blipFill>
        </p:spPr>
        <p:txBody>
          <a:bodyPr wrap="square" lIns="0" tIns="0" rIns="0" bIns="0" rtlCol="0"/>
          <a:lstStyle/>
          <a:p>
            <a:endParaRPr/>
          </a:p>
        </p:txBody>
      </p:sp>
      <p:sp>
        <p:nvSpPr>
          <p:cNvPr id="161" name="object 4"/>
          <p:cNvSpPr/>
          <p:nvPr/>
        </p:nvSpPr>
        <p:spPr>
          <a:xfrm>
            <a:off x="6589777" y="506730"/>
            <a:ext cx="2311907" cy="7920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132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742950"/>
            <a:ext cx="2209165" cy="412934"/>
          </a:xfrm>
          <a:prstGeom prst="rect">
            <a:avLst/>
          </a:prstGeom>
        </p:spPr>
        <p:txBody>
          <a:bodyPr vert="horz" wrap="square" lIns="0" tIns="12700" rIns="0" bIns="0" rtlCol="0">
            <a:spAutoFit/>
          </a:bodyPr>
          <a:lstStyle/>
          <a:p>
            <a:pPr marL="12700">
              <a:lnSpc>
                <a:spcPct val="100000"/>
              </a:lnSpc>
              <a:spcBef>
                <a:spcPts val="100"/>
              </a:spcBef>
            </a:pPr>
            <a:r>
              <a:rPr sz="2600" spc="35" dirty="0">
                <a:solidFill>
                  <a:srgbClr val="1A1A1A"/>
                </a:solidFill>
              </a:rPr>
              <a:t>Présentations</a:t>
            </a:r>
            <a:endParaRPr sz="2600" dirty="0"/>
          </a:p>
        </p:txBody>
      </p:sp>
      <p:sp>
        <p:nvSpPr>
          <p:cNvPr id="3" name="object 3"/>
          <p:cNvSpPr txBox="1"/>
          <p:nvPr/>
        </p:nvSpPr>
        <p:spPr>
          <a:xfrm>
            <a:off x="304800" y="1504950"/>
            <a:ext cx="5422725" cy="2021066"/>
          </a:xfrm>
          <a:prstGeom prst="rect">
            <a:avLst/>
          </a:prstGeom>
        </p:spPr>
        <p:txBody>
          <a:bodyPr vert="horz" wrap="square" lIns="0" tIns="12700" rIns="0" bIns="0" rtlCol="0">
            <a:spAutoFit/>
          </a:bodyPr>
          <a:lstStyle/>
          <a:p>
            <a:pPr marL="413384">
              <a:lnSpc>
                <a:spcPct val="100000"/>
              </a:lnSpc>
              <a:spcBef>
                <a:spcPts val="890"/>
              </a:spcBef>
            </a:pPr>
            <a:r>
              <a:rPr lang="fr-FR" dirty="0">
                <a:solidFill>
                  <a:srgbClr val="404040"/>
                </a:solidFill>
                <a:latin typeface="Century Gothic" panose="020B0502020202020204" pitchFamily="34" charset="0"/>
                <a:ea typeface="Tahoma" panose="020B0604030504040204" pitchFamily="34" charset="0"/>
                <a:cs typeface="Tahoma" panose="020B0604030504040204" pitchFamily="34" charset="0"/>
              </a:rPr>
              <a:t>Qui êtes vous ?</a:t>
            </a:r>
          </a:p>
          <a:p>
            <a:pPr marL="413384">
              <a:lnSpc>
                <a:spcPct val="100000"/>
              </a:lnSpc>
              <a:spcBef>
                <a:spcPts val="890"/>
              </a:spcBef>
            </a:pPr>
            <a:r>
              <a:rPr lang="fr-FR" dirty="0">
                <a:solidFill>
                  <a:srgbClr val="404040"/>
                </a:solidFill>
                <a:latin typeface="Century Gothic" panose="020B0502020202020204" pitchFamily="34" charset="0"/>
                <a:ea typeface="Tahoma" panose="020B0604030504040204" pitchFamily="34" charset="0"/>
                <a:cs typeface="Tahoma" panose="020B0604030504040204" pitchFamily="34" charset="0"/>
              </a:rPr>
              <a:t>Qu’attendez-vous de cette formation ?</a:t>
            </a:r>
          </a:p>
          <a:p>
            <a:pPr marL="413384">
              <a:lnSpc>
                <a:spcPct val="100000"/>
              </a:lnSpc>
              <a:spcBef>
                <a:spcPts val="875"/>
              </a:spcBef>
            </a:pPr>
            <a:r>
              <a:rPr lang="fr-FR" dirty="0">
                <a:solidFill>
                  <a:srgbClr val="404040"/>
                </a:solidFill>
                <a:latin typeface="Century Gothic" panose="020B0502020202020204" pitchFamily="34" charset="0"/>
                <a:ea typeface="Tahoma" panose="020B0604030504040204" pitchFamily="34" charset="0"/>
                <a:cs typeface="Tahoma" panose="020B0604030504040204" pitchFamily="34" charset="0"/>
              </a:rPr>
              <a:t>Quel est votre niveau / vécu dans un projet de développement logiciel?</a:t>
            </a:r>
          </a:p>
          <a:p>
            <a:pPr marL="413384">
              <a:spcBef>
                <a:spcPts val="875"/>
              </a:spcBef>
            </a:pPr>
            <a:r>
              <a:rPr lang="fr-FR" dirty="0">
                <a:solidFill>
                  <a:srgbClr val="404040"/>
                </a:solidFill>
                <a:latin typeface="Century Gothic" panose="020B0502020202020204" pitchFamily="34" charset="0"/>
                <a:ea typeface="Tahoma" panose="020B0604030504040204" pitchFamily="34" charset="0"/>
                <a:cs typeface="Tahoma" panose="020B0604030504040204" pitchFamily="34" charset="0"/>
              </a:rPr>
              <a:t>Que pensez vous de des méthodes dites agiles?</a:t>
            </a:r>
          </a:p>
        </p:txBody>
      </p:sp>
      <p:sp>
        <p:nvSpPr>
          <p:cNvPr id="4" name="object 4"/>
          <p:cNvSpPr/>
          <p:nvPr/>
        </p:nvSpPr>
        <p:spPr>
          <a:xfrm>
            <a:off x="6096000" y="3105150"/>
            <a:ext cx="2971624" cy="15827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60151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60" dirty="0"/>
              <a:t>Le sprint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5"/>
          <p:cNvSpPr txBox="1"/>
          <p:nvPr/>
        </p:nvSpPr>
        <p:spPr>
          <a:xfrm>
            <a:off x="685800" y="1504950"/>
            <a:ext cx="7735570" cy="2316019"/>
          </a:xfrm>
          <a:prstGeom prst="rect">
            <a:avLst/>
          </a:prstGeom>
        </p:spPr>
        <p:txBody>
          <a:bodyPr vert="horz" wrap="square" lIns="0" tIns="160020" rIns="0" bIns="0" rtlCol="0">
            <a:spAutoFit/>
          </a:bodyPr>
          <a:lstStyle/>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C’est le processus de base du développement dans SCRUM</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De 1 semaine à 1 mois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Plusieurs sprints par projet</a:t>
            </a:r>
          </a:p>
          <a:p>
            <a:pPr marL="1155065" marR="51625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Il commence par le « Sprint Planning Meeting », se termine par le «  Sprint Review » et comporte plusieurs « Daily Scrum Meeting »</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Vélocité du sprint = Quantité de travail faite par sprint</a:t>
            </a:r>
          </a:p>
          <a:p>
            <a:pPr marL="1155065" marR="5080"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N’inclut que les éléments du backlog ayant la plus haute priorité et donc  la plus grande valeur ajoutée au produit</a:t>
            </a:r>
          </a:p>
        </p:txBody>
      </p:sp>
    </p:spTree>
    <p:extLst>
      <p:ext uri="{BB962C8B-B14F-4D97-AF65-F5344CB8AC3E}">
        <p14:creationId xmlns:p14="http://schemas.microsoft.com/office/powerpoint/2010/main" val="3112518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60" dirty="0"/>
              <a:t>Les </a:t>
            </a:r>
            <a:r>
              <a:rPr lang="en-US" sz="3600" spc="-60" dirty="0" err="1"/>
              <a:t>acteurs</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6" name="object 5"/>
          <p:cNvSpPr txBox="1"/>
          <p:nvPr/>
        </p:nvSpPr>
        <p:spPr>
          <a:xfrm>
            <a:off x="810260" y="1359825"/>
            <a:ext cx="6964045" cy="2994794"/>
          </a:xfrm>
          <a:prstGeom prst="rect">
            <a:avLst/>
          </a:prstGeom>
        </p:spPr>
        <p:txBody>
          <a:bodyPr vert="horz" wrap="square" lIns="0" tIns="31750" rIns="0" bIns="0" rtlCol="0">
            <a:spAutoFit/>
          </a:bodyPr>
          <a:lstStyle/>
          <a:p>
            <a:pPr marL="869315" lvl="1" eaLnBrk="0" hangingPunct="0">
              <a:lnSpc>
                <a:spcPts val="2088"/>
              </a:lnSpc>
              <a:spcBef>
                <a:spcPct val="0"/>
              </a:spcBef>
              <a:buClr>
                <a:srgbClr val="000000"/>
              </a:buClr>
              <a:buSzPct val="95000"/>
              <a:tabLst>
                <a:tab pos="213360" algn="l"/>
              </a:tabLst>
            </a:pPr>
            <a:r>
              <a:rPr b="1" spc="-5" dirty="0">
                <a:solidFill>
                  <a:srgbClr val="404040"/>
                </a:solidFill>
                <a:latin typeface="Calibri"/>
                <a:ea typeface="ＭＳ Ｐゴシック" pitchFamily="34" charset="-128"/>
                <a:cs typeface="Calibri"/>
              </a:rPr>
              <a:t>Product Owner</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Porteur de la vision globale du produit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Gère le Backlog du Produit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Défini des priorités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Accepte ou Rejette les livrables</a:t>
            </a:r>
          </a:p>
          <a:p>
            <a:pPr marL="869315" lvl="1" eaLnBrk="0" hangingPunct="0">
              <a:lnSpc>
                <a:spcPts val="2088"/>
              </a:lnSpc>
              <a:spcBef>
                <a:spcPct val="0"/>
              </a:spcBef>
              <a:buClr>
                <a:srgbClr val="000000"/>
              </a:buClr>
              <a:buSzPct val="95000"/>
              <a:tabLst>
                <a:tab pos="213360" algn="l"/>
              </a:tabLst>
            </a:pPr>
            <a:r>
              <a:rPr b="1" spc="-5" dirty="0">
                <a:solidFill>
                  <a:srgbClr val="404040"/>
                </a:solidFill>
                <a:latin typeface="Calibri"/>
                <a:ea typeface="ＭＳ Ｐゴシック" pitchFamily="34" charset="-128"/>
                <a:cs typeface="Calibri"/>
              </a:rPr>
              <a:t>Scrum Master</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Veille au bon fonctionnement de l’équipe (enlève les obstacles)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Gardien des pratiques de Scrum</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Serviteur de l’équipe - Facilitateur</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N’est pas un chef de projet !</a:t>
            </a:r>
          </a:p>
        </p:txBody>
      </p:sp>
    </p:spTree>
    <p:extLst>
      <p:ext uri="{BB962C8B-B14F-4D97-AF65-F5344CB8AC3E}">
        <p14:creationId xmlns:p14="http://schemas.microsoft.com/office/powerpoint/2010/main" val="1494518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60" dirty="0"/>
              <a:t>Le sprint</a:t>
            </a:r>
            <a:endParaRPr lang="en-US"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5"/>
          <p:cNvSpPr txBox="1"/>
          <p:nvPr/>
        </p:nvSpPr>
        <p:spPr>
          <a:xfrm>
            <a:off x="533400" y="1428750"/>
            <a:ext cx="7735570" cy="2316019"/>
          </a:xfrm>
          <a:prstGeom prst="rect">
            <a:avLst/>
          </a:prstGeom>
        </p:spPr>
        <p:txBody>
          <a:bodyPr vert="horz" wrap="square" lIns="0" tIns="160020" rIns="0" bIns="0" rtlCol="0">
            <a:spAutoFit/>
          </a:bodyPr>
          <a:lstStyle/>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C’est le processus de base du développement dans SCRUM</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De 1 semaine à 1 mois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Plusieurs sprints par projet</a:t>
            </a:r>
          </a:p>
          <a:p>
            <a:pPr marL="1155065" marR="51625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Il commence par le « Sprint Planning Meeting », se termine par le «  Sprint Review » et comporte plusieurs « Daily Scrum Meeting »</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Vélocité du sprint = Quantité de travail faite par sprint</a:t>
            </a:r>
          </a:p>
          <a:p>
            <a:pPr marL="1155065" marR="5080"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N’inclut que les éléments du backlog ayant la plus haute priorité et donc  la plus grande valeur ajoutée au produit</a:t>
            </a:r>
          </a:p>
        </p:txBody>
      </p:sp>
    </p:spTree>
    <p:extLst>
      <p:ext uri="{BB962C8B-B14F-4D97-AF65-F5344CB8AC3E}">
        <p14:creationId xmlns:p14="http://schemas.microsoft.com/office/powerpoint/2010/main" val="126552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fr-FR" sz="3600" spc="-60" dirty="0"/>
              <a:t>L’</a:t>
            </a:r>
            <a:r>
              <a:rPr lang="fr-FR" sz="3600" spc="-60" dirty="0" err="1"/>
              <a:t>equipe</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57200" y="819150"/>
            <a:ext cx="8458200" cy="3840795"/>
          </a:xfrm>
          <a:prstGeom prst="rect">
            <a:avLst/>
          </a:prstGeom>
        </p:spPr>
        <p:txBody>
          <a:bodyPr vert="horz" wrap="square" lIns="0" tIns="31750" rIns="0" bIns="0" rtlCol="0">
            <a:spAutoFit/>
          </a:bodyPr>
          <a:lstStyle/>
          <a:p>
            <a:pPr marL="12700">
              <a:lnSpc>
                <a:spcPct val="100000"/>
              </a:lnSpc>
              <a:spcBef>
                <a:spcPts val="250"/>
              </a:spcBef>
            </a:pPr>
            <a:r>
              <a:rPr sz="2000" b="1" spc="-35" dirty="0">
                <a:solidFill>
                  <a:srgbClr val="404040"/>
                </a:solidFill>
                <a:latin typeface="Calibri"/>
                <a:cs typeface="Calibri"/>
              </a:rPr>
              <a:t>L’équipe</a:t>
            </a:r>
            <a:endParaRPr sz="2000" dirty="0">
              <a:latin typeface="Calibri"/>
              <a:cs typeface="Calibri"/>
            </a:endParaRP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5 à 9 personnes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Autogérée ; les décisions sont prises collectivement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Contient toutes les compétences nécessaires pour terminer le sprint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Ne change pas pendant un Sprint</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endParaRPr spc="-5" dirty="0">
              <a:solidFill>
                <a:srgbClr val="404040"/>
              </a:solidFill>
              <a:latin typeface="Calibri"/>
              <a:ea typeface="ＭＳ Ｐゴシック" pitchFamily="34" charset="-128"/>
              <a:cs typeface="Calibri"/>
            </a:endParaRP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Elle est responsable de développer le produit et de faire les estimations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Elle est polyvalente (multifonctionnelles)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Il n’y a pas vraiment des rôles (pas de hiérarchie)</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La responsabilité </a:t>
            </a:r>
            <a:r>
              <a:rPr spc="-5" dirty="0" err="1">
                <a:solidFill>
                  <a:srgbClr val="404040"/>
                </a:solidFill>
                <a:latin typeface="Calibri"/>
                <a:ea typeface="ＭＳ Ｐゴシック" pitchFamily="34" charset="-128"/>
                <a:cs typeface="Calibri"/>
              </a:rPr>
              <a:t>est</a:t>
            </a:r>
            <a:r>
              <a:rPr spc="-5" dirty="0">
                <a:solidFill>
                  <a:srgbClr val="404040"/>
                </a:solidFill>
                <a:latin typeface="Calibri"/>
                <a:ea typeface="ＭＳ Ｐゴシック" pitchFamily="34" charset="-128"/>
                <a:cs typeface="Calibri"/>
              </a:rPr>
              <a:t> </a:t>
            </a:r>
            <a:r>
              <a:rPr spc="-5" dirty="0" err="1">
                <a:solidFill>
                  <a:srgbClr val="404040"/>
                </a:solidFill>
                <a:latin typeface="Calibri"/>
                <a:ea typeface="ＭＳ Ｐゴシック" pitchFamily="34" charset="-128"/>
                <a:cs typeface="Calibri"/>
              </a:rPr>
              <a:t>partagée</a:t>
            </a:r>
            <a:endParaRPr lang="en-US" spc="-5" dirty="0">
              <a:solidFill>
                <a:srgbClr val="404040"/>
              </a:solidFill>
              <a:latin typeface="Calibri"/>
              <a:ea typeface="ＭＳ Ｐゴシック" pitchFamily="34" charset="-128"/>
              <a:cs typeface="Calibri"/>
            </a:endParaRP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endParaRPr lang="en-US" b="1" spc="-5" dirty="0">
              <a:solidFill>
                <a:srgbClr val="404040"/>
              </a:solidFill>
              <a:latin typeface="Calibri"/>
              <a:ea typeface="ＭＳ Ｐゴシック" pitchFamily="34" charset="-128"/>
              <a:cs typeface="Calibri"/>
            </a:endParaRPr>
          </a:p>
          <a:p>
            <a:pPr marL="869315" lvl="1" eaLnBrk="0" hangingPunct="0">
              <a:lnSpc>
                <a:spcPts val="2088"/>
              </a:lnSpc>
              <a:spcBef>
                <a:spcPct val="0"/>
              </a:spcBef>
              <a:buClr>
                <a:srgbClr val="000000"/>
              </a:buClr>
              <a:buSzPct val="95000"/>
              <a:tabLst>
                <a:tab pos="213360" algn="l"/>
              </a:tabLst>
            </a:pPr>
            <a:r>
              <a:rPr lang="fr-FR" b="1" spc="-5" dirty="0">
                <a:solidFill>
                  <a:srgbClr val="404040"/>
                </a:solidFill>
                <a:cs typeface="Calibri"/>
              </a:rPr>
              <a:t>Coach agile </a:t>
            </a:r>
            <a:r>
              <a:rPr lang="fr-FR" dirty="0">
                <a:solidFill>
                  <a:srgbClr val="404040"/>
                </a:solidFill>
                <a:cs typeface="Calibri"/>
              </a:rPr>
              <a:t>: </a:t>
            </a:r>
            <a:r>
              <a:rPr lang="fr-FR" spc="-5" dirty="0">
                <a:solidFill>
                  <a:srgbClr val="404040"/>
                </a:solidFill>
                <a:cs typeface="Calibri"/>
              </a:rPr>
              <a:t>Il </a:t>
            </a:r>
            <a:r>
              <a:rPr lang="fr-FR" spc="-10" dirty="0">
                <a:solidFill>
                  <a:srgbClr val="404040"/>
                </a:solidFill>
                <a:cs typeface="Calibri"/>
              </a:rPr>
              <a:t>intervient </a:t>
            </a:r>
            <a:r>
              <a:rPr lang="fr-FR" spc="-5" dirty="0">
                <a:solidFill>
                  <a:srgbClr val="404040"/>
                </a:solidFill>
                <a:cs typeface="Calibri"/>
              </a:rPr>
              <a:t>de manière </a:t>
            </a:r>
            <a:r>
              <a:rPr lang="fr-FR" dirty="0">
                <a:solidFill>
                  <a:srgbClr val="404040"/>
                </a:solidFill>
                <a:cs typeface="Calibri"/>
              </a:rPr>
              <a:t>ponctuelle pour aider à </a:t>
            </a:r>
            <a:r>
              <a:rPr lang="fr-FR" spc="-15" dirty="0">
                <a:solidFill>
                  <a:srgbClr val="404040"/>
                </a:solidFill>
                <a:cs typeface="Calibri"/>
              </a:rPr>
              <a:t>mettre </a:t>
            </a:r>
            <a:r>
              <a:rPr lang="fr-FR" dirty="0">
                <a:solidFill>
                  <a:srgbClr val="404040"/>
                </a:solidFill>
                <a:cs typeface="Calibri"/>
              </a:rPr>
              <a:t>en  </a:t>
            </a:r>
            <a:r>
              <a:rPr lang="fr-FR" spc="-5" dirty="0">
                <a:solidFill>
                  <a:srgbClr val="404040"/>
                </a:solidFill>
                <a:cs typeface="Calibri"/>
              </a:rPr>
              <a:t>place </a:t>
            </a:r>
            <a:r>
              <a:rPr lang="fr-FR" dirty="0">
                <a:solidFill>
                  <a:srgbClr val="404040"/>
                </a:solidFill>
                <a:cs typeface="Calibri"/>
              </a:rPr>
              <a:t>les </a:t>
            </a:r>
            <a:r>
              <a:rPr lang="fr-FR" spc="-5" dirty="0">
                <a:solidFill>
                  <a:srgbClr val="404040"/>
                </a:solidFill>
                <a:cs typeface="Calibri"/>
              </a:rPr>
              <a:t>outils </a:t>
            </a:r>
            <a:r>
              <a:rPr lang="fr-FR" dirty="0">
                <a:solidFill>
                  <a:srgbClr val="404040"/>
                </a:solidFill>
                <a:cs typeface="Calibri"/>
              </a:rPr>
              <a:t>Agile dans un </a:t>
            </a:r>
            <a:r>
              <a:rPr lang="fr-FR" spc="-5" dirty="0">
                <a:solidFill>
                  <a:srgbClr val="404040"/>
                </a:solidFill>
                <a:cs typeface="Calibri"/>
              </a:rPr>
              <a:t>domaine</a:t>
            </a:r>
            <a:r>
              <a:rPr lang="fr-FR" spc="-30" dirty="0">
                <a:solidFill>
                  <a:srgbClr val="404040"/>
                </a:solidFill>
                <a:cs typeface="Calibri"/>
              </a:rPr>
              <a:t> </a:t>
            </a:r>
            <a:r>
              <a:rPr lang="fr-FR" spc="-5" dirty="0">
                <a:solidFill>
                  <a:srgbClr val="404040"/>
                </a:solidFill>
                <a:cs typeface="Calibri"/>
              </a:rPr>
              <a:t>méthodologique</a:t>
            </a:r>
            <a:endParaRPr lang="fr-FR" dirty="0">
              <a:cs typeface="Calibri"/>
            </a:endParaRPr>
          </a:p>
          <a:p>
            <a:pPr marL="869315" lvl="1" eaLnBrk="0" hangingPunct="0">
              <a:lnSpc>
                <a:spcPts val="2088"/>
              </a:lnSpc>
              <a:spcBef>
                <a:spcPct val="0"/>
              </a:spcBef>
              <a:buClr>
                <a:srgbClr val="000000"/>
              </a:buClr>
              <a:buSzPct val="95000"/>
              <a:tabLst>
                <a:tab pos="213360" algn="l"/>
              </a:tabLst>
            </a:pPr>
            <a:endParaRPr spc="-5" dirty="0">
              <a:solidFill>
                <a:srgbClr val="404040"/>
              </a:solidFill>
              <a:latin typeface="Calibri"/>
              <a:ea typeface="ＭＳ Ｐゴシック" pitchFamily="34" charset="-128"/>
              <a:cs typeface="Calibri"/>
            </a:endParaRPr>
          </a:p>
        </p:txBody>
      </p:sp>
    </p:spTree>
    <p:extLst>
      <p:ext uri="{BB962C8B-B14F-4D97-AF65-F5344CB8AC3E}">
        <p14:creationId xmlns:p14="http://schemas.microsoft.com/office/powerpoint/2010/main" val="1444668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fr-FR" sz="3600" spc="-60" dirty="0"/>
              <a:t>Le </a:t>
            </a:r>
            <a:r>
              <a:rPr lang="fr-FR" sz="3600" spc="-60" dirty="0" err="1"/>
              <a:t>backlog</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4"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graphicFrame>
        <p:nvGraphicFramePr>
          <p:cNvPr id="6" name="object 5"/>
          <p:cNvGraphicFramePr>
            <a:graphicFrameLocks noGrp="1"/>
          </p:cNvGraphicFramePr>
          <p:nvPr/>
        </p:nvGraphicFramePr>
        <p:xfrm>
          <a:off x="1060824" y="1929955"/>
          <a:ext cx="5043169" cy="1382751"/>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gridCol w="368300">
                  <a:extLst>
                    <a:ext uri="{9D8B030D-6E8A-4147-A177-3AD203B41FA5}">
                      <a16:colId xmlns:a16="http://schemas.microsoft.com/office/drawing/2014/main" val="20001"/>
                    </a:ext>
                  </a:extLst>
                </a:gridCol>
                <a:gridCol w="210819">
                  <a:extLst>
                    <a:ext uri="{9D8B030D-6E8A-4147-A177-3AD203B41FA5}">
                      <a16:colId xmlns:a16="http://schemas.microsoft.com/office/drawing/2014/main" val="20002"/>
                    </a:ext>
                  </a:extLst>
                </a:gridCol>
                <a:gridCol w="361315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19567">
                <a:tc>
                  <a:txBody>
                    <a:bodyPr/>
                    <a:lstStyle/>
                    <a:p>
                      <a:pPr marR="40005" algn="r">
                        <a:lnSpc>
                          <a:spcPts val="1070"/>
                        </a:lnSpc>
                        <a:spcBef>
                          <a:spcPts val="85"/>
                        </a:spcBef>
                      </a:pPr>
                      <a:r>
                        <a:rPr sz="700" b="1" dirty="0">
                          <a:solidFill>
                            <a:srgbClr val="FFFFFF"/>
                          </a:solidFill>
                          <a:latin typeface="Calibri"/>
                          <a:cs typeface="Calibri"/>
                        </a:rPr>
                        <a:t>I</a:t>
                      </a:r>
                      <a:r>
                        <a:rPr sz="700" b="1" spc="-5" dirty="0">
                          <a:solidFill>
                            <a:srgbClr val="FFFFFF"/>
                          </a:solidFill>
                          <a:latin typeface="Calibri"/>
                          <a:cs typeface="Calibri"/>
                        </a:rPr>
                        <a:t>D</a:t>
                      </a:r>
                      <a:r>
                        <a:rPr sz="700" b="1" dirty="0">
                          <a:solidFill>
                            <a:srgbClr val="FFFFFF"/>
                          </a:solidFill>
                          <a:latin typeface="Calibri"/>
                          <a:cs typeface="Calibri"/>
                        </a:rPr>
                        <a:t>.</a:t>
                      </a:r>
                      <a:endParaRPr sz="700">
                        <a:latin typeface="Calibri"/>
                        <a:cs typeface="Calibri"/>
                      </a:endParaRPr>
                    </a:p>
                  </a:txBody>
                  <a:tcPr marL="0" marR="0" marT="8096" marB="0">
                    <a:lnL w="76200">
                      <a:solidFill>
                        <a:srgbClr val="28799E"/>
                      </a:solidFill>
                      <a:prstDash val="solid"/>
                    </a:lnL>
                    <a:lnT w="53975">
                      <a:solidFill>
                        <a:srgbClr val="28799E"/>
                      </a:solidFill>
                      <a:prstDash val="solid"/>
                    </a:lnT>
                    <a:lnB w="6350">
                      <a:solidFill>
                        <a:srgbClr val="FFFFFF"/>
                      </a:solidFill>
                      <a:prstDash val="solid"/>
                    </a:lnB>
                    <a:solidFill>
                      <a:srgbClr val="365F91"/>
                    </a:solidFill>
                  </a:tcPr>
                </a:tc>
                <a:tc>
                  <a:txBody>
                    <a:bodyPr/>
                    <a:lstStyle/>
                    <a:p>
                      <a:pPr marR="635" algn="ctr">
                        <a:lnSpc>
                          <a:spcPts val="1070"/>
                        </a:lnSpc>
                        <a:spcBef>
                          <a:spcPts val="85"/>
                        </a:spcBef>
                      </a:pPr>
                      <a:r>
                        <a:rPr sz="700" b="1" spc="-15" dirty="0">
                          <a:solidFill>
                            <a:srgbClr val="FFFFFF"/>
                          </a:solidFill>
                          <a:latin typeface="Calibri"/>
                          <a:cs typeface="Calibri"/>
                        </a:rPr>
                        <a:t>Palier</a:t>
                      </a:r>
                      <a:endParaRPr sz="700">
                        <a:latin typeface="Calibri"/>
                        <a:cs typeface="Calibri"/>
                      </a:endParaRPr>
                    </a:p>
                  </a:txBody>
                  <a:tcPr marL="0" marR="0" marT="8096" marB="0">
                    <a:lnT w="53975">
                      <a:solidFill>
                        <a:srgbClr val="28799E"/>
                      </a:solidFill>
                      <a:prstDash val="solid"/>
                    </a:lnT>
                    <a:lnB w="6350">
                      <a:solidFill>
                        <a:srgbClr val="FFFFFF"/>
                      </a:solidFill>
                      <a:prstDash val="solid"/>
                    </a:lnB>
                    <a:solidFill>
                      <a:srgbClr val="365F91"/>
                    </a:solidFill>
                  </a:tcPr>
                </a:tc>
                <a:tc>
                  <a:txBody>
                    <a:bodyPr/>
                    <a:lstStyle/>
                    <a:p>
                      <a:pPr marL="56515">
                        <a:lnSpc>
                          <a:spcPts val="1070"/>
                        </a:lnSpc>
                        <a:spcBef>
                          <a:spcPts val="85"/>
                        </a:spcBef>
                      </a:pPr>
                      <a:r>
                        <a:rPr sz="700" b="1" spc="-10" dirty="0">
                          <a:solidFill>
                            <a:srgbClr val="FFFFFF"/>
                          </a:solidFill>
                          <a:latin typeface="Calibri"/>
                          <a:cs typeface="Calibri"/>
                        </a:rPr>
                        <a:t>It.</a:t>
                      </a:r>
                      <a:endParaRPr sz="700">
                        <a:latin typeface="Calibri"/>
                        <a:cs typeface="Calibri"/>
                      </a:endParaRPr>
                    </a:p>
                  </a:txBody>
                  <a:tcPr marL="0" marR="0" marT="8096" marB="0">
                    <a:lnT w="53975">
                      <a:solidFill>
                        <a:srgbClr val="28799E"/>
                      </a:solidFill>
                      <a:prstDash val="solid"/>
                    </a:lnT>
                    <a:lnB w="6350">
                      <a:solidFill>
                        <a:srgbClr val="FFFFFF"/>
                      </a:solidFill>
                      <a:prstDash val="solid"/>
                    </a:lnB>
                    <a:solidFill>
                      <a:srgbClr val="365F91"/>
                    </a:solidFill>
                  </a:tcPr>
                </a:tc>
                <a:tc>
                  <a:txBody>
                    <a:bodyPr/>
                    <a:lstStyle/>
                    <a:p>
                      <a:pPr marL="55244">
                        <a:lnSpc>
                          <a:spcPts val="1070"/>
                        </a:lnSpc>
                        <a:spcBef>
                          <a:spcPts val="85"/>
                        </a:spcBef>
                      </a:pPr>
                      <a:r>
                        <a:rPr sz="700" b="1" spc="-15" dirty="0">
                          <a:solidFill>
                            <a:srgbClr val="FFFFFF"/>
                          </a:solidFill>
                          <a:latin typeface="Calibri"/>
                          <a:cs typeface="Calibri"/>
                        </a:rPr>
                        <a:t>User</a:t>
                      </a:r>
                      <a:r>
                        <a:rPr sz="700" b="1" spc="-10" dirty="0">
                          <a:solidFill>
                            <a:srgbClr val="FFFFFF"/>
                          </a:solidFill>
                          <a:latin typeface="Calibri"/>
                          <a:cs typeface="Calibri"/>
                        </a:rPr>
                        <a:t> </a:t>
                      </a:r>
                      <a:r>
                        <a:rPr sz="700" b="1" spc="-15" dirty="0">
                          <a:solidFill>
                            <a:srgbClr val="FFFFFF"/>
                          </a:solidFill>
                          <a:latin typeface="Calibri"/>
                          <a:cs typeface="Calibri"/>
                        </a:rPr>
                        <a:t>Story</a:t>
                      </a:r>
                      <a:endParaRPr sz="700">
                        <a:latin typeface="Calibri"/>
                        <a:cs typeface="Calibri"/>
                      </a:endParaRPr>
                    </a:p>
                  </a:txBody>
                  <a:tcPr marL="0" marR="0" marT="8096" marB="0">
                    <a:lnT w="53975">
                      <a:solidFill>
                        <a:srgbClr val="28799E"/>
                      </a:solidFill>
                      <a:prstDash val="solid"/>
                    </a:lnT>
                    <a:lnB w="6350">
                      <a:solidFill>
                        <a:srgbClr val="FFFFFF"/>
                      </a:solidFill>
                      <a:prstDash val="solid"/>
                    </a:lnB>
                    <a:solidFill>
                      <a:srgbClr val="365F91"/>
                    </a:solidFill>
                  </a:tcPr>
                </a:tc>
                <a:tc>
                  <a:txBody>
                    <a:bodyPr/>
                    <a:lstStyle/>
                    <a:p>
                      <a:pPr marR="11430" algn="ctr">
                        <a:lnSpc>
                          <a:spcPts val="1070"/>
                        </a:lnSpc>
                        <a:spcBef>
                          <a:spcPts val="85"/>
                        </a:spcBef>
                      </a:pPr>
                      <a:r>
                        <a:rPr sz="700" b="1" spc="-15" dirty="0">
                          <a:solidFill>
                            <a:srgbClr val="FFFFFF"/>
                          </a:solidFill>
                          <a:latin typeface="Calibri"/>
                          <a:cs typeface="Calibri"/>
                        </a:rPr>
                        <a:t>Complexité</a:t>
                      </a:r>
                      <a:endParaRPr sz="700">
                        <a:latin typeface="Calibri"/>
                        <a:cs typeface="Calibri"/>
                      </a:endParaRPr>
                    </a:p>
                  </a:txBody>
                  <a:tcPr marL="0" marR="0" marT="8096" marB="0">
                    <a:lnR w="76200">
                      <a:solidFill>
                        <a:srgbClr val="28799E"/>
                      </a:solidFill>
                      <a:prstDash val="solid"/>
                    </a:lnR>
                    <a:lnT w="53975">
                      <a:solidFill>
                        <a:srgbClr val="28799E"/>
                      </a:solidFill>
                      <a:prstDash val="solid"/>
                    </a:lnT>
                    <a:lnB w="6350">
                      <a:solidFill>
                        <a:srgbClr val="FFFFFF"/>
                      </a:solidFill>
                      <a:prstDash val="solid"/>
                    </a:lnB>
                    <a:solidFill>
                      <a:srgbClr val="365F91"/>
                    </a:solidFill>
                  </a:tcPr>
                </a:tc>
                <a:extLst>
                  <a:ext uri="{0D108BD9-81ED-4DB2-BD59-A6C34878D82A}">
                    <a16:rowId xmlns:a16="http://schemas.microsoft.com/office/drawing/2014/main" val="10000"/>
                  </a:ext>
                </a:extLst>
              </a:tr>
              <a:tr h="111383">
                <a:tc>
                  <a:txBody>
                    <a:bodyPr/>
                    <a:lstStyle/>
                    <a:p>
                      <a:pPr marR="76835" algn="r">
                        <a:lnSpc>
                          <a:spcPts val="1060"/>
                        </a:lnSpc>
                        <a:spcBef>
                          <a:spcPts val="10"/>
                        </a:spcBef>
                      </a:pPr>
                      <a:r>
                        <a:rPr sz="700" dirty="0">
                          <a:latin typeface="Calibri"/>
                          <a:cs typeface="Calibri"/>
                        </a:rPr>
                        <a:t>1</a:t>
                      </a:r>
                      <a:endParaRPr sz="700">
                        <a:latin typeface="Calibri"/>
                        <a:cs typeface="Calibri"/>
                      </a:endParaRPr>
                    </a:p>
                  </a:txBody>
                  <a:tcPr marL="0" marR="0" marT="953" marB="0">
                    <a:lnL w="76200">
                      <a:solidFill>
                        <a:srgbClr val="28799E"/>
                      </a:solidFill>
                      <a:prstDash val="solid"/>
                    </a:lnL>
                    <a:lnT w="6350">
                      <a:solidFill>
                        <a:srgbClr val="FFFFFF"/>
                      </a:solidFill>
                      <a:prstDash val="solid"/>
                    </a:lnT>
                    <a:lnB w="6350">
                      <a:solidFill>
                        <a:srgbClr val="FFFFFF"/>
                      </a:solidFill>
                      <a:prstDash val="solid"/>
                    </a:lnB>
                    <a:solidFill>
                      <a:srgbClr val="B8CCE3"/>
                    </a:solidFill>
                  </a:tcPr>
                </a:tc>
                <a:tc>
                  <a:txBody>
                    <a:bodyPr/>
                    <a:lstStyle/>
                    <a:p>
                      <a:pPr algn="ctr">
                        <a:lnSpc>
                          <a:spcPts val="1060"/>
                        </a:lnSpc>
                        <a:spcBef>
                          <a:spcPts val="10"/>
                        </a:spcBef>
                      </a:pPr>
                      <a:r>
                        <a:rPr sz="700" dirty="0">
                          <a:latin typeface="Calibri"/>
                          <a:cs typeface="Calibri"/>
                        </a:rPr>
                        <a:t>0</a:t>
                      </a:r>
                      <a:endParaRPr sz="700">
                        <a:latin typeface="Calibri"/>
                        <a:cs typeface="Calibri"/>
                      </a:endParaRPr>
                    </a:p>
                  </a:txBody>
                  <a:tcPr marL="0" marR="0" marT="953" marB="0">
                    <a:lnT w="6350">
                      <a:solidFill>
                        <a:srgbClr val="FFFFFF"/>
                      </a:solidFill>
                      <a:prstDash val="solid"/>
                    </a:lnT>
                    <a:lnB w="6350">
                      <a:solidFill>
                        <a:srgbClr val="FFFFFF"/>
                      </a:solidFill>
                      <a:prstDash val="solid"/>
                    </a:lnB>
                    <a:solidFill>
                      <a:srgbClr val="B8CCE3"/>
                    </a:solidFill>
                  </a:tcPr>
                </a:tc>
                <a:tc>
                  <a:txBody>
                    <a:bodyPr/>
                    <a:lstStyle/>
                    <a:p>
                      <a:pPr marL="78105">
                        <a:lnSpc>
                          <a:spcPts val="1060"/>
                        </a:lnSpc>
                        <a:spcBef>
                          <a:spcPts val="10"/>
                        </a:spcBef>
                      </a:pPr>
                      <a:r>
                        <a:rPr sz="700" dirty="0">
                          <a:latin typeface="Calibri"/>
                          <a:cs typeface="Calibri"/>
                        </a:rPr>
                        <a:t>1</a:t>
                      </a:r>
                      <a:endParaRPr sz="700">
                        <a:latin typeface="Calibri"/>
                        <a:cs typeface="Calibri"/>
                      </a:endParaRPr>
                    </a:p>
                  </a:txBody>
                  <a:tcPr marL="0" marR="0" marT="953" marB="0">
                    <a:lnT w="6350">
                      <a:solidFill>
                        <a:srgbClr val="FFFFFF"/>
                      </a:solidFill>
                      <a:prstDash val="solid"/>
                    </a:lnT>
                    <a:lnB w="6350">
                      <a:solidFill>
                        <a:srgbClr val="FFFFFF"/>
                      </a:solidFill>
                      <a:prstDash val="solid"/>
                    </a:lnB>
                    <a:solidFill>
                      <a:srgbClr val="B8CCE3"/>
                    </a:solidFill>
                  </a:tcPr>
                </a:tc>
                <a:tc>
                  <a:txBody>
                    <a:bodyPr/>
                    <a:lstStyle/>
                    <a:p>
                      <a:pPr marL="55244">
                        <a:lnSpc>
                          <a:spcPts val="1060"/>
                        </a:lnSpc>
                        <a:spcBef>
                          <a:spcPts val="10"/>
                        </a:spcBef>
                      </a:pPr>
                      <a:r>
                        <a:rPr sz="700" spc="-15" dirty="0">
                          <a:latin typeface="Calibri"/>
                          <a:cs typeface="Calibri"/>
                        </a:rPr>
                        <a:t>L’opérateur </a:t>
                      </a:r>
                      <a:r>
                        <a:rPr sz="700" spc="-10" dirty="0">
                          <a:latin typeface="Calibri"/>
                          <a:cs typeface="Calibri"/>
                        </a:rPr>
                        <a:t>saisit les informations de déclaration </a:t>
                      </a:r>
                      <a:r>
                        <a:rPr sz="700" spc="-15" dirty="0">
                          <a:latin typeface="Calibri"/>
                          <a:cs typeface="Calibri"/>
                        </a:rPr>
                        <a:t>d’une</a:t>
                      </a:r>
                      <a:r>
                        <a:rPr sz="700" spc="5" dirty="0">
                          <a:latin typeface="Calibri"/>
                          <a:cs typeface="Calibri"/>
                        </a:rPr>
                        <a:t> </a:t>
                      </a:r>
                      <a:r>
                        <a:rPr sz="700" spc="-10" dirty="0">
                          <a:latin typeface="Calibri"/>
                          <a:cs typeface="Calibri"/>
                        </a:rPr>
                        <a:t>édition</a:t>
                      </a:r>
                      <a:endParaRPr sz="700">
                        <a:latin typeface="Calibri"/>
                        <a:cs typeface="Calibri"/>
                      </a:endParaRPr>
                    </a:p>
                  </a:txBody>
                  <a:tcPr marL="0" marR="0" marT="953" marB="0">
                    <a:lnT w="6350">
                      <a:solidFill>
                        <a:srgbClr val="FFFFFF"/>
                      </a:solidFill>
                      <a:prstDash val="solid"/>
                    </a:lnT>
                    <a:lnB w="6350">
                      <a:solidFill>
                        <a:srgbClr val="FFFFFF"/>
                      </a:solidFill>
                      <a:prstDash val="solid"/>
                    </a:lnB>
                    <a:solidFill>
                      <a:srgbClr val="B8CCE3"/>
                    </a:solidFill>
                  </a:tcPr>
                </a:tc>
                <a:tc>
                  <a:txBody>
                    <a:bodyPr/>
                    <a:lstStyle/>
                    <a:p>
                      <a:pPr marR="8255" algn="ctr">
                        <a:lnSpc>
                          <a:spcPts val="1060"/>
                        </a:lnSpc>
                        <a:spcBef>
                          <a:spcPts val="10"/>
                        </a:spcBef>
                      </a:pPr>
                      <a:r>
                        <a:rPr sz="700" dirty="0">
                          <a:latin typeface="Calibri"/>
                          <a:cs typeface="Calibri"/>
                        </a:rPr>
                        <a:t>8</a:t>
                      </a:r>
                      <a:endParaRPr sz="700">
                        <a:latin typeface="Calibri"/>
                        <a:cs typeface="Calibri"/>
                      </a:endParaRPr>
                    </a:p>
                  </a:txBody>
                  <a:tcPr marL="0" marR="0" marT="953" marB="0">
                    <a:lnR w="76200">
                      <a:solidFill>
                        <a:srgbClr val="28799E"/>
                      </a:solidFill>
                      <a:prstDash val="solid"/>
                    </a:lnR>
                    <a:lnT w="6350">
                      <a:solidFill>
                        <a:srgbClr val="FFFFFF"/>
                      </a:solidFill>
                      <a:prstDash val="solid"/>
                    </a:lnT>
                    <a:lnB w="6350">
                      <a:solidFill>
                        <a:srgbClr val="FFFFFF"/>
                      </a:solidFill>
                      <a:prstDash val="solid"/>
                    </a:lnB>
                    <a:solidFill>
                      <a:srgbClr val="B8CCE3"/>
                    </a:solidFill>
                  </a:tcPr>
                </a:tc>
                <a:extLst>
                  <a:ext uri="{0D108BD9-81ED-4DB2-BD59-A6C34878D82A}">
                    <a16:rowId xmlns:a16="http://schemas.microsoft.com/office/drawing/2014/main" val="10001"/>
                  </a:ext>
                </a:extLst>
              </a:tr>
              <a:tr h="214698">
                <a:tc>
                  <a:txBody>
                    <a:bodyPr/>
                    <a:lstStyle/>
                    <a:p>
                      <a:pPr>
                        <a:lnSpc>
                          <a:spcPct val="100000"/>
                        </a:lnSpc>
                        <a:spcBef>
                          <a:spcPts val="45"/>
                        </a:spcBef>
                      </a:pPr>
                      <a:endParaRPr sz="700">
                        <a:latin typeface="Times New Roman"/>
                        <a:cs typeface="Times New Roman"/>
                      </a:endParaRPr>
                    </a:p>
                    <a:p>
                      <a:pPr marR="76835" algn="r">
                        <a:lnSpc>
                          <a:spcPts val="1070"/>
                        </a:lnSpc>
                      </a:pPr>
                      <a:r>
                        <a:rPr sz="700" dirty="0">
                          <a:latin typeface="Calibri"/>
                          <a:cs typeface="Calibri"/>
                        </a:rPr>
                        <a:t>2</a:t>
                      </a:r>
                      <a:endParaRPr sz="700">
                        <a:latin typeface="Calibri"/>
                        <a:cs typeface="Calibri"/>
                      </a:endParaRPr>
                    </a:p>
                  </a:txBody>
                  <a:tcPr marL="0" marR="0" marT="4286" marB="0">
                    <a:lnL w="76200">
                      <a:solidFill>
                        <a:srgbClr val="28799E"/>
                      </a:solidFill>
                      <a:prstDash val="solid"/>
                    </a:lnL>
                    <a:lnT w="6350">
                      <a:solidFill>
                        <a:srgbClr val="FFFFFF"/>
                      </a:solidFill>
                      <a:prstDash val="solid"/>
                    </a:lnT>
                    <a:lnB w="6350">
                      <a:solidFill>
                        <a:srgbClr val="FFFFFF"/>
                      </a:solidFill>
                      <a:prstDash val="solid"/>
                    </a:lnB>
                    <a:solidFill>
                      <a:srgbClr val="DBE4F0"/>
                    </a:solidFill>
                  </a:tcPr>
                </a:tc>
                <a:tc>
                  <a:txBody>
                    <a:bodyPr/>
                    <a:lstStyle/>
                    <a:p>
                      <a:pPr>
                        <a:lnSpc>
                          <a:spcPct val="100000"/>
                        </a:lnSpc>
                        <a:spcBef>
                          <a:spcPts val="45"/>
                        </a:spcBef>
                      </a:pPr>
                      <a:endParaRPr sz="700">
                        <a:latin typeface="Times New Roman"/>
                        <a:cs typeface="Times New Roman"/>
                      </a:endParaRPr>
                    </a:p>
                    <a:p>
                      <a:pPr algn="ctr">
                        <a:lnSpc>
                          <a:spcPts val="1070"/>
                        </a:lnSpc>
                      </a:pPr>
                      <a:r>
                        <a:rPr sz="700" dirty="0">
                          <a:latin typeface="Calibri"/>
                          <a:cs typeface="Calibri"/>
                        </a:rPr>
                        <a:t>0</a:t>
                      </a:r>
                      <a:endParaRPr sz="700">
                        <a:latin typeface="Calibri"/>
                        <a:cs typeface="Calibri"/>
                      </a:endParaRPr>
                    </a:p>
                  </a:txBody>
                  <a:tcPr marL="0" marR="0" marT="4286" marB="0">
                    <a:lnT w="6350">
                      <a:solidFill>
                        <a:srgbClr val="FFFFFF"/>
                      </a:solidFill>
                      <a:prstDash val="solid"/>
                    </a:lnT>
                    <a:lnB w="6350">
                      <a:solidFill>
                        <a:srgbClr val="FFFFFF"/>
                      </a:solidFill>
                      <a:prstDash val="solid"/>
                    </a:lnB>
                    <a:solidFill>
                      <a:srgbClr val="DBE4F0"/>
                    </a:solidFill>
                  </a:tcPr>
                </a:tc>
                <a:tc>
                  <a:txBody>
                    <a:bodyPr/>
                    <a:lstStyle/>
                    <a:p>
                      <a:pPr>
                        <a:lnSpc>
                          <a:spcPct val="100000"/>
                        </a:lnSpc>
                        <a:spcBef>
                          <a:spcPts val="45"/>
                        </a:spcBef>
                      </a:pPr>
                      <a:endParaRPr sz="700">
                        <a:latin typeface="Times New Roman"/>
                        <a:cs typeface="Times New Roman"/>
                      </a:endParaRPr>
                    </a:p>
                    <a:p>
                      <a:pPr marL="78105">
                        <a:lnSpc>
                          <a:spcPts val="1070"/>
                        </a:lnSpc>
                      </a:pPr>
                      <a:r>
                        <a:rPr sz="700" dirty="0">
                          <a:latin typeface="Calibri"/>
                          <a:cs typeface="Calibri"/>
                        </a:rPr>
                        <a:t>1</a:t>
                      </a:r>
                      <a:endParaRPr sz="700">
                        <a:latin typeface="Calibri"/>
                        <a:cs typeface="Calibri"/>
                      </a:endParaRPr>
                    </a:p>
                  </a:txBody>
                  <a:tcPr marL="0" marR="0" marT="4286" marB="0">
                    <a:lnT w="6350">
                      <a:solidFill>
                        <a:srgbClr val="FFFFFF"/>
                      </a:solidFill>
                      <a:prstDash val="solid"/>
                    </a:lnT>
                    <a:lnB w="6350">
                      <a:solidFill>
                        <a:srgbClr val="FFFFFF"/>
                      </a:solidFill>
                      <a:prstDash val="solid"/>
                    </a:lnB>
                    <a:solidFill>
                      <a:srgbClr val="DBE4F0"/>
                    </a:solidFill>
                  </a:tcPr>
                </a:tc>
                <a:tc>
                  <a:txBody>
                    <a:bodyPr/>
                    <a:lstStyle/>
                    <a:p>
                      <a:pPr marL="55244" marR="170180">
                        <a:lnSpc>
                          <a:spcPts val="1100"/>
                        </a:lnSpc>
                      </a:pPr>
                      <a:r>
                        <a:rPr sz="700" spc="-15" dirty="0">
                          <a:latin typeface="Calibri"/>
                          <a:cs typeface="Calibri"/>
                        </a:rPr>
                        <a:t>L’opérateur sélectionne </a:t>
                      </a:r>
                      <a:r>
                        <a:rPr sz="700" spc="-10" dirty="0">
                          <a:latin typeface="Calibri"/>
                          <a:cs typeface="Calibri"/>
                        </a:rPr>
                        <a:t>le canal </a:t>
                      </a:r>
                      <a:r>
                        <a:rPr sz="700" spc="-15" dirty="0">
                          <a:latin typeface="Calibri"/>
                          <a:cs typeface="Calibri"/>
                        </a:rPr>
                        <a:t>« vente </a:t>
                      </a:r>
                      <a:r>
                        <a:rPr sz="700" spc="-10" dirty="0">
                          <a:latin typeface="Calibri"/>
                          <a:cs typeface="Calibri"/>
                        </a:rPr>
                        <a:t>directe </a:t>
                      </a:r>
                      <a:r>
                        <a:rPr sz="700" spc="-15" dirty="0">
                          <a:latin typeface="Calibri"/>
                          <a:cs typeface="Calibri"/>
                        </a:rPr>
                        <a:t>» et </a:t>
                      </a:r>
                      <a:r>
                        <a:rPr sz="700" spc="-10" dirty="0">
                          <a:latin typeface="Calibri"/>
                          <a:cs typeface="Calibri"/>
                        </a:rPr>
                        <a:t>saisit le </a:t>
                      </a:r>
                      <a:r>
                        <a:rPr sz="700" spc="-15" dirty="0">
                          <a:latin typeface="Calibri"/>
                          <a:cs typeface="Calibri"/>
                        </a:rPr>
                        <a:t>grand compte  concerné</a:t>
                      </a:r>
                      <a:endParaRPr sz="700">
                        <a:latin typeface="Calibri"/>
                        <a:cs typeface="Calibri"/>
                      </a:endParaRPr>
                    </a:p>
                  </a:txBody>
                  <a:tcPr marL="0" marR="0" marT="0" marB="0">
                    <a:lnT w="6350">
                      <a:solidFill>
                        <a:srgbClr val="FFFFFF"/>
                      </a:solidFill>
                      <a:prstDash val="solid"/>
                    </a:lnT>
                    <a:lnB w="6350">
                      <a:solidFill>
                        <a:srgbClr val="FFFFFF"/>
                      </a:solidFill>
                      <a:prstDash val="solid"/>
                    </a:lnB>
                    <a:solidFill>
                      <a:srgbClr val="DBE4F0"/>
                    </a:solidFill>
                  </a:tcPr>
                </a:tc>
                <a:tc>
                  <a:txBody>
                    <a:bodyPr/>
                    <a:lstStyle/>
                    <a:p>
                      <a:pPr>
                        <a:lnSpc>
                          <a:spcPct val="100000"/>
                        </a:lnSpc>
                        <a:spcBef>
                          <a:spcPts val="45"/>
                        </a:spcBef>
                      </a:pPr>
                      <a:endParaRPr sz="700">
                        <a:latin typeface="Times New Roman"/>
                        <a:cs typeface="Times New Roman"/>
                      </a:endParaRPr>
                    </a:p>
                    <a:p>
                      <a:pPr marR="8255" algn="ctr">
                        <a:lnSpc>
                          <a:spcPts val="1070"/>
                        </a:lnSpc>
                      </a:pPr>
                      <a:r>
                        <a:rPr sz="700" dirty="0">
                          <a:latin typeface="Calibri"/>
                          <a:cs typeface="Calibri"/>
                        </a:rPr>
                        <a:t>3</a:t>
                      </a:r>
                      <a:endParaRPr sz="700">
                        <a:latin typeface="Calibri"/>
                        <a:cs typeface="Calibri"/>
                      </a:endParaRPr>
                    </a:p>
                  </a:txBody>
                  <a:tcPr marL="0" marR="0" marT="4286" marB="0">
                    <a:lnR w="76200">
                      <a:solidFill>
                        <a:srgbClr val="28799E"/>
                      </a:solidFill>
                      <a:prstDash val="solid"/>
                    </a:lnR>
                    <a:lnT w="6350">
                      <a:solidFill>
                        <a:srgbClr val="FFFFFF"/>
                      </a:solidFill>
                      <a:prstDash val="solid"/>
                    </a:lnT>
                    <a:lnB w="6350">
                      <a:solidFill>
                        <a:srgbClr val="FFFFFF"/>
                      </a:solidFill>
                      <a:prstDash val="solid"/>
                    </a:lnB>
                    <a:solidFill>
                      <a:srgbClr val="DBE4F0"/>
                    </a:solidFill>
                  </a:tcPr>
                </a:tc>
                <a:extLst>
                  <a:ext uri="{0D108BD9-81ED-4DB2-BD59-A6C34878D82A}">
                    <a16:rowId xmlns:a16="http://schemas.microsoft.com/office/drawing/2014/main" val="10002"/>
                  </a:ext>
                </a:extLst>
              </a:tr>
              <a:tr h="226066">
                <a:tc>
                  <a:txBody>
                    <a:bodyPr/>
                    <a:lstStyle/>
                    <a:p>
                      <a:pPr>
                        <a:lnSpc>
                          <a:spcPct val="100000"/>
                        </a:lnSpc>
                        <a:spcBef>
                          <a:spcPts val="30"/>
                        </a:spcBef>
                      </a:pPr>
                      <a:endParaRPr sz="700">
                        <a:latin typeface="Times New Roman"/>
                        <a:cs typeface="Times New Roman"/>
                      </a:endParaRPr>
                    </a:p>
                    <a:p>
                      <a:pPr marR="76835" algn="r">
                        <a:lnSpc>
                          <a:spcPct val="100000"/>
                        </a:lnSpc>
                      </a:pPr>
                      <a:r>
                        <a:rPr sz="700" dirty="0">
                          <a:latin typeface="Calibri"/>
                          <a:cs typeface="Calibri"/>
                        </a:rPr>
                        <a:t>3</a:t>
                      </a:r>
                      <a:endParaRPr sz="700">
                        <a:latin typeface="Calibri"/>
                        <a:cs typeface="Calibri"/>
                      </a:endParaRPr>
                    </a:p>
                  </a:txBody>
                  <a:tcPr marL="0" marR="0" marT="2858" marB="0">
                    <a:lnL w="76200">
                      <a:solidFill>
                        <a:srgbClr val="28799E"/>
                      </a:solidFill>
                      <a:prstDash val="solid"/>
                    </a:lnL>
                    <a:lnT w="6350">
                      <a:solidFill>
                        <a:srgbClr val="FFFFFF"/>
                      </a:solidFill>
                      <a:prstDash val="solid"/>
                    </a:lnT>
                    <a:solidFill>
                      <a:srgbClr val="B8CCE3"/>
                    </a:solidFill>
                  </a:tcPr>
                </a:tc>
                <a:tc>
                  <a:txBody>
                    <a:bodyPr/>
                    <a:lstStyle/>
                    <a:p>
                      <a:pPr>
                        <a:lnSpc>
                          <a:spcPct val="100000"/>
                        </a:lnSpc>
                        <a:spcBef>
                          <a:spcPts val="30"/>
                        </a:spcBef>
                      </a:pPr>
                      <a:endParaRPr sz="700">
                        <a:latin typeface="Times New Roman"/>
                        <a:cs typeface="Times New Roman"/>
                      </a:endParaRPr>
                    </a:p>
                    <a:p>
                      <a:pPr algn="ctr">
                        <a:lnSpc>
                          <a:spcPct val="100000"/>
                        </a:lnSpc>
                      </a:pPr>
                      <a:r>
                        <a:rPr sz="700" dirty="0">
                          <a:latin typeface="Calibri"/>
                          <a:cs typeface="Calibri"/>
                        </a:rPr>
                        <a:t>0</a:t>
                      </a:r>
                      <a:endParaRPr sz="700">
                        <a:latin typeface="Calibri"/>
                        <a:cs typeface="Calibri"/>
                      </a:endParaRPr>
                    </a:p>
                  </a:txBody>
                  <a:tcPr marL="0" marR="0" marT="2858" marB="0">
                    <a:lnT w="6350">
                      <a:solidFill>
                        <a:srgbClr val="FFFFFF"/>
                      </a:solidFill>
                      <a:prstDash val="solid"/>
                    </a:lnT>
                    <a:solidFill>
                      <a:srgbClr val="B8CCE3"/>
                    </a:solidFill>
                  </a:tcPr>
                </a:tc>
                <a:tc>
                  <a:txBody>
                    <a:bodyPr/>
                    <a:lstStyle/>
                    <a:p>
                      <a:pPr>
                        <a:lnSpc>
                          <a:spcPct val="100000"/>
                        </a:lnSpc>
                      </a:pPr>
                      <a:endParaRPr sz="900">
                        <a:latin typeface="Times New Roman"/>
                        <a:cs typeface="Times New Roman"/>
                      </a:endParaRPr>
                    </a:p>
                  </a:txBody>
                  <a:tcPr marL="0" marR="0" marT="0" marB="0">
                    <a:lnT w="6350">
                      <a:solidFill>
                        <a:srgbClr val="FFFFFF"/>
                      </a:solidFill>
                      <a:prstDash val="solid"/>
                    </a:lnT>
                    <a:solidFill>
                      <a:srgbClr val="B8CCE3"/>
                    </a:solidFill>
                  </a:tcPr>
                </a:tc>
                <a:tc>
                  <a:txBody>
                    <a:bodyPr/>
                    <a:lstStyle/>
                    <a:p>
                      <a:pPr>
                        <a:lnSpc>
                          <a:spcPct val="100000"/>
                        </a:lnSpc>
                        <a:spcBef>
                          <a:spcPts val="30"/>
                        </a:spcBef>
                      </a:pPr>
                      <a:endParaRPr sz="700">
                        <a:latin typeface="Times New Roman"/>
                        <a:cs typeface="Times New Roman"/>
                      </a:endParaRPr>
                    </a:p>
                    <a:p>
                      <a:pPr marL="55244">
                        <a:lnSpc>
                          <a:spcPct val="100000"/>
                        </a:lnSpc>
                      </a:pPr>
                      <a:r>
                        <a:rPr sz="700" spc="-15" dirty="0">
                          <a:latin typeface="Calibri"/>
                          <a:cs typeface="Calibri"/>
                        </a:rPr>
                        <a:t>L’opérateur </a:t>
                      </a:r>
                      <a:r>
                        <a:rPr sz="700" spc="-10" dirty="0">
                          <a:latin typeface="Calibri"/>
                          <a:cs typeface="Calibri"/>
                        </a:rPr>
                        <a:t>saisit la liste des</a:t>
                      </a:r>
                      <a:r>
                        <a:rPr sz="700" spc="5" dirty="0">
                          <a:latin typeface="Calibri"/>
                          <a:cs typeface="Calibri"/>
                        </a:rPr>
                        <a:t> </a:t>
                      </a:r>
                      <a:r>
                        <a:rPr sz="700" spc="-15" dirty="0">
                          <a:latin typeface="Calibri"/>
                          <a:cs typeface="Calibri"/>
                        </a:rPr>
                        <a:t>composants</a:t>
                      </a:r>
                      <a:endParaRPr sz="700">
                        <a:latin typeface="Calibri"/>
                        <a:cs typeface="Calibri"/>
                      </a:endParaRPr>
                    </a:p>
                  </a:txBody>
                  <a:tcPr marL="0" marR="0" marT="2858" marB="0">
                    <a:lnT w="6350">
                      <a:solidFill>
                        <a:srgbClr val="FFFFFF"/>
                      </a:solidFill>
                      <a:prstDash val="solid"/>
                    </a:lnT>
                    <a:solidFill>
                      <a:srgbClr val="B8CCE3"/>
                    </a:solidFill>
                  </a:tcPr>
                </a:tc>
                <a:tc>
                  <a:txBody>
                    <a:bodyPr/>
                    <a:lstStyle/>
                    <a:p>
                      <a:pPr>
                        <a:lnSpc>
                          <a:spcPct val="100000"/>
                        </a:lnSpc>
                        <a:spcBef>
                          <a:spcPts val="30"/>
                        </a:spcBef>
                      </a:pPr>
                      <a:endParaRPr sz="700">
                        <a:latin typeface="Times New Roman"/>
                        <a:cs typeface="Times New Roman"/>
                      </a:endParaRPr>
                    </a:p>
                    <a:p>
                      <a:pPr marR="8255" algn="ctr">
                        <a:lnSpc>
                          <a:spcPct val="100000"/>
                        </a:lnSpc>
                      </a:pPr>
                      <a:r>
                        <a:rPr sz="700" dirty="0">
                          <a:latin typeface="Calibri"/>
                          <a:cs typeface="Calibri"/>
                        </a:rPr>
                        <a:t>8</a:t>
                      </a:r>
                      <a:endParaRPr sz="700">
                        <a:latin typeface="Calibri"/>
                        <a:cs typeface="Calibri"/>
                      </a:endParaRPr>
                    </a:p>
                  </a:txBody>
                  <a:tcPr marL="0" marR="0" marT="2858" marB="0">
                    <a:lnR w="76200">
                      <a:solidFill>
                        <a:srgbClr val="28799E"/>
                      </a:solidFill>
                      <a:prstDash val="solid"/>
                    </a:lnR>
                    <a:lnT w="6350">
                      <a:solidFill>
                        <a:srgbClr val="FFFFFF"/>
                      </a:solidFill>
                      <a:prstDash val="solid"/>
                    </a:lnT>
                    <a:solidFill>
                      <a:srgbClr val="B8CCE3"/>
                    </a:solidFill>
                  </a:tcPr>
                </a:tc>
                <a:extLst>
                  <a:ext uri="{0D108BD9-81ED-4DB2-BD59-A6C34878D82A}">
                    <a16:rowId xmlns:a16="http://schemas.microsoft.com/office/drawing/2014/main" val="10003"/>
                  </a:ext>
                </a:extLst>
              </a:tr>
              <a:tr h="206475">
                <a:tc>
                  <a:txBody>
                    <a:bodyPr/>
                    <a:lstStyle/>
                    <a:p>
                      <a:pPr>
                        <a:lnSpc>
                          <a:spcPct val="100000"/>
                        </a:lnSpc>
                        <a:spcBef>
                          <a:spcPts val="25"/>
                        </a:spcBef>
                      </a:pPr>
                      <a:endParaRPr sz="600">
                        <a:latin typeface="Times New Roman"/>
                        <a:cs typeface="Times New Roman"/>
                      </a:endParaRPr>
                    </a:p>
                    <a:p>
                      <a:pPr marR="76835" algn="r">
                        <a:lnSpc>
                          <a:spcPts val="1065"/>
                        </a:lnSpc>
                      </a:pPr>
                      <a:r>
                        <a:rPr sz="700" dirty="0">
                          <a:latin typeface="Calibri"/>
                          <a:cs typeface="Calibri"/>
                        </a:rPr>
                        <a:t>4</a:t>
                      </a:r>
                      <a:endParaRPr sz="700">
                        <a:latin typeface="Calibri"/>
                        <a:cs typeface="Calibri"/>
                      </a:endParaRPr>
                    </a:p>
                  </a:txBody>
                  <a:tcPr marL="0" marR="0" marT="2381" marB="0">
                    <a:lnL w="76200">
                      <a:solidFill>
                        <a:srgbClr val="28799E"/>
                      </a:solidFill>
                      <a:prstDash val="solid"/>
                    </a:lnL>
                    <a:lnB w="9525">
                      <a:solidFill>
                        <a:srgbClr val="FFFFFF"/>
                      </a:solidFill>
                      <a:prstDash val="solid"/>
                    </a:lnB>
                    <a:solidFill>
                      <a:srgbClr val="B8CCE3"/>
                    </a:solidFill>
                  </a:tcPr>
                </a:tc>
                <a:tc>
                  <a:txBody>
                    <a:bodyPr/>
                    <a:lstStyle/>
                    <a:p>
                      <a:pPr>
                        <a:lnSpc>
                          <a:spcPct val="100000"/>
                        </a:lnSpc>
                        <a:spcBef>
                          <a:spcPts val="25"/>
                        </a:spcBef>
                      </a:pPr>
                      <a:endParaRPr sz="600">
                        <a:latin typeface="Times New Roman"/>
                        <a:cs typeface="Times New Roman"/>
                      </a:endParaRPr>
                    </a:p>
                    <a:p>
                      <a:pPr algn="ctr">
                        <a:lnSpc>
                          <a:spcPts val="1065"/>
                        </a:lnSpc>
                      </a:pPr>
                      <a:r>
                        <a:rPr sz="700" dirty="0">
                          <a:latin typeface="Calibri"/>
                          <a:cs typeface="Calibri"/>
                        </a:rPr>
                        <a:t>0</a:t>
                      </a:r>
                      <a:endParaRPr sz="700">
                        <a:latin typeface="Calibri"/>
                        <a:cs typeface="Calibri"/>
                      </a:endParaRPr>
                    </a:p>
                  </a:txBody>
                  <a:tcPr marL="0" marR="0" marT="2381" marB="0">
                    <a:lnB w="9525">
                      <a:solidFill>
                        <a:srgbClr val="FFFFFF"/>
                      </a:solidFill>
                      <a:prstDash val="solid"/>
                    </a:lnB>
                    <a:solidFill>
                      <a:srgbClr val="B8CCE3"/>
                    </a:solidFill>
                  </a:tcPr>
                </a:tc>
                <a:tc>
                  <a:txBody>
                    <a:bodyPr/>
                    <a:lstStyle/>
                    <a:p>
                      <a:pPr>
                        <a:lnSpc>
                          <a:spcPct val="100000"/>
                        </a:lnSpc>
                      </a:pPr>
                      <a:endParaRPr sz="900">
                        <a:latin typeface="Times New Roman"/>
                        <a:cs typeface="Times New Roman"/>
                      </a:endParaRPr>
                    </a:p>
                  </a:txBody>
                  <a:tcPr marL="0" marR="0" marT="0" marB="0">
                    <a:lnB w="9525">
                      <a:solidFill>
                        <a:srgbClr val="FFFFFF"/>
                      </a:solidFill>
                      <a:prstDash val="solid"/>
                    </a:lnB>
                    <a:solidFill>
                      <a:srgbClr val="B8CCE3"/>
                    </a:solidFill>
                  </a:tcPr>
                </a:tc>
                <a:tc>
                  <a:txBody>
                    <a:bodyPr/>
                    <a:lstStyle/>
                    <a:p>
                      <a:pPr marL="55244">
                        <a:lnSpc>
                          <a:spcPts val="980"/>
                        </a:lnSpc>
                      </a:pPr>
                      <a:r>
                        <a:rPr sz="700" spc="-15" dirty="0">
                          <a:latin typeface="Calibri"/>
                          <a:cs typeface="Calibri"/>
                        </a:rPr>
                        <a:t>L’opérateur visualise sur une carte </a:t>
                      </a:r>
                      <a:r>
                        <a:rPr sz="700" spc="-10" dirty="0">
                          <a:latin typeface="Calibri"/>
                          <a:cs typeface="Calibri"/>
                        </a:rPr>
                        <a:t>les </a:t>
                      </a:r>
                      <a:r>
                        <a:rPr sz="700" spc="-15" dirty="0">
                          <a:latin typeface="Calibri"/>
                          <a:cs typeface="Calibri"/>
                        </a:rPr>
                        <a:t>départements </a:t>
                      </a:r>
                      <a:r>
                        <a:rPr sz="700" spc="-10" dirty="0">
                          <a:latin typeface="Calibri"/>
                          <a:cs typeface="Calibri"/>
                        </a:rPr>
                        <a:t>listés </a:t>
                      </a:r>
                      <a:r>
                        <a:rPr sz="700" spc="-15" dirty="0">
                          <a:latin typeface="Calibri"/>
                          <a:cs typeface="Calibri"/>
                        </a:rPr>
                        <a:t>dans </a:t>
                      </a:r>
                      <a:r>
                        <a:rPr sz="700" spc="-10" dirty="0">
                          <a:latin typeface="Calibri"/>
                          <a:cs typeface="Calibri"/>
                        </a:rPr>
                        <a:t>la </a:t>
                      </a:r>
                      <a:r>
                        <a:rPr sz="700" spc="-15" dirty="0">
                          <a:latin typeface="Calibri"/>
                          <a:cs typeface="Calibri"/>
                        </a:rPr>
                        <a:t>zone</a:t>
                      </a:r>
                      <a:r>
                        <a:rPr sz="700" spc="135" dirty="0">
                          <a:latin typeface="Calibri"/>
                          <a:cs typeface="Calibri"/>
                        </a:rPr>
                        <a:t> </a:t>
                      </a:r>
                      <a:r>
                        <a:rPr sz="700" spc="-10" dirty="0">
                          <a:latin typeface="Calibri"/>
                          <a:cs typeface="Calibri"/>
                        </a:rPr>
                        <a:t>de</a:t>
                      </a:r>
                      <a:endParaRPr sz="700">
                        <a:latin typeface="Calibri"/>
                        <a:cs typeface="Calibri"/>
                      </a:endParaRPr>
                    </a:p>
                    <a:p>
                      <a:pPr marL="55244">
                        <a:lnSpc>
                          <a:spcPts val="1065"/>
                        </a:lnSpc>
                        <a:spcBef>
                          <a:spcPts val="25"/>
                        </a:spcBef>
                      </a:pPr>
                      <a:r>
                        <a:rPr sz="700" spc="-10" dirty="0">
                          <a:latin typeface="Calibri"/>
                          <a:cs typeface="Calibri"/>
                        </a:rPr>
                        <a:t>distribution</a:t>
                      </a:r>
                      <a:endParaRPr sz="700">
                        <a:latin typeface="Calibri"/>
                        <a:cs typeface="Calibri"/>
                      </a:endParaRPr>
                    </a:p>
                  </a:txBody>
                  <a:tcPr marL="0" marR="0" marT="0" marB="0">
                    <a:lnB w="9525">
                      <a:solidFill>
                        <a:srgbClr val="FFFFFF"/>
                      </a:solidFill>
                      <a:prstDash val="solid"/>
                    </a:lnB>
                    <a:solidFill>
                      <a:srgbClr val="B8CCE3"/>
                    </a:solidFill>
                  </a:tcPr>
                </a:tc>
                <a:tc>
                  <a:txBody>
                    <a:bodyPr/>
                    <a:lstStyle/>
                    <a:p>
                      <a:pPr>
                        <a:lnSpc>
                          <a:spcPct val="100000"/>
                        </a:lnSpc>
                        <a:spcBef>
                          <a:spcPts val="25"/>
                        </a:spcBef>
                      </a:pPr>
                      <a:endParaRPr sz="600">
                        <a:latin typeface="Times New Roman"/>
                        <a:cs typeface="Times New Roman"/>
                      </a:endParaRPr>
                    </a:p>
                    <a:p>
                      <a:pPr marR="8890" algn="ctr">
                        <a:lnSpc>
                          <a:spcPts val="1065"/>
                        </a:lnSpc>
                      </a:pPr>
                      <a:r>
                        <a:rPr sz="700" spc="-20" dirty="0">
                          <a:latin typeface="Calibri"/>
                          <a:cs typeface="Calibri"/>
                        </a:rPr>
                        <a:t>13</a:t>
                      </a:r>
                      <a:endParaRPr sz="700">
                        <a:latin typeface="Calibri"/>
                        <a:cs typeface="Calibri"/>
                      </a:endParaRPr>
                    </a:p>
                  </a:txBody>
                  <a:tcPr marL="0" marR="0" marT="2381" marB="0">
                    <a:lnR w="76200">
                      <a:solidFill>
                        <a:srgbClr val="28799E"/>
                      </a:solidFill>
                      <a:prstDash val="solid"/>
                    </a:lnR>
                    <a:lnB w="9525">
                      <a:solidFill>
                        <a:srgbClr val="FFFFFF"/>
                      </a:solidFill>
                      <a:prstDash val="solid"/>
                    </a:lnB>
                    <a:solidFill>
                      <a:srgbClr val="B8CCE3"/>
                    </a:solidFill>
                  </a:tcPr>
                </a:tc>
                <a:extLst>
                  <a:ext uri="{0D108BD9-81ED-4DB2-BD59-A6C34878D82A}">
                    <a16:rowId xmlns:a16="http://schemas.microsoft.com/office/drawing/2014/main" val="10004"/>
                  </a:ext>
                </a:extLst>
              </a:tr>
              <a:tr h="114107">
                <a:tc>
                  <a:txBody>
                    <a:bodyPr/>
                    <a:lstStyle/>
                    <a:p>
                      <a:pPr marR="76835" algn="r">
                        <a:lnSpc>
                          <a:spcPct val="100000"/>
                        </a:lnSpc>
                        <a:spcBef>
                          <a:spcPts val="5"/>
                        </a:spcBef>
                      </a:pPr>
                      <a:r>
                        <a:rPr sz="700" dirty="0">
                          <a:latin typeface="Calibri"/>
                          <a:cs typeface="Calibri"/>
                        </a:rPr>
                        <a:t>5</a:t>
                      </a:r>
                      <a:endParaRPr sz="700">
                        <a:latin typeface="Calibri"/>
                        <a:cs typeface="Calibri"/>
                      </a:endParaRPr>
                    </a:p>
                  </a:txBody>
                  <a:tcPr marL="0" marR="0" marT="476" marB="0">
                    <a:lnL w="76200">
                      <a:solidFill>
                        <a:srgbClr val="28799E"/>
                      </a:solidFill>
                      <a:prstDash val="solid"/>
                    </a:lnL>
                    <a:lnT w="9525">
                      <a:solidFill>
                        <a:srgbClr val="FFFFFF"/>
                      </a:solidFill>
                      <a:prstDash val="solid"/>
                    </a:lnT>
                    <a:solidFill>
                      <a:srgbClr val="DBE4F0"/>
                    </a:solidFill>
                  </a:tcPr>
                </a:tc>
                <a:tc>
                  <a:txBody>
                    <a:bodyPr/>
                    <a:lstStyle/>
                    <a:p>
                      <a:pPr algn="ctr">
                        <a:lnSpc>
                          <a:spcPct val="100000"/>
                        </a:lnSpc>
                        <a:spcBef>
                          <a:spcPts val="5"/>
                        </a:spcBef>
                      </a:pPr>
                      <a:r>
                        <a:rPr sz="700" dirty="0">
                          <a:latin typeface="Calibri"/>
                          <a:cs typeface="Calibri"/>
                        </a:rPr>
                        <a:t>0</a:t>
                      </a:r>
                      <a:endParaRPr sz="700">
                        <a:latin typeface="Calibri"/>
                        <a:cs typeface="Calibri"/>
                      </a:endParaRPr>
                    </a:p>
                  </a:txBody>
                  <a:tcPr marL="0" marR="0" marT="476" marB="0">
                    <a:lnT w="9525">
                      <a:solidFill>
                        <a:srgbClr val="FFFFFF"/>
                      </a:solidFill>
                      <a:prstDash val="solid"/>
                    </a:lnT>
                    <a:solidFill>
                      <a:srgbClr val="DBE4F0"/>
                    </a:solidFill>
                  </a:tcPr>
                </a:tc>
                <a:tc>
                  <a:txBody>
                    <a:bodyPr/>
                    <a:lstStyle/>
                    <a:p>
                      <a:pPr>
                        <a:lnSpc>
                          <a:spcPct val="100000"/>
                        </a:lnSpc>
                      </a:pPr>
                      <a:endParaRPr sz="600">
                        <a:latin typeface="Times New Roman"/>
                        <a:cs typeface="Times New Roman"/>
                      </a:endParaRPr>
                    </a:p>
                  </a:txBody>
                  <a:tcPr marL="0" marR="0" marT="0" marB="0">
                    <a:lnT w="9525">
                      <a:solidFill>
                        <a:srgbClr val="FFFFFF"/>
                      </a:solidFill>
                      <a:prstDash val="solid"/>
                    </a:lnT>
                    <a:solidFill>
                      <a:srgbClr val="DBE4F0"/>
                    </a:solidFill>
                  </a:tcPr>
                </a:tc>
                <a:tc>
                  <a:txBody>
                    <a:bodyPr/>
                    <a:lstStyle/>
                    <a:p>
                      <a:pPr marL="55244">
                        <a:lnSpc>
                          <a:spcPct val="100000"/>
                        </a:lnSpc>
                        <a:spcBef>
                          <a:spcPts val="5"/>
                        </a:spcBef>
                      </a:pPr>
                      <a:r>
                        <a:rPr sz="700" spc="-15" dirty="0">
                          <a:latin typeface="Calibri"/>
                          <a:cs typeface="Calibri"/>
                        </a:rPr>
                        <a:t>L’opérateur visualise </a:t>
                      </a:r>
                      <a:r>
                        <a:rPr sz="700" spc="-10" dirty="0">
                          <a:latin typeface="Calibri"/>
                          <a:cs typeface="Calibri"/>
                        </a:rPr>
                        <a:t>la liste des </a:t>
                      </a:r>
                      <a:r>
                        <a:rPr sz="700" spc="-15" dirty="0">
                          <a:latin typeface="Calibri"/>
                          <a:cs typeface="Calibri"/>
                        </a:rPr>
                        <a:t>versions générées</a:t>
                      </a:r>
                      <a:r>
                        <a:rPr sz="700" spc="50" dirty="0">
                          <a:latin typeface="Calibri"/>
                          <a:cs typeface="Calibri"/>
                        </a:rPr>
                        <a:t> </a:t>
                      </a:r>
                      <a:r>
                        <a:rPr sz="700" spc="-15" dirty="0">
                          <a:latin typeface="Calibri"/>
                          <a:cs typeface="Calibri"/>
                        </a:rPr>
                        <a:t>automatiquement</a:t>
                      </a:r>
                      <a:endParaRPr sz="700">
                        <a:latin typeface="Calibri"/>
                        <a:cs typeface="Calibri"/>
                      </a:endParaRPr>
                    </a:p>
                  </a:txBody>
                  <a:tcPr marL="0" marR="0" marT="476" marB="0">
                    <a:lnT w="9525">
                      <a:solidFill>
                        <a:srgbClr val="FFFFFF"/>
                      </a:solidFill>
                      <a:prstDash val="solid"/>
                    </a:lnT>
                    <a:solidFill>
                      <a:srgbClr val="DBE4F0"/>
                    </a:solidFill>
                  </a:tcPr>
                </a:tc>
                <a:tc>
                  <a:txBody>
                    <a:bodyPr/>
                    <a:lstStyle/>
                    <a:p>
                      <a:pPr marR="8255" algn="ctr">
                        <a:lnSpc>
                          <a:spcPct val="100000"/>
                        </a:lnSpc>
                        <a:spcBef>
                          <a:spcPts val="5"/>
                        </a:spcBef>
                      </a:pPr>
                      <a:r>
                        <a:rPr sz="700" dirty="0">
                          <a:latin typeface="Calibri"/>
                          <a:cs typeface="Calibri"/>
                        </a:rPr>
                        <a:t>5</a:t>
                      </a:r>
                      <a:endParaRPr sz="700">
                        <a:latin typeface="Calibri"/>
                        <a:cs typeface="Calibri"/>
                      </a:endParaRPr>
                    </a:p>
                  </a:txBody>
                  <a:tcPr marL="0" marR="0" marT="476" marB="0">
                    <a:lnR w="76200">
                      <a:solidFill>
                        <a:srgbClr val="28799E"/>
                      </a:solidFill>
                      <a:prstDash val="solid"/>
                    </a:lnR>
                    <a:lnT w="9525">
                      <a:solidFill>
                        <a:srgbClr val="FFFFFF"/>
                      </a:solidFill>
                      <a:prstDash val="solid"/>
                    </a:lnT>
                    <a:solidFill>
                      <a:srgbClr val="DBE4F0"/>
                    </a:solidFill>
                  </a:tcPr>
                </a:tc>
                <a:extLst>
                  <a:ext uri="{0D108BD9-81ED-4DB2-BD59-A6C34878D82A}">
                    <a16:rowId xmlns:a16="http://schemas.microsoft.com/office/drawing/2014/main" val="10005"/>
                  </a:ext>
                </a:extLst>
              </a:tr>
              <a:tr h="107233">
                <a:tc>
                  <a:txBody>
                    <a:bodyPr/>
                    <a:lstStyle/>
                    <a:p>
                      <a:pPr marR="76835" algn="r">
                        <a:lnSpc>
                          <a:spcPts val="1025"/>
                        </a:lnSpc>
                      </a:pPr>
                      <a:r>
                        <a:rPr sz="700" dirty="0">
                          <a:latin typeface="Calibri"/>
                          <a:cs typeface="Calibri"/>
                        </a:rPr>
                        <a:t>6</a:t>
                      </a:r>
                      <a:endParaRPr sz="700">
                        <a:latin typeface="Calibri"/>
                        <a:cs typeface="Calibri"/>
                      </a:endParaRPr>
                    </a:p>
                  </a:txBody>
                  <a:tcPr marL="0" marR="0" marT="0" marB="0">
                    <a:lnL w="76200">
                      <a:solidFill>
                        <a:srgbClr val="28799E"/>
                      </a:solidFill>
                      <a:prstDash val="solid"/>
                    </a:lnL>
                    <a:solidFill>
                      <a:srgbClr val="DBE4F0"/>
                    </a:solidFill>
                  </a:tcPr>
                </a:tc>
                <a:tc>
                  <a:txBody>
                    <a:bodyPr/>
                    <a:lstStyle/>
                    <a:p>
                      <a:pPr algn="ctr">
                        <a:lnSpc>
                          <a:spcPts val="1025"/>
                        </a:lnSpc>
                      </a:pPr>
                      <a:r>
                        <a:rPr sz="700" dirty="0">
                          <a:latin typeface="Calibri"/>
                          <a:cs typeface="Calibri"/>
                        </a:rPr>
                        <a:t>0</a:t>
                      </a:r>
                      <a:endParaRPr sz="700">
                        <a:latin typeface="Calibri"/>
                        <a:cs typeface="Calibri"/>
                      </a:endParaRPr>
                    </a:p>
                  </a:txBody>
                  <a:tcPr marL="0" marR="0" marT="0" marB="0">
                    <a:solidFill>
                      <a:srgbClr val="DBE4F0"/>
                    </a:solidFill>
                  </a:tcPr>
                </a:tc>
                <a:tc>
                  <a:txBody>
                    <a:bodyPr/>
                    <a:lstStyle/>
                    <a:p>
                      <a:pPr>
                        <a:lnSpc>
                          <a:spcPct val="100000"/>
                        </a:lnSpc>
                      </a:pPr>
                      <a:endParaRPr sz="600">
                        <a:latin typeface="Times New Roman"/>
                        <a:cs typeface="Times New Roman"/>
                      </a:endParaRPr>
                    </a:p>
                  </a:txBody>
                  <a:tcPr marL="0" marR="0" marT="0" marB="0">
                    <a:solidFill>
                      <a:srgbClr val="DBE4F0"/>
                    </a:solidFill>
                  </a:tcPr>
                </a:tc>
                <a:tc>
                  <a:txBody>
                    <a:bodyPr/>
                    <a:lstStyle/>
                    <a:p>
                      <a:pPr marL="55244">
                        <a:lnSpc>
                          <a:spcPts val="1025"/>
                        </a:lnSpc>
                      </a:pPr>
                      <a:r>
                        <a:rPr sz="700" spc="-15" dirty="0">
                          <a:latin typeface="Calibri"/>
                          <a:cs typeface="Calibri"/>
                        </a:rPr>
                        <a:t>L’opérateur affiche et modifie </a:t>
                      </a:r>
                      <a:r>
                        <a:rPr sz="700" spc="-10" dirty="0">
                          <a:latin typeface="Calibri"/>
                          <a:cs typeface="Calibri"/>
                        </a:rPr>
                        <a:t>la </a:t>
                      </a:r>
                      <a:r>
                        <a:rPr sz="700" spc="-15" dirty="0">
                          <a:latin typeface="Calibri"/>
                          <a:cs typeface="Calibri"/>
                        </a:rPr>
                        <a:t>configuration d’une</a:t>
                      </a:r>
                      <a:r>
                        <a:rPr sz="700" spc="85" dirty="0">
                          <a:latin typeface="Calibri"/>
                          <a:cs typeface="Calibri"/>
                        </a:rPr>
                        <a:t> </a:t>
                      </a:r>
                      <a:r>
                        <a:rPr sz="700" spc="-15" dirty="0">
                          <a:latin typeface="Calibri"/>
                          <a:cs typeface="Calibri"/>
                        </a:rPr>
                        <a:t>version</a:t>
                      </a:r>
                      <a:endParaRPr sz="700">
                        <a:latin typeface="Calibri"/>
                        <a:cs typeface="Calibri"/>
                      </a:endParaRPr>
                    </a:p>
                  </a:txBody>
                  <a:tcPr marL="0" marR="0" marT="0" marB="0">
                    <a:solidFill>
                      <a:srgbClr val="DBE4F0"/>
                    </a:solidFill>
                  </a:tcPr>
                </a:tc>
                <a:tc>
                  <a:txBody>
                    <a:bodyPr/>
                    <a:lstStyle/>
                    <a:p>
                      <a:pPr marR="8890" algn="ctr">
                        <a:lnSpc>
                          <a:spcPts val="1025"/>
                        </a:lnSpc>
                      </a:pPr>
                      <a:r>
                        <a:rPr sz="700" spc="-20" dirty="0">
                          <a:latin typeface="Calibri"/>
                          <a:cs typeface="Calibri"/>
                        </a:rPr>
                        <a:t>55</a:t>
                      </a:r>
                      <a:endParaRPr sz="700">
                        <a:latin typeface="Calibri"/>
                        <a:cs typeface="Calibri"/>
                      </a:endParaRPr>
                    </a:p>
                  </a:txBody>
                  <a:tcPr marL="0" marR="0" marT="0" marB="0">
                    <a:lnR w="76200">
                      <a:solidFill>
                        <a:srgbClr val="28799E"/>
                      </a:solidFill>
                      <a:prstDash val="solid"/>
                    </a:lnR>
                    <a:solidFill>
                      <a:srgbClr val="FF9900"/>
                    </a:solidFill>
                  </a:tcPr>
                </a:tc>
                <a:extLst>
                  <a:ext uri="{0D108BD9-81ED-4DB2-BD59-A6C34878D82A}">
                    <a16:rowId xmlns:a16="http://schemas.microsoft.com/office/drawing/2014/main" val="10006"/>
                  </a:ext>
                </a:extLst>
              </a:tr>
              <a:tr h="109763">
                <a:tc>
                  <a:txBody>
                    <a:bodyPr/>
                    <a:lstStyle/>
                    <a:p>
                      <a:pPr>
                        <a:lnSpc>
                          <a:spcPct val="100000"/>
                        </a:lnSpc>
                      </a:pPr>
                      <a:endParaRPr sz="600">
                        <a:latin typeface="Times New Roman"/>
                        <a:cs typeface="Times New Roman"/>
                      </a:endParaRPr>
                    </a:p>
                  </a:txBody>
                  <a:tcPr marL="0" marR="0" marT="0" marB="0">
                    <a:lnL w="76200">
                      <a:solidFill>
                        <a:srgbClr val="28799E"/>
                      </a:solidFill>
                      <a:prstDash val="solid"/>
                    </a:lnL>
                    <a:lnB w="53975">
                      <a:solidFill>
                        <a:srgbClr val="28799E"/>
                      </a:solidFill>
                      <a:prstDash val="solid"/>
                    </a:lnB>
                    <a:solidFill>
                      <a:srgbClr val="DBE4F0"/>
                    </a:solidFill>
                  </a:tcPr>
                </a:tc>
                <a:tc>
                  <a:txBody>
                    <a:bodyPr/>
                    <a:lstStyle/>
                    <a:p>
                      <a:pPr>
                        <a:lnSpc>
                          <a:spcPct val="100000"/>
                        </a:lnSpc>
                      </a:pPr>
                      <a:endParaRPr sz="600">
                        <a:latin typeface="Times New Roman"/>
                        <a:cs typeface="Times New Roman"/>
                      </a:endParaRPr>
                    </a:p>
                  </a:txBody>
                  <a:tcPr marL="0" marR="0" marT="0" marB="0">
                    <a:lnB w="53975">
                      <a:solidFill>
                        <a:srgbClr val="28799E"/>
                      </a:solidFill>
                      <a:prstDash val="solid"/>
                    </a:lnB>
                    <a:solidFill>
                      <a:srgbClr val="DBE4F0"/>
                    </a:solidFill>
                  </a:tcPr>
                </a:tc>
                <a:tc>
                  <a:txBody>
                    <a:bodyPr/>
                    <a:lstStyle/>
                    <a:p>
                      <a:pPr>
                        <a:lnSpc>
                          <a:spcPct val="100000"/>
                        </a:lnSpc>
                      </a:pPr>
                      <a:endParaRPr sz="600">
                        <a:latin typeface="Times New Roman"/>
                        <a:cs typeface="Times New Roman"/>
                      </a:endParaRPr>
                    </a:p>
                  </a:txBody>
                  <a:tcPr marL="0" marR="0" marT="0" marB="0">
                    <a:lnB w="53975">
                      <a:solidFill>
                        <a:srgbClr val="28799E"/>
                      </a:solidFill>
                      <a:prstDash val="solid"/>
                    </a:lnB>
                    <a:solidFill>
                      <a:srgbClr val="DBE4F0"/>
                    </a:solidFill>
                  </a:tcPr>
                </a:tc>
                <a:tc>
                  <a:txBody>
                    <a:bodyPr/>
                    <a:lstStyle/>
                    <a:p>
                      <a:pPr>
                        <a:lnSpc>
                          <a:spcPct val="100000"/>
                        </a:lnSpc>
                      </a:pPr>
                      <a:endParaRPr sz="600">
                        <a:latin typeface="Times New Roman"/>
                        <a:cs typeface="Times New Roman"/>
                      </a:endParaRPr>
                    </a:p>
                  </a:txBody>
                  <a:tcPr marL="0" marR="0" marT="0" marB="0">
                    <a:lnB w="53975">
                      <a:solidFill>
                        <a:srgbClr val="28799E"/>
                      </a:solidFill>
                      <a:prstDash val="solid"/>
                    </a:lnB>
                    <a:solidFill>
                      <a:srgbClr val="DBE4F0"/>
                    </a:solidFill>
                  </a:tcPr>
                </a:tc>
                <a:tc>
                  <a:txBody>
                    <a:bodyPr/>
                    <a:lstStyle/>
                    <a:p>
                      <a:pPr>
                        <a:lnSpc>
                          <a:spcPct val="100000"/>
                        </a:lnSpc>
                      </a:pPr>
                      <a:endParaRPr sz="600">
                        <a:latin typeface="Times New Roman"/>
                        <a:cs typeface="Times New Roman"/>
                      </a:endParaRPr>
                    </a:p>
                  </a:txBody>
                  <a:tcPr marL="0" marR="0" marT="0" marB="0">
                    <a:lnR w="76200">
                      <a:solidFill>
                        <a:srgbClr val="28799E"/>
                      </a:solidFill>
                      <a:prstDash val="solid"/>
                    </a:lnR>
                    <a:lnB w="53975">
                      <a:solidFill>
                        <a:srgbClr val="28799E"/>
                      </a:solidFill>
                      <a:prstDash val="solid"/>
                    </a:lnB>
                    <a:solidFill>
                      <a:srgbClr val="DBE4F0"/>
                    </a:solidFill>
                  </a:tcPr>
                </a:tc>
                <a:extLst>
                  <a:ext uri="{0D108BD9-81ED-4DB2-BD59-A6C34878D82A}">
                    <a16:rowId xmlns:a16="http://schemas.microsoft.com/office/drawing/2014/main" val="10007"/>
                  </a:ext>
                </a:extLst>
              </a:tr>
            </a:tbl>
          </a:graphicData>
        </a:graphic>
      </p:graphicFrame>
      <p:sp>
        <p:nvSpPr>
          <p:cNvPr id="7" name="object 6"/>
          <p:cNvSpPr/>
          <p:nvPr/>
        </p:nvSpPr>
        <p:spPr>
          <a:xfrm>
            <a:off x="973836" y="1874520"/>
            <a:ext cx="5274564" cy="1345311"/>
          </a:xfrm>
          <a:prstGeom prst="rect">
            <a:avLst/>
          </a:prstGeom>
          <a:blipFill>
            <a:blip r:embed="rId2" cstate="print"/>
            <a:stretch>
              <a:fillRect/>
            </a:stretch>
          </a:blipFill>
        </p:spPr>
        <p:txBody>
          <a:bodyPr wrap="square" lIns="0" tIns="0" rIns="0" bIns="0" rtlCol="0"/>
          <a:lstStyle/>
          <a:p>
            <a:endParaRPr/>
          </a:p>
        </p:txBody>
      </p:sp>
      <p:sp>
        <p:nvSpPr>
          <p:cNvPr id="8" name="object 7"/>
          <p:cNvSpPr txBox="1"/>
          <p:nvPr/>
        </p:nvSpPr>
        <p:spPr>
          <a:xfrm>
            <a:off x="1315338" y="3801046"/>
            <a:ext cx="3571240" cy="750847"/>
          </a:xfrm>
          <a:prstGeom prst="rect">
            <a:avLst/>
          </a:prstGeom>
        </p:spPr>
        <p:txBody>
          <a:bodyPr vert="horz" wrap="square" lIns="0" tIns="12065" rIns="0" bIns="0" rtlCol="0">
            <a:spAutoFit/>
          </a:bodyPr>
          <a:lstStyle/>
          <a:p>
            <a:pPr marL="12700" marR="5080">
              <a:lnSpc>
                <a:spcPct val="100000"/>
              </a:lnSpc>
              <a:spcBef>
                <a:spcPts val="95"/>
              </a:spcBef>
            </a:pPr>
            <a:r>
              <a:rPr sz="1600" spc="-15" dirty="0">
                <a:solidFill>
                  <a:srgbClr val="404040"/>
                </a:solidFill>
                <a:latin typeface="Calibri"/>
                <a:cs typeface="Calibri"/>
              </a:rPr>
              <a:t>Pour </a:t>
            </a:r>
            <a:r>
              <a:rPr sz="1600" spc="-5" dirty="0">
                <a:solidFill>
                  <a:srgbClr val="404040"/>
                </a:solidFill>
                <a:latin typeface="Calibri"/>
                <a:cs typeface="Calibri"/>
              </a:rPr>
              <a:t>chaque </a:t>
            </a:r>
            <a:r>
              <a:rPr sz="1600" spc="-10" dirty="0">
                <a:solidFill>
                  <a:srgbClr val="404040"/>
                </a:solidFill>
                <a:latin typeface="Calibri"/>
                <a:cs typeface="Calibri"/>
              </a:rPr>
              <a:t>itération </a:t>
            </a:r>
            <a:r>
              <a:rPr sz="1600" spc="-5" dirty="0">
                <a:solidFill>
                  <a:srgbClr val="404040"/>
                </a:solidFill>
                <a:latin typeface="Calibri"/>
                <a:cs typeface="Calibri"/>
              </a:rPr>
              <a:t>on </a:t>
            </a:r>
            <a:r>
              <a:rPr sz="1600" spc="-10" dirty="0">
                <a:solidFill>
                  <a:srgbClr val="404040"/>
                </a:solidFill>
                <a:latin typeface="Calibri"/>
                <a:cs typeface="Calibri"/>
              </a:rPr>
              <a:t>sélectionne </a:t>
            </a:r>
            <a:r>
              <a:rPr sz="1600" spc="-5" dirty="0">
                <a:solidFill>
                  <a:srgbClr val="404040"/>
                </a:solidFill>
                <a:latin typeface="Calibri"/>
                <a:cs typeface="Calibri"/>
              </a:rPr>
              <a:t>les  </a:t>
            </a:r>
            <a:r>
              <a:rPr sz="1600" spc="-10" dirty="0">
                <a:solidFill>
                  <a:srgbClr val="404040"/>
                </a:solidFill>
                <a:latin typeface="Calibri"/>
                <a:cs typeface="Calibri"/>
              </a:rPr>
              <a:t>user stories </a:t>
            </a:r>
            <a:r>
              <a:rPr sz="1600" spc="-5" dirty="0">
                <a:solidFill>
                  <a:srgbClr val="404040"/>
                </a:solidFill>
                <a:latin typeface="Calibri"/>
                <a:cs typeface="Calibri"/>
              </a:rPr>
              <a:t>les plus </a:t>
            </a:r>
            <a:r>
              <a:rPr sz="1600" spc="-15" dirty="0">
                <a:solidFill>
                  <a:srgbClr val="404040"/>
                </a:solidFill>
                <a:latin typeface="Calibri"/>
                <a:cs typeface="Calibri"/>
              </a:rPr>
              <a:t>fortes </a:t>
            </a:r>
            <a:r>
              <a:rPr sz="1600" spc="-5" dirty="0">
                <a:solidFill>
                  <a:srgbClr val="404040"/>
                </a:solidFill>
                <a:latin typeface="Calibri"/>
                <a:cs typeface="Calibri"/>
              </a:rPr>
              <a:t>en </a:t>
            </a:r>
            <a:r>
              <a:rPr sz="1600" spc="-10" dirty="0">
                <a:solidFill>
                  <a:srgbClr val="404040"/>
                </a:solidFill>
                <a:latin typeface="Calibri"/>
                <a:cs typeface="Calibri"/>
              </a:rPr>
              <a:t>valeur métier  pour constituer </a:t>
            </a:r>
            <a:r>
              <a:rPr sz="1600" spc="-5" dirty="0">
                <a:solidFill>
                  <a:srgbClr val="404040"/>
                </a:solidFill>
                <a:latin typeface="Calibri"/>
                <a:cs typeface="Calibri"/>
              </a:rPr>
              <a:t>le panier de</a:t>
            </a:r>
            <a:r>
              <a:rPr sz="1600" spc="25" dirty="0">
                <a:solidFill>
                  <a:srgbClr val="404040"/>
                </a:solidFill>
                <a:latin typeface="Calibri"/>
                <a:cs typeface="Calibri"/>
              </a:rPr>
              <a:t> </a:t>
            </a:r>
            <a:r>
              <a:rPr sz="1600" spc="-10" dirty="0">
                <a:solidFill>
                  <a:srgbClr val="404040"/>
                </a:solidFill>
                <a:latin typeface="Calibri"/>
                <a:cs typeface="Calibri"/>
              </a:rPr>
              <a:t>l’itération</a:t>
            </a:r>
            <a:endParaRPr sz="1600">
              <a:latin typeface="Calibri"/>
              <a:cs typeface="Calibri"/>
            </a:endParaRPr>
          </a:p>
        </p:txBody>
      </p:sp>
      <p:sp>
        <p:nvSpPr>
          <p:cNvPr id="9" name="object 8"/>
          <p:cNvSpPr/>
          <p:nvPr/>
        </p:nvSpPr>
        <p:spPr>
          <a:xfrm>
            <a:off x="5217037" y="3395304"/>
            <a:ext cx="3612157" cy="1194938"/>
          </a:xfrm>
          <a:prstGeom prst="rect">
            <a:avLst/>
          </a:prstGeom>
          <a:blipFill>
            <a:blip r:embed="rId3" cstate="print"/>
            <a:stretch>
              <a:fillRect/>
            </a:stretch>
          </a:blipFill>
        </p:spPr>
        <p:txBody>
          <a:bodyPr wrap="square" lIns="0" tIns="0" rIns="0" bIns="0" rtlCol="0"/>
          <a:lstStyle/>
          <a:p>
            <a:endParaRPr/>
          </a:p>
        </p:txBody>
      </p:sp>
      <p:sp>
        <p:nvSpPr>
          <p:cNvPr id="10" name="object 9"/>
          <p:cNvSpPr/>
          <p:nvPr/>
        </p:nvSpPr>
        <p:spPr>
          <a:xfrm>
            <a:off x="5058155" y="3279258"/>
            <a:ext cx="3948684" cy="1425320"/>
          </a:xfrm>
          <a:prstGeom prst="rect">
            <a:avLst/>
          </a:prstGeom>
          <a:blipFill>
            <a:blip r:embed="rId4" cstate="print"/>
            <a:stretch>
              <a:fillRect/>
            </a:stretch>
          </a:blipFill>
        </p:spPr>
        <p:txBody>
          <a:bodyPr wrap="square" lIns="0" tIns="0" rIns="0" bIns="0" rtlCol="0"/>
          <a:lstStyle/>
          <a:p>
            <a:endParaRPr/>
          </a:p>
        </p:txBody>
      </p:sp>
      <p:sp>
        <p:nvSpPr>
          <p:cNvPr id="11" name="object 10"/>
          <p:cNvSpPr/>
          <p:nvPr/>
        </p:nvSpPr>
        <p:spPr>
          <a:xfrm>
            <a:off x="5161026" y="3335846"/>
            <a:ext cx="3747770" cy="1288256"/>
          </a:xfrm>
          <a:custGeom>
            <a:avLst/>
            <a:gdLst/>
            <a:ahLst/>
            <a:cxnLst/>
            <a:rect l="l" t="t" r="r" b="b"/>
            <a:pathLst>
              <a:path w="3747770" h="1717675">
                <a:moveTo>
                  <a:pt x="0" y="100075"/>
                </a:moveTo>
                <a:lnTo>
                  <a:pt x="7868" y="61132"/>
                </a:lnTo>
                <a:lnTo>
                  <a:pt x="29321" y="29321"/>
                </a:lnTo>
                <a:lnTo>
                  <a:pt x="61132" y="7868"/>
                </a:lnTo>
                <a:lnTo>
                  <a:pt x="100075" y="0"/>
                </a:lnTo>
                <a:lnTo>
                  <a:pt x="3647440" y="0"/>
                </a:lnTo>
                <a:lnTo>
                  <a:pt x="3686383" y="7868"/>
                </a:lnTo>
                <a:lnTo>
                  <a:pt x="3718194" y="29321"/>
                </a:lnTo>
                <a:lnTo>
                  <a:pt x="3739647" y="61132"/>
                </a:lnTo>
                <a:lnTo>
                  <a:pt x="3747516" y="100075"/>
                </a:lnTo>
                <a:lnTo>
                  <a:pt x="3747516" y="1617522"/>
                </a:lnTo>
                <a:lnTo>
                  <a:pt x="3739647" y="1656458"/>
                </a:lnTo>
                <a:lnTo>
                  <a:pt x="3718194" y="1688252"/>
                </a:lnTo>
                <a:lnTo>
                  <a:pt x="3686383" y="1709687"/>
                </a:lnTo>
                <a:lnTo>
                  <a:pt x="3647440" y="1717547"/>
                </a:lnTo>
                <a:lnTo>
                  <a:pt x="100075" y="1717547"/>
                </a:lnTo>
                <a:lnTo>
                  <a:pt x="61132" y="1709687"/>
                </a:lnTo>
                <a:lnTo>
                  <a:pt x="29321" y="1688252"/>
                </a:lnTo>
                <a:lnTo>
                  <a:pt x="7868" y="1656458"/>
                </a:lnTo>
                <a:lnTo>
                  <a:pt x="0" y="1617522"/>
                </a:lnTo>
                <a:lnTo>
                  <a:pt x="0" y="100075"/>
                </a:lnTo>
                <a:close/>
              </a:path>
            </a:pathLst>
          </a:custGeom>
          <a:ln w="38100">
            <a:solidFill>
              <a:srgbClr val="28799E"/>
            </a:solidFill>
          </a:ln>
        </p:spPr>
        <p:txBody>
          <a:bodyPr wrap="square" lIns="0" tIns="0" rIns="0" bIns="0" rtlCol="0"/>
          <a:lstStyle/>
          <a:p>
            <a:endParaRPr/>
          </a:p>
        </p:txBody>
      </p:sp>
      <p:sp>
        <p:nvSpPr>
          <p:cNvPr id="12" name="object 11"/>
          <p:cNvSpPr txBox="1"/>
          <p:nvPr/>
        </p:nvSpPr>
        <p:spPr>
          <a:xfrm>
            <a:off x="609600" y="1276350"/>
            <a:ext cx="7491730" cy="1840889"/>
          </a:xfrm>
          <a:prstGeom prst="rect">
            <a:avLst/>
          </a:prstGeom>
        </p:spPr>
        <p:txBody>
          <a:bodyPr vert="horz" wrap="square" lIns="0" tIns="47625" rIns="0" bIns="0" rtlCol="0">
            <a:spAutoFit/>
          </a:bodyPr>
          <a:lstStyle/>
          <a:p>
            <a:pPr marL="869315" marR="520065" lvl="1" eaLnBrk="0" hangingPunct="0">
              <a:lnSpc>
                <a:spcPts val="2088"/>
              </a:lnSpc>
              <a:spcBef>
                <a:spcPct val="0"/>
              </a:spcBef>
              <a:buClr>
                <a:srgbClr val="000000"/>
              </a:buClr>
              <a:buSzPct val="95000"/>
              <a:tabLst>
                <a:tab pos="213360" algn="l"/>
              </a:tabLst>
            </a:pPr>
            <a:r>
              <a:rPr spc="-5" dirty="0">
                <a:solidFill>
                  <a:srgbClr val="404040"/>
                </a:solidFill>
                <a:latin typeface="Calibri"/>
                <a:ea typeface="ＭＳ Ｐゴシック" pitchFamily="34" charset="-128"/>
                <a:cs typeface="Calibri"/>
              </a:rPr>
              <a:t>Le back log est constitué d’user stories qui permettent de décrire le  comportement de l’application d’un point de vue utilisateur</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endParaRPr spc="-5" dirty="0">
              <a:solidFill>
                <a:srgbClr val="404040"/>
              </a:solidFill>
              <a:latin typeface="Calibri"/>
              <a:ea typeface="ＭＳ Ｐゴシック" pitchFamily="34" charset="-128"/>
              <a:cs typeface="Calibri"/>
            </a:endParaRPr>
          </a:p>
          <a:p>
            <a:pPr marL="5638800" marR="5080">
              <a:lnSpc>
                <a:spcPct val="100000"/>
              </a:lnSpc>
            </a:pPr>
            <a:r>
              <a:rPr sz="1600" spc="-5" dirty="0">
                <a:solidFill>
                  <a:srgbClr val="404040"/>
                </a:solidFill>
                <a:latin typeface="Calibri"/>
                <a:cs typeface="Calibri"/>
              </a:rPr>
              <a:t>A chaque </a:t>
            </a:r>
            <a:r>
              <a:rPr sz="1600" spc="-10" dirty="0">
                <a:solidFill>
                  <a:srgbClr val="404040"/>
                </a:solidFill>
                <a:latin typeface="Calibri"/>
                <a:cs typeface="Calibri"/>
              </a:rPr>
              <a:t>user story  est </a:t>
            </a:r>
            <a:r>
              <a:rPr sz="1600" spc="-5" dirty="0">
                <a:solidFill>
                  <a:srgbClr val="404040"/>
                </a:solidFill>
                <a:latin typeface="Calibri"/>
                <a:cs typeface="Calibri"/>
              </a:rPr>
              <a:t>associée une </a:t>
            </a:r>
            <a:r>
              <a:rPr sz="1600" spc="-10" dirty="0">
                <a:solidFill>
                  <a:srgbClr val="404040"/>
                </a:solidFill>
                <a:latin typeface="Calibri"/>
                <a:cs typeface="Calibri"/>
              </a:rPr>
              <a:t>note  exprimée </a:t>
            </a:r>
            <a:r>
              <a:rPr sz="1600" spc="-5" dirty="0">
                <a:solidFill>
                  <a:srgbClr val="404040"/>
                </a:solidFill>
                <a:latin typeface="Calibri"/>
                <a:cs typeface="Calibri"/>
              </a:rPr>
              <a:t>en </a:t>
            </a:r>
            <a:r>
              <a:rPr sz="1600" spc="-10" dirty="0">
                <a:solidFill>
                  <a:srgbClr val="404040"/>
                </a:solidFill>
                <a:latin typeface="Calibri"/>
                <a:cs typeface="Calibri"/>
              </a:rPr>
              <a:t>points de  complexité</a:t>
            </a:r>
            <a:endParaRPr sz="1600" dirty="0">
              <a:latin typeface="Calibri"/>
              <a:cs typeface="Calibri"/>
            </a:endParaRPr>
          </a:p>
        </p:txBody>
      </p:sp>
    </p:spTree>
    <p:extLst>
      <p:ext uri="{BB962C8B-B14F-4D97-AF65-F5344CB8AC3E}">
        <p14:creationId xmlns:p14="http://schemas.microsoft.com/office/powerpoint/2010/main" val="1430694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7525511" y="1304448"/>
            <a:ext cx="844550" cy="0"/>
          </a:xfrm>
          <a:custGeom>
            <a:avLst/>
            <a:gdLst/>
            <a:ahLst/>
            <a:cxnLst/>
            <a:rect l="l" t="t" r="r" b="b"/>
            <a:pathLst>
              <a:path w="844550">
                <a:moveTo>
                  <a:pt x="0" y="0"/>
                </a:moveTo>
                <a:lnTo>
                  <a:pt x="844296" y="0"/>
                </a:lnTo>
              </a:path>
            </a:pathLst>
          </a:custGeom>
          <a:ln w="3175">
            <a:solidFill>
              <a:srgbClr val="7E7E7E"/>
            </a:solidFill>
          </a:ln>
        </p:spPr>
        <p:txBody>
          <a:bodyPr wrap="square" lIns="0" tIns="0" rIns="0" bIns="0" rtlCol="0"/>
          <a:lstStyle/>
          <a:p>
            <a:endParaRPr/>
          </a:p>
        </p:txBody>
      </p:sp>
      <p:sp>
        <p:nvSpPr>
          <p:cNvPr id="4" name="object 4"/>
          <p:cNvSpPr/>
          <p:nvPr/>
        </p:nvSpPr>
        <p:spPr>
          <a:xfrm>
            <a:off x="894588" y="1304448"/>
            <a:ext cx="654050" cy="0"/>
          </a:xfrm>
          <a:custGeom>
            <a:avLst/>
            <a:gdLst/>
            <a:ahLst/>
            <a:cxnLst/>
            <a:rect l="l" t="t" r="r" b="b"/>
            <a:pathLst>
              <a:path w="654050">
                <a:moveTo>
                  <a:pt x="0" y="0"/>
                </a:moveTo>
                <a:lnTo>
                  <a:pt x="653796" y="0"/>
                </a:lnTo>
              </a:path>
            </a:pathLst>
          </a:custGeom>
          <a:ln w="3175">
            <a:solidFill>
              <a:srgbClr val="7E7E7E"/>
            </a:solidFill>
          </a:ln>
        </p:spPr>
        <p:txBody>
          <a:bodyPr wrap="square" lIns="0" tIns="0" rIns="0" bIns="0" rtlCol="0"/>
          <a:lstStyle/>
          <a:p>
            <a:endParaRPr/>
          </a:p>
        </p:txBody>
      </p:sp>
      <p:sp>
        <p:nvSpPr>
          <p:cNvPr id="5" name="object 5"/>
          <p:cNvSpPr/>
          <p:nvPr/>
        </p:nvSpPr>
        <p:spPr>
          <a:xfrm>
            <a:off x="7045452" y="2390012"/>
            <a:ext cx="1729740" cy="18870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072883" y="2410587"/>
            <a:ext cx="1642872" cy="182194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072883" y="2410587"/>
            <a:ext cx="1643380" cy="1822133"/>
          </a:xfrm>
          <a:custGeom>
            <a:avLst/>
            <a:gdLst/>
            <a:ahLst/>
            <a:cxnLst/>
            <a:rect l="l" t="t" r="r" b="b"/>
            <a:pathLst>
              <a:path w="1643379" h="2429510">
                <a:moveTo>
                  <a:pt x="0" y="410718"/>
                </a:moveTo>
                <a:lnTo>
                  <a:pt x="410718" y="0"/>
                </a:lnTo>
                <a:lnTo>
                  <a:pt x="1642872" y="0"/>
                </a:lnTo>
                <a:lnTo>
                  <a:pt x="1642872" y="2018538"/>
                </a:lnTo>
                <a:lnTo>
                  <a:pt x="1232154" y="2429256"/>
                </a:lnTo>
                <a:lnTo>
                  <a:pt x="0" y="2429256"/>
                </a:lnTo>
                <a:lnTo>
                  <a:pt x="0" y="410718"/>
                </a:lnTo>
                <a:close/>
              </a:path>
            </a:pathLst>
          </a:custGeom>
          <a:ln w="12192">
            <a:solidFill>
              <a:srgbClr val="855D5D"/>
            </a:solidFill>
          </a:ln>
        </p:spPr>
        <p:txBody>
          <a:bodyPr wrap="square" lIns="0" tIns="0" rIns="0" bIns="0" rtlCol="0"/>
          <a:lstStyle/>
          <a:p>
            <a:endParaRPr/>
          </a:p>
        </p:txBody>
      </p:sp>
      <p:sp>
        <p:nvSpPr>
          <p:cNvPr id="8" name="object 8"/>
          <p:cNvSpPr/>
          <p:nvPr/>
        </p:nvSpPr>
        <p:spPr>
          <a:xfrm>
            <a:off x="7072883" y="2410587"/>
            <a:ext cx="1643380" cy="308134"/>
          </a:xfrm>
          <a:custGeom>
            <a:avLst/>
            <a:gdLst/>
            <a:ahLst/>
            <a:cxnLst/>
            <a:rect l="l" t="t" r="r" b="b"/>
            <a:pathLst>
              <a:path w="1643379" h="410845">
                <a:moveTo>
                  <a:pt x="0" y="410718"/>
                </a:moveTo>
                <a:lnTo>
                  <a:pt x="1232154" y="410718"/>
                </a:lnTo>
                <a:lnTo>
                  <a:pt x="1642872" y="0"/>
                </a:lnTo>
              </a:path>
            </a:pathLst>
          </a:custGeom>
          <a:ln w="12192">
            <a:solidFill>
              <a:srgbClr val="855D5D"/>
            </a:solidFill>
          </a:ln>
        </p:spPr>
        <p:txBody>
          <a:bodyPr wrap="square" lIns="0" tIns="0" rIns="0" bIns="0" rtlCol="0"/>
          <a:lstStyle/>
          <a:p>
            <a:endParaRPr/>
          </a:p>
        </p:txBody>
      </p:sp>
      <p:sp>
        <p:nvSpPr>
          <p:cNvPr id="9" name="object 9"/>
          <p:cNvSpPr/>
          <p:nvPr/>
        </p:nvSpPr>
        <p:spPr>
          <a:xfrm>
            <a:off x="8305038" y="2718625"/>
            <a:ext cx="0" cy="1460183"/>
          </a:xfrm>
          <a:custGeom>
            <a:avLst/>
            <a:gdLst/>
            <a:ahLst/>
            <a:cxnLst/>
            <a:rect l="l" t="t" r="r" b="b"/>
            <a:pathLst>
              <a:path h="1946910">
                <a:moveTo>
                  <a:pt x="0" y="0"/>
                </a:moveTo>
                <a:lnTo>
                  <a:pt x="0" y="1946910"/>
                </a:lnTo>
              </a:path>
            </a:pathLst>
          </a:custGeom>
          <a:ln w="12192">
            <a:solidFill>
              <a:srgbClr val="855D5D"/>
            </a:solidFill>
          </a:ln>
        </p:spPr>
        <p:txBody>
          <a:bodyPr wrap="square" lIns="0" tIns="0" rIns="0" bIns="0" rtlCol="0"/>
          <a:lstStyle/>
          <a:p>
            <a:endParaRPr/>
          </a:p>
        </p:txBody>
      </p:sp>
      <p:sp>
        <p:nvSpPr>
          <p:cNvPr id="10" name="object 10"/>
          <p:cNvSpPr/>
          <p:nvPr/>
        </p:nvSpPr>
        <p:spPr>
          <a:xfrm>
            <a:off x="7045452" y="2551175"/>
            <a:ext cx="1729740" cy="172593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072883" y="2571750"/>
            <a:ext cx="1642872" cy="166077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072883" y="2571750"/>
            <a:ext cx="1643380" cy="1661160"/>
          </a:xfrm>
          <a:custGeom>
            <a:avLst/>
            <a:gdLst/>
            <a:ahLst/>
            <a:cxnLst/>
            <a:rect l="l" t="t" r="r" b="b"/>
            <a:pathLst>
              <a:path w="1643379" h="2214879">
                <a:moveTo>
                  <a:pt x="0" y="410718"/>
                </a:moveTo>
                <a:lnTo>
                  <a:pt x="410718" y="0"/>
                </a:lnTo>
                <a:lnTo>
                  <a:pt x="1642872" y="0"/>
                </a:lnTo>
                <a:lnTo>
                  <a:pt x="1642872" y="1803653"/>
                </a:lnTo>
                <a:lnTo>
                  <a:pt x="1232154" y="2214372"/>
                </a:lnTo>
                <a:lnTo>
                  <a:pt x="0" y="2214372"/>
                </a:lnTo>
                <a:lnTo>
                  <a:pt x="0" y="410718"/>
                </a:lnTo>
                <a:close/>
              </a:path>
            </a:pathLst>
          </a:custGeom>
          <a:ln w="12192">
            <a:solidFill>
              <a:srgbClr val="855D5D"/>
            </a:solidFill>
          </a:ln>
        </p:spPr>
        <p:txBody>
          <a:bodyPr wrap="square" lIns="0" tIns="0" rIns="0" bIns="0" rtlCol="0"/>
          <a:lstStyle/>
          <a:p>
            <a:endParaRPr/>
          </a:p>
        </p:txBody>
      </p:sp>
      <p:sp>
        <p:nvSpPr>
          <p:cNvPr id="13" name="object 13"/>
          <p:cNvSpPr/>
          <p:nvPr/>
        </p:nvSpPr>
        <p:spPr>
          <a:xfrm>
            <a:off x="7072883" y="2571750"/>
            <a:ext cx="1643380" cy="308134"/>
          </a:xfrm>
          <a:custGeom>
            <a:avLst/>
            <a:gdLst/>
            <a:ahLst/>
            <a:cxnLst/>
            <a:rect l="l" t="t" r="r" b="b"/>
            <a:pathLst>
              <a:path w="1643379" h="410845">
                <a:moveTo>
                  <a:pt x="0" y="410718"/>
                </a:moveTo>
                <a:lnTo>
                  <a:pt x="1232154" y="410718"/>
                </a:lnTo>
                <a:lnTo>
                  <a:pt x="1642872" y="0"/>
                </a:lnTo>
              </a:path>
            </a:pathLst>
          </a:custGeom>
          <a:ln w="12192">
            <a:solidFill>
              <a:srgbClr val="855D5D"/>
            </a:solidFill>
          </a:ln>
        </p:spPr>
        <p:txBody>
          <a:bodyPr wrap="square" lIns="0" tIns="0" rIns="0" bIns="0" rtlCol="0"/>
          <a:lstStyle/>
          <a:p>
            <a:endParaRPr/>
          </a:p>
        </p:txBody>
      </p:sp>
      <p:sp>
        <p:nvSpPr>
          <p:cNvPr id="14" name="object 14"/>
          <p:cNvSpPr/>
          <p:nvPr/>
        </p:nvSpPr>
        <p:spPr>
          <a:xfrm>
            <a:off x="8305038" y="2879788"/>
            <a:ext cx="0" cy="1299210"/>
          </a:xfrm>
          <a:custGeom>
            <a:avLst/>
            <a:gdLst/>
            <a:ahLst/>
            <a:cxnLst/>
            <a:rect l="l" t="t" r="r" b="b"/>
            <a:pathLst>
              <a:path h="1732279">
                <a:moveTo>
                  <a:pt x="0" y="0"/>
                </a:moveTo>
                <a:lnTo>
                  <a:pt x="0" y="1732025"/>
                </a:lnTo>
              </a:path>
            </a:pathLst>
          </a:custGeom>
          <a:ln w="12192">
            <a:solidFill>
              <a:srgbClr val="855D5D"/>
            </a:solidFill>
          </a:ln>
        </p:spPr>
        <p:txBody>
          <a:bodyPr wrap="square" lIns="0" tIns="0" rIns="0" bIns="0" rtlCol="0"/>
          <a:lstStyle/>
          <a:p>
            <a:endParaRPr/>
          </a:p>
        </p:txBody>
      </p:sp>
      <p:sp>
        <p:nvSpPr>
          <p:cNvPr id="15" name="object 15"/>
          <p:cNvSpPr/>
          <p:nvPr/>
        </p:nvSpPr>
        <p:spPr>
          <a:xfrm>
            <a:off x="7045452" y="2712339"/>
            <a:ext cx="1729740" cy="1564767"/>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7072883" y="2732913"/>
            <a:ext cx="1642872" cy="1499616"/>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072883" y="2732913"/>
            <a:ext cx="1643380" cy="1499711"/>
          </a:xfrm>
          <a:custGeom>
            <a:avLst/>
            <a:gdLst/>
            <a:ahLst/>
            <a:cxnLst/>
            <a:rect l="l" t="t" r="r" b="b"/>
            <a:pathLst>
              <a:path w="1643379" h="1999614">
                <a:moveTo>
                  <a:pt x="0" y="410718"/>
                </a:moveTo>
                <a:lnTo>
                  <a:pt x="410718" y="0"/>
                </a:lnTo>
                <a:lnTo>
                  <a:pt x="1642872" y="0"/>
                </a:lnTo>
                <a:lnTo>
                  <a:pt x="1642872" y="1588770"/>
                </a:lnTo>
                <a:lnTo>
                  <a:pt x="1232154" y="1999488"/>
                </a:lnTo>
                <a:lnTo>
                  <a:pt x="0" y="1999488"/>
                </a:lnTo>
                <a:lnTo>
                  <a:pt x="0" y="410718"/>
                </a:lnTo>
                <a:close/>
              </a:path>
            </a:pathLst>
          </a:custGeom>
          <a:ln w="12192">
            <a:solidFill>
              <a:srgbClr val="855D5D"/>
            </a:solidFill>
          </a:ln>
        </p:spPr>
        <p:txBody>
          <a:bodyPr wrap="square" lIns="0" tIns="0" rIns="0" bIns="0" rtlCol="0"/>
          <a:lstStyle/>
          <a:p>
            <a:endParaRPr/>
          </a:p>
        </p:txBody>
      </p:sp>
      <p:sp>
        <p:nvSpPr>
          <p:cNvPr id="18" name="object 18"/>
          <p:cNvSpPr/>
          <p:nvPr/>
        </p:nvSpPr>
        <p:spPr>
          <a:xfrm>
            <a:off x="7072883" y="2732913"/>
            <a:ext cx="1643380" cy="308134"/>
          </a:xfrm>
          <a:custGeom>
            <a:avLst/>
            <a:gdLst/>
            <a:ahLst/>
            <a:cxnLst/>
            <a:rect l="l" t="t" r="r" b="b"/>
            <a:pathLst>
              <a:path w="1643379" h="410845">
                <a:moveTo>
                  <a:pt x="0" y="410718"/>
                </a:moveTo>
                <a:lnTo>
                  <a:pt x="1232154" y="410718"/>
                </a:lnTo>
                <a:lnTo>
                  <a:pt x="1642872" y="0"/>
                </a:lnTo>
              </a:path>
            </a:pathLst>
          </a:custGeom>
          <a:ln w="12192">
            <a:solidFill>
              <a:srgbClr val="855D5D"/>
            </a:solidFill>
          </a:ln>
        </p:spPr>
        <p:txBody>
          <a:bodyPr wrap="square" lIns="0" tIns="0" rIns="0" bIns="0" rtlCol="0"/>
          <a:lstStyle/>
          <a:p>
            <a:endParaRPr/>
          </a:p>
        </p:txBody>
      </p:sp>
      <p:sp>
        <p:nvSpPr>
          <p:cNvPr id="19" name="object 19"/>
          <p:cNvSpPr/>
          <p:nvPr/>
        </p:nvSpPr>
        <p:spPr>
          <a:xfrm>
            <a:off x="8305038" y="3040951"/>
            <a:ext cx="0" cy="1138238"/>
          </a:xfrm>
          <a:custGeom>
            <a:avLst/>
            <a:gdLst/>
            <a:ahLst/>
            <a:cxnLst/>
            <a:rect l="l" t="t" r="r" b="b"/>
            <a:pathLst>
              <a:path h="1517650">
                <a:moveTo>
                  <a:pt x="0" y="0"/>
                </a:moveTo>
                <a:lnTo>
                  <a:pt x="0" y="1517142"/>
                </a:lnTo>
              </a:path>
            </a:pathLst>
          </a:custGeom>
          <a:ln w="12192">
            <a:solidFill>
              <a:srgbClr val="855D5D"/>
            </a:solidFill>
          </a:ln>
        </p:spPr>
        <p:txBody>
          <a:bodyPr wrap="square" lIns="0" tIns="0" rIns="0" bIns="0" rtlCol="0"/>
          <a:lstStyle/>
          <a:p>
            <a:endParaRPr/>
          </a:p>
        </p:txBody>
      </p:sp>
      <p:sp>
        <p:nvSpPr>
          <p:cNvPr id="20" name="object 20"/>
          <p:cNvSpPr/>
          <p:nvPr/>
        </p:nvSpPr>
        <p:spPr>
          <a:xfrm>
            <a:off x="7045452" y="2872350"/>
            <a:ext cx="1729740" cy="1404746"/>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7072883" y="2892934"/>
            <a:ext cx="1642872" cy="1339595"/>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7072883" y="2892934"/>
            <a:ext cx="1643380" cy="1339691"/>
          </a:xfrm>
          <a:custGeom>
            <a:avLst/>
            <a:gdLst/>
            <a:ahLst/>
            <a:cxnLst/>
            <a:rect l="l" t="t" r="r" b="b"/>
            <a:pathLst>
              <a:path w="1643379" h="1786254">
                <a:moveTo>
                  <a:pt x="0" y="410717"/>
                </a:moveTo>
                <a:lnTo>
                  <a:pt x="410718" y="0"/>
                </a:lnTo>
                <a:lnTo>
                  <a:pt x="1642872" y="0"/>
                </a:lnTo>
                <a:lnTo>
                  <a:pt x="1642872" y="1375409"/>
                </a:lnTo>
                <a:lnTo>
                  <a:pt x="1232154" y="1786127"/>
                </a:lnTo>
                <a:lnTo>
                  <a:pt x="0" y="1786127"/>
                </a:lnTo>
                <a:lnTo>
                  <a:pt x="0" y="410717"/>
                </a:lnTo>
                <a:close/>
              </a:path>
            </a:pathLst>
          </a:custGeom>
          <a:ln w="12192">
            <a:solidFill>
              <a:srgbClr val="855D5D"/>
            </a:solidFill>
          </a:ln>
        </p:spPr>
        <p:txBody>
          <a:bodyPr wrap="square" lIns="0" tIns="0" rIns="0" bIns="0" rtlCol="0"/>
          <a:lstStyle/>
          <a:p>
            <a:endParaRPr/>
          </a:p>
        </p:txBody>
      </p:sp>
      <p:sp>
        <p:nvSpPr>
          <p:cNvPr id="23" name="object 23"/>
          <p:cNvSpPr/>
          <p:nvPr/>
        </p:nvSpPr>
        <p:spPr>
          <a:xfrm>
            <a:off x="7072883" y="2892933"/>
            <a:ext cx="1643380" cy="308134"/>
          </a:xfrm>
          <a:custGeom>
            <a:avLst/>
            <a:gdLst/>
            <a:ahLst/>
            <a:cxnLst/>
            <a:rect l="l" t="t" r="r" b="b"/>
            <a:pathLst>
              <a:path w="1643379" h="410845">
                <a:moveTo>
                  <a:pt x="0" y="410717"/>
                </a:moveTo>
                <a:lnTo>
                  <a:pt x="1232154" y="410717"/>
                </a:lnTo>
                <a:lnTo>
                  <a:pt x="1642872" y="0"/>
                </a:lnTo>
              </a:path>
            </a:pathLst>
          </a:custGeom>
          <a:ln w="12192">
            <a:solidFill>
              <a:srgbClr val="855D5D"/>
            </a:solidFill>
          </a:ln>
        </p:spPr>
        <p:txBody>
          <a:bodyPr wrap="square" lIns="0" tIns="0" rIns="0" bIns="0" rtlCol="0"/>
          <a:lstStyle/>
          <a:p>
            <a:endParaRPr/>
          </a:p>
        </p:txBody>
      </p:sp>
      <p:sp>
        <p:nvSpPr>
          <p:cNvPr id="24" name="object 24"/>
          <p:cNvSpPr/>
          <p:nvPr/>
        </p:nvSpPr>
        <p:spPr>
          <a:xfrm>
            <a:off x="8305038" y="3200971"/>
            <a:ext cx="0" cy="978218"/>
          </a:xfrm>
          <a:custGeom>
            <a:avLst/>
            <a:gdLst/>
            <a:ahLst/>
            <a:cxnLst/>
            <a:rect l="l" t="t" r="r" b="b"/>
            <a:pathLst>
              <a:path h="1304289">
                <a:moveTo>
                  <a:pt x="0" y="0"/>
                </a:moveTo>
                <a:lnTo>
                  <a:pt x="0" y="1303782"/>
                </a:lnTo>
              </a:path>
            </a:pathLst>
          </a:custGeom>
          <a:ln w="12192">
            <a:solidFill>
              <a:srgbClr val="855D5D"/>
            </a:solidFill>
          </a:ln>
        </p:spPr>
        <p:txBody>
          <a:bodyPr wrap="square" lIns="0" tIns="0" rIns="0" bIns="0" rtlCol="0"/>
          <a:lstStyle/>
          <a:p>
            <a:endParaRPr/>
          </a:p>
        </p:txBody>
      </p:sp>
      <p:sp>
        <p:nvSpPr>
          <p:cNvPr id="25" name="object 25"/>
          <p:cNvSpPr/>
          <p:nvPr/>
        </p:nvSpPr>
        <p:spPr>
          <a:xfrm>
            <a:off x="7045452" y="3033522"/>
            <a:ext cx="1729740" cy="1243584"/>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7072883" y="3054096"/>
            <a:ext cx="1642872" cy="1178433"/>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7072883" y="3054096"/>
            <a:ext cx="1643380" cy="1178719"/>
          </a:xfrm>
          <a:custGeom>
            <a:avLst/>
            <a:gdLst/>
            <a:ahLst/>
            <a:cxnLst/>
            <a:rect l="l" t="t" r="r" b="b"/>
            <a:pathLst>
              <a:path w="1643379" h="1571625">
                <a:moveTo>
                  <a:pt x="0" y="392811"/>
                </a:moveTo>
                <a:lnTo>
                  <a:pt x="392811" y="0"/>
                </a:lnTo>
                <a:lnTo>
                  <a:pt x="1642872" y="0"/>
                </a:lnTo>
                <a:lnTo>
                  <a:pt x="1642872" y="1178433"/>
                </a:lnTo>
                <a:lnTo>
                  <a:pt x="1250061" y="1571244"/>
                </a:lnTo>
                <a:lnTo>
                  <a:pt x="0" y="1571244"/>
                </a:lnTo>
                <a:lnTo>
                  <a:pt x="0" y="392811"/>
                </a:lnTo>
                <a:close/>
              </a:path>
            </a:pathLst>
          </a:custGeom>
          <a:ln w="12192">
            <a:solidFill>
              <a:srgbClr val="855D5D"/>
            </a:solidFill>
          </a:ln>
        </p:spPr>
        <p:txBody>
          <a:bodyPr wrap="square" lIns="0" tIns="0" rIns="0" bIns="0" rtlCol="0"/>
          <a:lstStyle/>
          <a:p>
            <a:endParaRPr/>
          </a:p>
        </p:txBody>
      </p:sp>
      <p:sp>
        <p:nvSpPr>
          <p:cNvPr id="28" name="object 28"/>
          <p:cNvSpPr/>
          <p:nvPr/>
        </p:nvSpPr>
        <p:spPr>
          <a:xfrm>
            <a:off x="7072883" y="3054096"/>
            <a:ext cx="1643380" cy="294799"/>
          </a:xfrm>
          <a:custGeom>
            <a:avLst/>
            <a:gdLst/>
            <a:ahLst/>
            <a:cxnLst/>
            <a:rect l="l" t="t" r="r" b="b"/>
            <a:pathLst>
              <a:path w="1643379" h="393064">
                <a:moveTo>
                  <a:pt x="0" y="392811"/>
                </a:moveTo>
                <a:lnTo>
                  <a:pt x="1250061" y="392811"/>
                </a:lnTo>
                <a:lnTo>
                  <a:pt x="1642872" y="0"/>
                </a:lnTo>
              </a:path>
            </a:pathLst>
          </a:custGeom>
          <a:ln w="12192">
            <a:solidFill>
              <a:srgbClr val="855D5D"/>
            </a:solidFill>
          </a:ln>
        </p:spPr>
        <p:txBody>
          <a:bodyPr wrap="square" lIns="0" tIns="0" rIns="0" bIns="0" rtlCol="0"/>
          <a:lstStyle/>
          <a:p>
            <a:endParaRPr/>
          </a:p>
        </p:txBody>
      </p:sp>
      <p:sp>
        <p:nvSpPr>
          <p:cNvPr id="29" name="object 29"/>
          <p:cNvSpPr/>
          <p:nvPr/>
        </p:nvSpPr>
        <p:spPr>
          <a:xfrm>
            <a:off x="8322944" y="3348705"/>
            <a:ext cx="0" cy="830104"/>
          </a:xfrm>
          <a:custGeom>
            <a:avLst/>
            <a:gdLst/>
            <a:ahLst/>
            <a:cxnLst/>
            <a:rect l="l" t="t" r="r" b="b"/>
            <a:pathLst>
              <a:path h="1106804">
                <a:moveTo>
                  <a:pt x="0" y="0"/>
                </a:moveTo>
                <a:lnTo>
                  <a:pt x="0" y="1106805"/>
                </a:lnTo>
              </a:path>
            </a:pathLst>
          </a:custGeom>
          <a:ln w="12192">
            <a:solidFill>
              <a:srgbClr val="855D5D"/>
            </a:solidFill>
          </a:ln>
        </p:spPr>
        <p:txBody>
          <a:bodyPr wrap="square" lIns="0" tIns="0" rIns="0" bIns="0" rtlCol="0"/>
          <a:lstStyle/>
          <a:p>
            <a:endParaRPr/>
          </a:p>
        </p:txBody>
      </p:sp>
      <p:sp>
        <p:nvSpPr>
          <p:cNvPr id="30" name="object 30"/>
          <p:cNvSpPr/>
          <p:nvPr/>
        </p:nvSpPr>
        <p:spPr>
          <a:xfrm>
            <a:off x="7045452" y="3194675"/>
            <a:ext cx="1729740" cy="1082421"/>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7072883" y="3215258"/>
            <a:ext cx="1642872" cy="1017270"/>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7072883" y="3215258"/>
            <a:ext cx="1643380" cy="1017270"/>
          </a:xfrm>
          <a:custGeom>
            <a:avLst/>
            <a:gdLst/>
            <a:ahLst/>
            <a:cxnLst/>
            <a:rect l="l" t="t" r="r" b="b"/>
            <a:pathLst>
              <a:path w="1643379" h="1356360">
                <a:moveTo>
                  <a:pt x="0" y="339089"/>
                </a:moveTo>
                <a:lnTo>
                  <a:pt x="339090" y="0"/>
                </a:lnTo>
                <a:lnTo>
                  <a:pt x="1642872" y="0"/>
                </a:lnTo>
                <a:lnTo>
                  <a:pt x="1642872" y="1017269"/>
                </a:lnTo>
                <a:lnTo>
                  <a:pt x="1303782" y="1356360"/>
                </a:lnTo>
                <a:lnTo>
                  <a:pt x="0" y="1356360"/>
                </a:lnTo>
                <a:lnTo>
                  <a:pt x="0" y="339089"/>
                </a:lnTo>
                <a:close/>
              </a:path>
            </a:pathLst>
          </a:custGeom>
          <a:ln w="12192">
            <a:solidFill>
              <a:srgbClr val="855D5D"/>
            </a:solidFill>
          </a:ln>
        </p:spPr>
        <p:txBody>
          <a:bodyPr wrap="square" lIns="0" tIns="0" rIns="0" bIns="0" rtlCol="0"/>
          <a:lstStyle/>
          <a:p>
            <a:endParaRPr/>
          </a:p>
        </p:txBody>
      </p:sp>
      <p:sp>
        <p:nvSpPr>
          <p:cNvPr id="33" name="object 33"/>
          <p:cNvSpPr/>
          <p:nvPr/>
        </p:nvSpPr>
        <p:spPr>
          <a:xfrm>
            <a:off x="7072883" y="3215258"/>
            <a:ext cx="1643380" cy="254318"/>
          </a:xfrm>
          <a:custGeom>
            <a:avLst/>
            <a:gdLst/>
            <a:ahLst/>
            <a:cxnLst/>
            <a:rect l="l" t="t" r="r" b="b"/>
            <a:pathLst>
              <a:path w="1643379" h="339089">
                <a:moveTo>
                  <a:pt x="0" y="339089"/>
                </a:moveTo>
                <a:lnTo>
                  <a:pt x="1303782" y="339089"/>
                </a:lnTo>
                <a:lnTo>
                  <a:pt x="1642872" y="0"/>
                </a:lnTo>
              </a:path>
            </a:pathLst>
          </a:custGeom>
          <a:ln w="12192">
            <a:solidFill>
              <a:srgbClr val="855D5D"/>
            </a:solidFill>
          </a:ln>
        </p:spPr>
        <p:txBody>
          <a:bodyPr wrap="square" lIns="0" tIns="0" rIns="0" bIns="0" rtlCol="0"/>
          <a:lstStyle/>
          <a:p>
            <a:endParaRPr/>
          </a:p>
        </p:txBody>
      </p:sp>
      <p:sp>
        <p:nvSpPr>
          <p:cNvPr id="34" name="object 34"/>
          <p:cNvSpPr/>
          <p:nvPr/>
        </p:nvSpPr>
        <p:spPr>
          <a:xfrm>
            <a:off x="8376666" y="3469576"/>
            <a:ext cx="0" cy="709613"/>
          </a:xfrm>
          <a:custGeom>
            <a:avLst/>
            <a:gdLst/>
            <a:ahLst/>
            <a:cxnLst/>
            <a:rect l="l" t="t" r="r" b="b"/>
            <a:pathLst>
              <a:path h="946150">
                <a:moveTo>
                  <a:pt x="0" y="0"/>
                </a:moveTo>
                <a:lnTo>
                  <a:pt x="0" y="945642"/>
                </a:lnTo>
              </a:path>
            </a:pathLst>
          </a:custGeom>
          <a:ln w="12192">
            <a:solidFill>
              <a:srgbClr val="855D5D"/>
            </a:solidFill>
          </a:ln>
        </p:spPr>
        <p:txBody>
          <a:bodyPr wrap="square" lIns="0" tIns="0" rIns="0" bIns="0" rtlCol="0"/>
          <a:lstStyle/>
          <a:p>
            <a:endParaRPr/>
          </a:p>
        </p:txBody>
      </p:sp>
      <p:sp>
        <p:nvSpPr>
          <p:cNvPr id="35" name="object 35"/>
          <p:cNvSpPr/>
          <p:nvPr/>
        </p:nvSpPr>
        <p:spPr>
          <a:xfrm>
            <a:off x="7045452" y="3354705"/>
            <a:ext cx="1729740" cy="922401"/>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7072883" y="3375279"/>
            <a:ext cx="1642872" cy="857249"/>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7072883" y="3375278"/>
            <a:ext cx="1643380" cy="857250"/>
          </a:xfrm>
          <a:custGeom>
            <a:avLst/>
            <a:gdLst/>
            <a:ahLst/>
            <a:cxnLst/>
            <a:rect l="l" t="t" r="r" b="b"/>
            <a:pathLst>
              <a:path w="1643379" h="1143000">
                <a:moveTo>
                  <a:pt x="0" y="285750"/>
                </a:moveTo>
                <a:lnTo>
                  <a:pt x="285750" y="0"/>
                </a:lnTo>
                <a:lnTo>
                  <a:pt x="1642872" y="0"/>
                </a:lnTo>
                <a:lnTo>
                  <a:pt x="1642872" y="857249"/>
                </a:lnTo>
                <a:lnTo>
                  <a:pt x="1357122" y="1142999"/>
                </a:lnTo>
                <a:lnTo>
                  <a:pt x="0" y="1142999"/>
                </a:lnTo>
                <a:lnTo>
                  <a:pt x="0" y="285750"/>
                </a:lnTo>
                <a:close/>
              </a:path>
            </a:pathLst>
          </a:custGeom>
          <a:ln w="12192">
            <a:solidFill>
              <a:srgbClr val="855D5D"/>
            </a:solidFill>
          </a:ln>
        </p:spPr>
        <p:txBody>
          <a:bodyPr wrap="square" lIns="0" tIns="0" rIns="0" bIns="0" rtlCol="0"/>
          <a:lstStyle/>
          <a:p>
            <a:endParaRPr/>
          </a:p>
        </p:txBody>
      </p:sp>
      <p:sp>
        <p:nvSpPr>
          <p:cNvPr id="38" name="object 38"/>
          <p:cNvSpPr/>
          <p:nvPr/>
        </p:nvSpPr>
        <p:spPr>
          <a:xfrm>
            <a:off x="7072883" y="3375278"/>
            <a:ext cx="1643380" cy="214313"/>
          </a:xfrm>
          <a:custGeom>
            <a:avLst/>
            <a:gdLst/>
            <a:ahLst/>
            <a:cxnLst/>
            <a:rect l="l" t="t" r="r" b="b"/>
            <a:pathLst>
              <a:path w="1643379" h="285750">
                <a:moveTo>
                  <a:pt x="0" y="285750"/>
                </a:moveTo>
                <a:lnTo>
                  <a:pt x="1357122" y="285750"/>
                </a:lnTo>
                <a:lnTo>
                  <a:pt x="1642872" y="0"/>
                </a:lnTo>
              </a:path>
            </a:pathLst>
          </a:custGeom>
          <a:ln w="12192">
            <a:solidFill>
              <a:srgbClr val="855D5D"/>
            </a:solidFill>
          </a:ln>
        </p:spPr>
        <p:txBody>
          <a:bodyPr wrap="square" lIns="0" tIns="0" rIns="0" bIns="0" rtlCol="0"/>
          <a:lstStyle/>
          <a:p>
            <a:endParaRPr/>
          </a:p>
        </p:txBody>
      </p:sp>
      <p:sp>
        <p:nvSpPr>
          <p:cNvPr id="39" name="object 39"/>
          <p:cNvSpPr/>
          <p:nvPr/>
        </p:nvSpPr>
        <p:spPr>
          <a:xfrm>
            <a:off x="8430006" y="3589591"/>
            <a:ext cx="0" cy="589598"/>
          </a:xfrm>
          <a:custGeom>
            <a:avLst/>
            <a:gdLst/>
            <a:ahLst/>
            <a:cxnLst/>
            <a:rect l="l" t="t" r="r" b="b"/>
            <a:pathLst>
              <a:path h="786129">
                <a:moveTo>
                  <a:pt x="0" y="0"/>
                </a:moveTo>
                <a:lnTo>
                  <a:pt x="0" y="785621"/>
                </a:lnTo>
              </a:path>
            </a:pathLst>
          </a:custGeom>
          <a:ln w="12192">
            <a:solidFill>
              <a:srgbClr val="855D5D"/>
            </a:solidFill>
          </a:ln>
        </p:spPr>
        <p:txBody>
          <a:bodyPr wrap="square" lIns="0" tIns="0" rIns="0" bIns="0" rtlCol="0"/>
          <a:lstStyle/>
          <a:p>
            <a:endParaRPr/>
          </a:p>
        </p:txBody>
      </p:sp>
      <p:sp>
        <p:nvSpPr>
          <p:cNvPr id="40" name="object 40"/>
          <p:cNvSpPr/>
          <p:nvPr/>
        </p:nvSpPr>
        <p:spPr>
          <a:xfrm>
            <a:off x="3862947" y="1777009"/>
            <a:ext cx="1734435" cy="1023494"/>
          </a:xfrm>
          <a:prstGeom prst="rect">
            <a:avLst/>
          </a:prstGeom>
          <a:blipFill>
            <a:blip r:embed="rId16" cstate="print"/>
            <a:stretch>
              <a:fillRect/>
            </a:stretch>
          </a:blipFill>
        </p:spPr>
        <p:txBody>
          <a:bodyPr wrap="square" lIns="0" tIns="0" rIns="0" bIns="0" rtlCol="0"/>
          <a:lstStyle/>
          <a:p>
            <a:endParaRPr/>
          </a:p>
        </p:txBody>
      </p:sp>
      <p:sp>
        <p:nvSpPr>
          <p:cNvPr id="41" name="object 41"/>
          <p:cNvSpPr/>
          <p:nvPr/>
        </p:nvSpPr>
        <p:spPr>
          <a:xfrm>
            <a:off x="3104388" y="2305430"/>
            <a:ext cx="3082290" cy="2299145"/>
          </a:xfrm>
          <a:prstGeom prst="rect">
            <a:avLst/>
          </a:prstGeom>
          <a:blipFill>
            <a:blip r:embed="rId17" cstate="print"/>
            <a:stretch>
              <a:fillRect/>
            </a:stretch>
          </a:blipFill>
        </p:spPr>
        <p:txBody>
          <a:bodyPr wrap="square" lIns="0" tIns="0" rIns="0" bIns="0" rtlCol="0"/>
          <a:lstStyle/>
          <a:p>
            <a:endParaRPr/>
          </a:p>
        </p:txBody>
      </p:sp>
      <p:sp>
        <p:nvSpPr>
          <p:cNvPr id="42" name="object 42"/>
          <p:cNvSpPr/>
          <p:nvPr/>
        </p:nvSpPr>
        <p:spPr>
          <a:xfrm>
            <a:off x="3144773" y="3858196"/>
            <a:ext cx="3429000" cy="482441"/>
          </a:xfrm>
          <a:custGeom>
            <a:avLst/>
            <a:gdLst/>
            <a:ahLst/>
            <a:cxnLst/>
            <a:rect l="l" t="t" r="r" b="b"/>
            <a:pathLst>
              <a:path w="3429000" h="643254">
                <a:moveTo>
                  <a:pt x="3107436" y="0"/>
                </a:moveTo>
                <a:lnTo>
                  <a:pt x="3107436" y="160781"/>
                </a:lnTo>
                <a:lnTo>
                  <a:pt x="0" y="160781"/>
                </a:lnTo>
                <a:lnTo>
                  <a:pt x="0" y="482346"/>
                </a:lnTo>
                <a:lnTo>
                  <a:pt x="3107436" y="482346"/>
                </a:lnTo>
                <a:lnTo>
                  <a:pt x="3107436" y="643128"/>
                </a:lnTo>
                <a:lnTo>
                  <a:pt x="3429000" y="321563"/>
                </a:lnTo>
                <a:lnTo>
                  <a:pt x="3107436" y="0"/>
                </a:lnTo>
                <a:close/>
              </a:path>
            </a:pathLst>
          </a:custGeom>
          <a:solidFill>
            <a:srgbClr val="D24717"/>
          </a:solidFill>
        </p:spPr>
        <p:txBody>
          <a:bodyPr wrap="square" lIns="0" tIns="0" rIns="0" bIns="0" rtlCol="0"/>
          <a:lstStyle/>
          <a:p>
            <a:endParaRPr/>
          </a:p>
        </p:txBody>
      </p:sp>
      <p:sp>
        <p:nvSpPr>
          <p:cNvPr id="43" name="object 43"/>
          <p:cNvSpPr/>
          <p:nvPr/>
        </p:nvSpPr>
        <p:spPr>
          <a:xfrm>
            <a:off x="3144773" y="3858196"/>
            <a:ext cx="3429000" cy="482441"/>
          </a:xfrm>
          <a:custGeom>
            <a:avLst/>
            <a:gdLst/>
            <a:ahLst/>
            <a:cxnLst/>
            <a:rect l="l" t="t" r="r" b="b"/>
            <a:pathLst>
              <a:path w="3429000" h="643254">
                <a:moveTo>
                  <a:pt x="0" y="160781"/>
                </a:moveTo>
                <a:lnTo>
                  <a:pt x="3107436" y="160781"/>
                </a:lnTo>
                <a:lnTo>
                  <a:pt x="3107436" y="0"/>
                </a:lnTo>
                <a:lnTo>
                  <a:pt x="3429000" y="321563"/>
                </a:lnTo>
                <a:lnTo>
                  <a:pt x="3107436" y="643128"/>
                </a:lnTo>
                <a:lnTo>
                  <a:pt x="3107436" y="482346"/>
                </a:lnTo>
                <a:lnTo>
                  <a:pt x="0" y="482346"/>
                </a:lnTo>
                <a:lnTo>
                  <a:pt x="0" y="160781"/>
                </a:lnTo>
                <a:close/>
              </a:path>
            </a:pathLst>
          </a:custGeom>
          <a:ln w="3175">
            <a:solidFill>
              <a:srgbClr val="9B310D"/>
            </a:solidFill>
          </a:ln>
        </p:spPr>
        <p:txBody>
          <a:bodyPr wrap="square" lIns="0" tIns="0" rIns="0" bIns="0" rtlCol="0"/>
          <a:lstStyle/>
          <a:p>
            <a:endParaRPr/>
          </a:p>
        </p:txBody>
      </p:sp>
      <p:sp>
        <p:nvSpPr>
          <p:cNvPr id="46" name="object 46"/>
          <p:cNvSpPr txBox="1">
            <a:spLocks noGrp="1"/>
          </p:cNvSpPr>
          <p:nvPr>
            <p:ph type="title"/>
          </p:nvPr>
        </p:nvSpPr>
        <p:spPr>
          <a:xfrm>
            <a:off x="902004" y="681286"/>
            <a:ext cx="4718050" cy="568166"/>
          </a:xfrm>
          <a:prstGeom prst="rect">
            <a:avLst/>
          </a:prstGeom>
        </p:spPr>
        <p:txBody>
          <a:bodyPr vert="horz" wrap="square" lIns="0" tIns="12700" rIns="0" bIns="0" rtlCol="0">
            <a:spAutoFit/>
          </a:bodyPr>
          <a:lstStyle/>
          <a:p>
            <a:pPr marL="12700">
              <a:lnSpc>
                <a:spcPct val="100000"/>
              </a:lnSpc>
              <a:spcBef>
                <a:spcPts val="100"/>
              </a:spcBef>
            </a:pPr>
            <a:r>
              <a:rPr spc="-25" dirty="0">
                <a:solidFill>
                  <a:srgbClr val="FFFFFF"/>
                </a:solidFill>
              </a:rPr>
              <a:t>Le </a:t>
            </a:r>
            <a:r>
              <a:rPr spc="-55" dirty="0">
                <a:solidFill>
                  <a:srgbClr val="FFFFFF"/>
                </a:solidFill>
              </a:rPr>
              <a:t>processus</a:t>
            </a:r>
            <a:r>
              <a:rPr spc="-265" dirty="0">
                <a:solidFill>
                  <a:srgbClr val="FFFFFF"/>
                </a:solidFill>
              </a:rPr>
              <a:t> </a:t>
            </a:r>
            <a:r>
              <a:rPr spc="-40" dirty="0">
                <a:solidFill>
                  <a:srgbClr val="FFFFFF"/>
                </a:solidFill>
              </a:rPr>
              <a:t>Scrum</a:t>
            </a:r>
          </a:p>
        </p:txBody>
      </p:sp>
      <p:sp>
        <p:nvSpPr>
          <p:cNvPr id="47" name="object 47"/>
          <p:cNvSpPr/>
          <p:nvPr/>
        </p:nvSpPr>
        <p:spPr>
          <a:xfrm>
            <a:off x="858012" y="3857340"/>
            <a:ext cx="570865" cy="321469"/>
          </a:xfrm>
          <a:custGeom>
            <a:avLst/>
            <a:gdLst/>
            <a:ahLst/>
            <a:cxnLst/>
            <a:rect l="l" t="t" r="r" b="b"/>
            <a:pathLst>
              <a:path w="570865" h="428625">
                <a:moveTo>
                  <a:pt x="0" y="428624"/>
                </a:moveTo>
                <a:lnTo>
                  <a:pt x="570357" y="428624"/>
                </a:lnTo>
                <a:lnTo>
                  <a:pt x="570357" y="0"/>
                </a:lnTo>
                <a:lnTo>
                  <a:pt x="0" y="0"/>
                </a:lnTo>
                <a:lnTo>
                  <a:pt x="0" y="428624"/>
                </a:lnTo>
                <a:close/>
              </a:path>
            </a:pathLst>
          </a:custGeom>
          <a:solidFill>
            <a:srgbClr val="69230C"/>
          </a:solidFill>
        </p:spPr>
        <p:txBody>
          <a:bodyPr wrap="square" lIns="0" tIns="0" rIns="0" bIns="0" rtlCol="0"/>
          <a:lstStyle/>
          <a:p>
            <a:endParaRPr/>
          </a:p>
        </p:txBody>
      </p:sp>
      <p:sp>
        <p:nvSpPr>
          <p:cNvPr id="48" name="object 48"/>
          <p:cNvSpPr/>
          <p:nvPr/>
        </p:nvSpPr>
        <p:spPr>
          <a:xfrm>
            <a:off x="1428370" y="3750183"/>
            <a:ext cx="142875" cy="428625"/>
          </a:xfrm>
          <a:custGeom>
            <a:avLst/>
            <a:gdLst/>
            <a:ahLst/>
            <a:cxnLst/>
            <a:rect l="l" t="t" r="r" b="b"/>
            <a:pathLst>
              <a:path w="142875" h="571500">
                <a:moveTo>
                  <a:pt x="142875" y="0"/>
                </a:moveTo>
                <a:lnTo>
                  <a:pt x="0" y="142874"/>
                </a:lnTo>
                <a:lnTo>
                  <a:pt x="0" y="571499"/>
                </a:lnTo>
                <a:lnTo>
                  <a:pt x="142875" y="428624"/>
                </a:lnTo>
                <a:lnTo>
                  <a:pt x="142875" y="0"/>
                </a:lnTo>
                <a:close/>
              </a:path>
            </a:pathLst>
          </a:custGeom>
          <a:solidFill>
            <a:srgbClr val="531D09"/>
          </a:solidFill>
        </p:spPr>
        <p:txBody>
          <a:bodyPr wrap="square" lIns="0" tIns="0" rIns="0" bIns="0" rtlCol="0"/>
          <a:lstStyle/>
          <a:p>
            <a:endParaRPr/>
          </a:p>
        </p:txBody>
      </p:sp>
      <p:sp>
        <p:nvSpPr>
          <p:cNvPr id="49" name="object 49"/>
          <p:cNvSpPr/>
          <p:nvPr/>
        </p:nvSpPr>
        <p:spPr>
          <a:xfrm>
            <a:off x="858011" y="3750184"/>
            <a:ext cx="713740" cy="107156"/>
          </a:xfrm>
          <a:custGeom>
            <a:avLst/>
            <a:gdLst/>
            <a:ahLst/>
            <a:cxnLst/>
            <a:rect l="l" t="t" r="r" b="b"/>
            <a:pathLst>
              <a:path w="713740" h="142875">
                <a:moveTo>
                  <a:pt x="713232" y="0"/>
                </a:moveTo>
                <a:lnTo>
                  <a:pt x="142875" y="0"/>
                </a:lnTo>
                <a:lnTo>
                  <a:pt x="0" y="142874"/>
                </a:lnTo>
                <a:lnTo>
                  <a:pt x="570357" y="142874"/>
                </a:lnTo>
                <a:lnTo>
                  <a:pt x="713232" y="0"/>
                </a:lnTo>
                <a:close/>
              </a:path>
            </a:pathLst>
          </a:custGeom>
          <a:solidFill>
            <a:srgbClr val="854F3B"/>
          </a:solidFill>
        </p:spPr>
        <p:txBody>
          <a:bodyPr wrap="square" lIns="0" tIns="0" rIns="0" bIns="0" rtlCol="0"/>
          <a:lstStyle/>
          <a:p>
            <a:endParaRPr/>
          </a:p>
        </p:txBody>
      </p:sp>
      <p:sp>
        <p:nvSpPr>
          <p:cNvPr id="50" name="object 50"/>
          <p:cNvSpPr/>
          <p:nvPr/>
        </p:nvSpPr>
        <p:spPr>
          <a:xfrm>
            <a:off x="858011" y="3750183"/>
            <a:ext cx="713740" cy="428625"/>
          </a:xfrm>
          <a:custGeom>
            <a:avLst/>
            <a:gdLst/>
            <a:ahLst/>
            <a:cxnLst/>
            <a:rect l="l" t="t" r="r" b="b"/>
            <a:pathLst>
              <a:path w="713740" h="571500">
                <a:moveTo>
                  <a:pt x="0" y="142874"/>
                </a:moveTo>
                <a:lnTo>
                  <a:pt x="142875" y="0"/>
                </a:lnTo>
                <a:lnTo>
                  <a:pt x="713232" y="0"/>
                </a:lnTo>
                <a:lnTo>
                  <a:pt x="713232" y="428624"/>
                </a:lnTo>
                <a:lnTo>
                  <a:pt x="570357" y="571499"/>
                </a:lnTo>
                <a:lnTo>
                  <a:pt x="0" y="571499"/>
                </a:lnTo>
                <a:lnTo>
                  <a:pt x="0" y="142874"/>
                </a:lnTo>
                <a:close/>
              </a:path>
            </a:pathLst>
          </a:custGeom>
          <a:ln w="15240">
            <a:solidFill>
              <a:srgbClr val="9B310D"/>
            </a:solidFill>
          </a:ln>
        </p:spPr>
        <p:txBody>
          <a:bodyPr wrap="square" lIns="0" tIns="0" rIns="0" bIns="0" rtlCol="0"/>
          <a:lstStyle/>
          <a:p>
            <a:endParaRPr/>
          </a:p>
        </p:txBody>
      </p:sp>
      <p:sp>
        <p:nvSpPr>
          <p:cNvPr id="51" name="object 51"/>
          <p:cNvSpPr/>
          <p:nvPr/>
        </p:nvSpPr>
        <p:spPr>
          <a:xfrm>
            <a:off x="858011" y="3750184"/>
            <a:ext cx="713740" cy="107156"/>
          </a:xfrm>
          <a:custGeom>
            <a:avLst/>
            <a:gdLst/>
            <a:ahLst/>
            <a:cxnLst/>
            <a:rect l="l" t="t" r="r" b="b"/>
            <a:pathLst>
              <a:path w="713740" h="142875">
                <a:moveTo>
                  <a:pt x="0" y="142874"/>
                </a:moveTo>
                <a:lnTo>
                  <a:pt x="570357" y="142874"/>
                </a:lnTo>
                <a:lnTo>
                  <a:pt x="713232" y="0"/>
                </a:lnTo>
              </a:path>
            </a:pathLst>
          </a:custGeom>
          <a:ln w="15240">
            <a:solidFill>
              <a:srgbClr val="9B310D"/>
            </a:solidFill>
          </a:ln>
        </p:spPr>
        <p:txBody>
          <a:bodyPr wrap="square" lIns="0" tIns="0" rIns="0" bIns="0" rtlCol="0"/>
          <a:lstStyle/>
          <a:p>
            <a:endParaRPr/>
          </a:p>
        </p:txBody>
      </p:sp>
      <p:sp>
        <p:nvSpPr>
          <p:cNvPr id="52" name="object 52"/>
          <p:cNvSpPr/>
          <p:nvPr/>
        </p:nvSpPr>
        <p:spPr>
          <a:xfrm>
            <a:off x="1428369" y="3857340"/>
            <a:ext cx="0" cy="321469"/>
          </a:xfrm>
          <a:custGeom>
            <a:avLst/>
            <a:gdLst/>
            <a:ahLst/>
            <a:cxnLst/>
            <a:rect l="l" t="t" r="r" b="b"/>
            <a:pathLst>
              <a:path h="428625">
                <a:moveTo>
                  <a:pt x="0" y="0"/>
                </a:moveTo>
                <a:lnTo>
                  <a:pt x="0" y="428624"/>
                </a:lnTo>
              </a:path>
            </a:pathLst>
          </a:custGeom>
          <a:ln w="15240">
            <a:solidFill>
              <a:srgbClr val="9B310D"/>
            </a:solidFill>
          </a:ln>
        </p:spPr>
        <p:txBody>
          <a:bodyPr wrap="square" lIns="0" tIns="0" rIns="0" bIns="0" rtlCol="0"/>
          <a:lstStyle/>
          <a:p>
            <a:endParaRPr/>
          </a:p>
        </p:txBody>
      </p:sp>
      <p:sp>
        <p:nvSpPr>
          <p:cNvPr id="53" name="object 53"/>
          <p:cNvSpPr/>
          <p:nvPr/>
        </p:nvSpPr>
        <p:spPr>
          <a:xfrm>
            <a:off x="858012" y="3536157"/>
            <a:ext cx="570865" cy="321469"/>
          </a:xfrm>
          <a:custGeom>
            <a:avLst/>
            <a:gdLst/>
            <a:ahLst/>
            <a:cxnLst/>
            <a:rect l="l" t="t" r="r" b="b"/>
            <a:pathLst>
              <a:path w="570865" h="428625">
                <a:moveTo>
                  <a:pt x="0" y="428625"/>
                </a:moveTo>
                <a:lnTo>
                  <a:pt x="570357" y="428625"/>
                </a:lnTo>
                <a:lnTo>
                  <a:pt x="570357" y="0"/>
                </a:lnTo>
                <a:lnTo>
                  <a:pt x="0" y="0"/>
                </a:lnTo>
                <a:lnTo>
                  <a:pt x="0" y="428625"/>
                </a:lnTo>
                <a:close/>
              </a:path>
            </a:pathLst>
          </a:custGeom>
          <a:solidFill>
            <a:srgbClr val="9E3611"/>
          </a:solidFill>
        </p:spPr>
        <p:txBody>
          <a:bodyPr wrap="square" lIns="0" tIns="0" rIns="0" bIns="0" rtlCol="0"/>
          <a:lstStyle/>
          <a:p>
            <a:endParaRPr/>
          </a:p>
        </p:txBody>
      </p:sp>
      <p:sp>
        <p:nvSpPr>
          <p:cNvPr id="54" name="object 54"/>
          <p:cNvSpPr/>
          <p:nvPr/>
        </p:nvSpPr>
        <p:spPr>
          <a:xfrm>
            <a:off x="1428370" y="3429000"/>
            <a:ext cx="142875" cy="428625"/>
          </a:xfrm>
          <a:custGeom>
            <a:avLst/>
            <a:gdLst/>
            <a:ahLst/>
            <a:cxnLst/>
            <a:rect l="l" t="t" r="r" b="b"/>
            <a:pathLst>
              <a:path w="142875" h="571500">
                <a:moveTo>
                  <a:pt x="142875" y="0"/>
                </a:moveTo>
                <a:lnTo>
                  <a:pt x="0" y="142875"/>
                </a:lnTo>
                <a:lnTo>
                  <a:pt x="0" y="571500"/>
                </a:lnTo>
                <a:lnTo>
                  <a:pt x="142875" y="428625"/>
                </a:lnTo>
                <a:lnTo>
                  <a:pt x="142875" y="0"/>
                </a:lnTo>
                <a:close/>
              </a:path>
            </a:pathLst>
          </a:custGeom>
          <a:solidFill>
            <a:srgbClr val="7E2B0D"/>
          </a:solidFill>
        </p:spPr>
        <p:txBody>
          <a:bodyPr wrap="square" lIns="0" tIns="0" rIns="0" bIns="0" rtlCol="0"/>
          <a:lstStyle/>
          <a:p>
            <a:endParaRPr/>
          </a:p>
        </p:txBody>
      </p:sp>
      <p:sp>
        <p:nvSpPr>
          <p:cNvPr id="55" name="object 55"/>
          <p:cNvSpPr/>
          <p:nvPr/>
        </p:nvSpPr>
        <p:spPr>
          <a:xfrm>
            <a:off x="858011" y="3429001"/>
            <a:ext cx="713740" cy="107156"/>
          </a:xfrm>
          <a:custGeom>
            <a:avLst/>
            <a:gdLst/>
            <a:ahLst/>
            <a:cxnLst/>
            <a:rect l="l" t="t" r="r" b="b"/>
            <a:pathLst>
              <a:path w="713740" h="142875">
                <a:moveTo>
                  <a:pt x="713232" y="0"/>
                </a:moveTo>
                <a:lnTo>
                  <a:pt x="142875" y="0"/>
                </a:lnTo>
                <a:lnTo>
                  <a:pt x="0" y="142875"/>
                </a:lnTo>
                <a:lnTo>
                  <a:pt x="570357" y="142875"/>
                </a:lnTo>
                <a:lnTo>
                  <a:pt x="713232" y="0"/>
                </a:lnTo>
                <a:close/>
              </a:path>
            </a:pathLst>
          </a:custGeom>
          <a:solidFill>
            <a:srgbClr val="B05D40"/>
          </a:solidFill>
        </p:spPr>
        <p:txBody>
          <a:bodyPr wrap="square" lIns="0" tIns="0" rIns="0" bIns="0" rtlCol="0"/>
          <a:lstStyle/>
          <a:p>
            <a:endParaRPr/>
          </a:p>
        </p:txBody>
      </p:sp>
      <p:sp>
        <p:nvSpPr>
          <p:cNvPr id="56" name="object 56"/>
          <p:cNvSpPr/>
          <p:nvPr/>
        </p:nvSpPr>
        <p:spPr>
          <a:xfrm>
            <a:off x="858011" y="3429000"/>
            <a:ext cx="713740" cy="428625"/>
          </a:xfrm>
          <a:custGeom>
            <a:avLst/>
            <a:gdLst/>
            <a:ahLst/>
            <a:cxnLst/>
            <a:rect l="l" t="t" r="r" b="b"/>
            <a:pathLst>
              <a:path w="713740" h="571500">
                <a:moveTo>
                  <a:pt x="0" y="142875"/>
                </a:moveTo>
                <a:lnTo>
                  <a:pt x="142875" y="0"/>
                </a:lnTo>
                <a:lnTo>
                  <a:pt x="713232" y="0"/>
                </a:lnTo>
                <a:lnTo>
                  <a:pt x="713232" y="428625"/>
                </a:lnTo>
                <a:lnTo>
                  <a:pt x="570357" y="571500"/>
                </a:lnTo>
                <a:lnTo>
                  <a:pt x="0" y="571500"/>
                </a:lnTo>
                <a:lnTo>
                  <a:pt x="0" y="142875"/>
                </a:lnTo>
                <a:close/>
              </a:path>
            </a:pathLst>
          </a:custGeom>
          <a:ln w="15240">
            <a:solidFill>
              <a:srgbClr val="9B310D"/>
            </a:solidFill>
          </a:ln>
        </p:spPr>
        <p:txBody>
          <a:bodyPr wrap="square" lIns="0" tIns="0" rIns="0" bIns="0" rtlCol="0"/>
          <a:lstStyle/>
          <a:p>
            <a:endParaRPr/>
          </a:p>
        </p:txBody>
      </p:sp>
      <p:sp>
        <p:nvSpPr>
          <p:cNvPr id="57" name="object 57"/>
          <p:cNvSpPr/>
          <p:nvPr/>
        </p:nvSpPr>
        <p:spPr>
          <a:xfrm>
            <a:off x="858011" y="3429001"/>
            <a:ext cx="713740" cy="107156"/>
          </a:xfrm>
          <a:custGeom>
            <a:avLst/>
            <a:gdLst/>
            <a:ahLst/>
            <a:cxnLst/>
            <a:rect l="l" t="t" r="r" b="b"/>
            <a:pathLst>
              <a:path w="713740" h="142875">
                <a:moveTo>
                  <a:pt x="0" y="142875"/>
                </a:moveTo>
                <a:lnTo>
                  <a:pt x="570357" y="142875"/>
                </a:lnTo>
                <a:lnTo>
                  <a:pt x="713232" y="0"/>
                </a:lnTo>
              </a:path>
            </a:pathLst>
          </a:custGeom>
          <a:ln w="15240">
            <a:solidFill>
              <a:srgbClr val="9B310D"/>
            </a:solidFill>
          </a:ln>
        </p:spPr>
        <p:txBody>
          <a:bodyPr wrap="square" lIns="0" tIns="0" rIns="0" bIns="0" rtlCol="0"/>
          <a:lstStyle/>
          <a:p>
            <a:endParaRPr/>
          </a:p>
        </p:txBody>
      </p:sp>
      <p:sp>
        <p:nvSpPr>
          <p:cNvPr id="58" name="object 58"/>
          <p:cNvSpPr/>
          <p:nvPr/>
        </p:nvSpPr>
        <p:spPr>
          <a:xfrm>
            <a:off x="1428369" y="3536157"/>
            <a:ext cx="0" cy="321469"/>
          </a:xfrm>
          <a:custGeom>
            <a:avLst/>
            <a:gdLst/>
            <a:ahLst/>
            <a:cxnLst/>
            <a:rect l="l" t="t" r="r" b="b"/>
            <a:pathLst>
              <a:path h="428625">
                <a:moveTo>
                  <a:pt x="0" y="0"/>
                </a:moveTo>
                <a:lnTo>
                  <a:pt x="0" y="428625"/>
                </a:lnTo>
              </a:path>
            </a:pathLst>
          </a:custGeom>
          <a:ln w="15240">
            <a:solidFill>
              <a:srgbClr val="9B310D"/>
            </a:solidFill>
          </a:ln>
        </p:spPr>
        <p:txBody>
          <a:bodyPr wrap="square" lIns="0" tIns="0" rIns="0" bIns="0" rtlCol="0"/>
          <a:lstStyle/>
          <a:p>
            <a:endParaRPr/>
          </a:p>
        </p:txBody>
      </p:sp>
      <p:sp>
        <p:nvSpPr>
          <p:cNvPr id="59" name="object 59"/>
          <p:cNvSpPr/>
          <p:nvPr/>
        </p:nvSpPr>
        <p:spPr>
          <a:xfrm>
            <a:off x="858012" y="3214973"/>
            <a:ext cx="570865" cy="321469"/>
          </a:xfrm>
          <a:custGeom>
            <a:avLst/>
            <a:gdLst/>
            <a:ahLst/>
            <a:cxnLst/>
            <a:rect l="l" t="t" r="r" b="b"/>
            <a:pathLst>
              <a:path w="570865" h="428625">
                <a:moveTo>
                  <a:pt x="0" y="428625"/>
                </a:moveTo>
                <a:lnTo>
                  <a:pt x="570357" y="428625"/>
                </a:lnTo>
                <a:lnTo>
                  <a:pt x="570357" y="0"/>
                </a:lnTo>
                <a:lnTo>
                  <a:pt x="0" y="0"/>
                </a:lnTo>
                <a:lnTo>
                  <a:pt x="0" y="428625"/>
                </a:lnTo>
                <a:close/>
              </a:path>
            </a:pathLst>
          </a:custGeom>
          <a:solidFill>
            <a:srgbClr val="D24717"/>
          </a:solidFill>
        </p:spPr>
        <p:txBody>
          <a:bodyPr wrap="square" lIns="0" tIns="0" rIns="0" bIns="0" rtlCol="0"/>
          <a:lstStyle/>
          <a:p>
            <a:endParaRPr/>
          </a:p>
        </p:txBody>
      </p:sp>
      <p:sp>
        <p:nvSpPr>
          <p:cNvPr id="60" name="object 60"/>
          <p:cNvSpPr/>
          <p:nvPr/>
        </p:nvSpPr>
        <p:spPr>
          <a:xfrm>
            <a:off x="1428370" y="3107816"/>
            <a:ext cx="142875" cy="428625"/>
          </a:xfrm>
          <a:custGeom>
            <a:avLst/>
            <a:gdLst/>
            <a:ahLst/>
            <a:cxnLst/>
            <a:rect l="l" t="t" r="r" b="b"/>
            <a:pathLst>
              <a:path w="142875" h="571500">
                <a:moveTo>
                  <a:pt x="142875" y="0"/>
                </a:moveTo>
                <a:lnTo>
                  <a:pt x="0" y="142875"/>
                </a:lnTo>
                <a:lnTo>
                  <a:pt x="0" y="571500"/>
                </a:lnTo>
                <a:lnTo>
                  <a:pt x="142875" y="428625"/>
                </a:lnTo>
                <a:lnTo>
                  <a:pt x="142875" y="0"/>
                </a:lnTo>
                <a:close/>
              </a:path>
            </a:pathLst>
          </a:custGeom>
          <a:solidFill>
            <a:srgbClr val="AA3912"/>
          </a:solidFill>
        </p:spPr>
        <p:txBody>
          <a:bodyPr wrap="square" lIns="0" tIns="0" rIns="0" bIns="0" rtlCol="0"/>
          <a:lstStyle/>
          <a:p>
            <a:endParaRPr/>
          </a:p>
        </p:txBody>
      </p:sp>
      <p:sp>
        <p:nvSpPr>
          <p:cNvPr id="61" name="object 61"/>
          <p:cNvSpPr/>
          <p:nvPr/>
        </p:nvSpPr>
        <p:spPr>
          <a:xfrm>
            <a:off x="858011" y="3107817"/>
            <a:ext cx="713740" cy="107156"/>
          </a:xfrm>
          <a:custGeom>
            <a:avLst/>
            <a:gdLst/>
            <a:ahLst/>
            <a:cxnLst/>
            <a:rect l="l" t="t" r="r" b="b"/>
            <a:pathLst>
              <a:path w="713740" h="142875">
                <a:moveTo>
                  <a:pt x="713232" y="0"/>
                </a:moveTo>
                <a:lnTo>
                  <a:pt x="142875" y="0"/>
                </a:lnTo>
                <a:lnTo>
                  <a:pt x="0" y="142875"/>
                </a:lnTo>
                <a:lnTo>
                  <a:pt x="570357" y="142875"/>
                </a:lnTo>
                <a:lnTo>
                  <a:pt x="713232" y="0"/>
                </a:lnTo>
                <a:close/>
              </a:path>
            </a:pathLst>
          </a:custGeom>
          <a:solidFill>
            <a:srgbClr val="DC6C44"/>
          </a:solidFill>
        </p:spPr>
        <p:txBody>
          <a:bodyPr wrap="square" lIns="0" tIns="0" rIns="0" bIns="0" rtlCol="0"/>
          <a:lstStyle/>
          <a:p>
            <a:endParaRPr/>
          </a:p>
        </p:txBody>
      </p:sp>
      <p:sp>
        <p:nvSpPr>
          <p:cNvPr id="62" name="object 62"/>
          <p:cNvSpPr/>
          <p:nvPr/>
        </p:nvSpPr>
        <p:spPr>
          <a:xfrm>
            <a:off x="858011" y="3107816"/>
            <a:ext cx="713740" cy="428625"/>
          </a:xfrm>
          <a:custGeom>
            <a:avLst/>
            <a:gdLst/>
            <a:ahLst/>
            <a:cxnLst/>
            <a:rect l="l" t="t" r="r" b="b"/>
            <a:pathLst>
              <a:path w="713740" h="571500">
                <a:moveTo>
                  <a:pt x="0" y="142875"/>
                </a:moveTo>
                <a:lnTo>
                  <a:pt x="142875" y="0"/>
                </a:lnTo>
                <a:lnTo>
                  <a:pt x="713232" y="0"/>
                </a:lnTo>
                <a:lnTo>
                  <a:pt x="713232" y="428625"/>
                </a:lnTo>
                <a:lnTo>
                  <a:pt x="570357" y="571500"/>
                </a:lnTo>
                <a:lnTo>
                  <a:pt x="0" y="571500"/>
                </a:lnTo>
                <a:lnTo>
                  <a:pt x="0" y="142875"/>
                </a:lnTo>
                <a:close/>
              </a:path>
            </a:pathLst>
          </a:custGeom>
          <a:ln w="15240">
            <a:solidFill>
              <a:srgbClr val="9B310D"/>
            </a:solidFill>
          </a:ln>
        </p:spPr>
        <p:txBody>
          <a:bodyPr wrap="square" lIns="0" tIns="0" rIns="0" bIns="0" rtlCol="0"/>
          <a:lstStyle/>
          <a:p>
            <a:endParaRPr/>
          </a:p>
        </p:txBody>
      </p:sp>
      <p:sp>
        <p:nvSpPr>
          <p:cNvPr id="63" name="object 63"/>
          <p:cNvSpPr/>
          <p:nvPr/>
        </p:nvSpPr>
        <p:spPr>
          <a:xfrm>
            <a:off x="858011" y="3107817"/>
            <a:ext cx="713740" cy="107156"/>
          </a:xfrm>
          <a:custGeom>
            <a:avLst/>
            <a:gdLst/>
            <a:ahLst/>
            <a:cxnLst/>
            <a:rect l="l" t="t" r="r" b="b"/>
            <a:pathLst>
              <a:path w="713740" h="142875">
                <a:moveTo>
                  <a:pt x="0" y="142875"/>
                </a:moveTo>
                <a:lnTo>
                  <a:pt x="570357" y="142875"/>
                </a:lnTo>
                <a:lnTo>
                  <a:pt x="713232" y="0"/>
                </a:lnTo>
              </a:path>
            </a:pathLst>
          </a:custGeom>
          <a:ln w="15240">
            <a:solidFill>
              <a:srgbClr val="9B310D"/>
            </a:solidFill>
          </a:ln>
        </p:spPr>
        <p:txBody>
          <a:bodyPr wrap="square" lIns="0" tIns="0" rIns="0" bIns="0" rtlCol="0"/>
          <a:lstStyle/>
          <a:p>
            <a:endParaRPr/>
          </a:p>
        </p:txBody>
      </p:sp>
      <p:sp>
        <p:nvSpPr>
          <p:cNvPr id="64" name="object 64"/>
          <p:cNvSpPr/>
          <p:nvPr/>
        </p:nvSpPr>
        <p:spPr>
          <a:xfrm>
            <a:off x="1428369" y="3214973"/>
            <a:ext cx="0" cy="321469"/>
          </a:xfrm>
          <a:custGeom>
            <a:avLst/>
            <a:gdLst/>
            <a:ahLst/>
            <a:cxnLst/>
            <a:rect l="l" t="t" r="r" b="b"/>
            <a:pathLst>
              <a:path h="428625">
                <a:moveTo>
                  <a:pt x="0" y="0"/>
                </a:moveTo>
                <a:lnTo>
                  <a:pt x="0" y="428625"/>
                </a:lnTo>
              </a:path>
            </a:pathLst>
          </a:custGeom>
          <a:ln w="15240">
            <a:solidFill>
              <a:srgbClr val="9B310D"/>
            </a:solidFill>
          </a:ln>
        </p:spPr>
        <p:txBody>
          <a:bodyPr wrap="square" lIns="0" tIns="0" rIns="0" bIns="0" rtlCol="0"/>
          <a:lstStyle/>
          <a:p>
            <a:endParaRPr/>
          </a:p>
        </p:txBody>
      </p:sp>
      <p:sp>
        <p:nvSpPr>
          <p:cNvPr id="65" name="object 65"/>
          <p:cNvSpPr/>
          <p:nvPr/>
        </p:nvSpPr>
        <p:spPr>
          <a:xfrm>
            <a:off x="858012" y="2893790"/>
            <a:ext cx="570865" cy="321469"/>
          </a:xfrm>
          <a:custGeom>
            <a:avLst/>
            <a:gdLst/>
            <a:ahLst/>
            <a:cxnLst/>
            <a:rect l="l" t="t" r="r" b="b"/>
            <a:pathLst>
              <a:path w="570865" h="428625">
                <a:moveTo>
                  <a:pt x="0" y="428625"/>
                </a:moveTo>
                <a:lnTo>
                  <a:pt x="570357" y="428625"/>
                </a:lnTo>
                <a:lnTo>
                  <a:pt x="570357" y="0"/>
                </a:lnTo>
                <a:lnTo>
                  <a:pt x="0" y="0"/>
                </a:lnTo>
                <a:lnTo>
                  <a:pt x="0" y="428625"/>
                </a:lnTo>
                <a:close/>
              </a:path>
            </a:pathLst>
          </a:custGeom>
          <a:solidFill>
            <a:srgbClr val="EE8B6A"/>
          </a:solidFill>
        </p:spPr>
        <p:txBody>
          <a:bodyPr wrap="square" lIns="0" tIns="0" rIns="0" bIns="0" rtlCol="0"/>
          <a:lstStyle/>
          <a:p>
            <a:endParaRPr/>
          </a:p>
        </p:txBody>
      </p:sp>
      <p:sp>
        <p:nvSpPr>
          <p:cNvPr id="66" name="object 66"/>
          <p:cNvSpPr/>
          <p:nvPr/>
        </p:nvSpPr>
        <p:spPr>
          <a:xfrm>
            <a:off x="1428370" y="2786633"/>
            <a:ext cx="142875" cy="428625"/>
          </a:xfrm>
          <a:custGeom>
            <a:avLst/>
            <a:gdLst/>
            <a:ahLst/>
            <a:cxnLst/>
            <a:rect l="l" t="t" r="r" b="b"/>
            <a:pathLst>
              <a:path w="142875" h="571500">
                <a:moveTo>
                  <a:pt x="142875" y="0"/>
                </a:moveTo>
                <a:lnTo>
                  <a:pt x="0" y="142875"/>
                </a:lnTo>
                <a:lnTo>
                  <a:pt x="0" y="571500"/>
                </a:lnTo>
                <a:lnTo>
                  <a:pt x="142875" y="428625"/>
                </a:lnTo>
                <a:lnTo>
                  <a:pt x="142875" y="0"/>
                </a:lnTo>
                <a:close/>
              </a:path>
            </a:pathLst>
          </a:custGeom>
          <a:solidFill>
            <a:srgbClr val="C07054"/>
          </a:solidFill>
        </p:spPr>
        <p:txBody>
          <a:bodyPr wrap="square" lIns="0" tIns="0" rIns="0" bIns="0" rtlCol="0"/>
          <a:lstStyle/>
          <a:p>
            <a:endParaRPr/>
          </a:p>
        </p:txBody>
      </p:sp>
      <p:sp>
        <p:nvSpPr>
          <p:cNvPr id="67" name="object 67"/>
          <p:cNvSpPr/>
          <p:nvPr/>
        </p:nvSpPr>
        <p:spPr>
          <a:xfrm>
            <a:off x="858011" y="2786634"/>
            <a:ext cx="713740" cy="107156"/>
          </a:xfrm>
          <a:custGeom>
            <a:avLst/>
            <a:gdLst/>
            <a:ahLst/>
            <a:cxnLst/>
            <a:rect l="l" t="t" r="r" b="b"/>
            <a:pathLst>
              <a:path w="713740" h="142875">
                <a:moveTo>
                  <a:pt x="713232" y="0"/>
                </a:moveTo>
                <a:lnTo>
                  <a:pt x="142875" y="0"/>
                </a:lnTo>
                <a:lnTo>
                  <a:pt x="0" y="142875"/>
                </a:lnTo>
                <a:lnTo>
                  <a:pt x="570357" y="142875"/>
                </a:lnTo>
                <a:lnTo>
                  <a:pt x="713232" y="0"/>
                </a:lnTo>
                <a:close/>
              </a:path>
            </a:pathLst>
          </a:custGeom>
          <a:solidFill>
            <a:srgbClr val="F1A286"/>
          </a:solidFill>
        </p:spPr>
        <p:txBody>
          <a:bodyPr wrap="square" lIns="0" tIns="0" rIns="0" bIns="0" rtlCol="0"/>
          <a:lstStyle/>
          <a:p>
            <a:endParaRPr/>
          </a:p>
        </p:txBody>
      </p:sp>
      <p:sp>
        <p:nvSpPr>
          <p:cNvPr id="68" name="object 68"/>
          <p:cNvSpPr/>
          <p:nvPr/>
        </p:nvSpPr>
        <p:spPr>
          <a:xfrm>
            <a:off x="858011" y="2786633"/>
            <a:ext cx="713740" cy="428625"/>
          </a:xfrm>
          <a:custGeom>
            <a:avLst/>
            <a:gdLst/>
            <a:ahLst/>
            <a:cxnLst/>
            <a:rect l="l" t="t" r="r" b="b"/>
            <a:pathLst>
              <a:path w="713740" h="571500">
                <a:moveTo>
                  <a:pt x="0" y="142875"/>
                </a:moveTo>
                <a:lnTo>
                  <a:pt x="142875" y="0"/>
                </a:lnTo>
                <a:lnTo>
                  <a:pt x="713232" y="0"/>
                </a:lnTo>
                <a:lnTo>
                  <a:pt x="713232" y="428625"/>
                </a:lnTo>
                <a:lnTo>
                  <a:pt x="570357" y="571500"/>
                </a:lnTo>
                <a:lnTo>
                  <a:pt x="0" y="571500"/>
                </a:lnTo>
                <a:lnTo>
                  <a:pt x="0" y="142875"/>
                </a:lnTo>
                <a:close/>
              </a:path>
            </a:pathLst>
          </a:custGeom>
          <a:ln w="15240">
            <a:solidFill>
              <a:srgbClr val="9B310D"/>
            </a:solidFill>
          </a:ln>
        </p:spPr>
        <p:txBody>
          <a:bodyPr wrap="square" lIns="0" tIns="0" rIns="0" bIns="0" rtlCol="0"/>
          <a:lstStyle/>
          <a:p>
            <a:endParaRPr/>
          </a:p>
        </p:txBody>
      </p:sp>
      <p:sp>
        <p:nvSpPr>
          <p:cNvPr id="69" name="object 69"/>
          <p:cNvSpPr/>
          <p:nvPr/>
        </p:nvSpPr>
        <p:spPr>
          <a:xfrm>
            <a:off x="858011" y="2786634"/>
            <a:ext cx="713740" cy="107156"/>
          </a:xfrm>
          <a:custGeom>
            <a:avLst/>
            <a:gdLst/>
            <a:ahLst/>
            <a:cxnLst/>
            <a:rect l="l" t="t" r="r" b="b"/>
            <a:pathLst>
              <a:path w="713740" h="142875">
                <a:moveTo>
                  <a:pt x="0" y="142875"/>
                </a:moveTo>
                <a:lnTo>
                  <a:pt x="570357" y="142875"/>
                </a:lnTo>
                <a:lnTo>
                  <a:pt x="713232" y="0"/>
                </a:lnTo>
              </a:path>
            </a:pathLst>
          </a:custGeom>
          <a:ln w="15240">
            <a:solidFill>
              <a:srgbClr val="9B310D"/>
            </a:solidFill>
          </a:ln>
        </p:spPr>
        <p:txBody>
          <a:bodyPr wrap="square" lIns="0" tIns="0" rIns="0" bIns="0" rtlCol="0"/>
          <a:lstStyle/>
          <a:p>
            <a:endParaRPr/>
          </a:p>
        </p:txBody>
      </p:sp>
      <p:sp>
        <p:nvSpPr>
          <p:cNvPr id="70" name="object 70"/>
          <p:cNvSpPr/>
          <p:nvPr/>
        </p:nvSpPr>
        <p:spPr>
          <a:xfrm>
            <a:off x="1428369" y="2893790"/>
            <a:ext cx="0" cy="321469"/>
          </a:xfrm>
          <a:custGeom>
            <a:avLst/>
            <a:gdLst/>
            <a:ahLst/>
            <a:cxnLst/>
            <a:rect l="l" t="t" r="r" b="b"/>
            <a:pathLst>
              <a:path h="428625">
                <a:moveTo>
                  <a:pt x="0" y="0"/>
                </a:moveTo>
                <a:lnTo>
                  <a:pt x="0" y="428625"/>
                </a:lnTo>
              </a:path>
            </a:pathLst>
          </a:custGeom>
          <a:ln w="15240">
            <a:solidFill>
              <a:srgbClr val="9B310D"/>
            </a:solidFill>
          </a:ln>
        </p:spPr>
        <p:txBody>
          <a:bodyPr wrap="square" lIns="0" tIns="0" rIns="0" bIns="0" rtlCol="0"/>
          <a:lstStyle/>
          <a:p>
            <a:endParaRPr/>
          </a:p>
        </p:txBody>
      </p:sp>
      <p:sp>
        <p:nvSpPr>
          <p:cNvPr id="71" name="object 71"/>
          <p:cNvSpPr/>
          <p:nvPr/>
        </p:nvSpPr>
        <p:spPr>
          <a:xfrm>
            <a:off x="858012" y="2571465"/>
            <a:ext cx="570865" cy="321469"/>
          </a:xfrm>
          <a:custGeom>
            <a:avLst/>
            <a:gdLst/>
            <a:ahLst/>
            <a:cxnLst/>
            <a:rect l="l" t="t" r="r" b="b"/>
            <a:pathLst>
              <a:path w="570865" h="428625">
                <a:moveTo>
                  <a:pt x="0" y="428624"/>
                </a:moveTo>
                <a:lnTo>
                  <a:pt x="570357" y="428624"/>
                </a:lnTo>
                <a:lnTo>
                  <a:pt x="570357" y="0"/>
                </a:lnTo>
                <a:lnTo>
                  <a:pt x="0" y="0"/>
                </a:lnTo>
                <a:lnTo>
                  <a:pt x="0" y="428624"/>
                </a:lnTo>
                <a:close/>
              </a:path>
            </a:pathLst>
          </a:custGeom>
          <a:solidFill>
            <a:srgbClr val="F4B39B"/>
          </a:solidFill>
        </p:spPr>
        <p:txBody>
          <a:bodyPr wrap="square" lIns="0" tIns="0" rIns="0" bIns="0" rtlCol="0"/>
          <a:lstStyle/>
          <a:p>
            <a:endParaRPr/>
          </a:p>
        </p:txBody>
      </p:sp>
      <p:sp>
        <p:nvSpPr>
          <p:cNvPr id="72" name="object 72"/>
          <p:cNvSpPr/>
          <p:nvPr/>
        </p:nvSpPr>
        <p:spPr>
          <a:xfrm>
            <a:off x="1428370" y="2464308"/>
            <a:ext cx="142875" cy="428625"/>
          </a:xfrm>
          <a:custGeom>
            <a:avLst/>
            <a:gdLst/>
            <a:ahLst/>
            <a:cxnLst/>
            <a:rect l="l" t="t" r="r" b="b"/>
            <a:pathLst>
              <a:path w="142875" h="571500">
                <a:moveTo>
                  <a:pt x="142875" y="0"/>
                </a:moveTo>
                <a:lnTo>
                  <a:pt x="0" y="142875"/>
                </a:lnTo>
                <a:lnTo>
                  <a:pt x="0" y="571499"/>
                </a:lnTo>
                <a:lnTo>
                  <a:pt x="142875" y="428624"/>
                </a:lnTo>
                <a:lnTo>
                  <a:pt x="142875" y="0"/>
                </a:lnTo>
                <a:close/>
              </a:path>
            </a:pathLst>
          </a:custGeom>
          <a:solidFill>
            <a:srgbClr val="C4907C"/>
          </a:solidFill>
        </p:spPr>
        <p:txBody>
          <a:bodyPr wrap="square" lIns="0" tIns="0" rIns="0" bIns="0" rtlCol="0"/>
          <a:lstStyle/>
          <a:p>
            <a:endParaRPr/>
          </a:p>
        </p:txBody>
      </p:sp>
      <p:sp>
        <p:nvSpPr>
          <p:cNvPr id="73" name="object 73"/>
          <p:cNvSpPr/>
          <p:nvPr/>
        </p:nvSpPr>
        <p:spPr>
          <a:xfrm>
            <a:off x="858011" y="2464309"/>
            <a:ext cx="713740" cy="107156"/>
          </a:xfrm>
          <a:custGeom>
            <a:avLst/>
            <a:gdLst/>
            <a:ahLst/>
            <a:cxnLst/>
            <a:rect l="l" t="t" r="r" b="b"/>
            <a:pathLst>
              <a:path w="713740" h="142875">
                <a:moveTo>
                  <a:pt x="713232" y="0"/>
                </a:moveTo>
                <a:lnTo>
                  <a:pt x="142875" y="0"/>
                </a:lnTo>
                <a:lnTo>
                  <a:pt x="0" y="142875"/>
                </a:lnTo>
                <a:lnTo>
                  <a:pt x="570357" y="142875"/>
                </a:lnTo>
                <a:lnTo>
                  <a:pt x="713232" y="0"/>
                </a:lnTo>
                <a:close/>
              </a:path>
            </a:pathLst>
          </a:custGeom>
          <a:solidFill>
            <a:srgbClr val="F6C2AE"/>
          </a:solidFill>
        </p:spPr>
        <p:txBody>
          <a:bodyPr wrap="square" lIns="0" tIns="0" rIns="0" bIns="0" rtlCol="0"/>
          <a:lstStyle/>
          <a:p>
            <a:endParaRPr/>
          </a:p>
        </p:txBody>
      </p:sp>
      <p:sp>
        <p:nvSpPr>
          <p:cNvPr id="74" name="object 74"/>
          <p:cNvSpPr/>
          <p:nvPr/>
        </p:nvSpPr>
        <p:spPr>
          <a:xfrm>
            <a:off x="858011" y="2464308"/>
            <a:ext cx="713740" cy="428625"/>
          </a:xfrm>
          <a:custGeom>
            <a:avLst/>
            <a:gdLst/>
            <a:ahLst/>
            <a:cxnLst/>
            <a:rect l="l" t="t" r="r" b="b"/>
            <a:pathLst>
              <a:path w="713740" h="571500">
                <a:moveTo>
                  <a:pt x="0" y="142875"/>
                </a:moveTo>
                <a:lnTo>
                  <a:pt x="142875" y="0"/>
                </a:lnTo>
                <a:lnTo>
                  <a:pt x="713232" y="0"/>
                </a:lnTo>
                <a:lnTo>
                  <a:pt x="713232" y="428624"/>
                </a:lnTo>
                <a:lnTo>
                  <a:pt x="570357" y="571499"/>
                </a:lnTo>
                <a:lnTo>
                  <a:pt x="0" y="571499"/>
                </a:lnTo>
                <a:lnTo>
                  <a:pt x="0" y="142875"/>
                </a:lnTo>
                <a:close/>
              </a:path>
            </a:pathLst>
          </a:custGeom>
          <a:ln w="15240">
            <a:solidFill>
              <a:srgbClr val="9B310D"/>
            </a:solidFill>
          </a:ln>
        </p:spPr>
        <p:txBody>
          <a:bodyPr wrap="square" lIns="0" tIns="0" rIns="0" bIns="0" rtlCol="0"/>
          <a:lstStyle/>
          <a:p>
            <a:endParaRPr/>
          </a:p>
        </p:txBody>
      </p:sp>
      <p:sp>
        <p:nvSpPr>
          <p:cNvPr id="75" name="object 75"/>
          <p:cNvSpPr/>
          <p:nvPr/>
        </p:nvSpPr>
        <p:spPr>
          <a:xfrm>
            <a:off x="858011" y="2464309"/>
            <a:ext cx="713740" cy="107156"/>
          </a:xfrm>
          <a:custGeom>
            <a:avLst/>
            <a:gdLst/>
            <a:ahLst/>
            <a:cxnLst/>
            <a:rect l="l" t="t" r="r" b="b"/>
            <a:pathLst>
              <a:path w="713740" h="142875">
                <a:moveTo>
                  <a:pt x="0" y="142875"/>
                </a:moveTo>
                <a:lnTo>
                  <a:pt x="570357" y="142875"/>
                </a:lnTo>
                <a:lnTo>
                  <a:pt x="713232" y="0"/>
                </a:lnTo>
              </a:path>
            </a:pathLst>
          </a:custGeom>
          <a:ln w="15240">
            <a:solidFill>
              <a:srgbClr val="9B310D"/>
            </a:solidFill>
          </a:ln>
        </p:spPr>
        <p:txBody>
          <a:bodyPr wrap="square" lIns="0" tIns="0" rIns="0" bIns="0" rtlCol="0"/>
          <a:lstStyle/>
          <a:p>
            <a:endParaRPr/>
          </a:p>
        </p:txBody>
      </p:sp>
      <p:sp>
        <p:nvSpPr>
          <p:cNvPr id="76" name="object 76"/>
          <p:cNvSpPr/>
          <p:nvPr/>
        </p:nvSpPr>
        <p:spPr>
          <a:xfrm>
            <a:off x="1428369" y="2571465"/>
            <a:ext cx="0" cy="321469"/>
          </a:xfrm>
          <a:custGeom>
            <a:avLst/>
            <a:gdLst/>
            <a:ahLst/>
            <a:cxnLst/>
            <a:rect l="l" t="t" r="r" b="b"/>
            <a:pathLst>
              <a:path h="428625">
                <a:moveTo>
                  <a:pt x="0" y="0"/>
                </a:moveTo>
                <a:lnTo>
                  <a:pt x="0" y="428624"/>
                </a:lnTo>
              </a:path>
            </a:pathLst>
          </a:custGeom>
          <a:ln w="15240">
            <a:solidFill>
              <a:srgbClr val="9B310D"/>
            </a:solidFill>
          </a:ln>
        </p:spPr>
        <p:txBody>
          <a:bodyPr wrap="square" lIns="0" tIns="0" rIns="0" bIns="0" rtlCol="0"/>
          <a:lstStyle/>
          <a:p>
            <a:endParaRPr/>
          </a:p>
        </p:txBody>
      </p:sp>
      <p:sp>
        <p:nvSpPr>
          <p:cNvPr id="77" name="object 77"/>
          <p:cNvSpPr/>
          <p:nvPr/>
        </p:nvSpPr>
        <p:spPr>
          <a:xfrm>
            <a:off x="858012" y="2250282"/>
            <a:ext cx="570865" cy="321469"/>
          </a:xfrm>
          <a:custGeom>
            <a:avLst/>
            <a:gdLst/>
            <a:ahLst/>
            <a:cxnLst/>
            <a:rect l="l" t="t" r="r" b="b"/>
            <a:pathLst>
              <a:path w="570865" h="428625">
                <a:moveTo>
                  <a:pt x="0" y="428625"/>
                </a:moveTo>
                <a:lnTo>
                  <a:pt x="570357" y="428625"/>
                </a:lnTo>
                <a:lnTo>
                  <a:pt x="570357" y="0"/>
                </a:lnTo>
                <a:lnTo>
                  <a:pt x="0" y="0"/>
                </a:lnTo>
                <a:lnTo>
                  <a:pt x="0" y="428625"/>
                </a:lnTo>
                <a:close/>
              </a:path>
            </a:pathLst>
          </a:custGeom>
          <a:solidFill>
            <a:srgbClr val="F9D9CD"/>
          </a:solidFill>
        </p:spPr>
        <p:txBody>
          <a:bodyPr wrap="square" lIns="0" tIns="0" rIns="0" bIns="0" rtlCol="0"/>
          <a:lstStyle/>
          <a:p>
            <a:endParaRPr/>
          </a:p>
        </p:txBody>
      </p:sp>
      <p:sp>
        <p:nvSpPr>
          <p:cNvPr id="78" name="object 78"/>
          <p:cNvSpPr/>
          <p:nvPr/>
        </p:nvSpPr>
        <p:spPr>
          <a:xfrm>
            <a:off x="1428370" y="2143125"/>
            <a:ext cx="142875" cy="428625"/>
          </a:xfrm>
          <a:custGeom>
            <a:avLst/>
            <a:gdLst/>
            <a:ahLst/>
            <a:cxnLst/>
            <a:rect l="l" t="t" r="r" b="b"/>
            <a:pathLst>
              <a:path w="142875" h="571500">
                <a:moveTo>
                  <a:pt x="142875" y="0"/>
                </a:moveTo>
                <a:lnTo>
                  <a:pt x="0" y="142875"/>
                </a:lnTo>
                <a:lnTo>
                  <a:pt x="0" y="571500"/>
                </a:lnTo>
                <a:lnTo>
                  <a:pt x="142875" y="428625"/>
                </a:lnTo>
                <a:lnTo>
                  <a:pt x="142875" y="0"/>
                </a:lnTo>
                <a:close/>
              </a:path>
            </a:pathLst>
          </a:custGeom>
          <a:solidFill>
            <a:srgbClr val="C8ADA4"/>
          </a:solidFill>
        </p:spPr>
        <p:txBody>
          <a:bodyPr wrap="square" lIns="0" tIns="0" rIns="0" bIns="0" rtlCol="0"/>
          <a:lstStyle/>
          <a:p>
            <a:endParaRPr/>
          </a:p>
        </p:txBody>
      </p:sp>
      <p:sp>
        <p:nvSpPr>
          <p:cNvPr id="79" name="object 79"/>
          <p:cNvSpPr/>
          <p:nvPr/>
        </p:nvSpPr>
        <p:spPr>
          <a:xfrm>
            <a:off x="858011" y="2143126"/>
            <a:ext cx="713740" cy="107156"/>
          </a:xfrm>
          <a:custGeom>
            <a:avLst/>
            <a:gdLst/>
            <a:ahLst/>
            <a:cxnLst/>
            <a:rect l="l" t="t" r="r" b="b"/>
            <a:pathLst>
              <a:path w="713740" h="142875">
                <a:moveTo>
                  <a:pt x="713232" y="0"/>
                </a:moveTo>
                <a:lnTo>
                  <a:pt x="142875" y="0"/>
                </a:lnTo>
                <a:lnTo>
                  <a:pt x="0" y="142875"/>
                </a:lnTo>
                <a:lnTo>
                  <a:pt x="570357" y="142875"/>
                </a:lnTo>
                <a:lnTo>
                  <a:pt x="713232" y="0"/>
                </a:lnTo>
                <a:close/>
              </a:path>
            </a:pathLst>
          </a:custGeom>
          <a:solidFill>
            <a:srgbClr val="FADFD6"/>
          </a:solidFill>
        </p:spPr>
        <p:txBody>
          <a:bodyPr wrap="square" lIns="0" tIns="0" rIns="0" bIns="0" rtlCol="0"/>
          <a:lstStyle/>
          <a:p>
            <a:endParaRPr/>
          </a:p>
        </p:txBody>
      </p:sp>
      <p:sp>
        <p:nvSpPr>
          <p:cNvPr id="80" name="object 80"/>
          <p:cNvSpPr/>
          <p:nvPr/>
        </p:nvSpPr>
        <p:spPr>
          <a:xfrm>
            <a:off x="858011" y="2143125"/>
            <a:ext cx="713740" cy="428625"/>
          </a:xfrm>
          <a:custGeom>
            <a:avLst/>
            <a:gdLst/>
            <a:ahLst/>
            <a:cxnLst/>
            <a:rect l="l" t="t" r="r" b="b"/>
            <a:pathLst>
              <a:path w="713740" h="571500">
                <a:moveTo>
                  <a:pt x="0" y="142875"/>
                </a:moveTo>
                <a:lnTo>
                  <a:pt x="142875" y="0"/>
                </a:lnTo>
                <a:lnTo>
                  <a:pt x="713232" y="0"/>
                </a:lnTo>
                <a:lnTo>
                  <a:pt x="713232" y="428625"/>
                </a:lnTo>
                <a:lnTo>
                  <a:pt x="570357" y="571500"/>
                </a:lnTo>
                <a:lnTo>
                  <a:pt x="0" y="571500"/>
                </a:lnTo>
                <a:lnTo>
                  <a:pt x="0" y="142875"/>
                </a:lnTo>
                <a:close/>
              </a:path>
            </a:pathLst>
          </a:custGeom>
          <a:ln w="15240">
            <a:solidFill>
              <a:srgbClr val="9B310D"/>
            </a:solidFill>
          </a:ln>
        </p:spPr>
        <p:txBody>
          <a:bodyPr wrap="square" lIns="0" tIns="0" rIns="0" bIns="0" rtlCol="0"/>
          <a:lstStyle/>
          <a:p>
            <a:endParaRPr/>
          </a:p>
        </p:txBody>
      </p:sp>
      <p:sp>
        <p:nvSpPr>
          <p:cNvPr id="81" name="object 81"/>
          <p:cNvSpPr/>
          <p:nvPr/>
        </p:nvSpPr>
        <p:spPr>
          <a:xfrm>
            <a:off x="858011" y="2143126"/>
            <a:ext cx="713740" cy="107156"/>
          </a:xfrm>
          <a:custGeom>
            <a:avLst/>
            <a:gdLst/>
            <a:ahLst/>
            <a:cxnLst/>
            <a:rect l="l" t="t" r="r" b="b"/>
            <a:pathLst>
              <a:path w="713740" h="142875">
                <a:moveTo>
                  <a:pt x="0" y="142875"/>
                </a:moveTo>
                <a:lnTo>
                  <a:pt x="570357" y="142875"/>
                </a:lnTo>
                <a:lnTo>
                  <a:pt x="713232" y="0"/>
                </a:lnTo>
              </a:path>
            </a:pathLst>
          </a:custGeom>
          <a:ln w="15240">
            <a:solidFill>
              <a:srgbClr val="9B310D"/>
            </a:solidFill>
          </a:ln>
        </p:spPr>
        <p:txBody>
          <a:bodyPr wrap="square" lIns="0" tIns="0" rIns="0" bIns="0" rtlCol="0"/>
          <a:lstStyle/>
          <a:p>
            <a:endParaRPr/>
          </a:p>
        </p:txBody>
      </p:sp>
      <p:sp>
        <p:nvSpPr>
          <p:cNvPr id="82" name="object 82"/>
          <p:cNvSpPr/>
          <p:nvPr/>
        </p:nvSpPr>
        <p:spPr>
          <a:xfrm>
            <a:off x="1428369" y="2250282"/>
            <a:ext cx="0" cy="321469"/>
          </a:xfrm>
          <a:custGeom>
            <a:avLst/>
            <a:gdLst/>
            <a:ahLst/>
            <a:cxnLst/>
            <a:rect l="l" t="t" r="r" b="b"/>
            <a:pathLst>
              <a:path h="428625">
                <a:moveTo>
                  <a:pt x="0" y="0"/>
                </a:moveTo>
                <a:lnTo>
                  <a:pt x="0" y="428625"/>
                </a:lnTo>
              </a:path>
            </a:pathLst>
          </a:custGeom>
          <a:ln w="15240">
            <a:solidFill>
              <a:srgbClr val="9B310D"/>
            </a:solidFill>
          </a:ln>
        </p:spPr>
        <p:txBody>
          <a:bodyPr wrap="square" lIns="0" tIns="0" rIns="0" bIns="0" rtlCol="0"/>
          <a:lstStyle/>
          <a:p>
            <a:endParaRPr/>
          </a:p>
        </p:txBody>
      </p:sp>
      <p:sp>
        <p:nvSpPr>
          <p:cNvPr id="83" name="object 83"/>
          <p:cNvSpPr/>
          <p:nvPr/>
        </p:nvSpPr>
        <p:spPr>
          <a:xfrm>
            <a:off x="2857881" y="3107817"/>
            <a:ext cx="71755" cy="213836"/>
          </a:xfrm>
          <a:custGeom>
            <a:avLst/>
            <a:gdLst/>
            <a:ahLst/>
            <a:cxnLst/>
            <a:rect l="l" t="t" r="r" b="b"/>
            <a:pathLst>
              <a:path w="71755" h="285114">
                <a:moveTo>
                  <a:pt x="71246" y="0"/>
                </a:moveTo>
                <a:lnTo>
                  <a:pt x="0" y="71247"/>
                </a:lnTo>
                <a:lnTo>
                  <a:pt x="0" y="284988"/>
                </a:lnTo>
                <a:lnTo>
                  <a:pt x="71246" y="213741"/>
                </a:lnTo>
                <a:lnTo>
                  <a:pt x="71246" y="0"/>
                </a:lnTo>
                <a:close/>
              </a:path>
            </a:pathLst>
          </a:custGeom>
          <a:solidFill>
            <a:srgbClr val="C07054"/>
          </a:solidFill>
        </p:spPr>
        <p:txBody>
          <a:bodyPr wrap="square" lIns="0" tIns="0" rIns="0" bIns="0" rtlCol="0"/>
          <a:lstStyle/>
          <a:p>
            <a:endParaRPr/>
          </a:p>
        </p:txBody>
      </p:sp>
      <p:sp>
        <p:nvSpPr>
          <p:cNvPr id="84" name="object 84"/>
          <p:cNvSpPr/>
          <p:nvPr/>
        </p:nvSpPr>
        <p:spPr>
          <a:xfrm>
            <a:off x="2357627" y="3107817"/>
            <a:ext cx="571500" cy="53816"/>
          </a:xfrm>
          <a:custGeom>
            <a:avLst/>
            <a:gdLst/>
            <a:ahLst/>
            <a:cxnLst/>
            <a:rect l="l" t="t" r="r" b="b"/>
            <a:pathLst>
              <a:path w="571500" h="71754">
                <a:moveTo>
                  <a:pt x="571500" y="0"/>
                </a:moveTo>
                <a:lnTo>
                  <a:pt x="71247" y="0"/>
                </a:lnTo>
                <a:lnTo>
                  <a:pt x="0" y="71247"/>
                </a:lnTo>
                <a:lnTo>
                  <a:pt x="500253" y="71247"/>
                </a:lnTo>
                <a:lnTo>
                  <a:pt x="571500" y="0"/>
                </a:lnTo>
                <a:close/>
              </a:path>
            </a:pathLst>
          </a:custGeom>
          <a:solidFill>
            <a:srgbClr val="F1A286"/>
          </a:solidFill>
        </p:spPr>
        <p:txBody>
          <a:bodyPr wrap="square" lIns="0" tIns="0" rIns="0" bIns="0" rtlCol="0"/>
          <a:lstStyle/>
          <a:p>
            <a:endParaRPr/>
          </a:p>
        </p:txBody>
      </p:sp>
      <p:sp>
        <p:nvSpPr>
          <p:cNvPr id="85" name="object 85"/>
          <p:cNvSpPr/>
          <p:nvPr/>
        </p:nvSpPr>
        <p:spPr>
          <a:xfrm>
            <a:off x="2357627" y="3107817"/>
            <a:ext cx="571500" cy="213836"/>
          </a:xfrm>
          <a:custGeom>
            <a:avLst/>
            <a:gdLst/>
            <a:ahLst/>
            <a:cxnLst/>
            <a:rect l="l" t="t" r="r" b="b"/>
            <a:pathLst>
              <a:path w="571500" h="285114">
                <a:moveTo>
                  <a:pt x="0" y="71247"/>
                </a:moveTo>
                <a:lnTo>
                  <a:pt x="71247" y="0"/>
                </a:lnTo>
                <a:lnTo>
                  <a:pt x="571500" y="0"/>
                </a:lnTo>
                <a:lnTo>
                  <a:pt x="571500" y="213741"/>
                </a:lnTo>
                <a:lnTo>
                  <a:pt x="500253" y="284988"/>
                </a:lnTo>
                <a:lnTo>
                  <a:pt x="0" y="284988"/>
                </a:lnTo>
                <a:lnTo>
                  <a:pt x="0" y="71247"/>
                </a:lnTo>
                <a:close/>
              </a:path>
            </a:pathLst>
          </a:custGeom>
          <a:ln w="15240">
            <a:solidFill>
              <a:srgbClr val="9B310D"/>
            </a:solidFill>
          </a:ln>
        </p:spPr>
        <p:txBody>
          <a:bodyPr wrap="square" lIns="0" tIns="0" rIns="0" bIns="0" rtlCol="0"/>
          <a:lstStyle/>
          <a:p>
            <a:endParaRPr/>
          </a:p>
        </p:txBody>
      </p:sp>
      <p:sp>
        <p:nvSpPr>
          <p:cNvPr id="86" name="object 86"/>
          <p:cNvSpPr/>
          <p:nvPr/>
        </p:nvSpPr>
        <p:spPr>
          <a:xfrm>
            <a:off x="2357627" y="3107817"/>
            <a:ext cx="571500" cy="53816"/>
          </a:xfrm>
          <a:custGeom>
            <a:avLst/>
            <a:gdLst/>
            <a:ahLst/>
            <a:cxnLst/>
            <a:rect l="l" t="t" r="r" b="b"/>
            <a:pathLst>
              <a:path w="571500" h="71754">
                <a:moveTo>
                  <a:pt x="0" y="71247"/>
                </a:moveTo>
                <a:lnTo>
                  <a:pt x="500253" y="71247"/>
                </a:lnTo>
                <a:lnTo>
                  <a:pt x="571500" y="0"/>
                </a:lnTo>
              </a:path>
            </a:pathLst>
          </a:custGeom>
          <a:ln w="15239">
            <a:solidFill>
              <a:srgbClr val="9B310D"/>
            </a:solidFill>
          </a:ln>
        </p:spPr>
        <p:txBody>
          <a:bodyPr wrap="square" lIns="0" tIns="0" rIns="0" bIns="0" rtlCol="0"/>
          <a:lstStyle/>
          <a:p>
            <a:endParaRPr/>
          </a:p>
        </p:txBody>
      </p:sp>
      <p:sp>
        <p:nvSpPr>
          <p:cNvPr id="87" name="object 87"/>
          <p:cNvSpPr/>
          <p:nvPr/>
        </p:nvSpPr>
        <p:spPr>
          <a:xfrm>
            <a:off x="2857501" y="2946653"/>
            <a:ext cx="71755" cy="215265"/>
          </a:xfrm>
          <a:custGeom>
            <a:avLst/>
            <a:gdLst/>
            <a:ahLst/>
            <a:cxnLst/>
            <a:rect l="l" t="t" r="r" b="b"/>
            <a:pathLst>
              <a:path w="71755" h="287020">
                <a:moveTo>
                  <a:pt x="71627" y="0"/>
                </a:moveTo>
                <a:lnTo>
                  <a:pt x="0" y="71627"/>
                </a:lnTo>
                <a:lnTo>
                  <a:pt x="0" y="286511"/>
                </a:lnTo>
                <a:lnTo>
                  <a:pt x="71627" y="214883"/>
                </a:lnTo>
                <a:lnTo>
                  <a:pt x="71627" y="0"/>
                </a:lnTo>
                <a:close/>
              </a:path>
            </a:pathLst>
          </a:custGeom>
          <a:solidFill>
            <a:srgbClr val="C07054"/>
          </a:solidFill>
        </p:spPr>
        <p:txBody>
          <a:bodyPr wrap="square" lIns="0" tIns="0" rIns="0" bIns="0" rtlCol="0"/>
          <a:lstStyle/>
          <a:p>
            <a:endParaRPr/>
          </a:p>
        </p:txBody>
      </p:sp>
      <p:sp>
        <p:nvSpPr>
          <p:cNvPr id="88" name="object 88"/>
          <p:cNvSpPr/>
          <p:nvPr/>
        </p:nvSpPr>
        <p:spPr>
          <a:xfrm>
            <a:off x="2357627" y="2946654"/>
            <a:ext cx="571500" cy="53816"/>
          </a:xfrm>
          <a:custGeom>
            <a:avLst/>
            <a:gdLst/>
            <a:ahLst/>
            <a:cxnLst/>
            <a:rect l="l" t="t" r="r" b="b"/>
            <a:pathLst>
              <a:path w="571500" h="71754">
                <a:moveTo>
                  <a:pt x="571500" y="0"/>
                </a:moveTo>
                <a:lnTo>
                  <a:pt x="71628" y="0"/>
                </a:lnTo>
                <a:lnTo>
                  <a:pt x="0" y="71627"/>
                </a:lnTo>
                <a:lnTo>
                  <a:pt x="499872" y="71627"/>
                </a:lnTo>
                <a:lnTo>
                  <a:pt x="571500" y="0"/>
                </a:lnTo>
                <a:close/>
              </a:path>
            </a:pathLst>
          </a:custGeom>
          <a:solidFill>
            <a:srgbClr val="F1A286"/>
          </a:solidFill>
        </p:spPr>
        <p:txBody>
          <a:bodyPr wrap="square" lIns="0" tIns="0" rIns="0" bIns="0" rtlCol="0"/>
          <a:lstStyle/>
          <a:p>
            <a:endParaRPr/>
          </a:p>
        </p:txBody>
      </p:sp>
      <p:sp>
        <p:nvSpPr>
          <p:cNvPr id="89" name="object 89"/>
          <p:cNvSpPr/>
          <p:nvPr/>
        </p:nvSpPr>
        <p:spPr>
          <a:xfrm>
            <a:off x="2357627" y="2946653"/>
            <a:ext cx="571500" cy="215265"/>
          </a:xfrm>
          <a:custGeom>
            <a:avLst/>
            <a:gdLst/>
            <a:ahLst/>
            <a:cxnLst/>
            <a:rect l="l" t="t" r="r" b="b"/>
            <a:pathLst>
              <a:path w="571500" h="287020">
                <a:moveTo>
                  <a:pt x="0" y="71627"/>
                </a:moveTo>
                <a:lnTo>
                  <a:pt x="71628" y="0"/>
                </a:lnTo>
                <a:lnTo>
                  <a:pt x="571500" y="0"/>
                </a:lnTo>
                <a:lnTo>
                  <a:pt x="571500" y="214883"/>
                </a:lnTo>
                <a:lnTo>
                  <a:pt x="499872" y="286511"/>
                </a:lnTo>
                <a:lnTo>
                  <a:pt x="0" y="286511"/>
                </a:lnTo>
                <a:lnTo>
                  <a:pt x="0" y="71627"/>
                </a:lnTo>
                <a:close/>
              </a:path>
            </a:pathLst>
          </a:custGeom>
          <a:ln w="15239">
            <a:solidFill>
              <a:srgbClr val="9B310D"/>
            </a:solidFill>
          </a:ln>
        </p:spPr>
        <p:txBody>
          <a:bodyPr wrap="square" lIns="0" tIns="0" rIns="0" bIns="0" rtlCol="0"/>
          <a:lstStyle/>
          <a:p>
            <a:endParaRPr/>
          </a:p>
        </p:txBody>
      </p:sp>
      <p:sp>
        <p:nvSpPr>
          <p:cNvPr id="90" name="object 90"/>
          <p:cNvSpPr/>
          <p:nvPr/>
        </p:nvSpPr>
        <p:spPr>
          <a:xfrm>
            <a:off x="2357627" y="2946654"/>
            <a:ext cx="571500" cy="53816"/>
          </a:xfrm>
          <a:custGeom>
            <a:avLst/>
            <a:gdLst/>
            <a:ahLst/>
            <a:cxnLst/>
            <a:rect l="l" t="t" r="r" b="b"/>
            <a:pathLst>
              <a:path w="571500" h="71754">
                <a:moveTo>
                  <a:pt x="0" y="71627"/>
                </a:moveTo>
                <a:lnTo>
                  <a:pt x="499872" y="71627"/>
                </a:lnTo>
                <a:lnTo>
                  <a:pt x="571500" y="0"/>
                </a:lnTo>
              </a:path>
            </a:pathLst>
          </a:custGeom>
          <a:ln w="15239">
            <a:solidFill>
              <a:srgbClr val="9B310D"/>
            </a:solidFill>
          </a:ln>
        </p:spPr>
        <p:txBody>
          <a:bodyPr wrap="square" lIns="0" tIns="0" rIns="0" bIns="0" rtlCol="0"/>
          <a:lstStyle/>
          <a:p>
            <a:endParaRPr/>
          </a:p>
        </p:txBody>
      </p:sp>
      <p:sp>
        <p:nvSpPr>
          <p:cNvPr id="91" name="object 91"/>
          <p:cNvSpPr/>
          <p:nvPr/>
        </p:nvSpPr>
        <p:spPr>
          <a:xfrm>
            <a:off x="2857881" y="2786634"/>
            <a:ext cx="71755" cy="213836"/>
          </a:xfrm>
          <a:custGeom>
            <a:avLst/>
            <a:gdLst/>
            <a:ahLst/>
            <a:cxnLst/>
            <a:rect l="l" t="t" r="r" b="b"/>
            <a:pathLst>
              <a:path w="71755" h="285114">
                <a:moveTo>
                  <a:pt x="71246" y="0"/>
                </a:moveTo>
                <a:lnTo>
                  <a:pt x="0" y="71246"/>
                </a:lnTo>
                <a:lnTo>
                  <a:pt x="0" y="284988"/>
                </a:lnTo>
                <a:lnTo>
                  <a:pt x="71246" y="213740"/>
                </a:lnTo>
                <a:lnTo>
                  <a:pt x="71246" y="0"/>
                </a:lnTo>
                <a:close/>
              </a:path>
            </a:pathLst>
          </a:custGeom>
          <a:solidFill>
            <a:srgbClr val="C07054"/>
          </a:solidFill>
        </p:spPr>
        <p:txBody>
          <a:bodyPr wrap="square" lIns="0" tIns="0" rIns="0" bIns="0" rtlCol="0"/>
          <a:lstStyle/>
          <a:p>
            <a:endParaRPr/>
          </a:p>
        </p:txBody>
      </p:sp>
      <p:sp>
        <p:nvSpPr>
          <p:cNvPr id="92" name="object 92"/>
          <p:cNvSpPr/>
          <p:nvPr/>
        </p:nvSpPr>
        <p:spPr>
          <a:xfrm>
            <a:off x="2357627" y="2786634"/>
            <a:ext cx="571500" cy="53816"/>
          </a:xfrm>
          <a:custGeom>
            <a:avLst/>
            <a:gdLst/>
            <a:ahLst/>
            <a:cxnLst/>
            <a:rect l="l" t="t" r="r" b="b"/>
            <a:pathLst>
              <a:path w="571500" h="71754">
                <a:moveTo>
                  <a:pt x="571500" y="0"/>
                </a:moveTo>
                <a:lnTo>
                  <a:pt x="71247" y="0"/>
                </a:lnTo>
                <a:lnTo>
                  <a:pt x="0" y="71246"/>
                </a:lnTo>
                <a:lnTo>
                  <a:pt x="500253" y="71246"/>
                </a:lnTo>
                <a:lnTo>
                  <a:pt x="571500" y="0"/>
                </a:lnTo>
                <a:close/>
              </a:path>
            </a:pathLst>
          </a:custGeom>
          <a:solidFill>
            <a:srgbClr val="F1A286"/>
          </a:solidFill>
        </p:spPr>
        <p:txBody>
          <a:bodyPr wrap="square" lIns="0" tIns="0" rIns="0" bIns="0" rtlCol="0"/>
          <a:lstStyle/>
          <a:p>
            <a:endParaRPr/>
          </a:p>
        </p:txBody>
      </p:sp>
      <p:sp>
        <p:nvSpPr>
          <p:cNvPr id="93" name="object 93"/>
          <p:cNvSpPr/>
          <p:nvPr/>
        </p:nvSpPr>
        <p:spPr>
          <a:xfrm>
            <a:off x="2357627" y="2786634"/>
            <a:ext cx="571500" cy="213836"/>
          </a:xfrm>
          <a:custGeom>
            <a:avLst/>
            <a:gdLst/>
            <a:ahLst/>
            <a:cxnLst/>
            <a:rect l="l" t="t" r="r" b="b"/>
            <a:pathLst>
              <a:path w="571500" h="285114">
                <a:moveTo>
                  <a:pt x="0" y="71246"/>
                </a:moveTo>
                <a:lnTo>
                  <a:pt x="71247" y="0"/>
                </a:lnTo>
                <a:lnTo>
                  <a:pt x="571500" y="0"/>
                </a:lnTo>
                <a:lnTo>
                  <a:pt x="571500" y="213740"/>
                </a:lnTo>
                <a:lnTo>
                  <a:pt x="500253" y="284988"/>
                </a:lnTo>
                <a:lnTo>
                  <a:pt x="0" y="284988"/>
                </a:lnTo>
                <a:lnTo>
                  <a:pt x="0" y="71246"/>
                </a:lnTo>
                <a:close/>
              </a:path>
            </a:pathLst>
          </a:custGeom>
          <a:ln w="15240">
            <a:solidFill>
              <a:srgbClr val="9B310D"/>
            </a:solidFill>
          </a:ln>
        </p:spPr>
        <p:txBody>
          <a:bodyPr wrap="square" lIns="0" tIns="0" rIns="0" bIns="0" rtlCol="0"/>
          <a:lstStyle/>
          <a:p>
            <a:endParaRPr/>
          </a:p>
        </p:txBody>
      </p:sp>
      <p:sp>
        <p:nvSpPr>
          <p:cNvPr id="94" name="object 94"/>
          <p:cNvSpPr/>
          <p:nvPr/>
        </p:nvSpPr>
        <p:spPr>
          <a:xfrm>
            <a:off x="2357627" y="2786634"/>
            <a:ext cx="571500" cy="53816"/>
          </a:xfrm>
          <a:custGeom>
            <a:avLst/>
            <a:gdLst/>
            <a:ahLst/>
            <a:cxnLst/>
            <a:rect l="l" t="t" r="r" b="b"/>
            <a:pathLst>
              <a:path w="571500" h="71754">
                <a:moveTo>
                  <a:pt x="0" y="71246"/>
                </a:moveTo>
                <a:lnTo>
                  <a:pt x="500253" y="71246"/>
                </a:lnTo>
                <a:lnTo>
                  <a:pt x="571500" y="0"/>
                </a:lnTo>
              </a:path>
            </a:pathLst>
          </a:custGeom>
          <a:ln w="15239">
            <a:solidFill>
              <a:srgbClr val="9B310D"/>
            </a:solidFill>
          </a:ln>
        </p:spPr>
        <p:txBody>
          <a:bodyPr wrap="square" lIns="0" tIns="0" rIns="0" bIns="0" rtlCol="0"/>
          <a:lstStyle/>
          <a:p>
            <a:endParaRPr/>
          </a:p>
        </p:txBody>
      </p:sp>
      <p:sp>
        <p:nvSpPr>
          <p:cNvPr id="95" name="object 95"/>
          <p:cNvSpPr/>
          <p:nvPr/>
        </p:nvSpPr>
        <p:spPr>
          <a:xfrm>
            <a:off x="2857881" y="2625472"/>
            <a:ext cx="71755" cy="213836"/>
          </a:xfrm>
          <a:custGeom>
            <a:avLst/>
            <a:gdLst/>
            <a:ahLst/>
            <a:cxnLst/>
            <a:rect l="l" t="t" r="r" b="b"/>
            <a:pathLst>
              <a:path w="71755" h="285114">
                <a:moveTo>
                  <a:pt x="71246" y="0"/>
                </a:moveTo>
                <a:lnTo>
                  <a:pt x="0" y="71247"/>
                </a:lnTo>
                <a:lnTo>
                  <a:pt x="0" y="284988"/>
                </a:lnTo>
                <a:lnTo>
                  <a:pt x="71246" y="213741"/>
                </a:lnTo>
                <a:lnTo>
                  <a:pt x="71246" y="0"/>
                </a:lnTo>
                <a:close/>
              </a:path>
            </a:pathLst>
          </a:custGeom>
          <a:solidFill>
            <a:srgbClr val="C07054"/>
          </a:solidFill>
        </p:spPr>
        <p:txBody>
          <a:bodyPr wrap="square" lIns="0" tIns="0" rIns="0" bIns="0" rtlCol="0"/>
          <a:lstStyle/>
          <a:p>
            <a:endParaRPr/>
          </a:p>
        </p:txBody>
      </p:sp>
      <p:sp>
        <p:nvSpPr>
          <p:cNvPr id="96" name="object 96"/>
          <p:cNvSpPr/>
          <p:nvPr/>
        </p:nvSpPr>
        <p:spPr>
          <a:xfrm>
            <a:off x="2357627" y="2625472"/>
            <a:ext cx="571500" cy="53816"/>
          </a:xfrm>
          <a:custGeom>
            <a:avLst/>
            <a:gdLst/>
            <a:ahLst/>
            <a:cxnLst/>
            <a:rect l="l" t="t" r="r" b="b"/>
            <a:pathLst>
              <a:path w="571500" h="71754">
                <a:moveTo>
                  <a:pt x="571500" y="0"/>
                </a:moveTo>
                <a:lnTo>
                  <a:pt x="71247" y="0"/>
                </a:lnTo>
                <a:lnTo>
                  <a:pt x="0" y="71247"/>
                </a:lnTo>
                <a:lnTo>
                  <a:pt x="500253" y="71247"/>
                </a:lnTo>
                <a:lnTo>
                  <a:pt x="571500" y="0"/>
                </a:lnTo>
                <a:close/>
              </a:path>
            </a:pathLst>
          </a:custGeom>
          <a:solidFill>
            <a:srgbClr val="F1A286"/>
          </a:solidFill>
        </p:spPr>
        <p:txBody>
          <a:bodyPr wrap="square" lIns="0" tIns="0" rIns="0" bIns="0" rtlCol="0"/>
          <a:lstStyle/>
          <a:p>
            <a:endParaRPr/>
          </a:p>
        </p:txBody>
      </p:sp>
      <p:sp>
        <p:nvSpPr>
          <p:cNvPr id="97" name="object 97"/>
          <p:cNvSpPr/>
          <p:nvPr/>
        </p:nvSpPr>
        <p:spPr>
          <a:xfrm>
            <a:off x="2357627" y="2625472"/>
            <a:ext cx="571500" cy="213836"/>
          </a:xfrm>
          <a:custGeom>
            <a:avLst/>
            <a:gdLst/>
            <a:ahLst/>
            <a:cxnLst/>
            <a:rect l="l" t="t" r="r" b="b"/>
            <a:pathLst>
              <a:path w="571500" h="285114">
                <a:moveTo>
                  <a:pt x="0" y="71247"/>
                </a:moveTo>
                <a:lnTo>
                  <a:pt x="71247" y="0"/>
                </a:lnTo>
                <a:lnTo>
                  <a:pt x="571500" y="0"/>
                </a:lnTo>
                <a:lnTo>
                  <a:pt x="571500" y="213741"/>
                </a:lnTo>
                <a:lnTo>
                  <a:pt x="500253" y="284988"/>
                </a:lnTo>
                <a:lnTo>
                  <a:pt x="0" y="284988"/>
                </a:lnTo>
                <a:lnTo>
                  <a:pt x="0" y="71247"/>
                </a:lnTo>
                <a:close/>
              </a:path>
            </a:pathLst>
          </a:custGeom>
          <a:ln w="15240">
            <a:solidFill>
              <a:srgbClr val="9B310D"/>
            </a:solidFill>
          </a:ln>
        </p:spPr>
        <p:txBody>
          <a:bodyPr wrap="square" lIns="0" tIns="0" rIns="0" bIns="0" rtlCol="0"/>
          <a:lstStyle/>
          <a:p>
            <a:endParaRPr/>
          </a:p>
        </p:txBody>
      </p:sp>
      <p:sp>
        <p:nvSpPr>
          <p:cNvPr id="98" name="object 98"/>
          <p:cNvSpPr/>
          <p:nvPr/>
        </p:nvSpPr>
        <p:spPr>
          <a:xfrm>
            <a:off x="2357627" y="2625472"/>
            <a:ext cx="571500" cy="53816"/>
          </a:xfrm>
          <a:custGeom>
            <a:avLst/>
            <a:gdLst/>
            <a:ahLst/>
            <a:cxnLst/>
            <a:rect l="l" t="t" r="r" b="b"/>
            <a:pathLst>
              <a:path w="571500" h="71754">
                <a:moveTo>
                  <a:pt x="0" y="71247"/>
                </a:moveTo>
                <a:lnTo>
                  <a:pt x="500253" y="71247"/>
                </a:lnTo>
                <a:lnTo>
                  <a:pt x="571500" y="0"/>
                </a:lnTo>
              </a:path>
            </a:pathLst>
          </a:custGeom>
          <a:ln w="15240">
            <a:solidFill>
              <a:srgbClr val="9B310D"/>
            </a:solidFill>
          </a:ln>
        </p:spPr>
        <p:txBody>
          <a:bodyPr wrap="square" lIns="0" tIns="0" rIns="0" bIns="0" rtlCol="0"/>
          <a:lstStyle/>
          <a:p>
            <a:endParaRPr/>
          </a:p>
        </p:txBody>
      </p:sp>
      <p:sp>
        <p:nvSpPr>
          <p:cNvPr id="99" name="object 99"/>
          <p:cNvSpPr/>
          <p:nvPr/>
        </p:nvSpPr>
        <p:spPr>
          <a:xfrm>
            <a:off x="2857881" y="2358009"/>
            <a:ext cx="71755" cy="213836"/>
          </a:xfrm>
          <a:custGeom>
            <a:avLst/>
            <a:gdLst/>
            <a:ahLst/>
            <a:cxnLst/>
            <a:rect l="l" t="t" r="r" b="b"/>
            <a:pathLst>
              <a:path w="71755" h="285114">
                <a:moveTo>
                  <a:pt x="71246" y="0"/>
                </a:moveTo>
                <a:lnTo>
                  <a:pt x="0" y="71247"/>
                </a:lnTo>
                <a:lnTo>
                  <a:pt x="0" y="284988"/>
                </a:lnTo>
                <a:lnTo>
                  <a:pt x="71246" y="213740"/>
                </a:lnTo>
                <a:lnTo>
                  <a:pt x="71246" y="0"/>
                </a:lnTo>
                <a:close/>
              </a:path>
            </a:pathLst>
          </a:custGeom>
          <a:solidFill>
            <a:srgbClr val="C8ADA4"/>
          </a:solidFill>
        </p:spPr>
        <p:txBody>
          <a:bodyPr wrap="square" lIns="0" tIns="0" rIns="0" bIns="0" rtlCol="0"/>
          <a:lstStyle/>
          <a:p>
            <a:endParaRPr/>
          </a:p>
        </p:txBody>
      </p:sp>
      <p:sp>
        <p:nvSpPr>
          <p:cNvPr id="100" name="object 100"/>
          <p:cNvSpPr/>
          <p:nvPr/>
        </p:nvSpPr>
        <p:spPr>
          <a:xfrm>
            <a:off x="2357627" y="2358009"/>
            <a:ext cx="571500" cy="53816"/>
          </a:xfrm>
          <a:custGeom>
            <a:avLst/>
            <a:gdLst/>
            <a:ahLst/>
            <a:cxnLst/>
            <a:rect l="l" t="t" r="r" b="b"/>
            <a:pathLst>
              <a:path w="571500" h="71755">
                <a:moveTo>
                  <a:pt x="571500" y="0"/>
                </a:moveTo>
                <a:lnTo>
                  <a:pt x="71247" y="0"/>
                </a:lnTo>
                <a:lnTo>
                  <a:pt x="0" y="71247"/>
                </a:lnTo>
                <a:lnTo>
                  <a:pt x="500253" y="71247"/>
                </a:lnTo>
                <a:lnTo>
                  <a:pt x="571500" y="0"/>
                </a:lnTo>
                <a:close/>
              </a:path>
            </a:pathLst>
          </a:custGeom>
          <a:solidFill>
            <a:srgbClr val="FADFD6"/>
          </a:solidFill>
        </p:spPr>
        <p:txBody>
          <a:bodyPr wrap="square" lIns="0" tIns="0" rIns="0" bIns="0" rtlCol="0"/>
          <a:lstStyle/>
          <a:p>
            <a:endParaRPr/>
          </a:p>
        </p:txBody>
      </p:sp>
      <p:sp>
        <p:nvSpPr>
          <p:cNvPr id="101" name="object 101"/>
          <p:cNvSpPr/>
          <p:nvPr/>
        </p:nvSpPr>
        <p:spPr>
          <a:xfrm>
            <a:off x="2357627" y="2358009"/>
            <a:ext cx="571500" cy="213836"/>
          </a:xfrm>
          <a:custGeom>
            <a:avLst/>
            <a:gdLst/>
            <a:ahLst/>
            <a:cxnLst/>
            <a:rect l="l" t="t" r="r" b="b"/>
            <a:pathLst>
              <a:path w="571500" h="285114">
                <a:moveTo>
                  <a:pt x="0" y="71247"/>
                </a:moveTo>
                <a:lnTo>
                  <a:pt x="71247" y="0"/>
                </a:lnTo>
                <a:lnTo>
                  <a:pt x="571500" y="0"/>
                </a:lnTo>
                <a:lnTo>
                  <a:pt x="571500" y="213740"/>
                </a:lnTo>
                <a:lnTo>
                  <a:pt x="500253" y="284988"/>
                </a:lnTo>
                <a:lnTo>
                  <a:pt x="0" y="284988"/>
                </a:lnTo>
                <a:lnTo>
                  <a:pt x="0" y="71247"/>
                </a:lnTo>
                <a:close/>
              </a:path>
            </a:pathLst>
          </a:custGeom>
          <a:ln w="15240">
            <a:solidFill>
              <a:srgbClr val="9B310D"/>
            </a:solidFill>
          </a:ln>
        </p:spPr>
        <p:txBody>
          <a:bodyPr wrap="square" lIns="0" tIns="0" rIns="0" bIns="0" rtlCol="0"/>
          <a:lstStyle/>
          <a:p>
            <a:endParaRPr/>
          </a:p>
        </p:txBody>
      </p:sp>
      <p:sp>
        <p:nvSpPr>
          <p:cNvPr id="102" name="object 102"/>
          <p:cNvSpPr/>
          <p:nvPr/>
        </p:nvSpPr>
        <p:spPr>
          <a:xfrm>
            <a:off x="2357627" y="2358009"/>
            <a:ext cx="571500" cy="53816"/>
          </a:xfrm>
          <a:custGeom>
            <a:avLst/>
            <a:gdLst/>
            <a:ahLst/>
            <a:cxnLst/>
            <a:rect l="l" t="t" r="r" b="b"/>
            <a:pathLst>
              <a:path w="571500" h="71755">
                <a:moveTo>
                  <a:pt x="0" y="71247"/>
                </a:moveTo>
                <a:lnTo>
                  <a:pt x="500253" y="71247"/>
                </a:lnTo>
                <a:lnTo>
                  <a:pt x="571500" y="0"/>
                </a:lnTo>
              </a:path>
            </a:pathLst>
          </a:custGeom>
          <a:ln w="15240">
            <a:solidFill>
              <a:srgbClr val="9B310D"/>
            </a:solidFill>
          </a:ln>
        </p:spPr>
        <p:txBody>
          <a:bodyPr wrap="square" lIns="0" tIns="0" rIns="0" bIns="0" rtlCol="0"/>
          <a:lstStyle/>
          <a:p>
            <a:endParaRPr/>
          </a:p>
        </p:txBody>
      </p:sp>
      <p:sp>
        <p:nvSpPr>
          <p:cNvPr id="103" name="object 103"/>
          <p:cNvSpPr/>
          <p:nvPr/>
        </p:nvSpPr>
        <p:spPr>
          <a:xfrm>
            <a:off x="2857881" y="2196846"/>
            <a:ext cx="71755" cy="213836"/>
          </a:xfrm>
          <a:custGeom>
            <a:avLst/>
            <a:gdLst/>
            <a:ahLst/>
            <a:cxnLst/>
            <a:rect l="l" t="t" r="r" b="b"/>
            <a:pathLst>
              <a:path w="71755" h="285114">
                <a:moveTo>
                  <a:pt x="71246" y="0"/>
                </a:moveTo>
                <a:lnTo>
                  <a:pt x="0" y="71247"/>
                </a:lnTo>
                <a:lnTo>
                  <a:pt x="0" y="284988"/>
                </a:lnTo>
                <a:lnTo>
                  <a:pt x="71246" y="213741"/>
                </a:lnTo>
                <a:lnTo>
                  <a:pt x="71246" y="0"/>
                </a:lnTo>
                <a:close/>
              </a:path>
            </a:pathLst>
          </a:custGeom>
          <a:solidFill>
            <a:srgbClr val="C8ADA4"/>
          </a:solidFill>
        </p:spPr>
        <p:txBody>
          <a:bodyPr wrap="square" lIns="0" tIns="0" rIns="0" bIns="0" rtlCol="0"/>
          <a:lstStyle/>
          <a:p>
            <a:endParaRPr/>
          </a:p>
        </p:txBody>
      </p:sp>
      <p:sp>
        <p:nvSpPr>
          <p:cNvPr id="104" name="object 104"/>
          <p:cNvSpPr/>
          <p:nvPr/>
        </p:nvSpPr>
        <p:spPr>
          <a:xfrm>
            <a:off x="2357627" y="2196846"/>
            <a:ext cx="571500" cy="53816"/>
          </a:xfrm>
          <a:custGeom>
            <a:avLst/>
            <a:gdLst/>
            <a:ahLst/>
            <a:cxnLst/>
            <a:rect l="l" t="t" r="r" b="b"/>
            <a:pathLst>
              <a:path w="571500" h="71755">
                <a:moveTo>
                  <a:pt x="571500" y="0"/>
                </a:moveTo>
                <a:lnTo>
                  <a:pt x="71247" y="0"/>
                </a:lnTo>
                <a:lnTo>
                  <a:pt x="0" y="71247"/>
                </a:lnTo>
                <a:lnTo>
                  <a:pt x="500253" y="71247"/>
                </a:lnTo>
                <a:lnTo>
                  <a:pt x="571500" y="0"/>
                </a:lnTo>
                <a:close/>
              </a:path>
            </a:pathLst>
          </a:custGeom>
          <a:solidFill>
            <a:srgbClr val="FADFD6"/>
          </a:solidFill>
        </p:spPr>
        <p:txBody>
          <a:bodyPr wrap="square" lIns="0" tIns="0" rIns="0" bIns="0" rtlCol="0"/>
          <a:lstStyle/>
          <a:p>
            <a:endParaRPr/>
          </a:p>
        </p:txBody>
      </p:sp>
      <p:sp>
        <p:nvSpPr>
          <p:cNvPr id="105" name="object 105"/>
          <p:cNvSpPr/>
          <p:nvPr/>
        </p:nvSpPr>
        <p:spPr>
          <a:xfrm>
            <a:off x="2357627" y="2196846"/>
            <a:ext cx="571500" cy="213836"/>
          </a:xfrm>
          <a:custGeom>
            <a:avLst/>
            <a:gdLst/>
            <a:ahLst/>
            <a:cxnLst/>
            <a:rect l="l" t="t" r="r" b="b"/>
            <a:pathLst>
              <a:path w="571500" h="285114">
                <a:moveTo>
                  <a:pt x="0" y="71247"/>
                </a:moveTo>
                <a:lnTo>
                  <a:pt x="71247" y="0"/>
                </a:lnTo>
                <a:lnTo>
                  <a:pt x="571500" y="0"/>
                </a:lnTo>
                <a:lnTo>
                  <a:pt x="571500" y="213741"/>
                </a:lnTo>
                <a:lnTo>
                  <a:pt x="500253" y="284988"/>
                </a:lnTo>
                <a:lnTo>
                  <a:pt x="0" y="284988"/>
                </a:lnTo>
                <a:lnTo>
                  <a:pt x="0" y="71247"/>
                </a:lnTo>
                <a:close/>
              </a:path>
            </a:pathLst>
          </a:custGeom>
          <a:ln w="15240">
            <a:solidFill>
              <a:srgbClr val="9B310D"/>
            </a:solidFill>
          </a:ln>
        </p:spPr>
        <p:txBody>
          <a:bodyPr wrap="square" lIns="0" tIns="0" rIns="0" bIns="0" rtlCol="0"/>
          <a:lstStyle/>
          <a:p>
            <a:endParaRPr/>
          </a:p>
        </p:txBody>
      </p:sp>
      <p:sp>
        <p:nvSpPr>
          <p:cNvPr id="106" name="object 106"/>
          <p:cNvSpPr/>
          <p:nvPr/>
        </p:nvSpPr>
        <p:spPr>
          <a:xfrm>
            <a:off x="2357627" y="2196846"/>
            <a:ext cx="571500" cy="53816"/>
          </a:xfrm>
          <a:custGeom>
            <a:avLst/>
            <a:gdLst/>
            <a:ahLst/>
            <a:cxnLst/>
            <a:rect l="l" t="t" r="r" b="b"/>
            <a:pathLst>
              <a:path w="571500" h="71755">
                <a:moveTo>
                  <a:pt x="0" y="71247"/>
                </a:moveTo>
                <a:lnTo>
                  <a:pt x="500253" y="71247"/>
                </a:lnTo>
                <a:lnTo>
                  <a:pt x="571500" y="0"/>
                </a:lnTo>
              </a:path>
            </a:pathLst>
          </a:custGeom>
          <a:ln w="15240">
            <a:solidFill>
              <a:srgbClr val="9B310D"/>
            </a:solidFill>
          </a:ln>
        </p:spPr>
        <p:txBody>
          <a:bodyPr wrap="square" lIns="0" tIns="0" rIns="0" bIns="0" rtlCol="0"/>
          <a:lstStyle/>
          <a:p>
            <a:endParaRPr/>
          </a:p>
        </p:txBody>
      </p:sp>
      <p:sp>
        <p:nvSpPr>
          <p:cNvPr id="107" name="object 107"/>
          <p:cNvSpPr/>
          <p:nvPr/>
        </p:nvSpPr>
        <p:spPr>
          <a:xfrm>
            <a:off x="2857501" y="2035683"/>
            <a:ext cx="71755" cy="215265"/>
          </a:xfrm>
          <a:custGeom>
            <a:avLst/>
            <a:gdLst/>
            <a:ahLst/>
            <a:cxnLst/>
            <a:rect l="l" t="t" r="r" b="b"/>
            <a:pathLst>
              <a:path w="71755" h="287019">
                <a:moveTo>
                  <a:pt x="71627" y="0"/>
                </a:moveTo>
                <a:lnTo>
                  <a:pt x="0" y="71627"/>
                </a:lnTo>
                <a:lnTo>
                  <a:pt x="0" y="286511"/>
                </a:lnTo>
                <a:lnTo>
                  <a:pt x="71627" y="214883"/>
                </a:lnTo>
                <a:lnTo>
                  <a:pt x="71627" y="0"/>
                </a:lnTo>
                <a:close/>
              </a:path>
            </a:pathLst>
          </a:custGeom>
          <a:solidFill>
            <a:srgbClr val="C8ADA4"/>
          </a:solidFill>
        </p:spPr>
        <p:txBody>
          <a:bodyPr wrap="square" lIns="0" tIns="0" rIns="0" bIns="0" rtlCol="0"/>
          <a:lstStyle/>
          <a:p>
            <a:endParaRPr/>
          </a:p>
        </p:txBody>
      </p:sp>
      <p:sp>
        <p:nvSpPr>
          <p:cNvPr id="108" name="object 108"/>
          <p:cNvSpPr/>
          <p:nvPr/>
        </p:nvSpPr>
        <p:spPr>
          <a:xfrm>
            <a:off x="2357627" y="2035684"/>
            <a:ext cx="571500" cy="53816"/>
          </a:xfrm>
          <a:custGeom>
            <a:avLst/>
            <a:gdLst/>
            <a:ahLst/>
            <a:cxnLst/>
            <a:rect l="l" t="t" r="r" b="b"/>
            <a:pathLst>
              <a:path w="571500" h="71755">
                <a:moveTo>
                  <a:pt x="571500" y="0"/>
                </a:moveTo>
                <a:lnTo>
                  <a:pt x="71628" y="0"/>
                </a:lnTo>
                <a:lnTo>
                  <a:pt x="0" y="71627"/>
                </a:lnTo>
                <a:lnTo>
                  <a:pt x="499872" y="71627"/>
                </a:lnTo>
                <a:lnTo>
                  <a:pt x="571500" y="0"/>
                </a:lnTo>
                <a:close/>
              </a:path>
            </a:pathLst>
          </a:custGeom>
          <a:solidFill>
            <a:srgbClr val="FADFD6"/>
          </a:solidFill>
        </p:spPr>
        <p:txBody>
          <a:bodyPr wrap="square" lIns="0" tIns="0" rIns="0" bIns="0" rtlCol="0"/>
          <a:lstStyle/>
          <a:p>
            <a:endParaRPr/>
          </a:p>
        </p:txBody>
      </p:sp>
      <p:sp>
        <p:nvSpPr>
          <p:cNvPr id="109" name="object 109"/>
          <p:cNvSpPr/>
          <p:nvPr/>
        </p:nvSpPr>
        <p:spPr>
          <a:xfrm>
            <a:off x="2357627" y="2035683"/>
            <a:ext cx="571500" cy="215265"/>
          </a:xfrm>
          <a:custGeom>
            <a:avLst/>
            <a:gdLst/>
            <a:ahLst/>
            <a:cxnLst/>
            <a:rect l="l" t="t" r="r" b="b"/>
            <a:pathLst>
              <a:path w="571500" h="287019">
                <a:moveTo>
                  <a:pt x="0" y="71627"/>
                </a:moveTo>
                <a:lnTo>
                  <a:pt x="71628" y="0"/>
                </a:lnTo>
                <a:lnTo>
                  <a:pt x="571500" y="0"/>
                </a:lnTo>
                <a:lnTo>
                  <a:pt x="571500" y="214883"/>
                </a:lnTo>
                <a:lnTo>
                  <a:pt x="499872" y="286511"/>
                </a:lnTo>
                <a:lnTo>
                  <a:pt x="0" y="286511"/>
                </a:lnTo>
                <a:lnTo>
                  <a:pt x="0" y="71627"/>
                </a:lnTo>
                <a:close/>
              </a:path>
            </a:pathLst>
          </a:custGeom>
          <a:ln w="15240">
            <a:solidFill>
              <a:srgbClr val="9B310D"/>
            </a:solidFill>
          </a:ln>
        </p:spPr>
        <p:txBody>
          <a:bodyPr wrap="square" lIns="0" tIns="0" rIns="0" bIns="0" rtlCol="0"/>
          <a:lstStyle/>
          <a:p>
            <a:endParaRPr/>
          </a:p>
        </p:txBody>
      </p:sp>
      <p:sp>
        <p:nvSpPr>
          <p:cNvPr id="110" name="object 110"/>
          <p:cNvSpPr/>
          <p:nvPr/>
        </p:nvSpPr>
        <p:spPr>
          <a:xfrm>
            <a:off x="2357627" y="2035684"/>
            <a:ext cx="571500" cy="53816"/>
          </a:xfrm>
          <a:custGeom>
            <a:avLst/>
            <a:gdLst/>
            <a:ahLst/>
            <a:cxnLst/>
            <a:rect l="l" t="t" r="r" b="b"/>
            <a:pathLst>
              <a:path w="571500" h="71755">
                <a:moveTo>
                  <a:pt x="0" y="71627"/>
                </a:moveTo>
                <a:lnTo>
                  <a:pt x="499872" y="71627"/>
                </a:lnTo>
                <a:lnTo>
                  <a:pt x="571500" y="0"/>
                </a:lnTo>
              </a:path>
            </a:pathLst>
          </a:custGeom>
          <a:ln w="15239">
            <a:solidFill>
              <a:srgbClr val="9B310D"/>
            </a:solidFill>
          </a:ln>
        </p:spPr>
        <p:txBody>
          <a:bodyPr wrap="square" lIns="0" tIns="0" rIns="0" bIns="0" rtlCol="0"/>
          <a:lstStyle/>
          <a:p>
            <a:endParaRPr/>
          </a:p>
        </p:txBody>
      </p:sp>
      <p:sp>
        <p:nvSpPr>
          <p:cNvPr id="111" name="object 111"/>
          <p:cNvSpPr/>
          <p:nvPr/>
        </p:nvSpPr>
        <p:spPr>
          <a:xfrm>
            <a:off x="2857881" y="1875663"/>
            <a:ext cx="71755" cy="213836"/>
          </a:xfrm>
          <a:custGeom>
            <a:avLst/>
            <a:gdLst/>
            <a:ahLst/>
            <a:cxnLst/>
            <a:rect l="l" t="t" r="r" b="b"/>
            <a:pathLst>
              <a:path w="71755" h="285114">
                <a:moveTo>
                  <a:pt x="71246" y="0"/>
                </a:moveTo>
                <a:lnTo>
                  <a:pt x="0" y="71246"/>
                </a:lnTo>
                <a:lnTo>
                  <a:pt x="0" y="284988"/>
                </a:lnTo>
                <a:lnTo>
                  <a:pt x="71246" y="213740"/>
                </a:lnTo>
                <a:lnTo>
                  <a:pt x="71246" y="0"/>
                </a:lnTo>
                <a:close/>
              </a:path>
            </a:pathLst>
          </a:custGeom>
          <a:solidFill>
            <a:srgbClr val="C8ADA4"/>
          </a:solidFill>
        </p:spPr>
        <p:txBody>
          <a:bodyPr wrap="square" lIns="0" tIns="0" rIns="0" bIns="0" rtlCol="0"/>
          <a:lstStyle/>
          <a:p>
            <a:endParaRPr/>
          </a:p>
        </p:txBody>
      </p:sp>
      <p:sp>
        <p:nvSpPr>
          <p:cNvPr id="112" name="object 112"/>
          <p:cNvSpPr/>
          <p:nvPr/>
        </p:nvSpPr>
        <p:spPr>
          <a:xfrm>
            <a:off x="2357627" y="1875663"/>
            <a:ext cx="571500" cy="53816"/>
          </a:xfrm>
          <a:custGeom>
            <a:avLst/>
            <a:gdLst/>
            <a:ahLst/>
            <a:cxnLst/>
            <a:rect l="l" t="t" r="r" b="b"/>
            <a:pathLst>
              <a:path w="571500" h="71755">
                <a:moveTo>
                  <a:pt x="571500" y="0"/>
                </a:moveTo>
                <a:lnTo>
                  <a:pt x="71247" y="0"/>
                </a:lnTo>
                <a:lnTo>
                  <a:pt x="0" y="71246"/>
                </a:lnTo>
                <a:lnTo>
                  <a:pt x="500253" y="71246"/>
                </a:lnTo>
                <a:lnTo>
                  <a:pt x="571500" y="0"/>
                </a:lnTo>
                <a:close/>
              </a:path>
            </a:pathLst>
          </a:custGeom>
          <a:solidFill>
            <a:srgbClr val="FADFD6"/>
          </a:solidFill>
        </p:spPr>
        <p:txBody>
          <a:bodyPr wrap="square" lIns="0" tIns="0" rIns="0" bIns="0" rtlCol="0"/>
          <a:lstStyle/>
          <a:p>
            <a:endParaRPr/>
          </a:p>
        </p:txBody>
      </p:sp>
      <p:sp>
        <p:nvSpPr>
          <p:cNvPr id="113" name="object 113"/>
          <p:cNvSpPr/>
          <p:nvPr/>
        </p:nvSpPr>
        <p:spPr>
          <a:xfrm>
            <a:off x="2357627" y="1875663"/>
            <a:ext cx="571500" cy="213836"/>
          </a:xfrm>
          <a:custGeom>
            <a:avLst/>
            <a:gdLst/>
            <a:ahLst/>
            <a:cxnLst/>
            <a:rect l="l" t="t" r="r" b="b"/>
            <a:pathLst>
              <a:path w="571500" h="285114">
                <a:moveTo>
                  <a:pt x="0" y="71246"/>
                </a:moveTo>
                <a:lnTo>
                  <a:pt x="71247" y="0"/>
                </a:lnTo>
                <a:lnTo>
                  <a:pt x="571500" y="0"/>
                </a:lnTo>
                <a:lnTo>
                  <a:pt x="571500" y="213740"/>
                </a:lnTo>
                <a:lnTo>
                  <a:pt x="500253" y="284988"/>
                </a:lnTo>
                <a:lnTo>
                  <a:pt x="0" y="284988"/>
                </a:lnTo>
                <a:lnTo>
                  <a:pt x="0" y="71246"/>
                </a:lnTo>
                <a:close/>
              </a:path>
            </a:pathLst>
          </a:custGeom>
          <a:ln w="15240">
            <a:solidFill>
              <a:srgbClr val="9B310D"/>
            </a:solidFill>
          </a:ln>
        </p:spPr>
        <p:txBody>
          <a:bodyPr wrap="square" lIns="0" tIns="0" rIns="0" bIns="0" rtlCol="0"/>
          <a:lstStyle/>
          <a:p>
            <a:endParaRPr/>
          </a:p>
        </p:txBody>
      </p:sp>
      <p:sp>
        <p:nvSpPr>
          <p:cNvPr id="114" name="object 114"/>
          <p:cNvSpPr/>
          <p:nvPr/>
        </p:nvSpPr>
        <p:spPr>
          <a:xfrm>
            <a:off x="2357627" y="1875663"/>
            <a:ext cx="571500" cy="53816"/>
          </a:xfrm>
          <a:custGeom>
            <a:avLst/>
            <a:gdLst/>
            <a:ahLst/>
            <a:cxnLst/>
            <a:rect l="l" t="t" r="r" b="b"/>
            <a:pathLst>
              <a:path w="571500" h="71755">
                <a:moveTo>
                  <a:pt x="0" y="71246"/>
                </a:moveTo>
                <a:lnTo>
                  <a:pt x="500253" y="71246"/>
                </a:lnTo>
                <a:lnTo>
                  <a:pt x="571500" y="0"/>
                </a:lnTo>
              </a:path>
            </a:pathLst>
          </a:custGeom>
          <a:ln w="15240">
            <a:solidFill>
              <a:srgbClr val="9B310D"/>
            </a:solidFill>
          </a:ln>
        </p:spPr>
        <p:txBody>
          <a:bodyPr wrap="square" lIns="0" tIns="0" rIns="0" bIns="0" rtlCol="0"/>
          <a:lstStyle/>
          <a:p>
            <a:endParaRPr/>
          </a:p>
        </p:txBody>
      </p:sp>
      <p:sp>
        <p:nvSpPr>
          <p:cNvPr id="115" name="object 115"/>
          <p:cNvSpPr/>
          <p:nvPr/>
        </p:nvSpPr>
        <p:spPr>
          <a:xfrm>
            <a:off x="4287012" y="1339595"/>
            <a:ext cx="2143125" cy="622935"/>
          </a:xfrm>
          <a:custGeom>
            <a:avLst/>
            <a:gdLst/>
            <a:ahLst/>
            <a:cxnLst/>
            <a:rect l="l" t="t" r="r" b="b"/>
            <a:pathLst>
              <a:path w="2143125" h="830580">
                <a:moveTo>
                  <a:pt x="0" y="830580"/>
                </a:moveTo>
                <a:lnTo>
                  <a:pt x="2142743" y="830580"/>
                </a:lnTo>
                <a:lnTo>
                  <a:pt x="2142743" y="0"/>
                </a:lnTo>
                <a:lnTo>
                  <a:pt x="0" y="0"/>
                </a:lnTo>
                <a:lnTo>
                  <a:pt x="0" y="830580"/>
                </a:lnTo>
                <a:close/>
              </a:path>
            </a:pathLst>
          </a:custGeom>
          <a:ln w="15240">
            <a:solidFill>
              <a:srgbClr val="D24717"/>
            </a:solidFill>
          </a:ln>
        </p:spPr>
        <p:txBody>
          <a:bodyPr wrap="square" lIns="0" tIns="0" rIns="0" bIns="0" rtlCol="0"/>
          <a:lstStyle/>
          <a:p>
            <a:endParaRPr/>
          </a:p>
        </p:txBody>
      </p:sp>
      <p:sp>
        <p:nvSpPr>
          <p:cNvPr id="116" name="object 116"/>
          <p:cNvSpPr/>
          <p:nvPr/>
        </p:nvSpPr>
        <p:spPr>
          <a:xfrm>
            <a:off x="143256" y="4125087"/>
            <a:ext cx="1214755" cy="482441"/>
          </a:xfrm>
          <a:custGeom>
            <a:avLst/>
            <a:gdLst/>
            <a:ahLst/>
            <a:cxnLst/>
            <a:rect l="l" t="t" r="r" b="b"/>
            <a:pathLst>
              <a:path w="1214755" h="643254">
                <a:moveTo>
                  <a:pt x="0" y="643128"/>
                </a:moveTo>
                <a:lnTo>
                  <a:pt x="1214628" y="643128"/>
                </a:lnTo>
                <a:lnTo>
                  <a:pt x="1214628" y="0"/>
                </a:lnTo>
                <a:lnTo>
                  <a:pt x="0" y="0"/>
                </a:lnTo>
                <a:lnTo>
                  <a:pt x="0" y="643128"/>
                </a:lnTo>
                <a:close/>
              </a:path>
            </a:pathLst>
          </a:custGeom>
          <a:solidFill>
            <a:srgbClr val="E8DEDE"/>
          </a:solidFill>
        </p:spPr>
        <p:txBody>
          <a:bodyPr wrap="square" lIns="0" tIns="0" rIns="0" bIns="0" rtlCol="0"/>
          <a:lstStyle/>
          <a:p>
            <a:endParaRPr/>
          </a:p>
        </p:txBody>
      </p:sp>
      <p:sp>
        <p:nvSpPr>
          <p:cNvPr id="117" name="object 117"/>
          <p:cNvSpPr/>
          <p:nvPr/>
        </p:nvSpPr>
        <p:spPr>
          <a:xfrm>
            <a:off x="143256" y="4125087"/>
            <a:ext cx="1214755" cy="482441"/>
          </a:xfrm>
          <a:custGeom>
            <a:avLst/>
            <a:gdLst/>
            <a:ahLst/>
            <a:cxnLst/>
            <a:rect l="l" t="t" r="r" b="b"/>
            <a:pathLst>
              <a:path w="1214755" h="643254">
                <a:moveTo>
                  <a:pt x="0" y="643128"/>
                </a:moveTo>
                <a:lnTo>
                  <a:pt x="1214628" y="643128"/>
                </a:lnTo>
                <a:lnTo>
                  <a:pt x="1214628" y="0"/>
                </a:lnTo>
                <a:lnTo>
                  <a:pt x="0" y="0"/>
                </a:lnTo>
                <a:lnTo>
                  <a:pt x="0" y="643128"/>
                </a:lnTo>
                <a:close/>
              </a:path>
            </a:pathLst>
          </a:custGeom>
          <a:ln w="15240">
            <a:solidFill>
              <a:srgbClr val="000000"/>
            </a:solidFill>
          </a:ln>
        </p:spPr>
        <p:txBody>
          <a:bodyPr wrap="square" lIns="0" tIns="0" rIns="0" bIns="0" rtlCol="0"/>
          <a:lstStyle/>
          <a:p>
            <a:endParaRPr/>
          </a:p>
        </p:txBody>
      </p:sp>
      <p:sp>
        <p:nvSpPr>
          <p:cNvPr id="118" name="object 118"/>
          <p:cNvSpPr/>
          <p:nvPr/>
        </p:nvSpPr>
        <p:spPr>
          <a:xfrm>
            <a:off x="856348" y="4075653"/>
            <a:ext cx="36830" cy="55721"/>
          </a:xfrm>
          <a:custGeom>
            <a:avLst/>
            <a:gdLst/>
            <a:ahLst/>
            <a:cxnLst/>
            <a:rect l="l" t="t" r="r" b="b"/>
            <a:pathLst>
              <a:path w="36830" h="74295">
                <a:moveTo>
                  <a:pt x="0" y="73787"/>
                </a:moveTo>
                <a:lnTo>
                  <a:pt x="36499" y="0"/>
                </a:lnTo>
              </a:path>
            </a:pathLst>
          </a:custGeom>
          <a:ln w="15240">
            <a:solidFill>
              <a:srgbClr val="000000"/>
            </a:solidFill>
          </a:ln>
        </p:spPr>
        <p:txBody>
          <a:bodyPr wrap="square" lIns="0" tIns="0" rIns="0" bIns="0" rtlCol="0"/>
          <a:lstStyle/>
          <a:p>
            <a:endParaRPr/>
          </a:p>
        </p:txBody>
      </p:sp>
      <p:sp>
        <p:nvSpPr>
          <p:cNvPr id="119" name="object 119"/>
          <p:cNvSpPr txBox="1"/>
          <p:nvPr/>
        </p:nvSpPr>
        <p:spPr>
          <a:xfrm>
            <a:off x="150877" y="4178808"/>
            <a:ext cx="1199515" cy="520655"/>
          </a:xfrm>
          <a:prstGeom prst="rect">
            <a:avLst/>
          </a:prstGeom>
          <a:solidFill>
            <a:srgbClr val="E8DEDE"/>
          </a:solidFill>
        </p:spPr>
        <p:txBody>
          <a:bodyPr vert="horz" wrap="square" lIns="0" tIns="0" rIns="0" bIns="0" rtlCol="0">
            <a:spAutoFit/>
          </a:bodyPr>
          <a:lstStyle/>
          <a:p>
            <a:pPr algn="ctr">
              <a:lnSpc>
                <a:spcPts val="1860"/>
              </a:lnSpc>
            </a:pPr>
            <a:r>
              <a:rPr sz="1800" spc="-5" dirty="0">
                <a:latin typeface="Calibri"/>
                <a:cs typeface="Calibri"/>
              </a:rPr>
              <a:t>Backlog</a:t>
            </a:r>
            <a:r>
              <a:rPr sz="1800" spc="-25" dirty="0">
                <a:latin typeface="Calibri"/>
                <a:cs typeface="Calibri"/>
              </a:rPr>
              <a:t> </a:t>
            </a:r>
            <a:r>
              <a:rPr sz="1800" dirty="0">
                <a:latin typeface="Calibri"/>
                <a:cs typeface="Calibri"/>
              </a:rPr>
              <a:t>du</a:t>
            </a:r>
            <a:endParaRPr sz="1800">
              <a:latin typeface="Calibri"/>
              <a:cs typeface="Calibri"/>
            </a:endParaRPr>
          </a:p>
          <a:p>
            <a:pPr algn="ctr">
              <a:lnSpc>
                <a:spcPct val="100000"/>
              </a:lnSpc>
            </a:pPr>
            <a:r>
              <a:rPr sz="1800" spc="-10" dirty="0">
                <a:latin typeface="Calibri"/>
                <a:cs typeface="Calibri"/>
              </a:rPr>
              <a:t>produit</a:t>
            </a:r>
            <a:endParaRPr sz="1800">
              <a:latin typeface="Calibri"/>
              <a:cs typeface="Calibri"/>
            </a:endParaRPr>
          </a:p>
        </p:txBody>
      </p:sp>
      <p:sp>
        <p:nvSpPr>
          <p:cNvPr id="120" name="object 120"/>
          <p:cNvSpPr/>
          <p:nvPr/>
        </p:nvSpPr>
        <p:spPr>
          <a:xfrm>
            <a:off x="1857756" y="4125087"/>
            <a:ext cx="1214755" cy="482441"/>
          </a:xfrm>
          <a:custGeom>
            <a:avLst/>
            <a:gdLst/>
            <a:ahLst/>
            <a:cxnLst/>
            <a:rect l="l" t="t" r="r" b="b"/>
            <a:pathLst>
              <a:path w="1214755" h="643254">
                <a:moveTo>
                  <a:pt x="0" y="643128"/>
                </a:moveTo>
                <a:lnTo>
                  <a:pt x="1214628" y="643128"/>
                </a:lnTo>
                <a:lnTo>
                  <a:pt x="1214628" y="0"/>
                </a:lnTo>
                <a:lnTo>
                  <a:pt x="0" y="0"/>
                </a:lnTo>
                <a:lnTo>
                  <a:pt x="0" y="643128"/>
                </a:lnTo>
                <a:close/>
              </a:path>
            </a:pathLst>
          </a:custGeom>
          <a:ln w="15239">
            <a:solidFill>
              <a:srgbClr val="000000"/>
            </a:solidFill>
          </a:ln>
        </p:spPr>
        <p:txBody>
          <a:bodyPr wrap="square" lIns="0" tIns="0" rIns="0" bIns="0" rtlCol="0"/>
          <a:lstStyle/>
          <a:p>
            <a:endParaRPr/>
          </a:p>
        </p:txBody>
      </p:sp>
      <p:sp>
        <p:nvSpPr>
          <p:cNvPr id="121" name="object 121"/>
          <p:cNvSpPr/>
          <p:nvPr/>
        </p:nvSpPr>
        <p:spPr>
          <a:xfrm>
            <a:off x="2570860" y="4075653"/>
            <a:ext cx="36830" cy="55721"/>
          </a:xfrm>
          <a:custGeom>
            <a:avLst/>
            <a:gdLst/>
            <a:ahLst/>
            <a:cxnLst/>
            <a:rect l="l" t="t" r="r" b="b"/>
            <a:pathLst>
              <a:path w="36830" h="74295">
                <a:moveTo>
                  <a:pt x="0" y="73787"/>
                </a:moveTo>
                <a:lnTo>
                  <a:pt x="36449" y="0"/>
                </a:lnTo>
              </a:path>
            </a:pathLst>
          </a:custGeom>
          <a:ln w="15240">
            <a:solidFill>
              <a:srgbClr val="000000"/>
            </a:solidFill>
          </a:ln>
        </p:spPr>
        <p:txBody>
          <a:bodyPr wrap="square" lIns="0" tIns="0" rIns="0" bIns="0" rtlCol="0"/>
          <a:lstStyle/>
          <a:p>
            <a:endParaRPr/>
          </a:p>
        </p:txBody>
      </p:sp>
      <p:sp>
        <p:nvSpPr>
          <p:cNvPr id="122" name="object 122"/>
          <p:cNvSpPr txBox="1"/>
          <p:nvPr/>
        </p:nvSpPr>
        <p:spPr>
          <a:xfrm>
            <a:off x="1960498" y="1416367"/>
            <a:ext cx="4149725" cy="3457357"/>
          </a:xfrm>
          <a:prstGeom prst="rect">
            <a:avLst/>
          </a:prstGeom>
        </p:spPr>
        <p:txBody>
          <a:bodyPr vert="horz" wrap="square" lIns="0" tIns="0" rIns="0" bIns="0" rtlCol="0">
            <a:spAutoFit/>
          </a:bodyPr>
          <a:lstStyle/>
          <a:p>
            <a:pPr marL="2644140" algn="ctr">
              <a:lnSpc>
                <a:spcPts val="2280"/>
              </a:lnSpc>
            </a:pPr>
            <a:r>
              <a:rPr sz="2400" dirty="0">
                <a:latin typeface="Calibri"/>
                <a:cs typeface="Calibri"/>
              </a:rPr>
              <a:t>Mêlée</a:t>
            </a:r>
          </a:p>
          <a:p>
            <a:pPr marL="2643505" algn="ctr">
              <a:lnSpc>
                <a:spcPct val="100000"/>
              </a:lnSpc>
            </a:pPr>
            <a:r>
              <a:rPr sz="2400" spc="-5" dirty="0">
                <a:latin typeface="Calibri"/>
                <a:cs typeface="Calibri"/>
              </a:rPr>
              <a:t>quotidienne</a:t>
            </a:r>
            <a:endParaRPr sz="2400" dirty="0">
              <a:latin typeface="Calibri"/>
              <a:cs typeface="Calibri"/>
            </a:endParaRPr>
          </a:p>
          <a:p>
            <a:pPr>
              <a:lnSpc>
                <a:spcPct val="100000"/>
              </a:lnSpc>
              <a:spcBef>
                <a:spcPts val="25"/>
              </a:spcBef>
            </a:pPr>
            <a:endParaRPr sz="2850" dirty="0">
              <a:latin typeface="Times New Roman"/>
              <a:cs typeface="Times New Roman"/>
            </a:endParaRPr>
          </a:p>
          <a:p>
            <a:pPr marL="2346325">
              <a:lnSpc>
                <a:spcPct val="100000"/>
              </a:lnSpc>
              <a:spcBef>
                <a:spcPts val="5"/>
              </a:spcBef>
            </a:pPr>
            <a:r>
              <a:rPr sz="1400" dirty="0">
                <a:latin typeface="Candara"/>
                <a:cs typeface="Candara"/>
              </a:rPr>
              <a:t>24</a:t>
            </a:r>
            <a:r>
              <a:rPr sz="1400" spc="-5" dirty="0">
                <a:latin typeface="Candara"/>
                <a:cs typeface="Candara"/>
              </a:rPr>
              <a:t> heures</a:t>
            </a:r>
            <a:endParaRPr sz="1400" dirty="0">
              <a:latin typeface="Candara"/>
              <a:cs typeface="Candara"/>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25"/>
              </a:spcBef>
            </a:pPr>
            <a:endParaRPr sz="1300" dirty="0">
              <a:latin typeface="Times New Roman"/>
              <a:cs typeface="Times New Roman"/>
            </a:endParaRPr>
          </a:p>
          <a:p>
            <a:pPr marL="2203450">
              <a:lnSpc>
                <a:spcPct val="100000"/>
              </a:lnSpc>
            </a:pPr>
            <a:r>
              <a:rPr sz="1400" dirty="0">
                <a:latin typeface="Candara"/>
                <a:cs typeface="Candara"/>
              </a:rPr>
              <a:t>2 – 4</a:t>
            </a:r>
            <a:r>
              <a:rPr sz="1400" spc="-25" dirty="0">
                <a:latin typeface="Candara"/>
                <a:cs typeface="Candara"/>
              </a:rPr>
              <a:t> </a:t>
            </a:r>
            <a:r>
              <a:rPr sz="1400" spc="-5" dirty="0">
                <a:latin typeface="Candara"/>
                <a:cs typeface="Candara"/>
              </a:rPr>
              <a:t>semaines</a:t>
            </a:r>
            <a:endParaRPr sz="1400" dirty="0">
              <a:latin typeface="Candara"/>
              <a:cs typeface="Candara"/>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p:txBody>
      </p:sp>
      <p:sp>
        <p:nvSpPr>
          <p:cNvPr id="123" name="object 123"/>
          <p:cNvSpPr/>
          <p:nvPr/>
        </p:nvSpPr>
        <p:spPr>
          <a:xfrm>
            <a:off x="7525512" y="4178808"/>
            <a:ext cx="1047115" cy="375285"/>
          </a:xfrm>
          <a:custGeom>
            <a:avLst/>
            <a:gdLst/>
            <a:ahLst/>
            <a:cxnLst/>
            <a:rect l="l" t="t" r="r" b="b"/>
            <a:pathLst>
              <a:path w="1047115" h="500379">
                <a:moveTo>
                  <a:pt x="0" y="499871"/>
                </a:moveTo>
                <a:lnTo>
                  <a:pt x="1046988" y="499871"/>
                </a:lnTo>
                <a:lnTo>
                  <a:pt x="1046988" y="0"/>
                </a:lnTo>
                <a:lnTo>
                  <a:pt x="0" y="0"/>
                </a:lnTo>
                <a:lnTo>
                  <a:pt x="0" y="499871"/>
                </a:lnTo>
                <a:close/>
              </a:path>
            </a:pathLst>
          </a:custGeom>
          <a:solidFill>
            <a:srgbClr val="E8DEDE"/>
          </a:solidFill>
        </p:spPr>
        <p:txBody>
          <a:bodyPr wrap="square" lIns="0" tIns="0" rIns="0" bIns="0" rtlCol="0"/>
          <a:lstStyle/>
          <a:p>
            <a:endParaRPr/>
          </a:p>
        </p:txBody>
      </p:sp>
      <p:sp>
        <p:nvSpPr>
          <p:cNvPr id="124" name="object 124"/>
          <p:cNvSpPr/>
          <p:nvPr/>
        </p:nvSpPr>
        <p:spPr>
          <a:xfrm>
            <a:off x="7357872" y="4178808"/>
            <a:ext cx="1214755" cy="375285"/>
          </a:xfrm>
          <a:custGeom>
            <a:avLst/>
            <a:gdLst/>
            <a:ahLst/>
            <a:cxnLst/>
            <a:rect l="l" t="t" r="r" b="b"/>
            <a:pathLst>
              <a:path w="1214754" h="500379">
                <a:moveTo>
                  <a:pt x="0" y="499871"/>
                </a:moveTo>
                <a:lnTo>
                  <a:pt x="1214627" y="499871"/>
                </a:lnTo>
                <a:lnTo>
                  <a:pt x="1214627" y="0"/>
                </a:lnTo>
                <a:lnTo>
                  <a:pt x="0" y="0"/>
                </a:lnTo>
                <a:lnTo>
                  <a:pt x="0" y="499871"/>
                </a:lnTo>
                <a:close/>
              </a:path>
            </a:pathLst>
          </a:custGeom>
          <a:ln w="15240">
            <a:solidFill>
              <a:srgbClr val="000000"/>
            </a:solidFill>
          </a:ln>
        </p:spPr>
        <p:txBody>
          <a:bodyPr wrap="square" lIns="0" tIns="0" rIns="0" bIns="0" rtlCol="0"/>
          <a:lstStyle/>
          <a:p>
            <a:endParaRPr/>
          </a:p>
        </p:txBody>
      </p:sp>
      <p:sp>
        <p:nvSpPr>
          <p:cNvPr id="125" name="object 125"/>
          <p:cNvSpPr/>
          <p:nvPr/>
        </p:nvSpPr>
        <p:spPr>
          <a:xfrm>
            <a:off x="8070977" y="4140423"/>
            <a:ext cx="36830" cy="43339"/>
          </a:xfrm>
          <a:custGeom>
            <a:avLst/>
            <a:gdLst/>
            <a:ahLst/>
            <a:cxnLst/>
            <a:rect l="l" t="t" r="r" b="b"/>
            <a:pathLst>
              <a:path w="36829" h="57785">
                <a:moveTo>
                  <a:pt x="0" y="57277"/>
                </a:moveTo>
                <a:lnTo>
                  <a:pt x="36449" y="0"/>
                </a:lnTo>
              </a:path>
            </a:pathLst>
          </a:custGeom>
          <a:ln w="15240">
            <a:solidFill>
              <a:srgbClr val="000000"/>
            </a:solidFill>
          </a:ln>
        </p:spPr>
        <p:txBody>
          <a:bodyPr wrap="square" lIns="0" tIns="0" rIns="0" bIns="0" rtlCol="0"/>
          <a:lstStyle/>
          <a:p>
            <a:endParaRPr/>
          </a:p>
        </p:txBody>
      </p:sp>
      <p:sp>
        <p:nvSpPr>
          <p:cNvPr id="126" name="object 126"/>
          <p:cNvSpPr txBox="1"/>
          <p:nvPr/>
        </p:nvSpPr>
        <p:spPr>
          <a:xfrm>
            <a:off x="7612506" y="4243806"/>
            <a:ext cx="708660"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a:t>
            </a:r>
            <a:r>
              <a:rPr sz="1800" spc="-30" dirty="0">
                <a:latin typeface="Calibri"/>
                <a:cs typeface="Calibri"/>
              </a:rPr>
              <a:t>r</a:t>
            </a:r>
            <a:r>
              <a:rPr sz="1800" spc="-5" dirty="0">
                <a:latin typeface="Calibri"/>
                <a:cs typeface="Calibri"/>
              </a:rPr>
              <a:t>oduit</a:t>
            </a:r>
            <a:endParaRPr sz="1800">
              <a:latin typeface="Calibri"/>
              <a:cs typeface="Calibri"/>
            </a:endParaRPr>
          </a:p>
        </p:txBody>
      </p:sp>
      <p:sp>
        <p:nvSpPr>
          <p:cNvPr id="127" name="object 127"/>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28" name="object 128"/>
          <p:cNvSpPr txBox="1"/>
          <p:nvPr/>
        </p:nvSpPr>
        <p:spPr>
          <a:xfrm>
            <a:off x="2096770" y="2004632"/>
            <a:ext cx="5078095" cy="2572499"/>
          </a:xfrm>
          <a:prstGeom prst="rect">
            <a:avLst/>
          </a:prstGeom>
        </p:spPr>
        <p:txBody>
          <a:bodyPr vert="horz" wrap="square" lIns="0" tIns="0" rIns="0" bIns="0" rtlCol="0">
            <a:spAutoFit/>
          </a:bodyPr>
          <a:lstStyle/>
          <a:p>
            <a:pPr>
              <a:lnSpc>
                <a:spcPts val="3420"/>
              </a:lnSpc>
            </a:pPr>
            <a:r>
              <a:rPr sz="3600" spc="-20" dirty="0">
                <a:solidFill>
                  <a:srgbClr val="FFFFFF"/>
                </a:solidFill>
                <a:latin typeface="Calibri"/>
                <a:cs typeface="Calibri"/>
              </a:rPr>
              <a:t>Revue </a:t>
            </a:r>
            <a:r>
              <a:rPr sz="3600" spc="-5" dirty="0">
                <a:solidFill>
                  <a:srgbClr val="FFFFFF"/>
                </a:solidFill>
                <a:latin typeface="Calibri"/>
                <a:cs typeface="Calibri"/>
              </a:rPr>
              <a:t>du</a:t>
            </a:r>
            <a:r>
              <a:rPr sz="3600" spc="-40" dirty="0">
                <a:solidFill>
                  <a:srgbClr val="FFFFFF"/>
                </a:solidFill>
                <a:latin typeface="Calibri"/>
                <a:cs typeface="Calibri"/>
              </a:rPr>
              <a:t> </a:t>
            </a:r>
            <a:r>
              <a:rPr sz="3600" spc="-10" dirty="0">
                <a:solidFill>
                  <a:srgbClr val="FFFFFF"/>
                </a:solidFill>
                <a:latin typeface="Calibri"/>
                <a:cs typeface="Calibri"/>
              </a:rPr>
              <a:t>sprint</a:t>
            </a:r>
            <a:endParaRPr sz="3600">
              <a:latin typeface="Calibri"/>
              <a:cs typeface="Calibri"/>
            </a:endParaRPr>
          </a:p>
          <a:p>
            <a:pPr>
              <a:lnSpc>
                <a:spcPct val="100000"/>
              </a:lnSpc>
              <a:spcBef>
                <a:spcPts val="50"/>
              </a:spcBef>
            </a:pPr>
            <a:endParaRPr sz="3800">
              <a:latin typeface="Times New Roman"/>
              <a:cs typeface="Times New Roman"/>
            </a:endParaRPr>
          </a:p>
          <a:p>
            <a:pPr marL="457200">
              <a:lnSpc>
                <a:spcPct val="100000"/>
              </a:lnSpc>
            </a:pPr>
            <a:r>
              <a:rPr sz="2000" spc="-10" dirty="0">
                <a:solidFill>
                  <a:srgbClr val="FFFFFF"/>
                </a:solidFill>
                <a:latin typeface="Arial"/>
                <a:cs typeface="Arial"/>
              </a:rPr>
              <a:t>•</a:t>
            </a:r>
            <a:r>
              <a:rPr sz="2000" spc="-10" dirty="0">
                <a:solidFill>
                  <a:srgbClr val="FFFFFF"/>
                </a:solidFill>
                <a:latin typeface="Calibri"/>
                <a:cs typeface="Calibri"/>
              </a:rPr>
              <a:t>Présentation </a:t>
            </a:r>
            <a:r>
              <a:rPr sz="2000" spc="-5" dirty="0">
                <a:solidFill>
                  <a:srgbClr val="FFFFFF"/>
                </a:solidFill>
                <a:latin typeface="Calibri"/>
                <a:cs typeface="Calibri"/>
              </a:rPr>
              <a:t>des</a:t>
            </a:r>
            <a:r>
              <a:rPr sz="2000" spc="25" dirty="0">
                <a:solidFill>
                  <a:srgbClr val="FFFFFF"/>
                </a:solidFill>
                <a:latin typeface="Calibri"/>
                <a:cs typeface="Calibri"/>
              </a:rPr>
              <a:t> </a:t>
            </a:r>
            <a:r>
              <a:rPr sz="2000" spc="-5" dirty="0">
                <a:solidFill>
                  <a:srgbClr val="FFFFFF"/>
                </a:solidFill>
                <a:latin typeface="Calibri"/>
                <a:cs typeface="Calibri"/>
              </a:rPr>
              <a:t>nouveautés</a:t>
            </a:r>
            <a:endParaRPr sz="2000">
              <a:latin typeface="Calibri"/>
              <a:cs typeface="Calibri"/>
            </a:endParaRPr>
          </a:p>
          <a:p>
            <a:pPr marL="457200">
              <a:lnSpc>
                <a:spcPct val="100000"/>
              </a:lnSpc>
            </a:pPr>
            <a:r>
              <a:rPr sz="2000" spc="-40" dirty="0">
                <a:solidFill>
                  <a:srgbClr val="FFFFFF"/>
                </a:solidFill>
                <a:latin typeface="Arial"/>
                <a:cs typeface="Arial"/>
              </a:rPr>
              <a:t>•</a:t>
            </a:r>
            <a:r>
              <a:rPr sz="2000" spc="-40" dirty="0">
                <a:solidFill>
                  <a:srgbClr val="FFFFFF"/>
                </a:solidFill>
                <a:latin typeface="Calibri"/>
                <a:cs typeface="Calibri"/>
              </a:rPr>
              <a:t>Tout </a:t>
            </a:r>
            <a:r>
              <a:rPr sz="2000" spc="-5" dirty="0">
                <a:solidFill>
                  <a:srgbClr val="FFFFFF"/>
                </a:solidFill>
                <a:latin typeface="Calibri"/>
                <a:cs typeface="Calibri"/>
              </a:rPr>
              <a:t>le </a:t>
            </a:r>
            <a:r>
              <a:rPr sz="2000" dirty="0">
                <a:solidFill>
                  <a:srgbClr val="FFFFFF"/>
                </a:solidFill>
                <a:latin typeface="Calibri"/>
                <a:cs typeface="Calibri"/>
              </a:rPr>
              <a:t>monde </a:t>
            </a:r>
            <a:r>
              <a:rPr sz="2000" spc="-10" dirty="0">
                <a:solidFill>
                  <a:srgbClr val="FFFFFF"/>
                </a:solidFill>
                <a:latin typeface="Calibri"/>
                <a:cs typeface="Calibri"/>
              </a:rPr>
              <a:t>est</a:t>
            </a:r>
            <a:r>
              <a:rPr sz="2000" spc="35" dirty="0">
                <a:solidFill>
                  <a:srgbClr val="FFFFFF"/>
                </a:solidFill>
                <a:latin typeface="Calibri"/>
                <a:cs typeface="Calibri"/>
              </a:rPr>
              <a:t> </a:t>
            </a:r>
            <a:r>
              <a:rPr sz="2000" spc="-15" dirty="0">
                <a:solidFill>
                  <a:srgbClr val="FFFFFF"/>
                </a:solidFill>
                <a:latin typeface="Calibri"/>
                <a:cs typeface="Calibri"/>
              </a:rPr>
              <a:t>invité</a:t>
            </a:r>
            <a:endParaRPr sz="2000">
              <a:latin typeface="Calibri"/>
              <a:cs typeface="Calibri"/>
            </a:endParaRPr>
          </a:p>
          <a:p>
            <a:pPr marL="457200">
              <a:lnSpc>
                <a:spcPct val="100000"/>
              </a:lnSpc>
            </a:pPr>
            <a:r>
              <a:rPr sz="2000" spc="-40" dirty="0">
                <a:solidFill>
                  <a:srgbClr val="FFFFFF"/>
                </a:solidFill>
                <a:latin typeface="Arial"/>
                <a:cs typeface="Arial"/>
              </a:rPr>
              <a:t>•</a:t>
            </a:r>
            <a:r>
              <a:rPr sz="2000" spc="-40" dirty="0">
                <a:solidFill>
                  <a:srgbClr val="FFFFFF"/>
                </a:solidFill>
                <a:latin typeface="Calibri"/>
                <a:cs typeface="Calibri"/>
              </a:rPr>
              <a:t>Toute </a:t>
            </a:r>
            <a:r>
              <a:rPr sz="2000" spc="-20" dirty="0">
                <a:solidFill>
                  <a:srgbClr val="FFFFFF"/>
                </a:solidFill>
                <a:latin typeface="Calibri"/>
                <a:cs typeface="Calibri"/>
              </a:rPr>
              <a:t>l’équipe </a:t>
            </a:r>
            <a:r>
              <a:rPr sz="2000" spc="-5" dirty="0">
                <a:solidFill>
                  <a:srgbClr val="FFFFFF"/>
                </a:solidFill>
                <a:latin typeface="Calibri"/>
                <a:cs typeface="Calibri"/>
              </a:rPr>
              <a:t>participe </a:t>
            </a:r>
            <a:r>
              <a:rPr sz="2000" dirty="0">
                <a:solidFill>
                  <a:srgbClr val="FFFFFF"/>
                </a:solidFill>
                <a:latin typeface="Calibri"/>
                <a:cs typeface="Calibri"/>
              </a:rPr>
              <a:t>– </a:t>
            </a:r>
            <a:r>
              <a:rPr sz="2000" spc="-5" dirty="0">
                <a:solidFill>
                  <a:srgbClr val="FFFFFF"/>
                </a:solidFill>
                <a:latin typeface="Calibri"/>
                <a:cs typeface="Calibri"/>
              </a:rPr>
              <a:t>pas </a:t>
            </a:r>
            <a:r>
              <a:rPr sz="2000" spc="-10" dirty="0">
                <a:solidFill>
                  <a:srgbClr val="FFFFFF"/>
                </a:solidFill>
                <a:latin typeface="Calibri"/>
                <a:cs typeface="Calibri"/>
              </a:rPr>
              <a:t>juste </a:t>
            </a:r>
            <a:r>
              <a:rPr sz="2000" dirty="0">
                <a:solidFill>
                  <a:srgbClr val="FFFFFF"/>
                </a:solidFill>
                <a:latin typeface="Calibri"/>
                <a:cs typeface="Calibri"/>
              </a:rPr>
              <a:t>le Scrum  </a:t>
            </a:r>
            <a:r>
              <a:rPr sz="2000" spc="-10" dirty="0">
                <a:solidFill>
                  <a:srgbClr val="FFFFFF"/>
                </a:solidFill>
                <a:latin typeface="Calibri"/>
                <a:cs typeface="Calibri"/>
              </a:rPr>
              <a:t>Master</a:t>
            </a:r>
            <a:r>
              <a:rPr sz="2000" spc="5" dirty="0">
                <a:solidFill>
                  <a:srgbClr val="FFFFFF"/>
                </a:solidFill>
                <a:latin typeface="Calibri"/>
                <a:cs typeface="Calibri"/>
              </a:rPr>
              <a:t> </a:t>
            </a:r>
            <a:r>
              <a:rPr sz="2000" dirty="0">
                <a:solidFill>
                  <a:srgbClr val="FFFFFF"/>
                </a:solidFill>
                <a:latin typeface="Calibri"/>
                <a:cs typeface="Calibri"/>
              </a:rPr>
              <a:t>!</a:t>
            </a:r>
            <a:endParaRPr sz="2000">
              <a:latin typeface="Calibri"/>
              <a:cs typeface="Calibri"/>
            </a:endParaRPr>
          </a:p>
          <a:p>
            <a:pPr marL="457200">
              <a:lnSpc>
                <a:spcPct val="100000"/>
              </a:lnSpc>
            </a:pPr>
            <a:r>
              <a:rPr sz="2000" spc="-10" dirty="0">
                <a:solidFill>
                  <a:srgbClr val="FFFFFF"/>
                </a:solidFill>
                <a:latin typeface="Arial"/>
                <a:cs typeface="Arial"/>
              </a:rPr>
              <a:t>•</a:t>
            </a:r>
            <a:r>
              <a:rPr sz="2000" spc="-10" dirty="0">
                <a:solidFill>
                  <a:srgbClr val="FFFFFF"/>
                </a:solidFill>
                <a:latin typeface="Calibri"/>
                <a:cs typeface="Calibri"/>
              </a:rPr>
              <a:t>Informel</a:t>
            </a:r>
            <a:endParaRPr sz="2000">
              <a:latin typeface="Calibri"/>
              <a:cs typeface="Calibri"/>
            </a:endParaRPr>
          </a:p>
        </p:txBody>
      </p:sp>
      <p:sp>
        <p:nvSpPr>
          <p:cNvPr id="129" name="object 129"/>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30" name="object 130"/>
          <p:cNvSpPr txBox="1"/>
          <p:nvPr/>
        </p:nvSpPr>
        <p:spPr>
          <a:xfrm>
            <a:off x="2096770" y="2271807"/>
            <a:ext cx="4532630" cy="1831271"/>
          </a:xfrm>
          <a:prstGeom prst="rect">
            <a:avLst/>
          </a:prstGeom>
        </p:spPr>
        <p:txBody>
          <a:bodyPr vert="horz" wrap="square" lIns="0" tIns="0" rIns="0" bIns="0" rtlCol="0">
            <a:spAutoFit/>
          </a:bodyPr>
          <a:lstStyle/>
          <a:p>
            <a:pPr>
              <a:lnSpc>
                <a:spcPts val="3045"/>
              </a:lnSpc>
            </a:pPr>
            <a:r>
              <a:rPr sz="3200" spc="-15" dirty="0">
                <a:solidFill>
                  <a:srgbClr val="FFFFFF"/>
                </a:solidFill>
                <a:latin typeface="Calibri"/>
                <a:cs typeface="Calibri"/>
              </a:rPr>
              <a:t>Rétrospective </a:t>
            </a:r>
            <a:r>
              <a:rPr sz="3200" spc="-5" dirty="0">
                <a:solidFill>
                  <a:srgbClr val="FFFFFF"/>
                </a:solidFill>
                <a:latin typeface="Calibri"/>
                <a:cs typeface="Calibri"/>
              </a:rPr>
              <a:t>du</a:t>
            </a:r>
            <a:r>
              <a:rPr sz="3200" spc="-10" dirty="0">
                <a:solidFill>
                  <a:srgbClr val="FFFFFF"/>
                </a:solidFill>
                <a:latin typeface="Calibri"/>
                <a:cs typeface="Calibri"/>
              </a:rPr>
              <a:t> sprint</a:t>
            </a:r>
            <a:endParaRPr sz="3200">
              <a:latin typeface="Calibri"/>
              <a:cs typeface="Calibri"/>
            </a:endParaRPr>
          </a:p>
          <a:p>
            <a:pPr>
              <a:lnSpc>
                <a:spcPct val="100000"/>
              </a:lnSpc>
            </a:pPr>
            <a:endParaRPr sz="3400">
              <a:latin typeface="Times New Roman"/>
              <a:cs typeface="Times New Roman"/>
            </a:endParaRPr>
          </a:p>
          <a:p>
            <a:pPr marL="457200">
              <a:lnSpc>
                <a:spcPct val="100000"/>
              </a:lnSpc>
            </a:pPr>
            <a:r>
              <a:rPr sz="2000" spc="-5" dirty="0">
                <a:solidFill>
                  <a:srgbClr val="FFFFFF"/>
                </a:solidFill>
                <a:latin typeface="Arial"/>
                <a:cs typeface="Arial"/>
              </a:rPr>
              <a:t>•</a:t>
            </a:r>
            <a:r>
              <a:rPr sz="2000" spc="-5" dirty="0">
                <a:solidFill>
                  <a:srgbClr val="FFFFFF"/>
                </a:solidFill>
                <a:latin typeface="Calibri"/>
                <a:cs typeface="Calibri"/>
              </a:rPr>
              <a:t>Uniquement </a:t>
            </a:r>
            <a:r>
              <a:rPr sz="2000" spc="-20" dirty="0">
                <a:solidFill>
                  <a:srgbClr val="FFFFFF"/>
                </a:solidFill>
                <a:latin typeface="Calibri"/>
                <a:cs typeface="Calibri"/>
              </a:rPr>
              <a:t>l’équipe</a:t>
            </a:r>
            <a:endParaRPr sz="2000">
              <a:latin typeface="Calibri"/>
              <a:cs typeface="Calibri"/>
            </a:endParaRPr>
          </a:p>
          <a:p>
            <a:pPr marL="457200">
              <a:lnSpc>
                <a:spcPct val="100000"/>
              </a:lnSpc>
              <a:spcBef>
                <a:spcPts val="5"/>
              </a:spcBef>
            </a:pPr>
            <a:r>
              <a:rPr sz="2000" spc="-15" dirty="0">
                <a:solidFill>
                  <a:srgbClr val="FFFFFF"/>
                </a:solidFill>
                <a:latin typeface="Arial"/>
                <a:cs typeface="Arial"/>
              </a:rPr>
              <a:t>•</a:t>
            </a:r>
            <a:r>
              <a:rPr sz="2000" spc="-15" dirty="0">
                <a:solidFill>
                  <a:srgbClr val="FFFFFF"/>
                </a:solidFill>
                <a:latin typeface="Calibri"/>
                <a:cs typeface="Calibri"/>
              </a:rPr>
              <a:t>Constat </a:t>
            </a:r>
            <a:r>
              <a:rPr sz="2000" dirty="0">
                <a:solidFill>
                  <a:srgbClr val="FFFFFF"/>
                </a:solidFill>
                <a:latin typeface="Calibri"/>
                <a:cs typeface="Calibri"/>
              </a:rPr>
              <a:t>de ce qui a bien </a:t>
            </a:r>
            <a:r>
              <a:rPr sz="2000" spc="-5" dirty="0">
                <a:solidFill>
                  <a:srgbClr val="FFFFFF"/>
                </a:solidFill>
                <a:latin typeface="Calibri"/>
                <a:cs typeface="Calibri"/>
              </a:rPr>
              <a:t>ou moins</a:t>
            </a:r>
            <a:r>
              <a:rPr sz="2000" spc="-30" dirty="0">
                <a:solidFill>
                  <a:srgbClr val="FFFFFF"/>
                </a:solidFill>
                <a:latin typeface="Calibri"/>
                <a:cs typeface="Calibri"/>
              </a:rPr>
              <a:t> </a:t>
            </a:r>
            <a:r>
              <a:rPr sz="2000" dirty="0">
                <a:solidFill>
                  <a:srgbClr val="FFFFFF"/>
                </a:solidFill>
                <a:latin typeface="Calibri"/>
                <a:cs typeface="Calibri"/>
              </a:rPr>
              <a:t>bien</a:t>
            </a:r>
            <a:endParaRPr sz="2000">
              <a:latin typeface="Calibri"/>
              <a:cs typeface="Calibri"/>
            </a:endParaRPr>
          </a:p>
          <a:p>
            <a:pPr marL="457200">
              <a:lnSpc>
                <a:spcPct val="100000"/>
              </a:lnSpc>
            </a:pPr>
            <a:r>
              <a:rPr sz="2000" spc="-5" dirty="0">
                <a:solidFill>
                  <a:srgbClr val="FFFFFF"/>
                </a:solidFill>
                <a:latin typeface="Calibri"/>
                <a:cs typeface="Calibri"/>
              </a:rPr>
              <a:t>marché </a:t>
            </a:r>
            <a:r>
              <a:rPr sz="2000" dirty="0">
                <a:solidFill>
                  <a:srgbClr val="FFFFFF"/>
                </a:solidFill>
                <a:latin typeface="Calibri"/>
                <a:cs typeface="Calibri"/>
              </a:rPr>
              <a:t>dans</a:t>
            </a:r>
            <a:r>
              <a:rPr sz="2000" spc="-10" dirty="0">
                <a:solidFill>
                  <a:srgbClr val="FFFFFF"/>
                </a:solidFill>
                <a:latin typeface="Calibri"/>
                <a:cs typeface="Calibri"/>
              </a:rPr>
              <a:t> </a:t>
            </a:r>
            <a:r>
              <a:rPr sz="2000" spc="-20" dirty="0">
                <a:solidFill>
                  <a:srgbClr val="FFFFFF"/>
                </a:solidFill>
                <a:latin typeface="Calibri"/>
                <a:cs typeface="Calibri"/>
              </a:rPr>
              <a:t>l’organisation</a:t>
            </a:r>
            <a:endParaRPr sz="2000">
              <a:latin typeface="Calibri"/>
              <a:cs typeface="Calibri"/>
            </a:endParaRPr>
          </a:p>
        </p:txBody>
      </p:sp>
      <p:sp>
        <p:nvSpPr>
          <p:cNvPr id="131" name="object 131"/>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32" name="object 132"/>
          <p:cNvSpPr txBox="1"/>
          <p:nvPr/>
        </p:nvSpPr>
        <p:spPr>
          <a:xfrm>
            <a:off x="1639570" y="1742427"/>
            <a:ext cx="5574030" cy="1495281"/>
          </a:xfrm>
          <a:prstGeom prst="rect">
            <a:avLst/>
          </a:prstGeom>
        </p:spPr>
        <p:txBody>
          <a:bodyPr vert="horz" wrap="square" lIns="0" tIns="0" rIns="0" bIns="0" rtlCol="0">
            <a:spAutoFit/>
          </a:bodyPr>
          <a:lstStyle/>
          <a:p>
            <a:pPr>
              <a:lnSpc>
                <a:spcPts val="2280"/>
              </a:lnSpc>
            </a:pPr>
            <a:r>
              <a:rPr sz="2400" spc="-10" dirty="0">
                <a:solidFill>
                  <a:srgbClr val="FFFFFF"/>
                </a:solidFill>
                <a:latin typeface="Calibri"/>
                <a:cs typeface="Calibri"/>
              </a:rPr>
              <a:t>Visualisation </a:t>
            </a:r>
            <a:r>
              <a:rPr sz="2400" spc="-5" dirty="0">
                <a:solidFill>
                  <a:srgbClr val="FFFFFF"/>
                </a:solidFill>
                <a:latin typeface="Calibri"/>
                <a:cs typeface="Calibri"/>
              </a:rPr>
              <a:t>de </a:t>
            </a:r>
            <a:r>
              <a:rPr sz="2400" spc="-15" dirty="0">
                <a:solidFill>
                  <a:srgbClr val="FFFFFF"/>
                </a:solidFill>
                <a:latin typeface="Calibri"/>
                <a:cs typeface="Calibri"/>
              </a:rPr>
              <a:t>l'état </a:t>
            </a:r>
            <a:r>
              <a:rPr sz="2400" spc="-5" dirty="0">
                <a:solidFill>
                  <a:srgbClr val="FFFFFF"/>
                </a:solidFill>
                <a:latin typeface="Calibri"/>
                <a:cs typeface="Calibri"/>
              </a:rPr>
              <a:t>du </a:t>
            </a:r>
            <a:r>
              <a:rPr sz="2400" spc="-15" dirty="0">
                <a:solidFill>
                  <a:srgbClr val="FFFFFF"/>
                </a:solidFill>
                <a:latin typeface="Calibri"/>
                <a:cs typeface="Calibri"/>
              </a:rPr>
              <a:t>projet </a:t>
            </a:r>
            <a:r>
              <a:rPr sz="2400" spc="-10" dirty="0">
                <a:solidFill>
                  <a:srgbClr val="FFFFFF"/>
                </a:solidFill>
                <a:latin typeface="Calibri"/>
                <a:cs typeface="Calibri"/>
              </a:rPr>
              <a:t>sous </a:t>
            </a:r>
            <a:r>
              <a:rPr sz="2400" dirty="0">
                <a:solidFill>
                  <a:srgbClr val="FFFFFF"/>
                </a:solidFill>
                <a:latin typeface="Calibri"/>
                <a:cs typeface="Calibri"/>
              </a:rPr>
              <a:t>la</a:t>
            </a:r>
            <a:r>
              <a:rPr sz="2400" spc="40" dirty="0">
                <a:solidFill>
                  <a:srgbClr val="FFFFFF"/>
                </a:solidFill>
                <a:latin typeface="Calibri"/>
                <a:cs typeface="Calibri"/>
              </a:rPr>
              <a:t> </a:t>
            </a:r>
            <a:r>
              <a:rPr sz="2400" spc="-15" dirty="0">
                <a:solidFill>
                  <a:srgbClr val="FFFFFF"/>
                </a:solidFill>
                <a:latin typeface="Calibri"/>
                <a:cs typeface="Calibri"/>
              </a:rPr>
              <a:t>forme</a:t>
            </a:r>
            <a:endParaRPr sz="2400">
              <a:latin typeface="Calibri"/>
              <a:cs typeface="Calibri"/>
            </a:endParaRPr>
          </a:p>
          <a:p>
            <a:pPr>
              <a:lnSpc>
                <a:spcPct val="100000"/>
              </a:lnSpc>
            </a:pPr>
            <a:r>
              <a:rPr sz="2400" spc="-5" dirty="0">
                <a:solidFill>
                  <a:srgbClr val="FFFFFF"/>
                </a:solidFill>
                <a:latin typeface="Calibri"/>
                <a:cs typeface="Calibri"/>
              </a:rPr>
              <a:t>d'un</a:t>
            </a:r>
            <a:r>
              <a:rPr sz="2400" spc="-10" dirty="0">
                <a:solidFill>
                  <a:srgbClr val="FFFFFF"/>
                </a:solidFill>
                <a:latin typeface="Calibri"/>
                <a:cs typeface="Calibri"/>
              </a:rPr>
              <a:t> </a:t>
            </a:r>
            <a:r>
              <a:rPr sz="2400" spc="-5" dirty="0">
                <a:solidFill>
                  <a:srgbClr val="FFFFFF"/>
                </a:solidFill>
                <a:latin typeface="Calibri"/>
                <a:cs typeface="Calibri"/>
              </a:rPr>
              <a:t>tableau</a:t>
            </a:r>
            <a:endParaRPr sz="2400">
              <a:latin typeface="Calibri"/>
              <a:cs typeface="Calibri"/>
            </a:endParaRPr>
          </a:p>
          <a:p>
            <a:pPr marL="457200">
              <a:lnSpc>
                <a:spcPct val="100000"/>
              </a:lnSpc>
              <a:spcBef>
                <a:spcPts val="35"/>
              </a:spcBef>
            </a:pPr>
            <a:r>
              <a:rPr sz="1800" spc="-5" dirty="0">
                <a:solidFill>
                  <a:srgbClr val="FFFFFF"/>
                </a:solidFill>
                <a:latin typeface="Arial"/>
                <a:cs typeface="Arial"/>
              </a:rPr>
              <a:t>•</a:t>
            </a:r>
            <a:r>
              <a:rPr sz="1800" spc="-5" dirty="0">
                <a:solidFill>
                  <a:srgbClr val="FFFFFF"/>
                </a:solidFill>
                <a:latin typeface="Calibri"/>
                <a:cs typeface="Calibri"/>
              </a:rPr>
              <a:t>Les tâches </a:t>
            </a:r>
            <a:r>
              <a:rPr sz="1800" dirty="0">
                <a:solidFill>
                  <a:srgbClr val="FFFFFF"/>
                </a:solidFill>
                <a:latin typeface="Calibri"/>
                <a:cs typeface="Calibri"/>
              </a:rPr>
              <a:t>à</a:t>
            </a:r>
            <a:r>
              <a:rPr sz="1800" spc="15" dirty="0">
                <a:solidFill>
                  <a:srgbClr val="FFFFFF"/>
                </a:solidFill>
                <a:latin typeface="Calibri"/>
                <a:cs typeface="Calibri"/>
              </a:rPr>
              <a:t> </a:t>
            </a:r>
            <a:r>
              <a:rPr sz="1800" spc="-15" dirty="0">
                <a:solidFill>
                  <a:srgbClr val="FFFFFF"/>
                </a:solidFill>
                <a:latin typeface="Calibri"/>
                <a:cs typeface="Calibri"/>
              </a:rPr>
              <a:t>faire</a:t>
            </a:r>
            <a:endParaRPr sz="1800">
              <a:latin typeface="Calibri"/>
              <a:cs typeface="Calibri"/>
            </a:endParaRPr>
          </a:p>
          <a:p>
            <a:pPr marL="457200">
              <a:lnSpc>
                <a:spcPct val="100000"/>
              </a:lnSpc>
            </a:pPr>
            <a:r>
              <a:rPr sz="1800" spc="-5" dirty="0">
                <a:solidFill>
                  <a:srgbClr val="FFFFFF"/>
                </a:solidFill>
                <a:latin typeface="Arial"/>
                <a:cs typeface="Arial"/>
              </a:rPr>
              <a:t>•</a:t>
            </a:r>
            <a:r>
              <a:rPr sz="1800" spc="-5" dirty="0">
                <a:solidFill>
                  <a:srgbClr val="FFFFFF"/>
                </a:solidFill>
                <a:latin typeface="Calibri"/>
                <a:cs typeface="Calibri"/>
              </a:rPr>
              <a:t>Les tâches </a:t>
            </a:r>
            <a:r>
              <a:rPr sz="1800" dirty="0">
                <a:solidFill>
                  <a:srgbClr val="FFFFFF"/>
                </a:solidFill>
                <a:latin typeface="Calibri"/>
                <a:cs typeface="Calibri"/>
              </a:rPr>
              <a:t>en</a:t>
            </a:r>
            <a:r>
              <a:rPr sz="1800" spc="25" dirty="0">
                <a:solidFill>
                  <a:srgbClr val="FFFFFF"/>
                </a:solidFill>
                <a:latin typeface="Calibri"/>
                <a:cs typeface="Calibri"/>
              </a:rPr>
              <a:t> </a:t>
            </a:r>
            <a:r>
              <a:rPr sz="1800" spc="-15" dirty="0">
                <a:solidFill>
                  <a:srgbClr val="FFFFFF"/>
                </a:solidFill>
                <a:latin typeface="Calibri"/>
                <a:cs typeface="Calibri"/>
              </a:rPr>
              <a:t>cours</a:t>
            </a:r>
            <a:endParaRPr sz="1800">
              <a:latin typeface="Calibri"/>
              <a:cs typeface="Calibri"/>
            </a:endParaRPr>
          </a:p>
          <a:p>
            <a:pPr marL="457200">
              <a:lnSpc>
                <a:spcPct val="100000"/>
              </a:lnSpc>
            </a:pPr>
            <a:r>
              <a:rPr sz="1800" spc="-5" dirty="0">
                <a:solidFill>
                  <a:srgbClr val="FFFFFF"/>
                </a:solidFill>
                <a:latin typeface="Arial"/>
                <a:cs typeface="Arial"/>
              </a:rPr>
              <a:t>•</a:t>
            </a:r>
            <a:r>
              <a:rPr sz="1800" spc="-5" dirty="0">
                <a:solidFill>
                  <a:srgbClr val="FFFFFF"/>
                </a:solidFill>
                <a:latin typeface="Calibri"/>
                <a:cs typeface="Calibri"/>
              </a:rPr>
              <a:t>les tâches</a:t>
            </a:r>
            <a:r>
              <a:rPr sz="1800" spc="20" dirty="0">
                <a:solidFill>
                  <a:srgbClr val="FFFFFF"/>
                </a:solidFill>
                <a:latin typeface="Calibri"/>
                <a:cs typeface="Calibri"/>
              </a:rPr>
              <a:t> </a:t>
            </a:r>
            <a:r>
              <a:rPr sz="1800" spc="-5" dirty="0">
                <a:solidFill>
                  <a:srgbClr val="FFFFFF"/>
                </a:solidFill>
                <a:latin typeface="Calibri"/>
                <a:cs typeface="Calibri"/>
              </a:rPr>
              <a:t>terminées</a:t>
            </a:r>
            <a:endParaRPr sz="1800">
              <a:latin typeface="Calibri"/>
              <a:cs typeface="Calibri"/>
            </a:endParaRPr>
          </a:p>
        </p:txBody>
      </p:sp>
      <p:sp>
        <p:nvSpPr>
          <p:cNvPr id="133" name="object 133"/>
          <p:cNvSpPr/>
          <p:nvPr/>
        </p:nvSpPr>
        <p:spPr>
          <a:xfrm>
            <a:off x="4212335" y="2896361"/>
            <a:ext cx="3009900" cy="1458468"/>
          </a:xfrm>
          <a:prstGeom prst="rect">
            <a:avLst/>
          </a:prstGeom>
          <a:blipFill>
            <a:blip r:embed="rId18" cstate="print"/>
            <a:stretch>
              <a:fillRect/>
            </a:stretch>
          </a:blipFill>
        </p:spPr>
        <p:txBody>
          <a:bodyPr wrap="square" lIns="0" tIns="0" rIns="0" bIns="0" rtlCol="0"/>
          <a:lstStyle/>
          <a:p>
            <a:endParaRPr/>
          </a:p>
        </p:txBody>
      </p:sp>
      <p:sp>
        <p:nvSpPr>
          <p:cNvPr id="134" name="object 134"/>
          <p:cNvSpPr/>
          <p:nvPr/>
        </p:nvSpPr>
        <p:spPr>
          <a:xfrm>
            <a:off x="4206240" y="2891790"/>
            <a:ext cx="3022600" cy="1467803"/>
          </a:xfrm>
          <a:custGeom>
            <a:avLst/>
            <a:gdLst/>
            <a:ahLst/>
            <a:cxnLst/>
            <a:rect l="l" t="t" r="r" b="b"/>
            <a:pathLst>
              <a:path w="3022600" h="1957070">
                <a:moveTo>
                  <a:pt x="0" y="1956815"/>
                </a:moveTo>
                <a:lnTo>
                  <a:pt x="3022091" y="1956815"/>
                </a:lnTo>
                <a:lnTo>
                  <a:pt x="3022091" y="0"/>
                </a:lnTo>
                <a:lnTo>
                  <a:pt x="0" y="0"/>
                </a:lnTo>
                <a:lnTo>
                  <a:pt x="0" y="1956815"/>
                </a:lnTo>
                <a:close/>
              </a:path>
            </a:pathLst>
          </a:custGeom>
          <a:ln w="12192">
            <a:solidFill>
              <a:srgbClr val="000000"/>
            </a:solidFill>
          </a:ln>
        </p:spPr>
        <p:txBody>
          <a:bodyPr wrap="square" lIns="0" tIns="0" rIns="0" bIns="0" rtlCol="0"/>
          <a:lstStyle/>
          <a:p>
            <a:endParaRPr/>
          </a:p>
        </p:txBody>
      </p:sp>
      <p:sp>
        <p:nvSpPr>
          <p:cNvPr id="135" name="object 135"/>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36" name="object 136"/>
          <p:cNvSpPr txBox="1"/>
          <p:nvPr/>
        </p:nvSpPr>
        <p:spPr>
          <a:xfrm>
            <a:off x="3011424" y="1680991"/>
            <a:ext cx="3315335" cy="346249"/>
          </a:xfrm>
          <a:prstGeom prst="rect">
            <a:avLst/>
          </a:prstGeom>
        </p:spPr>
        <p:txBody>
          <a:bodyPr vert="horz" wrap="square" lIns="0" tIns="0" rIns="0" bIns="0" rtlCol="0">
            <a:spAutoFit/>
          </a:bodyPr>
          <a:lstStyle/>
          <a:p>
            <a:pPr>
              <a:lnSpc>
                <a:spcPts val="2660"/>
              </a:lnSpc>
            </a:pPr>
            <a:r>
              <a:rPr sz="2800" spc="-15" dirty="0">
                <a:solidFill>
                  <a:srgbClr val="FFFFFF"/>
                </a:solidFill>
                <a:latin typeface="Calibri"/>
                <a:cs typeface="Calibri"/>
              </a:rPr>
              <a:t>Sprint </a:t>
            </a:r>
            <a:r>
              <a:rPr sz="2800" spc="-10" dirty="0">
                <a:solidFill>
                  <a:srgbClr val="FFFFFF"/>
                </a:solidFill>
                <a:latin typeface="Calibri"/>
                <a:cs typeface="Calibri"/>
              </a:rPr>
              <a:t>Burndown</a:t>
            </a:r>
            <a:r>
              <a:rPr sz="2800" spc="50" dirty="0">
                <a:solidFill>
                  <a:srgbClr val="FFFFFF"/>
                </a:solidFill>
                <a:latin typeface="Calibri"/>
                <a:cs typeface="Calibri"/>
              </a:rPr>
              <a:t> </a:t>
            </a:r>
            <a:r>
              <a:rPr sz="2800" spc="-5" dirty="0">
                <a:solidFill>
                  <a:srgbClr val="FFFFFF"/>
                </a:solidFill>
                <a:latin typeface="Calibri"/>
                <a:cs typeface="Calibri"/>
              </a:rPr>
              <a:t>Chart</a:t>
            </a:r>
            <a:endParaRPr sz="2800">
              <a:latin typeface="Calibri"/>
              <a:cs typeface="Calibri"/>
            </a:endParaRPr>
          </a:p>
        </p:txBody>
      </p:sp>
      <p:sp>
        <p:nvSpPr>
          <p:cNvPr id="137" name="object 137"/>
          <p:cNvSpPr/>
          <p:nvPr/>
        </p:nvSpPr>
        <p:spPr>
          <a:xfrm>
            <a:off x="1836420" y="2248280"/>
            <a:ext cx="5402580" cy="1944243"/>
          </a:xfrm>
          <a:prstGeom prst="rect">
            <a:avLst/>
          </a:prstGeom>
          <a:blipFill>
            <a:blip r:embed="rId19" cstate="print"/>
            <a:stretch>
              <a:fillRect/>
            </a:stretch>
          </a:blipFill>
        </p:spPr>
        <p:txBody>
          <a:bodyPr wrap="square" lIns="0" tIns="0" rIns="0" bIns="0" rtlCol="0"/>
          <a:lstStyle/>
          <a:p>
            <a:endParaRPr/>
          </a:p>
        </p:txBody>
      </p:sp>
      <p:sp>
        <p:nvSpPr>
          <p:cNvPr id="138" name="object 138"/>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39" name="object 139"/>
          <p:cNvSpPr txBox="1"/>
          <p:nvPr/>
        </p:nvSpPr>
        <p:spPr>
          <a:xfrm>
            <a:off x="1639570" y="1654130"/>
            <a:ext cx="5687060" cy="3116238"/>
          </a:xfrm>
          <a:prstGeom prst="rect">
            <a:avLst/>
          </a:prstGeom>
        </p:spPr>
        <p:txBody>
          <a:bodyPr vert="horz" wrap="square" lIns="0" tIns="0" rIns="0" bIns="0" rtlCol="0">
            <a:spAutoFit/>
          </a:bodyPr>
          <a:lstStyle/>
          <a:p>
            <a:pPr>
              <a:lnSpc>
                <a:spcPts val="3045"/>
              </a:lnSpc>
            </a:pPr>
            <a:r>
              <a:rPr sz="3200" spc="-10" dirty="0">
                <a:solidFill>
                  <a:srgbClr val="FFFFFF"/>
                </a:solidFill>
                <a:latin typeface="Calibri"/>
                <a:cs typeface="Calibri"/>
              </a:rPr>
              <a:t>Créer </a:t>
            </a:r>
            <a:r>
              <a:rPr sz="3200" dirty="0">
                <a:solidFill>
                  <a:srgbClr val="FFFFFF"/>
                </a:solidFill>
                <a:latin typeface="Calibri"/>
                <a:cs typeface="Calibri"/>
              </a:rPr>
              <a:t>un Backlog du</a:t>
            </a:r>
            <a:r>
              <a:rPr sz="3200" spc="-25" dirty="0">
                <a:solidFill>
                  <a:srgbClr val="FFFFFF"/>
                </a:solidFill>
                <a:latin typeface="Calibri"/>
                <a:cs typeface="Calibri"/>
              </a:rPr>
              <a:t> </a:t>
            </a:r>
            <a:r>
              <a:rPr sz="3200" spc="-10" dirty="0">
                <a:solidFill>
                  <a:srgbClr val="FFFFFF"/>
                </a:solidFill>
                <a:latin typeface="Calibri"/>
                <a:cs typeface="Calibri"/>
              </a:rPr>
              <a:t>produit</a:t>
            </a:r>
            <a:endParaRPr sz="3200" dirty="0">
              <a:latin typeface="Calibri"/>
              <a:cs typeface="Calibri"/>
            </a:endParaRPr>
          </a:p>
          <a:p>
            <a:pPr>
              <a:lnSpc>
                <a:spcPct val="100000"/>
              </a:lnSpc>
              <a:spcBef>
                <a:spcPts val="30"/>
              </a:spcBef>
            </a:pPr>
            <a:endParaRPr sz="3350" dirty="0">
              <a:latin typeface="Times New Roman"/>
              <a:cs typeface="Times New Roman"/>
            </a:endParaRPr>
          </a:p>
          <a:p>
            <a:pPr marL="457200">
              <a:lnSpc>
                <a:spcPct val="100000"/>
              </a:lnSpc>
              <a:spcBef>
                <a:spcPts val="5"/>
              </a:spcBef>
            </a:pPr>
            <a:r>
              <a:rPr sz="2400" spc="-10" dirty="0">
                <a:solidFill>
                  <a:srgbClr val="FFFFFF"/>
                </a:solidFill>
                <a:latin typeface="Arial"/>
                <a:cs typeface="Arial"/>
              </a:rPr>
              <a:t>•</a:t>
            </a:r>
            <a:r>
              <a:rPr sz="2400" spc="-10" dirty="0">
                <a:solidFill>
                  <a:srgbClr val="FFFFFF"/>
                </a:solidFill>
                <a:latin typeface="Calibri"/>
                <a:cs typeface="Calibri"/>
              </a:rPr>
              <a:t>Géré </a:t>
            </a:r>
            <a:r>
              <a:rPr sz="2400" spc="-5" dirty="0">
                <a:solidFill>
                  <a:srgbClr val="FFFFFF"/>
                </a:solidFill>
                <a:latin typeface="Calibri"/>
                <a:cs typeface="Calibri"/>
              </a:rPr>
              <a:t>par </a:t>
            </a:r>
            <a:r>
              <a:rPr sz="2400" dirty="0">
                <a:solidFill>
                  <a:srgbClr val="FFFFFF"/>
                </a:solidFill>
                <a:latin typeface="Calibri"/>
                <a:cs typeface="Calibri"/>
              </a:rPr>
              <a:t>le </a:t>
            </a:r>
            <a:r>
              <a:rPr sz="2400" spc="-10" dirty="0">
                <a:solidFill>
                  <a:srgbClr val="FFFFFF"/>
                </a:solidFill>
                <a:latin typeface="Calibri"/>
                <a:cs typeface="Calibri"/>
              </a:rPr>
              <a:t>Product </a:t>
            </a:r>
            <a:r>
              <a:rPr sz="2400" spc="-5" dirty="0">
                <a:solidFill>
                  <a:srgbClr val="FFFFFF"/>
                </a:solidFill>
                <a:latin typeface="Calibri"/>
                <a:cs typeface="Calibri"/>
              </a:rPr>
              <a:t>Owner</a:t>
            </a:r>
            <a:endParaRPr sz="2400" dirty="0">
              <a:latin typeface="Calibri"/>
              <a:cs typeface="Calibri"/>
            </a:endParaRPr>
          </a:p>
          <a:p>
            <a:pPr marL="457200">
              <a:lnSpc>
                <a:spcPct val="100000"/>
              </a:lnSpc>
            </a:pPr>
            <a:r>
              <a:rPr sz="2400" spc="-15" dirty="0">
                <a:solidFill>
                  <a:srgbClr val="FFFFFF"/>
                </a:solidFill>
                <a:latin typeface="Arial"/>
                <a:cs typeface="Arial"/>
              </a:rPr>
              <a:t>•</a:t>
            </a:r>
            <a:r>
              <a:rPr sz="2400" spc="-15" dirty="0">
                <a:solidFill>
                  <a:srgbClr val="FFFFFF"/>
                </a:solidFill>
                <a:latin typeface="Calibri"/>
                <a:cs typeface="Calibri"/>
              </a:rPr>
              <a:t>Liste </a:t>
            </a:r>
            <a:r>
              <a:rPr sz="2400" spc="-5" dirty="0">
                <a:solidFill>
                  <a:srgbClr val="FFFFFF"/>
                </a:solidFill>
                <a:latin typeface="Calibri"/>
                <a:cs typeface="Calibri"/>
              </a:rPr>
              <a:t>de </a:t>
            </a:r>
            <a:r>
              <a:rPr sz="2400" spc="-10" dirty="0">
                <a:solidFill>
                  <a:srgbClr val="FFFFFF"/>
                </a:solidFill>
                <a:latin typeface="Calibri"/>
                <a:cs typeface="Calibri"/>
              </a:rPr>
              <a:t>tout </a:t>
            </a:r>
            <a:r>
              <a:rPr sz="2400" dirty="0">
                <a:solidFill>
                  <a:srgbClr val="FFFFFF"/>
                </a:solidFill>
                <a:latin typeface="Calibri"/>
                <a:cs typeface="Calibri"/>
              </a:rPr>
              <a:t>ce </a:t>
            </a:r>
            <a:r>
              <a:rPr sz="2400" spc="-5" dirty="0">
                <a:solidFill>
                  <a:srgbClr val="FFFFFF"/>
                </a:solidFill>
                <a:latin typeface="Calibri"/>
                <a:cs typeface="Calibri"/>
              </a:rPr>
              <a:t>qui </a:t>
            </a:r>
            <a:r>
              <a:rPr sz="2400" spc="-25" dirty="0">
                <a:solidFill>
                  <a:srgbClr val="FFFFFF"/>
                </a:solidFill>
                <a:latin typeface="Calibri"/>
                <a:cs typeface="Calibri"/>
              </a:rPr>
              <a:t>va </a:t>
            </a:r>
            <a:r>
              <a:rPr sz="2400" spc="-10" dirty="0">
                <a:solidFill>
                  <a:srgbClr val="FFFFFF"/>
                </a:solidFill>
                <a:latin typeface="Calibri"/>
                <a:cs typeface="Calibri"/>
              </a:rPr>
              <a:t>entrainer </a:t>
            </a:r>
            <a:r>
              <a:rPr sz="2400" spc="-5" dirty="0">
                <a:solidFill>
                  <a:srgbClr val="FFFFFF"/>
                </a:solidFill>
                <a:latin typeface="Calibri"/>
                <a:cs typeface="Calibri"/>
              </a:rPr>
              <a:t>du</a:t>
            </a:r>
            <a:r>
              <a:rPr sz="2400" dirty="0">
                <a:solidFill>
                  <a:srgbClr val="FFFFFF"/>
                </a:solidFill>
                <a:latin typeface="Calibri"/>
                <a:cs typeface="Calibri"/>
              </a:rPr>
              <a:t> </a:t>
            </a:r>
            <a:r>
              <a:rPr sz="2400" spc="-20" dirty="0">
                <a:solidFill>
                  <a:srgbClr val="FFFFFF"/>
                </a:solidFill>
                <a:latin typeface="Calibri"/>
                <a:cs typeface="Calibri"/>
              </a:rPr>
              <a:t>travail</a:t>
            </a:r>
            <a:endParaRPr sz="2400" dirty="0">
              <a:latin typeface="Calibri"/>
              <a:cs typeface="Calibri"/>
            </a:endParaRPr>
          </a:p>
          <a:p>
            <a:pPr marL="457200">
              <a:lnSpc>
                <a:spcPct val="100000"/>
              </a:lnSpc>
            </a:pPr>
            <a:r>
              <a:rPr sz="2400" spc="-5" dirty="0">
                <a:solidFill>
                  <a:srgbClr val="FFFFFF"/>
                </a:solidFill>
                <a:latin typeface="Calibri"/>
                <a:cs typeface="Calibri"/>
              </a:rPr>
              <a:t>pour</a:t>
            </a:r>
            <a:r>
              <a:rPr sz="2400" spc="-10" dirty="0">
                <a:solidFill>
                  <a:srgbClr val="FFFFFF"/>
                </a:solidFill>
                <a:latin typeface="Calibri"/>
                <a:cs typeface="Calibri"/>
              </a:rPr>
              <a:t> </a:t>
            </a:r>
            <a:r>
              <a:rPr sz="2400" spc="-25" dirty="0">
                <a:solidFill>
                  <a:srgbClr val="FFFFFF"/>
                </a:solidFill>
                <a:latin typeface="Calibri"/>
                <a:cs typeface="Calibri"/>
              </a:rPr>
              <a:t>l’équipe</a:t>
            </a:r>
            <a:endParaRPr sz="2400" dirty="0">
              <a:latin typeface="Calibri"/>
              <a:cs typeface="Calibri"/>
            </a:endParaRPr>
          </a:p>
          <a:p>
            <a:pPr marL="914400">
              <a:lnSpc>
                <a:spcPct val="100000"/>
              </a:lnSpc>
            </a:pPr>
            <a:r>
              <a:rPr sz="2400" spc="-5" dirty="0">
                <a:solidFill>
                  <a:srgbClr val="FFFFFF"/>
                </a:solidFill>
                <a:latin typeface="Arial"/>
                <a:cs typeface="Arial"/>
              </a:rPr>
              <a:t>•</a:t>
            </a:r>
            <a:r>
              <a:rPr sz="2400" spc="-5" dirty="0">
                <a:solidFill>
                  <a:srgbClr val="FFFFFF"/>
                </a:solidFill>
                <a:latin typeface="Calibri"/>
                <a:cs typeface="Calibri"/>
              </a:rPr>
              <a:t>Appréciation de </a:t>
            </a:r>
            <a:r>
              <a:rPr sz="2400" dirty="0">
                <a:solidFill>
                  <a:srgbClr val="FFFFFF"/>
                </a:solidFill>
                <a:latin typeface="Calibri"/>
                <a:cs typeface="Calibri"/>
              </a:rPr>
              <a:t>la </a:t>
            </a:r>
            <a:r>
              <a:rPr sz="2400" spc="-10" dirty="0">
                <a:solidFill>
                  <a:srgbClr val="FFFFFF"/>
                </a:solidFill>
                <a:latin typeface="Calibri"/>
                <a:cs typeface="Calibri"/>
              </a:rPr>
              <a:t>valeur</a:t>
            </a:r>
            <a:r>
              <a:rPr sz="2400" spc="-45" dirty="0">
                <a:solidFill>
                  <a:srgbClr val="FFFFFF"/>
                </a:solidFill>
                <a:latin typeface="Calibri"/>
                <a:cs typeface="Calibri"/>
              </a:rPr>
              <a:t> </a:t>
            </a:r>
            <a:r>
              <a:rPr sz="2400" spc="-5" dirty="0">
                <a:solidFill>
                  <a:srgbClr val="FFFFFF"/>
                </a:solidFill>
                <a:latin typeface="Calibri"/>
                <a:cs typeface="Calibri"/>
              </a:rPr>
              <a:t>apportée</a:t>
            </a:r>
            <a:endParaRPr sz="2400" dirty="0">
              <a:latin typeface="Calibri"/>
              <a:cs typeface="Calibri"/>
            </a:endParaRPr>
          </a:p>
          <a:p>
            <a:pPr marL="914400">
              <a:lnSpc>
                <a:spcPct val="100000"/>
              </a:lnSpc>
            </a:pPr>
            <a:r>
              <a:rPr sz="2400" spc="-5" dirty="0">
                <a:solidFill>
                  <a:srgbClr val="FFFFFF"/>
                </a:solidFill>
                <a:latin typeface="Calibri"/>
                <a:cs typeface="Calibri"/>
              </a:rPr>
              <a:t>par </a:t>
            </a:r>
            <a:r>
              <a:rPr sz="2400" spc="-20" dirty="0">
                <a:solidFill>
                  <a:srgbClr val="FFFFFF"/>
                </a:solidFill>
                <a:latin typeface="Calibri"/>
                <a:cs typeface="Calibri"/>
              </a:rPr>
              <a:t>l’élément</a:t>
            </a:r>
            <a:endParaRPr sz="2400" dirty="0">
              <a:latin typeface="Calibri"/>
              <a:cs typeface="Calibri"/>
            </a:endParaRPr>
          </a:p>
          <a:p>
            <a:pPr marL="914400">
              <a:lnSpc>
                <a:spcPct val="100000"/>
              </a:lnSpc>
            </a:pPr>
            <a:r>
              <a:rPr sz="2400" spc="-10" dirty="0">
                <a:solidFill>
                  <a:srgbClr val="FFFFFF"/>
                </a:solidFill>
                <a:latin typeface="Arial"/>
                <a:cs typeface="Arial"/>
              </a:rPr>
              <a:t>•</a:t>
            </a:r>
            <a:r>
              <a:rPr sz="2400" spc="-10" dirty="0">
                <a:solidFill>
                  <a:srgbClr val="FFFFFF"/>
                </a:solidFill>
                <a:latin typeface="Calibri"/>
                <a:cs typeface="Calibri"/>
              </a:rPr>
              <a:t>Chiffré </a:t>
            </a:r>
            <a:r>
              <a:rPr sz="2400" spc="-5" dirty="0">
                <a:solidFill>
                  <a:srgbClr val="FFFFFF"/>
                </a:solidFill>
                <a:latin typeface="Calibri"/>
                <a:cs typeface="Calibri"/>
              </a:rPr>
              <a:t>de </a:t>
            </a:r>
            <a:r>
              <a:rPr sz="2400" spc="-20" dirty="0" err="1">
                <a:solidFill>
                  <a:srgbClr val="FFFFFF"/>
                </a:solidFill>
                <a:latin typeface="Calibri"/>
                <a:cs typeface="Calibri"/>
              </a:rPr>
              <a:t>façon</a:t>
            </a:r>
            <a:r>
              <a:rPr sz="2400" dirty="0">
                <a:solidFill>
                  <a:srgbClr val="FFFFFF"/>
                </a:solidFill>
                <a:latin typeface="Calibri"/>
                <a:cs typeface="Calibri"/>
              </a:rPr>
              <a:t> </a:t>
            </a:r>
            <a:r>
              <a:rPr sz="2400" spc="-5" dirty="0" err="1">
                <a:solidFill>
                  <a:srgbClr val="FFFFFF"/>
                </a:solidFill>
                <a:latin typeface="Calibri"/>
                <a:cs typeface="Calibri"/>
              </a:rPr>
              <a:t>imprécise</a:t>
            </a:r>
            <a:endParaRPr sz="2400" dirty="0">
              <a:latin typeface="Calibri"/>
              <a:cs typeface="Calibri"/>
            </a:endParaRPr>
          </a:p>
        </p:txBody>
      </p:sp>
      <p:sp>
        <p:nvSpPr>
          <p:cNvPr id="140" name="object 140"/>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41" name="object 141"/>
          <p:cNvSpPr txBox="1"/>
          <p:nvPr/>
        </p:nvSpPr>
        <p:spPr>
          <a:xfrm>
            <a:off x="1639571" y="1327137"/>
            <a:ext cx="4985385" cy="3236784"/>
          </a:xfrm>
          <a:prstGeom prst="rect">
            <a:avLst/>
          </a:prstGeom>
        </p:spPr>
        <p:txBody>
          <a:bodyPr vert="horz" wrap="square" lIns="0" tIns="0" rIns="0" bIns="0" rtlCol="0">
            <a:spAutoFit/>
          </a:bodyPr>
          <a:lstStyle/>
          <a:p>
            <a:pPr>
              <a:lnSpc>
                <a:spcPts val="3800"/>
              </a:lnSpc>
            </a:pPr>
            <a:r>
              <a:rPr sz="4000" spc="-15" dirty="0">
                <a:solidFill>
                  <a:srgbClr val="FFFFFF"/>
                </a:solidFill>
                <a:latin typeface="Calibri"/>
                <a:cs typeface="Calibri"/>
              </a:rPr>
              <a:t>Estimation</a:t>
            </a:r>
            <a:endParaRPr sz="4000">
              <a:latin typeface="Calibri"/>
              <a:cs typeface="Calibri"/>
            </a:endParaRPr>
          </a:p>
          <a:p>
            <a:pPr>
              <a:lnSpc>
                <a:spcPct val="100000"/>
              </a:lnSpc>
              <a:spcBef>
                <a:spcPts val="3220"/>
              </a:spcBef>
            </a:pPr>
            <a:r>
              <a:rPr sz="2400" spc="-15" dirty="0">
                <a:solidFill>
                  <a:srgbClr val="FFFFFF"/>
                </a:solidFill>
                <a:latin typeface="Arial"/>
                <a:cs typeface="Arial"/>
              </a:rPr>
              <a:t>•</a:t>
            </a:r>
            <a:r>
              <a:rPr sz="2400" spc="-15" dirty="0">
                <a:solidFill>
                  <a:srgbClr val="FFFFFF"/>
                </a:solidFill>
                <a:latin typeface="Calibri"/>
                <a:cs typeface="Calibri"/>
              </a:rPr>
              <a:t>Par </a:t>
            </a:r>
            <a:r>
              <a:rPr sz="2400" dirty="0">
                <a:solidFill>
                  <a:srgbClr val="FFFFFF"/>
                </a:solidFill>
                <a:latin typeface="Calibri"/>
                <a:cs typeface="Calibri"/>
              </a:rPr>
              <a:t>analogie </a:t>
            </a:r>
            <a:r>
              <a:rPr sz="2400" spc="-5" dirty="0">
                <a:solidFill>
                  <a:srgbClr val="FFFFFF"/>
                </a:solidFill>
                <a:latin typeface="Calibri"/>
                <a:cs typeface="Calibri"/>
              </a:rPr>
              <a:t>de</a:t>
            </a:r>
            <a:r>
              <a:rPr sz="2400" spc="-20" dirty="0">
                <a:solidFill>
                  <a:srgbClr val="FFFFFF"/>
                </a:solidFill>
                <a:latin typeface="Calibri"/>
                <a:cs typeface="Calibri"/>
              </a:rPr>
              <a:t> </a:t>
            </a:r>
            <a:r>
              <a:rPr sz="2400" spc="-15" dirty="0">
                <a:solidFill>
                  <a:srgbClr val="FFFFFF"/>
                </a:solidFill>
                <a:latin typeface="Calibri"/>
                <a:cs typeface="Calibri"/>
              </a:rPr>
              <a:t>préférence</a:t>
            </a:r>
            <a:endParaRPr sz="2400">
              <a:latin typeface="Calibri"/>
              <a:cs typeface="Calibri"/>
            </a:endParaRPr>
          </a:p>
          <a:p>
            <a:pPr>
              <a:lnSpc>
                <a:spcPct val="100000"/>
              </a:lnSpc>
            </a:pPr>
            <a:r>
              <a:rPr sz="2400" spc="-5" dirty="0">
                <a:solidFill>
                  <a:srgbClr val="FFFFFF"/>
                </a:solidFill>
                <a:latin typeface="Arial"/>
                <a:cs typeface="Arial"/>
              </a:rPr>
              <a:t>•</a:t>
            </a:r>
            <a:r>
              <a:rPr sz="2400" spc="-5" dirty="0">
                <a:solidFill>
                  <a:srgbClr val="FFFFFF"/>
                </a:solidFill>
                <a:latin typeface="Calibri"/>
                <a:cs typeface="Calibri"/>
              </a:rPr>
              <a:t>L'intuition </a:t>
            </a:r>
            <a:r>
              <a:rPr sz="2400" spc="-10" dirty="0">
                <a:solidFill>
                  <a:srgbClr val="FFFFFF"/>
                </a:solidFill>
                <a:latin typeface="Calibri"/>
                <a:cs typeface="Calibri"/>
              </a:rPr>
              <a:t>est </a:t>
            </a:r>
            <a:r>
              <a:rPr sz="2400" spc="-5" dirty="0">
                <a:solidFill>
                  <a:srgbClr val="FFFFFF"/>
                </a:solidFill>
                <a:latin typeface="Calibri"/>
                <a:cs typeface="Calibri"/>
              </a:rPr>
              <a:t>acceptable</a:t>
            </a:r>
            <a:r>
              <a:rPr sz="2400" spc="-45" dirty="0">
                <a:solidFill>
                  <a:srgbClr val="FFFFFF"/>
                </a:solidFill>
                <a:latin typeface="Calibri"/>
                <a:cs typeface="Calibri"/>
              </a:rPr>
              <a:t> </a:t>
            </a:r>
            <a:r>
              <a:rPr sz="2400" dirty="0">
                <a:solidFill>
                  <a:srgbClr val="FFFFFF"/>
                </a:solidFill>
                <a:latin typeface="Calibri"/>
                <a:cs typeface="Calibri"/>
              </a:rPr>
              <a:t>!</a:t>
            </a:r>
            <a:endParaRPr sz="2400">
              <a:latin typeface="Calibri"/>
              <a:cs typeface="Calibri"/>
            </a:endParaRPr>
          </a:p>
          <a:p>
            <a:pPr>
              <a:lnSpc>
                <a:spcPct val="100000"/>
              </a:lnSpc>
            </a:pPr>
            <a:r>
              <a:rPr sz="2400" spc="-5" dirty="0">
                <a:solidFill>
                  <a:srgbClr val="FFFFFF"/>
                </a:solidFill>
                <a:latin typeface="Arial"/>
                <a:cs typeface="Arial"/>
              </a:rPr>
              <a:t>•</a:t>
            </a:r>
            <a:r>
              <a:rPr sz="2400" spc="-5" dirty="0">
                <a:solidFill>
                  <a:srgbClr val="FFFFFF"/>
                </a:solidFill>
                <a:latin typeface="Calibri"/>
                <a:cs typeface="Calibri"/>
              </a:rPr>
              <a:t>Planning</a:t>
            </a:r>
            <a:r>
              <a:rPr sz="2400" spc="-10" dirty="0">
                <a:solidFill>
                  <a:srgbClr val="FFFFFF"/>
                </a:solidFill>
                <a:latin typeface="Calibri"/>
                <a:cs typeface="Calibri"/>
              </a:rPr>
              <a:t> </a:t>
            </a:r>
            <a:r>
              <a:rPr sz="2400" spc="-30" dirty="0">
                <a:solidFill>
                  <a:srgbClr val="FFFFFF"/>
                </a:solidFill>
                <a:latin typeface="Calibri"/>
                <a:cs typeface="Calibri"/>
              </a:rPr>
              <a:t>Poker</a:t>
            </a:r>
            <a:endParaRPr sz="2400">
              <a:latin typeface="Calibri"/>
              <a:cs typeface="Calibri"/>
            </a:endParaRPr>
          </a:p>
          <a:p>
            <a:pPr marL="457200">
              <a:lnSpc>
                <a:spcPct val="100000"/>
              </a:lnSpc>
              <a:spcBef>
                <a:spcPts val="30"/>
              </a:spcBef>
            </a:pPr>
            <a:r>
              <a:rPr sz="2000" spc="-15" dirty="0">
                <a:solidFill>
                  <a:srgbClr val="FFFFFF"/>
                </a:solidFill>
                <a:latin typeface="Arial"/>
                <a:cs typeface="Arial"/>
              </a:rPr>
              <a:t>•</a:t>
            </a:r>
            <a:r>
              <a:rPr sz="2000" spc="-15" dirty="0">
                <a:solidFill>
                  <a:srgbClr val="FFFFFF"/>
                </a:solidFill>
                <a:latin typeface="Calibri"/>
                <a:cs typeface="Calibri"/>
              </a:rPr>
              <a:t>Eviter </a:t>
            </a:r>
            <a:r>
              <a:rPr sz="2000" spc="-5" dirty="0">
                <a:solidFill>
                  <a:srgbClr val="FFFFFF"/>
                </a:solidFill>
                <a:latin typeface="Calibri"/>
                <a:cs typeface="Calibri"/>
              </a:rPr>
              <a:t>l'influence des leaders</a:t>
            </a:r>
            <a:r>
              <a:rPr sz="2000" spc="30" dirty="0">
                <a:solidFill>
                  <a:srgbClr val="FFFFFF"/>
                </a:solidFill>
                <a:latin typeface="Calibri"/>
                <a:cs typeface="Calibri"/>
              </a:rPr>
              <a:t> </a:t>
            </a:r>
            <a:r>
              <a:rPr sz="2000" dirty="0">
                <a:solidFill>
                  <a:srgbClr val="FFFFFF"/>
                </a:solidFill>
                <a:latin typeface="Calibri"/>
                <a:cs typeface="Calibri"/>
              </a:rPr>
              <a:t>d'opinion</a:t>
            </a:r>
            <a:endParaRPr sz="2000">
              <a:latin typeface="Calibri"/>
              <a:cs typeface="Calibri"/>
            </a:endParaRPr>
          </a:p>
          <a:p>
            <a:pPr marL="457200">
              <a:lnSpc>
                <a:spcPct val="100000"/>
              </a:lnSpc>
            </a:pPr>
            <a:r>
              <a:rPr sz="2000" spc="-5" dirty="0">
                <a:solidFill>
                  <a:srgbClr val="FFFFFF"/>
                </a:solidFill>
                <a:latin typeface="Arial"/>
                <a:cs typeface="Arial"/>
              </a:rPr>
              <a:t>•</a:t>
            </a:r>
            <a:r>
              <a:rPr sz="2000" spc="-5" dirty="0">
                <a:solidFill>
                  <a:srgbClr val="FFFFFF"/>
                </a:solidFill>
                <a:latin typeface="Calibri"/>
                <a:cs typeface="Calibri"/>
              </a:rPr>
              <a:t>Collégialité</a:t>
            </a:r>
            <a:endParaRPr sz="2000">
              <a:latin typeface="Calibri"/>
              <a:cs typeface="Calibri"/>
            </a:endParaRPr>
          </a:p>
          <a:p>
            <a:pPr marL="457200">
              <a:lnSpc>
                <a:spcPct val="100000"/>
              </a:lnSpc>
            </a:pPr>
            <a:r>
              <a:rPr sz="2000" spc="-10" dirty="0">
                <a:solidFill>
                  <a:srgbClr val="FFFFFF"/>
                </a:solidFill>
                <a:latin typeface="Arial"/>
                <a:cs typeface="Arial"/>
              </a:rPr>
              <a:t>•</a:t>
            </a:r>
            <a:r>
              <a:rPr sz="2000" spc="-10" dirty="0">
                <a:solidFill>
                  <a:srgbClr val="FFFFFF"/>
                </a:solidFill>
                <a:latin typeface="Calibri"/>
                <a:cs typeface="Calibri"/>
              </a:rPr>
              <a:t>Recherche </a:t>
            </a:r>
            <a:r>
              <a:rPr sz="2000" spc="-5" dirty="0">
                <a:solidFill>
                  <a:srgbClr val="FFFFFF"/>
                </a:solidFill>
                <a:latin typeface="Calibri"/>
                <a:cs typeface="Calibri"/>
              </a:rPr>
              <a:t>du consensus, </a:t>
            </a:r>
            <a:r>
              <a:rPr sz="2000" spc="-10" dirty="0">
                <a:solidFill>
                  <a:srgbClr val="FFFFFF"/>
                </a:solidFill>
                <a:latin typeface="Calibri"/>
                <a:cs typeface="Calibri"/>
              </a:rPr>
              <a:t>et </a:t>
            </a:r>
            <a:r>
              <a:rPr sz="2000" dirty="0">
                <a:solidFill>
                  <a:srgbClr val="FFFFFF"/>
                </a:solidFill>
                <a:latin typeface="Calibri"/>
                <a:cs typeface="Calibri"/>
              </a:rPr>
              <a:t>de la </a:t>
            </a:r>
            <a:r>
              <a:rPr sz="2000" spc="-15" dirty="0">
                <a:solidFill>
                  <a:srgbClr val="FFFFFF"/>
                </a:solidFill>
                <a:latin typeface="Calibri"/>
                <a:cs typeface="Calibri"/>
              </a:rPr>
              <a:t>propriété  </a:t>
            </a:r>
            <a:r>
              <a:rPr sz="2000" spc="-10" dirty="0">
                <a:solidFill>
                  <a:srgbClr val="FFFFFF"/>
                </a:solidFill>
                <a:latin typeface="Calibri"/>
                <a:cs typeface="Calibri"/>
              </a:rPr>
              <a:t>collective </a:t>
            </a:r>
            <a:r>
              <a:rPr sz="2000" spc="-5" dirty="0">
                <a:solidFill>
                  <a:srgbClr val="FFFFFF"/>
                </a:solidFill>
                <a:latin typeface="Calibri"/>
                <a:cs typeface="Calibri"/>
              </a:rPr>
              <a:t>des</a:t>
            </a:r>
            <a:r>
              <a:rPr sz="2000" spc="10" dirty="0">
                <a:solidFill>
                  <a:srgbClr val="FFFFFF"/>
                </a:solidFill>
                <a:latin typeface="Calibri"/>
                <a:cs typeface="Calibri"/>
              </a:rPr>
              <a:t> </a:t>
            </a:r>
            <a:r>
              <a:rPr sz="2000" spc="-5" dirty="0">
                <a:solidFill>
                  <a:srgbClr val="FFFFFF"/>
                </a:solidFill>
                <a:latin typeface="Calibri"/>
                <a:cs typeface="Calibri"/>
              </a:rPr>
              <a:t>estimations</a:t>
            </a:r>
            <a:endParaRPr sz="2000">
              <a:latin typeface="Calibri"/>
              <a:cs typeface="Calibri"/>
            </a:endParaRPr>
          </a:p>
        </p:txBody>
      </p:sp>
      <p:sp>
        <p:nvSpPr>
          <p:cNvPr id="142" name="object 142"/>
          <p:cNvSpPr/>
          <p:nvPr/>
        </p:nvSpPr>
        <p:spPr>
          <a:xfrm>
            <a:off x="5507736" y="1653920"/>
            <a:ext cx="1876043" cy="1421892"/>
          </a:xfrm>
          <a:prstGeom prst="rect">
            <a:avLst/>
          </a:prstGeom>
          <a:blipFill>
            <a:blip r:embed="rId20" cstate="print"/>
            <a:stretch>
              <a:fillRect/>
            </a:stretch>
          </a:blipFill>
        </p:spPr>
        <p:txBody>
          <a:bodyPr wrap="square" lIns="0" tIns="0" rIns="0" bIns="0" rtlCol="0"/>
          <a:lstStyle/>
          <a:p>
            <a:endParaRPr/>
          </a:p>
        </p:txBody>
      </p:sp>
      <p:sp>
        <p:nvSpPr>
          <p:cNvPr id="143" name="object 143"/>
          <p:cNvSpPr/>
          <p:nvPr/>
        </p:nvSpPr>
        <p:spPr>
          <a:xfrm>
            <a:off x="1548384" y="1221867"/>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44" name="object 144"/>
          <p:cNvSpPr txBox="1"/>
          <p:nvPr/>
        </p:nvSpPr>
        <p:spPr>
          <a:xfrm>
            <a:off x="1639571" y="1661274"/>
            <a:ext cx="5236845" cy="3188052"/>
          </a:xfrm>
          <a:prstGeom prst="rect">
            <a:avLst/>
          </a:prstGeom>
        </p:spPr>
        <p:txBody>
          <a:bodyPr vert="horz" wrap="square" lIns="0" tIns="0" rIns="0" bIns="0" rtlCol="0">
            <a:spAutoFit/>
          </a:bodyPr>
          <a:lstStyle/>
          <a:p>
            <a:pPr>
              <a:lnSpc>
                <a:spcPts val="3420"/>
              </a:lnSpc>
            </a:pPr>
            <a:r>
              <a:rPr sz="3600" spc="-5" dirty="0">
                <a:solidFill>
                  <a:srgbClr val="FFFFFF"/>
                </a:solidFill>
                <a:latin typeface="Calibri"/>
                <a:cs typeface="Calibri"/>
              </a:rPr>
              <a:t>Planification du</a:t>
            </a:r>
            <a:r>
              <a:rPr sz="3600" spc="-65" dirty="0">
                <a:solidFill>
                  <a:srgbClr val="FFFFFF"/>
                </a:solidFill>
                <a:latin typeface="Calibri"/>
                <a:cs typeface="Calibri"/>
              </a:rPr>
              <a:t> </a:t>
            </a:r>
            <a:r>
              <a:rPr sz="3600" spc="-10" dirty="0">
                <a:solidFill>
                  <a:srgbClr val="FFFFFF"/>
                </a:solidFill>
                <a:latin typeface="Calibri"/>
                <a:cs typeface="Calibri"/>
              </a:rPr>
              <a:t>Sprint</a:t>
            </a:r>
            <a:endParaRPr sz="3600" dirty="0">
              <a:latin typeface="Calibri"/>
              <a:cs typeface="Calibri"/>
            </a:endParaRPr>
          </a:p>
          <a:p>
            <a:pPr>
              <a:lnSpc>
                <a:spcPct val="100000"/>
              </a:lnSpc>
              <a:spcBef>
                <a:spcPts val="50"/>
              </a:spcBef>
            </a:pPr>
            <a:endParaRPr sz="3800" dirty="0">
              <a:latin typeface="Times New Roman"/>
              <a:cs typeface="Times New Roman"/>
            </a:endParaRPr>
          </a:p>
          <a:p>
            <a:pPr marL="88265">
              <a:lnSpc>
                <a:spcPct val="100000"/>
              </a:lnSpc>
            </a:pPr>
            <a:r>
              <a:rPr sz="2000" dirty="0">
                <a:solidFill>
                  <a:srgbClr val="FFFFFF"/>
                </a:solidFill>
                <a:latin typeface="Arial"/>
                <a:cs typeface="Arial"/>
              </a:rPr>
              <a:t>• </a:t>
            </a:r>
            <a:r>
              <a:rPr sz="2000" spc="-5" dirty="0">
                <a:solidFill>
                  <a:srgbClr val="FFFFFF"/>
                </a:solidFill>
                <a:latin typeface="Calibri"/>
                <a:cs typeface="Calibri"/>
              </a:rPr>
              <a:t>Réunion de </a:t>
            </a:r>
            <a:r>
              <a:rPr sz="2000" spc="-20" dirty="0">
                <a:solidFill>
                  <a:srgbClr val="FFFFFF"/>
                </a:solidFill>
                <a:latin typeface="Calibri"/>
                <a:cs typeface="Calibri"/>
              </a:rPr>
              <a:t>l’équipe </a:t>
            </a:r>
            <a:r>
              <a:rPr sz="2000" dirty="0">
                <a:solidFill>
                  <a:srgbClr val="FFFFFF"/>
                </a:solidFill>
                <a:latin typeface="Calibri"/>
                <a:cs typeface="Calibri"/>
              </a:rPr>
              <a:t>: </a:t>
            </a:r>
            <a:r>
              <a:rPr sz="2000" spc="-5" dirty="0">
                <a:solidFill>
                  <a:srgbClr val="FFFFFF"/>
                </a:solidFill>
                <a:latin typeface="Calibri"/>
                <a:cs typeface="Calibri"/>
              </a:rPr>
              <a:t>décisions</a:t>
            </a:r>
            <a:r>
              <a:rPr sz="2000" spc="-135" dirty="0">
                <a:solidFill>
                  <a:srgbClr val="FFFFFF"/>
                </a:solidFill>
                <a:latin typeface="Calibri"/>
                <a:cs typeface="Calibri"/>
              </a:rPr>
              <a:t> </a:t>
            </a:r>
            <a:r>
              <a:rPr sz="2000" i="1" spc="-5" dirty="0">
                <a:solidFill>
                  <a:srgbClr val="FFFFFF"/>
                </a:solidFill>
                <a:latin typeface="Calibri"/>
                <a:cs typeface="Calibri"/>
              </a:rPr>
              <a:t>collectives</a:t>
            </a:r>
            <a:endParaRPr sz="2000" dirty="0">
              <a:latin typeface="Calibri"/>
              <a:cs typeface="Calibri"/>
            </a:endParaRPr>
          </a:p>
          <a:p>
            <a:pPr marL="88265">
              <a:lnSpc>
                <a:spcPct val="100000"/>
              </a:lnSpc>
            </a:pPr>
            <a:r>
              <a:rPr sz="2000" dirty="0">
                <a:solidFill>
                  <a:srgbClr val="FFFFFF"/>
                </a:solidFill>
                <a:latin typeface="Arial"/>
                <a:cs typeface="Arial"/>
              </a:rPr>
              <a:t>• </a:t>
            </a:r>
            <a:r>
              <a:rPr sz="2000" spc="-5" dirty="0">
                <a:solidFill>
                  <a:srgbClr val="FFFFFF"/>
                </a:solidFill>
                <a:latin typeface="Calibri"/>
                <a:cs typeface="Calibri"/>
              </a:rPr>
              <a:t>Définir </a:t>
            </a:r>
            <a:r>
              <a:rPr sz="2000" dirty="0">
                <a:solidFill>
                  <a:srgbClr val="FFFFFF"/>
                </a:solidFill>
                <a:latin typeface="Calibri"/>
                <a:cs typeface="Calibri"/>
              </a:rPr>
              <a:t>un </a:t>
            </a:r>
            <a:r>
              <a:rPr sz="2000" spc="-5" dirty="0">
                <a:solidFill>
                  <a:srgbClr val="FFFFFF"/>
                </a:solidFill>
                <a:latin typeface="Calibri"/>
                <a:cs typeface="Calibri"/>
              </a:rPr>
              <a:t>objectif </a:t>
            </a:r>
            <a:r>
              <a:rPr sz="2000" dirty="0">
                <a:solidFill>
                  <a:srgbClr val="FFFFFF"/>
                </a:solidFill>
                <a:latin typeface="Calibri"/>
                <a:cs typeface="Calibri"/>
              </a:rPr>
              <a:t>pour le</a:t>
            </a:r>
            <a:r>
              <a:rPr sz="2000" spc="-175" dirty="0">
                <a:solidFill>
                  <a:srgbClr val="FFFFFF"/>
                </a:solidFill>
                <a:latin typeface="Calibri"/>
                <a:cs typeface="Calibri"/>
              </a:rPr>
              <a:t> </a:t>
            </a:r>
            <a:r>
              <a:rPr sz="2000" spc="-10" dirty="0">
                <a:solidFill>
                  <a:srgbClr val="FFFFFF"/>
                </a:solidFill>
                <a:latin typeface="Calibri"/>
                <a:cs typeface="Calibri"/>
              </a:rPr>
              <a:t>sprint</a:t>
            </a:r>
            <a:endParaRPr sz="2000" dirty="0">
              <a:latin typeface="Calibri"/>
              <a:cs typeface="Calibri"/>
            </a:endParaRPr>
          </a:p>
          <a:p>
            <a:pPr marL="88265">
              <a:lnSpc>
                <a:spcPct val="100000"/>
              </a:lnSpc>
            </a:pPr>
            <a:r>
              <a:rPr sz="2000" dirty="0">
                <a:solidFill>
                  <a:srgbClr val="FFFFFF"/>
                </a:solidFill>
                <a:latin typeface="Arial"/>
                <a:cs typeface="Arial"/>
              </a:rPr>
              <a:t>• </a:t>
            </a:r>
            <a:r>
              <a:rPr sz="2000" spc="-5" dirty="0">
                <a:solidFill>
                  <a:srgbClr val="FFFFFF"/>
                </a:solidFill>
                <a:latin typeface="Calibri"/>
                <a:cs typeface="Calibri"/>
              </a:rPr>
              <a:t>Choisir des éléments </a:t>
            </a:r>
            <a:r>
              <a:rPr sz="2000" dirty="0">
                <a:solidFill>
                  <a:srgbClr val="FFFFFF"/>
                </a:solidFill>
                <a:latin typeface="Calibri"/>
                <a:cs typeface="Calibri"/>
              </a:rPr>
              <a:t>du Backlog de </a:t>
            </a:r>
            <a:r>
              <a:rPr sz="2000" spc="-10" dirty="0">
                <a:solidFill>
                  <a:srgbClr val="FFFFFF"/>
                </a:solidFill>
                <a:latin typeface="Calibri"/>
                <a:cs typeface="Calibri"/>
              </a:rPr>
              <a:t>produit</a:t>
            </a:r>
            <a:r>
              <a:rPr sz="2000" spc="-135" dirty="0">
                <a:solidFill>
                  <a:srgbClr val="FFFFFF"/>
                </a:solidFill>
                <a:latin typeface="Calibri"/>
                <a:cs typeface="Calibri"/>
              </a:rPr>
              <a:t> </a:t>
            </a:r>
            <a:r>
              <a:rPr sz="2000" spc="-5" dirty="0">
                <a:solidFill>
                  <a:srgbClr val="FFFFFF"/>
                </a:solidFill>
                <a:latin typeface="Calibri"/>
                <a:cs typeface="Calibri"/>
              </a:rPr>
              <a:t>pour</a:t>
            </a:r>
            <a:endParaRPr sz="2000" dirty="0">
              <a:latin typeface="Calibri"/>
              <a:cs typeface="Calibri"/>
            </a:endParaRPr>
          </a:p>
          <a:p>
            <a:pPr marL="88265">
              <a:lnSpc>
                <a:spcPct val="100000"/>
              </a:lnSpc>
              <a:spcBef>
                <a:spcPts val="5"/>
              </a:spcBef>
            </a:pPr>
            <a:r>
              <a:rPr sz="2000" spc="-15" dirty="0">
                <a:solidFill>
                  <a:srgbClr val="FFFFFF"/>
                </a:solidFill>
                <a:latin typeface="Calibri"/>
                <a:cs typeface="Calibri"/>
              </a:rPr>
              <a:t>mettre </a:t>
            </a:r>
            <a:r>
              <a:rPr sz="2000" dirty="0">
                <a:solidFill>
                  <a:srgbClr val="FFFFFF"/>
                </a:solidFill>
                <a:latin typeface="Calibri"/>
                <a:cs typeface="Calibri"/>
              </a:rPr>
              <a:t>dans le backlog </a:t>
            </a:r>
            <a:r>
              <a:rPr sz="2000" spc="-5" dirty="0">
                <a:solidFill>
                  <a:srgbClr val="FFFFFF"/>
                </a:solidFill>
                <a:latin typeface="Calibri"/>
                <a:cs typeface="Calibri"/>
              </a:rPr>
              <a:t>du</a:t>
            </a:r>
            <a:r>
              <a:rPr sz="2000" spc="-15" dirty="0">
                <a:solidFill>
                  <a:srgbClr val="FFFFFF"/>
                </a:solidFill>
                <a:latin typeface="Calibri"/>
                <a:cs typeface="Calibri"/>
              </a:rPr>
              <a:t> </a:t>
            </a:r>
            <a:r>
              <a:rPr sz="2000" spc="-10" dirty="0">
                <a:solidFill>
                  <a:srgbClr val="FFFFFF"/>
                </a:solidFill>
                <a:latin typeface="Calibri"/>
                <a:cs typeface="Calibri"/>
              </a:rPr>
              <a:t>sprint</a:t>
            </a:r>
            <a:endParaRPr sz="2000" dirty="0">
              <a:latin typeface="Calibri"/>
              <a:cs typeface="Calibri"/>
            </a:endParaRPr>
          </a:p>
          <a:p>
            <a:pPr marL="88265" marR="40640">
              <a:lnSpc>
                <a:spcPct val="100000"/>
              </a:lnSpc>
            </a:pPr>
            <a:r>
              <a:rPr sz="2000" dirty="0">
                <a:solidFill>
                  <a:srgbClr val="FFFFFF"/>
                </a:solidFill>
                <a:latin typeface="Arial"/>
                <a:cs typeface="Arial"/>
              </a:rPr>
              <a:t>• </a:t>
            </a:r>
            <a:r>
              <a:rPr sz="2000" spc="-5" dirty="0">
                <a:solidFill>
                  <a:srgbClr val="FFFFFF"/>
                </a:solidFill>
                <a:latin typeface="Calibri"/>
                <a:cs typeface="Calibri"/>
              </a:rPr>
              <a:t>Chaque élément </a:t>
            </a:r>
            <a:r>
              <a:rPr sz="2000" spc="-10" dirty="0">
                <a:solidFill>
                  <a:srgbClr val="FFFFFF"/>
                </a:solidFill>
                <a:latin typeface="Calibri"/>
                <a:cs typeface="Calibri"/>
              </a:rPr>
              <a:t>est </a:t>
            </a:r>
            <a:r>
              <a:rPr sz="2000" spc="-5" dirty="0">
                <a:solidFill>
                  <a:srgbClr val="FFFFFF"/>
                </a:solidFill>
                <a:latin typeface="Calibri"/>
                <a:cs typeface="Calibri"/>
              </a:rPr>
              <a:t>découpé </a:t>
            </a:r>
            <a:r>
              <a:rPr sz="2000" dirty="0">
                <a:solidFill>
                  <a:srgbClr val="FFFFFF"/>
                </a:solidFill>
                <a:latin typeface="Calibri"/>
                <a:cs typeface="Calibri"/>
              </a:rPr>
              <a:t>en </a:t>
            </a:r>
            <a:r>
              <a:rPr sz="2000" spc="-5" dirty="0">
                <a:solidFill>
                  <a:srgbClr val="FFFFFF"/>
                </a:solidFill>
                <a:latin typeface="Calibri"/>
                <a:cs typeface="Calibri"/>
              </a:rPr>
              <a:t>taches qui</a:t>
            </a:r>
            <a:r>
              <a:rPr sz="2000" spc="-120" dirty="0">
                <a:solidFill>
                  <a:srgbClr val="FFFFFF"/>
                </a:solidFill>
                <a:latin typeface="Calibri"/>
                <a:cs typeface="Calibri"/>
              </a:rPr>
              <a:t> </a:t>
            </a:r>
            <a:r>
              <a:rPr sz="2000" spc="-10" dirty="0">
                <a:solidFill>
                  <a:srgbClr val="FFFFFF"/>
                </a:solidFill>
                <a:latin typeface="Calibri"/>
                <a:cs typeface="Calibri"/>
              </a:rPr>
              <a:t>sont  </a:t>
            </a:r>
            <a:r>
              <a:rPr sz="2000" spc="-5" dirty="0">
                <a:solidFill>
                  <a:srgbClr val="FFFFFF"/>
                </a:solidFill>
                <a:latin typeface="Calibri"/>
                <a:cs typeface="Calibri"/>
              </a:rPr>
              <a:t>estimées </a:t>
            </a:r>
            <a:r>
              <a:rPr sz="2000" dirty="0">
                <a:solidFill>
                  <a:srgbClr val="FFFFFF"/>
                </a:solidFill>
                <a:latin typeface="Calibri"/>
                <a:cs typeface="Calibri"/>
              </a:rPr>
              <a:t>en </a:t>
            </a:r>
            <a:r>
              <a:rPr sz="2000" spc="-5" dirty="0">
                <a:solidFill>
                  <a:srgbClr val="FFFFFF"/>
                </a:solidFill>
                <a:latin typeface="Calibri"/>
                <a:cs typeface="Calibri"/>
              </a:rPr>
              <a:t>heures </a:t>
            </a:r>
            <a:r>
              <a:rPr sz="2000" spc="-10" dirty="0">
                <a:solidFill>
                  <a:srgbClr val="FFFFFF"/>
                </a:solidFill>
                <a:latin typeface="Calibri"/>
                <a:cs typeface="Calibri"/>
              </a:rPr>
              <a:t>(max </a:t>
            </a:r>
            <a:r>
              <a:rPr sz="2000" dirty="0">
                <a:solidFill>
                  <a:srgbClr val="FFFFFF"/>
                </a:solidFill>
                <a:latin typeface="Calibri"/>
                <a:cs typeface="Calibri"/>
              </a:rPr>
              <a:t>2</a:t>
            </a:r>
            <a:r>
              <a:rPr sz="2000" spc="45" dirty="0">
                <a:solidFill>
                  <a:srgbClr val="FFFFFF"/>
                </a:solidFill>
                <a:latin typeface="Calibri"/>
                <a:cs typeface="Calibri"/>
              </a:rPr>
              <a:t> </a:t>
            </a:r>
            <a:r>
              <a:rPr sz="2000" spc="-15" dirty="0">
                <a:solidFill>
                  <a:srgbClr val="FFFFFF"/>
                </a:solidFill>
                <a:latin typeface="Calibri"/>
                <a:cs typeface="Calibri"/>
              </a:rPr>
              <a:t>jours)</a:t>
            </a:r>
            <a:endParaRPr sz="2000" dirty="0">
              <a:latin typeface="Calibri"/>
              <a:cs typeface="Calibri"/>
            </a:endParaRPr>
          </a:p>
          <a:p>
            <a:pPr marL="88265">
              <a:lnSpc>
                <a:spcPct val="100000"/>
              </a:lnSpc>
            </a:pPr>
            <a:r>
              <a:rPr sz="2000" dirty="0">
                <a:solidFill>
                  <a:srgbClr val="FFFFFF"/>
                </a:solidFill>
                <a:latin typeface="Arial"/>
                <a:cs typeface="Arial"/>
              </a:rPr>
              <a:t>• </a:t>
            </a:r>
            <a:r>
              <a:rPr sz="2000" spc="-5" dirty="0">
                <a:solidFill>
                  <a:srgbClr val="FFFFFF"/>
                </a:solidFill>
                <a:latin typeface="Calibri"/>
                <a:cs typeface="Calibri"/>
              </a:rPr>
              <a:t>La </a:t>
            </a:r>
            <a:r>
              <a:rPr sz="2000" spc="-5" dirty="0" err="1">
                <a:solidFill>
                  <a:srgbClr val="FFFFFF"/>
                </a:solidFill>
                <a:latin typeface="Calibri"/>
                <a:cs typeface="Calibri"/>
              </a:rPr>
              <a:t>conction</a:t>
            </a:r>
            <a:r>
              <a:rPr sz="2000" spc="-5" dirty="0">
                <a:solidFill>
                  <a:srgbClr val="FFFFFF"/>
                </a:solidFill>
                <a:latin typeface="Calibri"/>
                <a:cs typeface="Calibri"/>
              </a:rPr>
              <a:t> de </a:t>
            </a:r>
            <a:r>
              <a:rPr sz="2000" dirty="0">
                <a:solidFill>
                  <a:srgbClr val="FFFFFF"/>
                </a:solidFill>
                <a:latin typeface="Calibri"/>
                <a:cs typeface="Calibri"/>
              </a:rPr>
              <a:t>haut </a:t>
            </a:r>
            <a:r>
              <a:rPr sz="2000" spc="-10" dirty="0">
                <a:solidFill>
                  <a:srgbClr val="FFFFFF"/>
                </a:solidFill>
                <a:latin typeface="Calibri"/>
                <a:cs typeface="Calibri"/>
              </a:rPr>
              <a:t>niveau </a:t>
            </a:r>
            <a:r>
              <a:rPr sz="2000" spc="-10" dirty="0" err="1">
                <a:solidFill>
                  <a:srgbClr val="FFFFFF"/>
                </a:solidFill>
                <a:latin typeface="Calibri"/>
                <a:cs typeface="Calibri"/>
              </a:rPr>
              <a:t>est</a:t>
            </a:r>
            <a:r>
              <a:rPr sz="2000" spc="-135" dirty="0">
                <a:solidFill>
                  <a:srgbClr val="FFFFFF"/>
                </a:solidFill>
                <a:latin typeface="Calibri"/>
                <a:cs typeface="Calibri"/>
              </a:rPr>
              <a:t> </a:t>
            </a:r>
            <a:r>
              <a:rPr sz="2000" spc="-5" dirty="0" err="1">
                <a:solidFill>
                  <a:srgbClr val="FFFFFF"/>
                </a:solidFill>
                <a:latin typeface="Calibri"/>
                <a:cs typeface="Calibri"/>
              </a:rPr>
              <a:t>abordée</a:t>
            </a:r>
            <a:endParaRPr sz="2000" dirty="0">
              <a:latin typeface="Calibri"/>
              <a:cs typeface="Calibri"/>
            </a:endParaRPr>
          </a:p>
        </p:txBody>
      </p:sp>
      <p:sp>
        <p:nvSpPr>
          <p:cNvPr id="145" name="object 145"/>
          <p:cNvSpPr/>
          <p:nvPr/>
        </p:nvSpPr>
        <p:spPr>
          <a:xfrm>
            <a:off x="1548384" y="1229868"/>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solidFill>
            <a:srgbClr val="D24717"/>
          </a:solidFill>
        </p:spPr>
        <p:txBody>
          <a:bodyPr wrap="square" lIns="0" tIns="0" rIns="0" bIns="0" rtlCol="0"/>
          <a:lstStyle/>
          <a:p>
            <a:endParaRPr/>
          </a:p>
        </p:txBody>
      </p:sp>
      <p:sp>
        <p:nvSpPr>
          <p:cNvPr id="146" name="object 146"/>
          <p:cNvSpPr/>
          <p:nvPr/>
        </p:nvSpPr>
        <p:spPr>
          <a:xfrm>
            <a:off x="1298384" y="924069"/>
            <a:ext cx="5977255" cy="3402806"/>
          </a:xfrm>
          <a:custGeom>
            <a:avLst/>
            <a:gdLst/>
            <a:ahLst/>
            <a:cxnLst/>
            <a:rect l="l" t="t" r="r" b="b"/>
            <a:pathLst>
              <a:path w="5977255" h="4537075">
                <a:moveTo>
                  <a:pt x="0" y="4536948"/>
                </a:moveTo>
                <a:lnTo>
                  <a:pt x="5977127" y="4536948"/>
                </a:lnTo>
                <a:lnTo>
                  <a:pt x="5977127" y="0"/>
                </a:lnTo>
                <a:lnTo>
                  <a:pt x="0" y="0"/>
                </a:lnTo>
                <a:lnTo>
                  <a:pt x="0" y="4536948"/>
                </a:lnTo>
                <a:close/>
              </a:path>
            </a:pathLst>
          </a:custGeom>
          <a:ln w="15240">
            <a:solidFill>
              <a:srgbClr val="9B310D"/>
            </a:solidFill>
          </a:ln>
        </p:spPr>
        <p:txBody>
          <a:bodyPr wrap="square" lIns="0" tIns="0" rIns="0" bIns="0" rtlCol="0"/>
          <a:lstStyle/>
          <a:p>
            <a:endParaRPr/>
          </a:p>
        </p:txBody>
      </p:sp>
      <p:sp>
        <p:nvSpPr>
          <p:cNvPr id="147" name="object 147"/>
          <p:cNvSpPr txBox="1"/>
          <p:nvPr/>
        </p:nvSpPr>
        <p:spPr>
          <a:xfrm>
            <a:off x="2084070" y="1459478"/>
            <a:ext cx="3564890"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Calibri"/>
                <a:cs typeface="Calibri"/>
              </a:rPr>
              <a:t>Mêlée</a:t>
            </a:r>
            <a:r>
              <a:rPr sz="3600" spc="-95" dirty="0">
                <a:solidFill>
                  <a:srgbClr val="FFFFFF"/>
                </a:solidFill>
                <a:latin typeface="Calibri"/>
                <a:cs typeface="Calibri"/>
              </a:rPr>
              <a:t> </a:t>
            </a:r>
            <a:r>
              <a:rPr sz="3600" spc="-5" dirty="0">
                <a:solidFill>
                  <a:srgbClr val="FFFFFF"/>
                </a:solidFill>
                <a:latin typeface="Calibri"/>
                <a:cs typeface="Calibri"/>
              </a:rPr>
              <a:t>quotidienne</a:t>
            </a:r>
            <a:endParaRPr sz="3600" dirty="0">
              <a:latin typeface="Calibri"/>
              <a:cs typeface="Calibri"/>
            </a:endParaRPr>
          </a:p>
        </p:txBody>
      </p:sp>
      <p:sp>
        <p:nvSpPr>
          <p:cNvPr id="148" name="object 148"/>
          <p:cNvSpPr txBox="1"/>
          <p:nvPr/>
        </p:nvSpPr>
        <p:spPr>
          <a:xfrm>
            <a:off x="2073402" y="2293144"/>
            <a:ext cx="5118735" cy="2236510"/>
          </a:xfrm>
          <a:prstGeom prst="rect">
            <a:avLst/>
          </a:prstGeom>
        </p:spPr>
        <p:txBody>
          <a:bodyPr vert="horz" wrap="square" lIns="0" tIns="12700" rIns="0" bIns="0" rtlCol="0">
            <a:spAutoFit/>
          </a:bodyPr>
          <a:lstStyle/>
          <a:p>
            <a:pPr marL="143510" indent="-131445">
              <a:lnSpc>
                <a:spcPct val="100000"/>
              </a:lnSpc>
              <a:spcBef>
                <a:spcPts val="100"/>
              </a:spcBef>
              <a:buFont typeface="Arial"/>
              <a:buChar char="•"/>
              <a:tabLst>
                <a:tab pos="144145" algn="l"/>
              </a:tabLst>
            </a:pPr>
            <a:r>
              <a:rPr sz="1800" dirty="0">
                <a:solidFill>
                  <a:srgbClr val="FFFFFF"/>
                </a:solidFill>
                <a:latin typeface="Calibri"/>
                <a:cs typeface="Calibri"/>
              </a:rPr>
              <a:t>15 </a:t>
            </a:r>
            <a:r>
              <a:rPr sz="1800" spc="-5" dirty="0">
                <a:solidFill>
                  <a:srgbClr val="FFFFFF"/>
                </a:solidFill>
                <a:latin typeface="Calibri"/>
                <a:cs typeface="Calibri"/>
              </a:rPr>
              <a:t>minutes, </a:t>
            </a:r>
            <a:r>
              <a:rPr sz="1800" spc="-10" dirty="0">
                <a:solidFill>
                  <a:srgbClr val="FFFFFF"/>
                </a:solidFill>
                <a:latin typeface="Calibri"/>
                <a:cs typeface="Calibri"/>
              </a:rPr>
              <a:t>tous </a:t>
            </a:r>
            <a:r>
              <a:rPr sz="1800" dirty="0">
                <a:solidFill>
                  <a:srgbClr val="FFFFFF"/>
                </a:solidFill>
                <a:latin typeface="Calibri"/>
                <a:cs typeface="Calibri"/>
              </a:rPr>
              <a:t>les</a:t>
            </a:r>
            <a:r>
              <a:rPr sz="1800" spc="25" dirty="0">
                <a:solidFill>
                  <a:srgbClr val="FFFFFF"/>
                </a:solidFill>
                <a:latin typeface="Calibri"/>
                <a:cs typeface="Calibri"/>
              </a:rPr>
              <a:t> </a:t>
            </a:r>
            <a:r>
              <a:rPr sz="1800" spc="-10" dirty="0">
                <a:solidFill>
                  <a:srgbClr val="FFFFFF"/>
                </a:solidFill>
                <a:latin typeface="Calibri"/>
                <a:cs typeface="Calibri"/>
              </a:rPr>
              <a:t>jours</a:t>
            </a:r>
            <a:endParaRPr sz="1800" dirty="0">
              <a:latin typeface="Calibri"/>
              <a:cs typeface="Calibri"/>
            </a:endParaRPr>
          </a:p>
          <a:p>
            <a:pPr marL="143510" indent="-131445">
              <a:lnSpc>
                <a:spcPct val="100000"/>
              </a:lnSpc>
              <a:buFont typeface="Arial"/>
              <a:buChar char="•"/>
              <a:tabLst>
                <a:tab pos="144145" algn="l"/>
              </a:tabLst>
            </a:pPr>
            <a:r>
              <a:rPr sz="1800" spc="-35" dirty="0">
                <a:solidFill>
                  <a:srgbClr val="FFFFFF"/>
                </a:solidFill>
                <a:latin typeface="Calibri"/>
                <a:cs typeface="Calibri"/>
              </a:rPr>
              <a:t>Trois </a:t>
            </a:r>
            <a:r>
              <a:rPr sz="1800" spc="-5" dirty="0">
                <a:solidFill>
                  <a:srgbClr val="FFFFFF"/>
                </a:solidFill>
                <a:latin typeface="Calibri"/>
                <a:cs typeface="Calibri"/>
              </a:rPr>
              <a:t>questions pour chacun</a:t>
            </a:r>
            <a:r>
              <a:rPr sz="1800" spc="65" dirty="0">
                <a:solidFill>
                  <a:srgbClr val="FFFFFF"/>
                </a:solidFill>
                <a:latin typeface="Calibri"/>
                <a:cs typeface="Calibri"/>
              </a:rPr>
              <a:t> </a:t>
            </a:r>
            <a:r>
              <a:rPr sz="1800" dirty="0">
                <a:solidFill>
                  <a:srgbClr val="FFFFFF"/>
                </a:solidFill>
                <a:latin typeface="Calibri"/>
                <a:cs typeface="Calibri"/>
              </a:rPr>
              <a:t>:</a:t>
            </a:r>
            <a:endParaRPr sz="1800" dirty="0">
              <a:latin typeface="Calibri"/>
              <a:cs typeface="Calibri"/>
            </a:endParaRPr>
          </a:p>
          <a:p>
            <a:pPr marL="1068705" lvl="1" indent="-131445">
              <a:lnSpc>
                <a:spcPct val="100000"/>
              </a:lnSpc>
              <a:buFont typeface="Arial"/>
              <a:buChar char="•"/>
              <a:tabLst>
                <a:tab pos="1069340" algn="l"/>
              </a:tabLst>
            </a:pPr>
            <a:r>
              <a:rPr sz="1800" spc="-20" dirty="0">
                <a:solidFill>
                  <a:srgbClr val="FFFFFF"/>
                </a:solidFill>
                <a:latin typeface="Calibri"/>
                <a:cs typeface="Calibri"/>
              </a:rPr>
              <a:t>Qu’avez-vous </a:t>
            </a:r>
            <a:r>
              <a:rPr sz="1800" spc="-15" dirty="0">
                <a:solidFill>
                  <a:srgbClr val="FFFFFF"/>
                </a:solidFill>
                <a:latin typeface="Calibri"/>
                <a:cs typeface="Calibri"/>
              </a:rPr>
              <a:t>fait </a:t>
            </a:r>
            <a:r>
              <a:rPr sz="1800" spc="-5" dirty="0">
                <a:solidFill>
                  <a:srgbClr val="FFFFFF"/>
                </a:solidFill>
                <a:latin typeface="Calibri"/>
                <a:cs typeface="Calibri"/>
              </a:rPr>
              <a:t>hier</a:t>
            </a:r>
            <a:r>
              <a:rPr sz="1800" spc="30" dirty="0">
                <a:solidFill>
                  <a:srgbClr val="FFFFFF"/>
                </a:solidFill>
                <a:latin typeface="Calibri"/>
                <a:cs typeface="Calibri"/>
              </a:rPr>
              <a:t> </a:t>
            </a:r>
            <a:r>
              <a:rPr sz="1800" dirty="0">
                <a:solidFill>
                  <a:srgbClr val="FFFFFF"/>
                </a:solidFill>
                <a:latin typeface="Calibri"/>
                <a:cs typeface="Calibri"/>
              </a:rPr>
              <a:t>?</a:t>
            </a:r>
            <a:endParaRPr sz="1800" dirty="0">
              <a:latin typeface="Calibri"/>
              <a:cs typeface="Calibri"/>
            </a:endParaRPr>
          </a:p>
          <a:p>
            <a:pPr marL="1068705" lvl="1" indent="-131445">
              <a:lnSpc>
                <a:spcPct val="100000"/>
              </a:lnSpc>
              <a:buFont typeface="Arial"/>
              <a:buChar char="•"/>
              <a:tabLst>
                <a:tab pos="1069340" algn="l"/>
              </a:tabLst>
            </a:pPr>
            <a:r>
              <a:rPr sz="1800" spc="-15" dirty="0">
                <a:solidFill>
                  <a:srgbClr val="FFFFFF"/>
                </a:solidFill>
                <a:latin typeface="Calibri"/>
                <a:cs typeface="Calibri"/>
              </a:rPr>
              <a:t>Qu’allez-vous faire </a:t>
            </a:r>
            <a:r>
              <a:rPr sz="1800" spc="-5" dirty="0">
                <a:solidFill>
                  <a:srgbClr val="FFFFFF"/>
                </a:solidFill>
                <a:latin typeface="Calibri"/>
                <a:cs typeface="Calibri"/>
              </a:rPr>
              <a:t>aujourd’hui</a:t>
            </a:r>
            <a:r>
              <a:rPr sz="1800" spc="50" dirty="0">
                <a:solidFill>
                  <a:srgbClr val="FFFFFF"/>
                </a:solidFill>
                <a:latin typeface="Calibri"/>
                <a:cs typeface="Calibri"/>
              </a:rPr>
              <a:t> </a:t>
            </a:r>
            <a:r>
              <a:rPr sz="1800" dirty="0">
                <a:solidFill>
                  <a:srgbClr val="FFFFFF"/>
                </a:solidFill>
                <a:latin typeface="Calibri"/>
                <a:cs typeface="Calibri"/>
              </a:rPr>
              <a:t>?</a:t>
            </a:r>
            <a:endParaRPr sz="1800" dirty="0">
              <a:latin typeface="Calibri"/>
              <a:cs typeface="Calibri"/>
            </a:endParaRPr>
          </a:p>
          <a:p>
            <a:pPr marL="1068705" lvl="1" indent="-131445">
              <a:lnSpc>
                <a:spcPct val="100000"/>
              </a:lnSpc>
              <a:buFont typeface="Arial"/>
              <a:buChar char="•"/>
              <a:tabLst>
                <a:tab pos="1069340" algn="l"/>
              </a:tabLst>
            </a:pPr>
            <a:r>
              <a:rPr sz="1800" dirty="0">
                <a:solidFill>
                  <a:srgbClr val="FFFFFF"/>
                </a:solidFill>
                <a:latin typeface="Calibri"/>
                <a:cs typeface="Calibri"/>
              </a:rPr>
              <a:t>Quels </a:t>
            </a:r>
            <a:r>
              <a:rPr sz="1800" spc="-5" dirty="0">
                <a:solidFill>
                  <a:srgbClr val="FFFFFF"/>
                </a:solidFill>
                <a:latin typeface="Calibri"/>
                <a:cs typeface="Calibri"/>
              </a:rPr>
              <a:t>sont vos </a:t>
            </a:r>
            <a:r>
              <a:rPr sz="1800" spc="-10" dirty="0">
                <a:solidFill>
                  <a:srgbClr val="FFFFFF"/>
                </a:solidFill>
                <a:latin typeface="Calibri"/>
                <a:cs typeface="Calibri"/>
              </a:rPr>
              <a:t>problèmes</a:t>
            </a:r>
            <a:r>
              <a:rPr sz="1800" spc="-5" dirty="0">
                <a:solidFill>
                  <a:srgbClr val="FFFFFF"/>
                </a:solidFill>
                <a:latin typeface="Calibri"/>
                <a:cs typeface="Calibri"/>
              </a:rPr>
              <a:t> </a:t>
            </a:r>
            <a:r>
              <a:rPr sz="1800" dirty="0">
                <a:solidFill>
                  <a:srgbClr val="FFFFFF"/>
                </a:solidFill>
                <a:latin typeface="Calibri"/>
                <a:cs typeface="Calibri"/>
              </a:rPr>
              <a:t>?</a:t>
            </a:r>
            <a:endParaRPr sz="1800" dirty="0">
              <a:latin typeface="Calibri"/>
              <a:cs typeface="Calibri"/>
            </a:endParaRPr>
          </a:p>
          <a:p>
            <a:pPr lvl="1">
              <a:lnSpc>
                <a:spcPct val="100000"/>
              </a:lnSpc>
              <a:spcBef>
                <a:spcPts val="35"/>
              </a:spcBef>
              <a:buClr>
                <a:srgbClr val="FFFFFF"/>
              </a:buClr>
              <a:buFont typeface="Arial"/>
              <a:buChar char="•"/>
            </a:pPr>
            <a:endParaRPr sz="1850" dirty="0">
              <a:latin typeface="Times New Roman"/>
              <a:cs typeface="Times New Roman"/>
            </a:endParaRPr>
          </a:p>
          <a:p>
            <a:pPr marL="154305" indent="-132080">
              <a:lnSpc>
                <a:spcPct val="100000"/>
              </a:lnSpc>
              <a:buFont typeface="Arial"/>
              <a:buChar char="•"/>
              <a:tabLst>
                <a:tab pos="154940" algn="l"/>
              </a:tabLst>
            </a:pPr>
            <a:r>
              <a:rPr sz="1800" spc="-15" dirty="0">
                <a:solidFill>
                  <a:srgbClr val="FFFFFF"/>
                </a:solidFill>
                <a:latin typeface="Calibri"/>
                <a:cs typeface="Calibri"/>
              </a:rPr>
              <a:t>Mettre </a:t>
            </a:r>
            <a:r>
              <a:rPr sz="1800" dirty="0">
                <a:solidFill>
                  <a:srgbClr val="FFFFFF"/>
                </a:solidFill>
                <a:latin typeface="Calibri"/>
                <a:cs typeface="Calibri"/>
              </a:rPr>
              <a:t>à </a:t>
            </a:r>
            <a:r>
              <a:rPr sz="1800" spc="-5" dirty="0">
                <a:solidFill>
                  <a:srgbClr val="FFFFFF"/>
                </a:solidFill>
                <a:latin typeface="Calibri"/>
                <a:cs typeface="Calibri"/>
              </a:rPr>
              <a:t>jour le Backlog </a:t>
            </a:r>
            <a:r>
              <a:rPr sz="1800" dirty="0">
                <a:solidFill>
                  <a:srgbClr val="FFFFFF"/>
                </a:solidFill>
                <a:latin typeface="Calibri"/>
                <a:cs typeface="Calibri"/>
              </a:rPr>
              <a:t>du</a:t>
            </a:r>
            <a:r>
              <a:rPr sz="1800" spc="60" dirty="0">
                <a:solidFill>
                  <a:srgbClr val="FFFFFF"/>
                </a:solidFill>
                <a:latin typeface="Calibri"/>
                <a:cs typeface="Calibri"/>
              </a:rPr>
              <a:t> </a:t>
            </a:r>
            <a:r>
              <a:rPr sz="1800" spc="-5" dirty="0">
                <a:solidFill>
                  <a:srgbClr val="FFFFFF"/>
                </a:solidFill>
                <a:latin typeface="Calibri"/>
                <a:cs typeface="Calibri"/>
              </a:rPr>
              <a:t>Sprint</a:t>
            </a:r>
            <a:endParaRPr sz="1800" dirty="0">
              <a:latin typeface="Calibri"/>
              <a:cs typeface="Calibri"/>
            </a:endParaRPr>
          </a:p>
          <a:p>
            <a:pPr marL="154305" indent="-132080">
              <a:lnSpc>
                <a:spcPct val="100000"/>
              </a:lnSpc>
              <a:buFont typeface="Arial"/>
              <a:buChar char="•"/>
              <a:tabLst>
                <a:tab pos="154940" algn="l"/>
              </a:tabLst>
            </a:pPr>
            <a:r>
              <a:rPr sz="1800" spc="-5" dirty="0">
                <a:solidFill>
                  <a:srgbClr val="FFFFFF"/>
                </a:solidFill>
                <a:latin typeface="Calibri"/>
                <a:cs typeface="Calibri"/>
              </a:rPr>
              <a:t>Le </a:t>
            </a:r>
            <a:r>
              <a:rPr sz="1800" spc="-15" dirty="0">
                <a:solidFill>
                  <a:srgbClr val="FFFFFF"/>
                </a:solidFill>
                <a:latin typeface="Calibri"/>
                <a:cs typeface="Calibri"/>
              </a:rPr>
              <a:t>reste </a:t>
            </a:r>
            <a:r>
              <a:rPr sz="1800" dirty="0">
                <a:solidFill>
                  <a:srgbClr val="FFFFFF"/>
                </a:solidFill>
                <a:latin typeface="Calibri"/>
                <a:cs typeface="Calibri"/>
              </a:rPr>
              <a:t>à </a:t>
            </a:r>
            <a:r>
              <a:rPr sz="1800" spc="-15" dirty="0">
                <a:solidFill>
                  <a:srgbClr val="FFFFFF"/>
                </a:solidFill>
                <a:latin typeface="Calibri"/>
                <a:cs typeface="Calibri"/>
              </a:rPr>
              <a:t>faire total </a:t>
            </a:r>
            <a:r>
              <a:rPr sz="1800" spc="-5" dirty="0">
                <a:solidFill>
                  <a:srgbClr val="FFFFFF"/>
                </a:solidFill>
                <a:latin typeface="Calibri"/>
                <a:cs typeface="Calibri"/>
              </a:rPr>
              <a:t>pour le </a:t>
            </a:r>
            <a:r>
              <a:rPr sz="1800" spc="-10" dirty="0">
                <a:solidFill>
                  <a:srgbClr val="FFFFFF"/>
                </a:solidFill>
                <a:latin typeface="Calibri"/>
                <a:cs typeface="Calibri"/>
              </a:rPr>
              <a:t>Sprint </a:t>
            </a:r>
            <a:r>
              <a:rPr sz="1800" dirty="0">
                <a:solidFill>
                  <a:srgbClr val="FFFFFF"/>
                </a:solidFill>
                <a:latin typeface="Calibri"/>
                <a:cs typeface="Calibri"/>
              </a:rPr>
              <a:t>-&gt; </a:t>
            </a:r>
            <a:r>
              <a:rPr sz="1800" spc="-5" dirty="0">
                <a:solidFill>
                  <a:srgbClr val="FFFFFF"/>
                </a:solidFill>
                <a:latin typeface="Calibri"/>
                <a:cs typeface="Calibri"/>
              </a:rPr>
              <a:t>burndown</a:t>
            </a:r>
            <a:r>
              <a:rPr sz="1800" spc="150" dirty="0">
                <a:solidFill>
                  <a:srgbClr val="FFFFFF"/>
                </a:solidFill>
                <a:latin typeface="Calibri"/>
                <a:cs typeface="Calibri"/>
              </a:rPr>
              <a:t> </a:t>
            </a:r>
            <a:r>
              <a:rPr sz="1800" spc="-5" dirty="0">
                <a:solidFill>
                  <a:srgbClr val="FFFFFF"/>
                </a:solidFill>
                <a:latin typeface="Calibri"/>
                <a:cs typeface="Calibri"/>
              </a:rPr>
              <a:t>chart</a:t>
            </a:r>
            <a:endParaRPr sz="1800" dirty="0">
              <a:latin typeface="Calibri"/>
              <a:cs typeface="Calibri"/>
            </a:endParaRPr>
          </a:p>
        </p:txBody>
      </p:sp>
      <p:sp>
        <p:nvSpPr>
          <p:cNvPr id="149" name="object 3"/>
          <p:cNvSpPr txBox="1">
            <a:spLocks noChangeArrowheads="1"/>
          </p:cNvSpPr>
          <p:nvPr/>
        </p:nvSpPr>
        <p:spPr bwMode="auto">
          <a:xfrm>
            <a:off x="2590800" y="133349"/>
            <a:ext cx="4343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fr-FR" sz="3600" spc="-60" dirty="0"/>
              <a:t>Le </a:t>
            </a:r>
            <a:r>
              <a:rPr lang="fr-FR" sz="3600" spc="-60" dirty="0" err="1"/>
              <a:t>Process</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707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79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40" dirty="0" err="1"/>
              <a:t>Plannification</a:t>
            </a:r>
            <a:endParaRPr lang="en-US" sz="3600" spc="-40" dirty="0"/>
          </a:p>
          <a:p>
            <a:pPr>
              <a:lnSpc>
                <a:spcPts val="3125"/>
              </a:lnSpc>
              <a:spcBef>
                <a:spcPct val="0"/>
              </a:spcBef>
              <a:buClr>
                <a:srgbClr val="000000"/>
              </a:buClr>
              <a:buNone/>
            </a:pP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3"/>
          <p:cNvSpPr txBox="1"/>
          <p:nvPr/>
        </p:nvSpPr>
        <p:spPr>
          <a:xfrm>
            <a:off x="381000" y="770832"/>
            <a:ext cx="4805045" cy="321242"/>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404040"/>
                </a:solidFill>
                <a:latin typeface="Calibri"/>
                <a:cs typeface="Calibri"/>
              </a:rPr>
              <a:t>On </a:t>
            </a:r>
            <a:r>
              <a:rPr sz="2000" spc="-5" dirty="0">
                <a:solidFill>
                  <a:srgbClr val="404040"/>
                </a:solidFill>
                <a:latin typeface="Calibri"/>
                <a:cs typeface="Calibri"/>
              </a:rPr>
              <a:t>détail </a:t>
            </a:r>
            <a:r>
              <a:rPr sz="2000" dirty="0">
                <a:solidFill>
                  <a:srgbClr val="404040"/>
                </a:solidFill>
                <a:latin typeface="Calibri"/>
                <a:cs typeface="Calibri"/>
              </a:rPr>
              <a:t>la </a:t>
            </a:r>
            <a:r>
              <a:rPr sz="2000" spc="-5" dirty="0">
                <a:solidFill>
                  <a:srgbClr val="404040"/>
                </a:solidFill>
                <a:latin typeface="Calibri"/>
                <a:cs typeface="Calibri"/>
              </a:rPr>
              <a:t>vision </a:t>
            </a:r>
            <a:r>
              <a:rPr sz="2000" dirty="0">
                <a:solidFill>
                  <a:srgbClr val="404040"/>
                </a:solidFill>
                <a:latin typeface="Calibri"/>
                <a:cs typeface="Calibri"/>
              </a:rPr>
              <a:t>au </a:t>
            </a:r>
            <a:r>
              <a:rPr sz="2000" spc="-10" dirty="0">
                <a:solidFill>
                  <a:srgbClr val="404040"/>
                </a:solidFill>
                <a:latin typeface="Calibri"/>
                <a:cs typeface="Calibri"/>
              </a:rPr>
              <a:t>cours </a:t>
            </a:r>
            <a:r>
              <a:rPr sz="2000" dirty="0">
                <a:solidFill>
                  <a:srgbClr val="404040"/>
                </a:solidFill>
                <a:latin typeface="Calibri"/>
                <a:cs typeface="Calibri"/>
              </a:rPr>
              <a:t>du</a:t>
            </a:r>
            <a:r>
              <a:rPr sz="2000" spc="-15" dirty="0">
                <a:solidFill>
                  <a:srgbClr val="404040"/>
                </a:solidFill>
                <a:latin typeface="Calibri"/>
                <a:cs typeface="Calibri"/>
              </a:rPr>
              <a:t> </a:t>
            </a:r>
            <a:r>
              <a:rPr sz="2000" spc="-5" dirty="0">
                <a:solidFill>
                  <a:srgbClr val="404040"/>
                </a:solidFill>
                <a:latin typeface="Calibri"/>
                <a:cs typeface="Calibri"/>
              </a:rPr>
              <a:t>développement</a:t>
            </a:r>
            <a:endParaRPr sz="2000" dirty="0">
              <a:latin typeface="Calibri"/>
              <a:cs typeface="Calibri"/>
            </a:endParaRPr>
          </a:p>
        </p:txBody>
      </p:sp>
      <p:sp>
        <p:nvSpPr>
          <p:cNvPr id="6" name="object 4"/>
          <p:cNvSpPr/>
          <p:nvPr/>
        </p:nvSpPr>
        <p:spPr>
          <a:xfrm>
            <a:off x="1143000" y="1200150"/>
            <a:ext cx="6085534" cy="303156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1750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79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Scrum </a:t>
            </a:r>
            <a:r>
              <a:rPr lang="en-US" sz="3600" dirty="0"/>
              <a:t>:</a:t>
            </a:r>
            <a:r>
              <a:rPr lang="en-US" sz="3600" spc="-260" dirty="0"/>
              <a:t> </a:t>
            </a:r>
            <a:r>
              <a:rPr lang="en-US" sz="3600" spc="-40" dirty="0"/>
              <a:t>Planning</a:t>
            </a:r>
          </a:p>
          <a:p>
            <a:pPr>
              <a:lnSpc>
                <a:spcPts val="3125"/>
              </a:lnSpc>
              <a:spcBef>
                <a:spcPct val="0"/>
              </a:spcBef>
              <a:buClr>
                <a:srgbClr val="000000"/>
              </a:buClr>
              <a:buNone/>
            </a:pP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7" name="object 5"/>
          <p:cNvSpPr txBox="1"/>
          <p:nvPr/>
        </p:nvSpPr>
        <p:spPr>
          <a:xfrm>
            <a:off x="150495" y="1294337"/>
            <a:ext cx="4880610" cy="2316019"/>
          </a:xfrm>
          <a:prstGeom prst="rect">
            <a:avLst/>
          </a:prstGeom>
        </p:spPr>
        <p:txBody>
          <a:bodyPr vert="horz" wrap="square" lIns="0" tIns="160020" rIns="0" bIns="0" rtlCol="0">
            <a:spAutoFit/>
          </a:bodyPr>
          <a:lstStyle/>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Les Cérémonies</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La Planification du Sprint (Sprint Planning)</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La Revue du Sprint (Sprint Review)</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La mêlée quotidienne (Daily Scrum Meeting)</a:t>
            </a:r>
          </a:p>
          <a:p>
            <a:pPr marL="1155065" lvl="1"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La réunion de rétrospective (Retrospective )</a:t>
            </a:r>
          </a:p>
        </p:txBody>
      </p:sp>
      <p:sp>
        <p:nvSpPr>
          <p:cNvPr id="8" name="object 7"/>
          <p:cNvSpPr/>
          <p:nvPr/>
        </p:nvSpPr>
        <p:spPr>
          <a:xfrm>
            <a:off x="5216713" y="2410047"/>
            <a:ext cx="3846576" cy="1986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2297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3950335" cy="568166"/>
          </a:xfrm>
          <a:prstGeom prst="rect">
            <a:avLst/>
          </a:prstGeom>
        </p:spPr>
        <p:txBody>
          <a:bodyPr vert="horz" wrap="square" lIns="0" tIns="12700" rIns="0" bIns="0" rtlCol="0">
            <a:spAutoFit/>
          </a:bodyPr>
          <a:lstStyle/>
          <a:p>
            <a:pPr marL="12700">
              <a:lnSpc>
                <a:spcPct val="100000"/>
              </a:lnSpc>
              <a:spcBef>
                <a:spcPts val="100"/>
              </a:spcBef>
            </a:pPr>
            <a:r>
              <a:rPr spc="-65" dirty="0"/>
              <a:t>Exemple</a:t>
            </a:r>
            <a:r>
              <a:rPr spc="-135" dirty="0"/>
              <a:t> </a:t>
            </a:r>
            <a:r>
              <a:rPr spc="-50" dirty="0"/>
              <a:t>agenda</a:t>
            </a:r>
          </a:p>
        </p:txBody>
      </p:sp>
      <p:sp>
        <p:nvSpPr>
          <p:cNvPr id="4" name="object 4"/>
          <p:cNvSpPr txBox="1">
            <a:spLocks noGrp="1"/>
          </p:cNvSpPr>
          <p:nvPr>
            <p:ph type="ftr" sz="quarter" idx="5"/>
          </p:nvPr>
        </p:nvSpPr>
        <p:spPr>
          <a:xfrm>
            <a:off x="0" y="0"/>
            <a:ext cx="0" cy="157094"/>
          </a:xfrm>
          <a:prstGeom prst="rect">
            <a:avLst/>
          </a:prstGeom>
        </p:spPr>
        <p:txBody>
          <a:bodyPr vert="horz" wrap="square" lIns="0" tIns="0" rIns="0" bIns="0" rtlCol="0">
            <a:spAutoFit/>
          </a:bodyPr>
          <a:lstStyle/>
          <a:p>
            <a:pPr marL="12700">
              <a:lnSpc>
                <a:spcPts val="955"/>
              </a:lnSpc>
            </a:pPr>
            <a:endParaRPr spc="-5" dirty="0"/>
          </a:p>
        </p:txBody>
      </p:sp>
      <p:sp>
        <p:nvSpPr>
          <p:cNvPr id="3" name="object 3"/>
          <p:cNvSpPr/>
          <p:nvPr/>
        </p:nvSpPr>
        <p:spPr>
          <a:xfrm>
            <a:off x="1292352" y="1553074"/>
            <a:ext cx="6449754" cy="317894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087106" y="4931664"/>
            <a:ext cx="243840" cy="141064"/>
          </a:xfrm>
          <a:prstGeom prst="rect">
            <a:avLst/>
          </a:prstGeom>
        </p:spPr>
        <p:txBody>
          <a:bodyPr vert="horz" wrap="square" lIns="0" tIns="0" rIns="0" bIns="0" rtlCol="0">
            <a:spAutoFit/>
          </a:bodyPr>
          <a:lstStyle/>
          <a:p>
            <a:pPr marL="25400">
              <a:lnSpc>
                <a:spcPts val="1100"/>
              </a:lnSpc>
            </a:pPr>
            <a:r>
              <a:rPr sz="1050" dirty="0">
                <a:solidFill>
                  <a:srgbClr val="FFFFFF"/>
                </a:solidFill>
                <a:latin typeface="Calibri"/>
                <a:cs typeface="Calibri"/>
              </a:rPr>
              <a:t>119</a:t>
            </a:r>
            <a:endParaRPr sz="1050">
              <a:latin typeface="Calibri"/>
              <a:cs typeface="Calibri"/>
            </a:endParaRPr>
          </a:p>
        </p:txBody>
      </p:sp>
    </p:spTree>
    <p:extLst>
      <p:ext uri="{BB962C8B-B14F-4D97-AF65-F5344CB8AC3E}">
        <p14:creationId xmlns:p14="http://schemas.microsoft.com/office/powerpoint/2010/main" val="666698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3950335" cy="568166"/>
          </a:xfrm>
          <a:prstGeom prst="rect">
            <a:avLst/>
          </a:prstGeom>
        </p:spPr>
        <p:txBody>
          <a:bodyPr vert="horz" wrap="square" lIns="0" tIns="12700" rIns="0" bIns="0" rtlCol="0">
            <a:spAutoFit/>
          </a:bodyPr>
          <a:lstStyle/>
          <a:p>
            <a:pPr marL="12700">
              <a:lnSpc>
                <a:spcPct val="100000"/>
              </a:lnSpc>
              <a:spcBef>
                <a:spcPts val="100"/>
              </a:spcBef>
            </a:pPr>
            <a:r>
              <a:rPr spc="-65" dirty="0"/>
              <a:t>Exemple</a:t>
            </a:r>
            <a:r>
              <a:rPr spc="-135" dirty="0"/>
              <a:t> </a:t>
            </a:r>
            <a:r>
              <a:rPr spc="-50" dirty="0"/>
              <a:t>agenda</a:t>
            </a:r>
          </a:p>
        </p:txBody>
      </p:sp>
      <p:sp>
        <p:nvSpPr>
          <p:cNvPr id="4" name="object 4"/>
          <p:cNvSpPr txBox="1">
            <a:spLocks noGrp="1"/>
          </p:cNvSpPr>
          <p:nvPr>
            <p:ph type="ftr" sz="quarter" idx="5"/>
          </p:nvPr>
        </p:nvSpPr>
        <p:spPr>
          <a:xfrm>
            <a:off x="0" y="0"/>
            <a:ext cx="0" cy="157094"/>
          </a:xfrm>
          <a:prstGeom prst="rect">
            <a:avLst/>
          </a:prstGeom>
        </p:spPr>
        <p:txBody>
          <a:bodyPr vert="horz" wrap="square" lIns="0" tIns="0" rIns="0" bIns="0" rtlCol="0">
            <a:spAutoFit/>
          </a:bodyPr>
          <a:lstStyle/>
          <a:p>
            <a:pPr marL="12700">
              <a:lnSpc>
                <a:spcPts val="955"/>
              </a:lnSpc>
            </a:pPr>
            <a:endParaRPr spc="-5" dirty="0"/>
          </a:p>
        </p:txBody>
      </p:sp>
      <p:sp>
        <p:nvSpPr>
          <p:cNvPr id="3" name="object 3"/>
          <p:cNvSpPr/>
          <p:nvPr/>
        </p:nvSpPr>
        <p:spPr>
          <a:xfrm>
            <a:off x="1938212" y="1645593"/>
            <a:ext cx="5261153" cy="292632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087106" y="4931664"/>
            <a:ext cx="243840" cy="141064"/>
          </a:xfrm>
          <a:prstGeom prst="rect">
            <a:avLst/>
          </a:prstGeom>
        </p:spPr>
        <p:txBody>
          <a:bodyPr vert="horz" wrap="square" lIns="0" tIns="0" rIns="0" bIns="0" rtlCol="0">
            <a:spAutoFit/>
          </a:bodyPr>
          <a:lstStyle/>
          <a:p>
            <a:pPr marL="25400">
              <a:lnSpc>
                <a:spcPts val="1100"/>
              </a:lnSpc>
            </a:pPr>
            <a:r>
              <a:rPr sz="1050" dirty="0">
                <a:solidFill>
                  <a:srgbClr val="FFFFFF"/>
                </a:solidFill>
                <a:latin typeface="Calibri"/>
                <a:cs typeface="Calibri"/>
              </a:rPr>
              <a:t>129</a:t>
            </a:r>
            <a:endParaRPr sz="1050">
              <a:latin typeface="Calibri"/>
              <a:cs typeface="Calibri"/>
            </a:endParaRPr>
          </a:p>
        </p:txBody>
      </p:sp>
    </p:spTree>
    <p:extLst>
      <p:ext uri="{BB962C8B-B14F-4D97-AF65-F5344CB8AC3E}">
        <p14:creationId xmlns:p14="http://schemas.microsoft.com/office/powerpoint/2010/main" val="3744380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object 3"/>
          <p:cNvSpPr>
            <a:spLocks noChangeArrowheads="1"/>
          </p:cNvSpPr>
          <p:nvPr/>
        </p:nvSpPr>
        <p:spPr bwMode="auto">
          <a:xfrm>
            <a:off x="528389" y="361950"/>
            <a:ext cx="6768752" cy="430546"/>
          </a:xfrm>
          <a:prstGeom prst="rect">
            <a:avLst/>
          </a:prstGeom>
          <a:noFill/>
          <a:ln w="9525" cap="flat" algn="ctr">
            <a:noFill/>
            <a:prstDash val="solid"/>
            <a:round/>
            <a:headEnd type="none" w="med" len="med"/>
            <a:tailEnd type="none" w="med" len="med"/>
          </a:ln>
          <a:effectLst/>
        </p:spPr>
        <p:txBody>
          <a:bodyPr lIns="0" tIns="0" rIns="0" bIns="0"/>
          <a:lstStyle/>
          <a:p>
            <a:pPr>
              <a:lnSpc>
                <a:spcPts val="2634"/>
              </a:lnSpc>
            </a:pPr>
            <a:r>
              <a:rPr lang="ru-RU" sz="3600" b="1" dirty="0">
                <a:solidFill>
                  <a:srgbClr val="404040"/>
                </a:solidFill>
                <a:latin typeface="Century Gothic" pitchFamily="34" charset="0"/>
                <a:ea typeface="ＭＳ Ｐゴシック" charset="0"/>
                <a:cs typeface="Century Gothic"/>
              </a:rPr>
              <a:t>Organisation &amp; suivi du cours</a:t>
            </a:r>
          </a:p>
        </p:txBody>
      </p:sp>
      <p:grpSp>
        <p:nvGrpSpPr>
          <p:cNvPr id="2" name="Groupe 1">
            <a:extLst>
              <a:ext uri="{FF2B5EF4-FFF2-40B4-BE49-F238E27FC236}">
                <a16:creationId xmlns:a16="http://schemas.microsoft.com/office/drawing/2014/main" id="{64A48291-941C-45F0-A82E-A2271CE49159}"/>
              </a:ext>
            </a:extLst>
          </p:cNvPr>
          <p:cNvGrpSpPr/>
          <p:nvPr/>
        </p:nvGrpSpPr>
        <p:grpSpPr>
          <a:xfrm>
            <a:off x="203599" y="881547"/>
            <a:ext cx="8204538" cy="1499084"/>
            <a:chOff x="205820" y="1055630"/>
            <a:chExt cx="8204538" cy="1100123"/>
          </a:xfrm>
        </p:grpSpPr>
        <p:sp>
          <p:nvSpPr>
            <p:cNvPr id="2133" name="object 4"/>
            <p:cNvSpPr>
              <a:spLocks noChangeArrowheads="1"/>
            </p:cNvSpPr>
            <p:nvPr/>
          </p:nvSpPr>
          <p:spPr bwMode="auto">
            <a:xfrm>
              <a:off x="205820" y="1055630"/>
              <a:ext cx="4400478" cy="614843"/>
            </a:xfrm>
            <a:prstGeom prst="rect">
              <a:avLst/>
            </a:prstGeom>
            <a:noFill/>
            <a:ln w="9525" cap="flat" algn="ctr">
              <a:noFill/>
              <a:prstDash val="solid"/>
              <a:round/>
              <a:headEnd type="none" w="med" len="med"/>
              <a:tailEnd type="none" w="med" len="med"/>
            </a:ln>
            <a:effectLst/>
          </p:spPr>
          <p:txBody>
            <a:bodyPr lIns="0" tIns="0" rIns="0" bIns="0"/>
            <a:lstStyle/>
            <a:p>
              <a:pPr>
                <a:lnSpc>
                  <a:spcPts val="2455"/>
                </a:lnSpc>
              </a:pPr>
              <a:r>
                <a:rPr lang="ru-RU" dirty="0">
                  <a:solidFill>
                    <a:srgbClr val="000000"/>
                  </a:solidFill>
                  <a:latin typeface="Century Gothic" pitchFamily="34" charset="0"/>
                </a:rPr>
                <a:t> </a:t>
              </a:r>
              <a:r>
                <a:rPr lang="ru-RU" sz="2000" b="1" dirty="0">
                  <a:solidFill>
                    <a:srgbClr val="000000"/>
                  </a:solidFill>
                  <a:latin typeface="Century Gothic" pitchFamily="34" charset="0"/>
                </a:rPr>
                <a:t>Déroulement du cours</a:t>
              </a:r>
            </a:p>
          </p:txBody>
        </p:sp>
        <p:sp>
          <p:nvSpPr>
            <p:cNvPr id="2134" name="object 5"/>
            <p:cNvSpPr>
              <a:spLocks noChangeArrowheads="1"/>
            </p:cNvSpPr>
            <p:nvPr/>
          </p:nvSpPr>
          <p:spPr bwMode="auto">
            <a:xfrm>
              <a:off x="307021" y="1372194"/>
              <a:ext cx="8103337" cy="783559"/>
            </a:xfrm>
            <a:prstGeom prst="rect">
              <a:avLst/>
            </a:prstGeom>
            <a:noFill/>
            <a:ln w="9525" cap="flat" algn="ctr">
              <a:noFill/>
              <a:prstDash val="solid"/>
              <a:round/>
              <a:headEnd type="none" w="med" len="med"/>
              <a:tailEnd type="none" w="med" len="med"/>
            </a:ln>
            <a:effectLst/>
          </p:spPr>
          <p:txBody>
            <a:bodyPr lIns="0" tIns="0" rIns="0" bIns="0"/>
            <a:lstStyle/>
            <a:p>
              <a:pPr>
                <a:lnSpc>
                  <a:spcPts val="2107"/>
                </a:lnSpc>
              </a:pPr>
              <a:r>
                <a:rPr lang="fr-FR" b="1" i="1" dirty="0">
                  <a:solidFill>
                    <a:srgbClr val="000000"/>
                  </a:solidFill>
                  <a:latin typeface="Century Gothic" pitchFamily="34" charset="0"/>
                </a:rPr>
                <a:t>Environnement</a:t>
              </a:r>
            </a:p>
            <a:p>
              <a:pPr>
                <a:lnSpc>
                  <a:spcPts val="2107"/>
                </a:lnSpc>
              </a:pPr>
              <a:r>
                <a:rPr lang="fr-FR" sz="1600" dirty="0">
                  <a:solidFill>
                    <a:srgbClr val="000000"/>
                  </a:solidFill>
                  <a:latin typeface="Century Gothic" pitchFamily="34" charset="0"/>
                </a:rPr>
                <a:t>Aussi interactif que vous le souhaitez</a:t>
              </a:r>
              <a:endParaRPr lang="ru-RU" sz="1600" dirty="0">
                <a:solidFill>
                  <a:srgbClr val="000000"/>
                </a:solidFill>
                <a:latin typeface="Century Gothic" pitchFamily="34" charset="0"/>
              </a:endParaRPr>
            </a:p>
            <a:p>
              <a:pPr>
                <a:lnSpc>
                  <a:spcPts val="2107"/>
                </a:lnSpc>
              </a:pPr>
              <a:r>
                <a:rPr lang="ru-RU" sz="1600" dirty="0">
                  <a:solidFill>
                    <a:srgbClr val="000000"/>
                  </a:solidFill>
                  <a:latin typeface="Century Gothic" pitchFamily="34" charset="0"/>
                </a:rPr>
                <a:t>N'hésitez pas à interrompre ou à </a:t>
              </a:r>
              <a:r>
                <a:rPr lang="fr-FR" sz="1600" dirty="0">
                  <a:solidFill>
                    <a:srgbClr val="000000"/>
                  </a:solidFill>
                  <a:latin typeface="Century Gothic" pitchFamily="34" charset="0"/>
                </a:rPr>
                <a:t>intervenir</a:t>
              </a:r>
            </a:p>
          </p:txBody>
        </p:sp>
      </p:grpSp>
      <p:sp>
        <p:nvSpPr>
          <p:cNvPr id="3" name="Espace réservé du numéro de diapositive 2"/>
          <p:cNvSpPr>
            <a:spLocks noGrp="1"/>
          </p:cNvSpPr>
          <p:nvPr>
            <p:ph type="sldNum" sz="quarter" idx="12"/>
          </p:nvPr>
        </p:nvSpPr>
        <p:spPr/>
        <p:txBody>
          <a:bodyPr/>
          <a:lstStyle/>
          <a:p>
            <a:fld id="{DE59B50D-45F7-4E81-8097-E226BFA4C013}" type="slidenum">
              <a:rPr lang="fr-FR" smtClean="0"/>
              <a:pPr/>
              <a:t>8</a:t>
            </a:fld>
            <a:endParaRPr lang="fr-FR"/>
          </a:p>
        </p:txBody>
      </p:sp>
      <p:sp>
        <p:nvSpPr>
          <p:cNvPr id="6" name="Rectangle 5"/>
          <p:cNvSpPr/>
          <p:nvPr/>
        </p:nvSpPr>
        <p:spPr>
          <a:xfrm>
            <a:off x="233747" y="3562350"/>
            <a:ext cx="8151377" cy="900202"/>
          </a:xfrm>
          <a:prstGeom prst="rect">
            <a:avLst/>
          </a:prstGeom>
        </p:spPr>
        <p:txBody>
          <a:bodyPr wrap="square" lIns="91399" tIns="45698" rIns="91399" bIns="45698">
            <a:spAutoFit/>
          </a:bodyPr>
          <a:lstStyle/>
          <a:p>
            <a:pPr>
              <a:lnSpc>
                <a:spcPts val="2107"/>
              </a:lnSpc>
            </a:pPr>
            <a:r>
              <a:rPr lang="fr-FR" b="1" i="1" dirty="0">
                <a:solidFill>
                  <a:srgbClr val="000000"/>
                </a:solidFill>
                <a:latin typeface="Century Gothic" pitchFamily="34" charset="0"/>
              </a:rPr>
              <a:t>Planning</a:t>
            </a:r>
          </a:p>
          <a:p>
            <a:pPr>
              <a:lnSpc>
                <a:spcPts val="2107"/>
              </a:lnSpc>
            </a:pPr>
            <a:r>
              <a:rPr lang="ru-RU" sz="1600" dirty="0">
                <a:solidFill>
                  <a:srgbClr val="000000"/>
                </a:solidFill>
                <a:latin typeface="Century Gothic" pitchFamily="34" charset="0"/>
              </a:rPr>
              <a:t>9h → 12h</a:t>
            </a:r>
            <a:r>
              <a:rPr lang="fr-FR" sz="1600" dirty="0">
                <a:solidFill>
                  <a:srgbClr val="000000"/>
                </a:solidFill>
                <a:latin typeface="Century Gothic" pitchFamily="34" charset="0"/>
              </a:rPr>
              <a:t>30</a:t>
            </a:r>
            <a:r>
              <a:rPr lang="ru-RU" sz="1600" dirty="0">
                <a:solidFill>
                  <a:srgbClr val="000000"/>
                </a:solidFill>
                <a:latin typeface="Century Gothic" pitchFamily="34" charset="0"/>
              </a:rPr>
              <a:t> avec une pause au milieu</a:t>
            </a:r>
            <a:r>
              <a:rPr lang="fr-FR" sz="1600" dirty="0">
                <a:solidFill>
                  <a:srgbClr val="000000"/>
                </a:solidFill>
                <a:latin typeface="Century Gothic" pitchFamily="34" charset="0"/>
              </a:rPr>
              <a:t> </a:t>
            </a:r>
          </a:p>
          <a:p>
            <a:pPr>
              <a:lnSpc>
                <a:spcPts val="2107"/>
              </a:lnSpc>
            </a:pPr>
            <a:r>
              <a:rPr lang="fr-FR" sz="1600" dirty="0">
                <a:solidFill>
                  <a:srgbClr val="000000"/>
                </a:solidFill>
                <a:latin typeface="Century Gothic" pitchFamily="34" charset="0"/>
              </a:rPr>
              <a:t>14h00 </a:t>
            </a:r>
            <a:r>
              <a:rPr lang="ru-RU" sz="1600" dirty="0">
                <a:solidFill>
                  <a:srgbClr val="000000"/>
                </a:solidFill>
                <a:latin typeface="Century Gothic" pitchFamily="34" charset="0"/>
              </a:rPr>
              <a:t>→ 1</a:t>
            </a:r>
            <a:r>
              <a:rPr lang="fr-FR" sz="1600" dirty="0">
                <a:solidFill>
                  <a:srgbClr val="000000"/>
                </a:solidFill>
                <a:latin typeface="Century Gothic" pitchFamily="34" charset="0"/>
              </a:rPr>
              <a:t>7</a:t>
            </a:r>
            <a:r>
              <a:rPr lang="ru-RU" sz="1600" dirty="0">
                <a:solidFill>
                  <a:srgbClr val="000000"/>
                </a:solidFill>
                <a:latin typeface="Century Gothic" pitchFamily="34" charset="0"/>
              </a:rPr>
              <a:t>h</a:t>
            </a:r>
            <a:r>
              <a:rPr lang="fr-FR" sz="1600" dirty="0">
                <a:solidFill>
                  <a:srgbClr val="000000"/>
                </a:solidFill>
                <a:latin typeface="Century Gothic" pitchFamily="34" charset="0"/>
              </a:rPr>
              <a:t>30</a:t>
            </a:r>
            <a:r>
              <a:rPr lang="ru-RU" sz="1600" dirty="0">
                <a:solidFill>
                  <a:srgbClr val="000000"/>
                </a:solidFill>
                <a:latin typeface="Century Gothic" pitchFamily="34" charset="0"/>
              </a:rPr>
              <a:t> avec une pause au milieu</a:t>
            </a:r>
          </a:p>
        </p:txBody>
      </p:sp>
      <p:sp>
        <p:nvSpPr>
          <p:cNvPr id="9" name="object 5">
            <a:extLst>
              <a:ext uri="{FF2B5EF4-FFF2-40B4-BE49-F238E27FC236}">
                <a16:creationId xmlns:a16="http://schemas.microsoft.com/office/drawing/2014/main" id="{ACBB8297-9A29-44FE-A2D6-5EAF441991FD}"/>
              </a:ext>
            </a:extLst>
          </p:cNvPr>
          <p:cNvSpPr>
            <a:spLocks noChangeArrowheads="1"/>
          </p:cNvSpPr>
          <p:nvPr/>
        </p:nvSpPr>
        <p:spPr bwMode="auto">
          <a:xfrm>
            <a:off x="282810" y="2380631"/>
            <a:ext cx="8103337" cy="1067718"/>
          </a:xfrm>
          <a:prstGeom prst="rect">
            <a:avLst/>
          </a:prstGeom>
          <a:noFill/>
          <a:ln w="9525" cap="flat" algn="ctr">
            <a:noFill/>
            <a:prstDash val="solid"/>
            <a:round/>
            <a:headEnd type="none" w="med" len="med"/>
            <a:tailEnd type="none" w="med" len="med"/>
          </a:ln>
          <a:effectLst/>
        </p:spPr>
        <p:txBody>
          <a:bodyPr lIns="0" tIns="0" rIns="0" bIns="0"/>
          <a:lstStyle/>
          <a:p>
            <a:pPr>
              <a:lnSpc>
                <a:spcPts val="2107"/>
              </a:lnSpc>
            </a:pPr>
            <a:r>
              <a:rPr lang="fr-FR" b="1" i="1" dirty="0">
                <a:solidFill>
                  <a:srgbClr val="000000"/>
                </a:solidFill>
                <a:latin typeface="Century Gothic" pitchFamily="34" charset="0"/>
              </a:rPr>
              <a:t>Pratique</a:t>
            </a:r>
          </a:p>
          <a:p>
            <a:pPr>
              <a:lnSpc>
                <a:spcPts val="2107"/>
              </a:lnSpc>
            </a:pPr>
            <a:r>
              <a:rPr lang="fr-FR" sz="1600" dirty="0">
                <a:solidFill>
                  <a:srgbClr val="000000"/>
                </a:solidFill>
                <a:latin typeface="Century Gothic" pitchFamily="34" charset="0"/>
              </a:rPr>
              <a:t>Mise en place d’une pipeline </a:t>
            </a:r>
            <a:r>
              <a:rPr lang="fr-FR" sz="1600" dirty="0" err="1">
                <a:solidFill>
                  <a:srgbClr val="000000"/>
                </a:solidFill>
                <a:latin typeface="Century Gothic" pitchFamily="34" charset="0"/>
              </a:rPr>
              <a:t>d’int</a:t>
            </a:r>
            <a:r>
              <a:rPr lang="ru-RU" sz="1600" dirty="0">
                <a:solidFill>
                  <a:srgbClr val="000000"/>
                </a:solidFill>
                <a:latin typeface="Century Gothic" pitchFamily="34" charset="0"/>
              </a:rPr>
              <a:t>é</a:t>
            </a:r>
            <a:r>
              <a:rPr lang="fr-FR" sz="1600" dirty="0" err="1">
                <a:solidFill>
                  <a:srgbClr val="000000"/>
                </a:solidFill>
                <a:latin typeface="Century Gothic" pitchFamily="34" charset="0"/>
              </a:rPr>
              <a:t>gration</a:t>
            </a:r>
            <a:r>
              <a:rPr lang="fr-FR" sz="1600" dirty="0">
                <a:solidFill>
                  <a:srgbClr val="000000"/>
                </a:solidFill>
                <a:latin typeface="Century Gothic" pitchFamily="34" charset="0"/>
              </a:rPr>
              <a:t> continue grâce a Jenkins.</a:t>
            </a:r>
            <a:endParaRPr lang="fr-FR" sz="1600" b="1" dirty="0">
              <a:solidFill>
                <a:srgbClr val="000000"/>
              </a:solidFill>
              <a:latin typeface="Century Gothic" pitchFamily="34" charset="0"/>
            </a:endParaRPr>
          </a:p>
          <a:p>
            <a:pPr>
              <a:lnSpc>
                <a:spcPts val="2107"/>
              </a:lnSpc>
            </a:pPr>
            <a:r>
              <a:rPr lang="fr-FR" sz="1600" dirty="0">
                <a:solidFill>
                  <a:srgbClr val="000000"/>
                </a:solidFill>
                <a:latin typeface="Century Gothic" pitchFamily="34" charset="0"/>
              </a:rPr>
              <a:t>Augmenter les capacités/l’</a:t>
            </a:r>
            <a:r>
              <a:rPr lang="ru-RU" sz="1600" dirty="0">
                <a:solidFill>
                  <a:srgbClr val="000000"/>
                </a:solidFill>
                <a:latin typeface="Century Gothic" pitchFamily="34" charset="0"/>
              </a:rPr>
              <a:t>é</a:t>
            </a:r>
            <a:r>
              <a:rPr lang="fr-FR" sz="1600" dirty="0">
                <a:solidFill>
                  <a:srgbClr val="000000"/>
                </a:solidFill>
                <a:latin typeface="Century Gothic" pitchFamily="34" charset="0"/>
              </a:rPr>
              <a:t>tendue de celle-ci pour couvrir toutes les phases d’une pipeline </a:t>
            </a:r>
          </a:p>
          <a:p>
            <a:pPr>
              <a:lnSpc>
                <a:spcPts val="2107"/>
              </a:lnSpc>
            </a:pPr>
            <a:endParaRPr lang="fr-FR" sz="1600" b="1" dirty="0">
              <a:solidFill>
                <a:srgbClr val="000000"/>
              </a:solidFill>
              <a:latin typeface="Century Gothic" pitchFamily="34" charset="0"/>
            </a:endParaRPr>
          </a:p>
        </p:txBody>
      </p:sp>
    </p:spTree>
    <p:extLst>
      <p:ext uri="{BB962C8B-B14F-4D97-AF65-F5344CB8AC3E}">
        <p14:creationId xmlns:p14="http://schemas.microsoft.com/office/powerpoint/2010/main" val="3886721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0" dirty="0"/>
              <a:t>Sprint Planning</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txBox="1"/>
          <p:nvPr/>
        </p:nvSpPr>
        <p:spPr>
          <a:xfrm>
            <a:off x="810259" y="1373981"/>
            <a:ext cx="7646034" cy="2167901"/>
          </a:xfrm>
          <a:prstGeom prst="rect">
            <a:avLst/>
          </a:prstGeom>
        </p:spPr>
        <p:txBody>
          <a:bodyPr vert="horz" wrap="square" lIns="0" tIns="13335" rIns="0" bIns="0" rtlCol="0">
            <a:spAutoFit/>
          </a:bodyPr>
          <a:lstStyle/>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Le Product Owner décrit à l’équipe les éléments du sprint backlog </a:t>
            </a:r>
            <a:r>
              <a:rPr spc="-5" dirty="0" err="1">
                <a:solidFill>
                  <a:srgbClr val="404040"/>
                </a:solidFill>
                <a:latin typeface="Calibri"/>
                <a:ea typeface="ＭＳ Ｐゴシック" pitchFamily="34" charset="-128"/>
                <a:cs typeface="Calibri"/>
              </a:rPr>
              <a:t>selon</a:t>
            </a:r>
            <a:r>
              <a:rPr lang="en-US" spc="-5" dirty="0">
                <a:solidFill>
                  <a:srgbClr val="404040"/>
                </a:solidFill>
                <a:latin typeface="Calibri"/>
                <a:ea typeface="ＭＳ Ｐゴシック" pitchFamily="34" charset="-128"/>
                <a:cs typeface="Calibri"/>
              </a:rPr>
              <a:t> </a:t>
            </a:r>
            <a:r>
              <a:rPr spc="-5" dirty="0" err="1">
                <a:solidFill>
                  <a:srgbClr val="404040"/>
                </a:solidFill>
                <a:latin typeface="Calibri"/>
                <a:ea typeface="ＭＳ Ｐゴシック" pitchFamily="34" charset="-128"/>
                <a:cs typeface="Calibri"/>
              </a:rPr>
              <a:t>l’ordre</a:t>
            </a:r>
            <a:r>
              <a:rPr spc="-5" dirty="0">
                <a:solidFill>
                  <a:srgbClr val="404040"/>
                </a:solidFill>
                <a:latin typeface="Calibri"/>
                <a:ea typeface="ＭＳ Ｐゴシック" pitchFamily="34" charset="-128"/>
                <a:cs typeface="Calibri"/>
              </a:rPr>
              <a:t> des priorités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Durée: 2 à 3 heures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Participants:</a:t>
            </a:r>
          </a:p>
          <a:p>
            <a:pPr marL="1155065" lvl="1"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Product Owner</a:t>
            </a:r>
          </a:p>
          <a:p>
            <a:pPr marL="1155065" lvl="1"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Scrum Master</a:t>
            </a:r>
          </a:p>
          <a:p>
            <a:pPr marL="1155065" lvl="1"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Team</a:t>
            </a:r>
          </a:p>
          <a:p>
            <a:pPr marL="1155065" lvl="1"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Autres expert dans le </a:t>
            </a:r>
            <a:r>
              <a:rPr spc="-5" dirty="0" err="1">
                <a:solidFill>
                  <a:srgbClr val="404040"/>
                </a:solidFill>
                <a:latin typeface="Calibri"/>
                <a:ea typeface="ＭＳ Ｐゴシック" pitchFamily="34" charset="-128"/>
                <a:cs typeface="Calibri"/>
              </a:rPr>
              <a:t>sujet</a:t>
            </a:r>
            <a:endParaRPr spc="-5" dirty="0">
              <a:solidFill>
                <a:srgbClr val="404040"/>
              </a:solidFill>
              <a:latin typeface="Calibri"/>
              <a:ea typeface="ＭＳ Ｐゴシック" pitchFamily="34" charset="-128"/>
              <a:cs typeface="Calibri"/>
            </a:endParaRPr>
          </a:p>
        </p:txBody>
      </p:sp>
    </p:spTree>
    <p:extLst>
      <p:ext uri="{BB962C8B-B14F-4D97-AF65-F5344CB8AC3E}">
        <p14:creationId xmlns:p14="http://schemas.microsoft.com/office/powerpoint/2010/main" val="10038633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object 3"/>
          <p:cNvSpPr txBox="1">
            <a:spLocks noChangeArrowheads="1"/>
          </p:cNvSpPr>
          <p:nvPr/>
        </p:nvSpPr>
        <p:spPr bwMode="auto">
          <a:xfrm>
            <a:off x="2590800" y="133349"/>
            <a:ext cx="4343400" cy="41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lnSpc>
                <a:spcPts val="3125"/>
              </a:lnSpc>
              <a:spcBef>
                <a:spcPct val="0"/>
              </a:spcBef>
              <a:buClr>
                <a:srgbClr val="000000"/>
              </a:buClr>
              <a:buNone/>
            </a:pPr>
            <a:r>
              <a:rPr lang="en-US" sz="3600" spc="-45" dirty="0"/>
              <a:t>Daily </a:t>
            </a:r>
            <a:r>
              <a:rPr lang="en-US" sz="3600" spc="-40" dirty="0"/>
              <a:t>Scrum</a:t>
            </a:r>
            <a:r>
              <a:rPr lang="en-US" sz="3600" spc="-220" dirty="0"/>
              <a:t> </a:t>
            </a:r>
            <a:r>
              <a:rPr lang="en-US" sz="3600" spc="-50" dirty="0"/>
              <a:t>Meeting</a:t>
            </a:r>
            <a:endParaRPr lang="fr-FR" sz="3600" dirty="0">
              <a:latin typeface="Century Gothic" panose="020B0502020202020204" pitchFamily="34" charset="0"/>
              <a:ea typeface="Tahoma" panose="020B0604030504040204" pitchFamily="34" charset="0"/>
              <a:cs typeface="Tahoma" panose="020B0604030504040204" pitchFamily="34" charset="0"/>
            </a:endParaRPr>
          </a:p>
        </p:txBody>
      </p:sp>
      <p:sp>
        <p:nvSpPr>
          <p:cNvPr id="6" name="object 5"/>
          <p:cNvSpPr txBox="1"/>
          <p:nvPr/>
        </p:nvSpPr>
        <p:spPr>
          <a:xfrm>
            <a:off x="914400" y="971550"/>
            <a:ext cx="5207635" cy="3393237"/>
          </a:xfrm>
          <a:prstGeom prst="rect">
            <a:avLst/>
          </a:prstGeom>
        </p:spPr>
        <p:txBody>
          <a:bodyPr vert="horz" wrap="square" lIns="0" tIns="160020" rIns="0" bIns="0" rtlCol="0">
            <a:spAutoFit/>
          </a:bodyPr>
          <a:lstStyle/>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Se tient debout</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15 minutes au plus par meeting</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3 questions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Ce qui a été Complété</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Ce qui est En Cours et/ou Planifié</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Les Problèmes et Obstacles rencontrés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Objectifs: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Partager l’information</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Terminer les engagement du sprint (Commitments)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Exposer les Risques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Devenir plus performant</a:t>
            </a:r>
          </a:p>
        </p:txBody>
      </p:sp>
    </p:spTree>
    <p:extLst>
      <p:ext uri="{BB962C8B-B14F-4D97-AF65-F5344CB8AC3E}">
        <p14:creationId xmlns:p14="http://schemas.microsoft.com/office/powerpoint/2010/main" val="412238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0" y="285750"/>
            <a:ext cx="7777162" cy="542328"/>
          </a:xfrm>
          <a:prstGeom prst="rect">
            <a:avLst/>
          </a:prstGeom>
        </p:spPr>
        <p:txBody>
          <a:bodyPr vert="horz" wrap="square" lIns="0" tIns="124460" rIns="0" bIns="0" rtlCol="0">
            <a:spAutoFit/>
          </a:bodyPr>
          <a:lstStyle/>
          <a:p>
            <a:pPr marR="5080" defTabSz="914400">
              <a:lnSpc>
                <a:spcPts val="3125"/>
              </a:lnSpc>
              <a:buClr>
                <a:srgbClr val="000000"/>
              </a:buClr>
            </a:pPr>
            <a:r>
              <a:rPr spc="-45" dirty="0">
                <a:solidFill>
                  <a:schemeClr val="tx1"/>
                </a:solidFill>
                <a:latin typeface="Calibri" pitchFamily="34" charset="0"/>
                <a:ea typeface="ＭＳ Ｐゴシック" pitchFamily="34" charset="-128"/>
                <a:cs typeface="+mn-cs"/>
              </a:rPr>
              <a:t>Sprint Review / Sprint  Restrospective</a:t>
            </a:r>
          </a:p>
        </p:txBody>
      </p:sp>
      <p:sp>
        <p:nvSpPr>
          <p:cNvPr id="5" name="object 5"/>
          <p:cNvSpPr txBox="1"/>
          <p:nvPr/>
        </p:nvSpPr>
        <p:spPr>
          <a:xfrm>
            <a:off x="810260" y="1352857"/>
            <a:ext cx="6369685" cy="2465419"/>
          </a:xfrm>
          <a:prstGeom prst="rect">
            <a:avLst/>
          </a:prstGeom>
        </p:spPr>
        <p:txBody>
          <a:bodyPr vert="horz" wrap="square" lIns="0" tIns="41275" rIns="0" bIns="0" rtlCol="0">
            <a:spAutoFit/>
          </a:bodyPr>
          <a:lstStyle/>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Objectif : Améliorer le produit</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Démontre les Réalisations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Les utilisateurs voient les résultats et donnent leur « feedback »</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Durée: 2 heures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Objectif : Améliorer l’équipe</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Améliore le processus</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Responsabilise l’équipe</a:t>
            </a:r>
          </a:p>
          <a:p>
            <a:pPr marL="1155065" lvl="2" indent="-285750" eaLnBrk="0" hangingPunct="0">
              <a:lnSpc>
                <a:spcPts val="2088"/>
              </a:lnSpc>
              <a:spcBef>
                <a:spcPct val="0"/>
              </a:spcBef>
              <a:buClr>
                <a:srgbClr val="000000"/>
              </a:buClr>
              <a:buSzPct val="95000"/>
              <a:buFont typeface="Courier New" panose="02070309020205020404" pitchFamily="49" charset="0"/>
              <a:buChar char="o"/>
              <a:tabLst>
                <a:tab pos="213360" algn="l"/>
              </a:tabLst>
            </a:pPr>
            <a:r>
              <a:rPr spc="-5" dirty="0">
                <a:solidFill>
                  <a:srgbClr val="404040"/>
                </a:solidFill>
                <a:latin typeface="Calibri"/>
                <a:ea typeface="ＭＳ Ｐゴシック" pitchFamily="34" charset="-128"/>
                <a:cs typeface="Calibri"/>
              </a:rPr>
              <a:t>et l’encourage à </a:t>
            </a:r>
            <a:r>
              <a:rPr spc="-5" dirty="0" err="1">
                <a:solidFill>
                  <a:srgbClr val="404040"/>
                </a:solidFill>
                <a:latin typeface="Calibri"/>
                <a:ea typeface="ＭＳ Ｐゴシック" pitchFamily="34" charset="-128"/>
                <a:cs typeface="Calibri"/>
              </a:rPr>
              <a:t>réussir</a:t>
            </a:r>
            <a:endParaRPr spc="-5" dirty="0">
              <a:solidFill>
                <a:srgbClr val="404040"/>
              </a:solidFill>
              <a:latin typeface="Calibri"/>
              <a:ea typeface="ＭＳ Ｐゴシック" pitchFamily="34" charset="-128"/>
              <a:cs typeface="Calibri"/>
            </a:endParaRPr>
          </a:p>
        </p:txBody>
      </p:sp>
    </p:spTree>
    <p:extLst>
      <p:ext uri="{BB962C8B-B14F-4D97-AF65-F5344CB8AC3E}">
        <p14:creationId xmlns:p14="http://schemas.microsoft.com/office/powerpoint/2010/main" val="1889630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0" y="285750"/>
            <a:ext cx="7777162" cy="542328"/>
          </a:xfrm>
          <a:prstGeom prst="rect">
            <a:avLst/>
          </a:prstGeom>
        </p:spPr>
        <p:txBody>
          <a:bodyPr vert="horz" wrap="square" lIns="0" tIns="124460" rIns="0" bIns="0" rtlCol="0">
            <a:spAutoFit/>
          </a:bodyPr>
          <a:lstStyle/>
          <a:p>
            <a:pPr marR="5080" defTabSz="914400">
              <a:lnSpc>
                <a:spcPts val="3125"/>
              </a:lnSpc>
              <a:buClr>
                <a:srgbClr val="000000"/>
              </a:buClr>
            </a:pPr>
            <a:r>
              <a:rPr lang="fr-FR" spc="-45" dirty="0">
                <a:solidFill>
                  <a:schemeClr val="tx1"/>
                </a:solidFill>
                <a:latin typeface="Calibri" pitchFamily="34" charset="0"/>
                <a:ea typeface="ＭＳ Ｐゴシック" pitchFamily="34" charset="-128"/>
                <a:cs typeface="+mn-cs"/>
              </a:rPr>
              <a:t>Inconvénients</a:t>
            </a:r>
          </a:p>
        </p:txBody>
      </p:sp>
      <p:sp>
        <p:nvSpPr>
          <p:cNvPr id="6" name="object 6"/>
          <p:cNvSpPr/>
          <p:nvPr/>
        </p:nvSpPr>
        <p:spPr>
          <a:xfrm>
            <a:off x="7895991" y="101824"/>
            <a:ext cx="1248009" cy="908477"/>
          </a:xfrm>
          <a:prstGeom prst="rect">
            <a:avLst/>
          </a:prstGeom>
          <a:blipFill>
            <a:blip r:embed="rId2" cstate="print"/>
            <a:stretch>
              <a:fillRect/>
            </a:stretch>
          </a:blipFill>
        </p:spPr>
        <p:txBody>
          <a:bodyPr wrap="square" lIns="0" tIns="0" rIns="0" bIns="0" rtlCol="0"/>
          <a:lstStyle/>
          <a:p>
            <a:endParaRPr/>
          </a:p>
        </p:txBody>
      </p:sp>
      <p:sp>
        <p:nvSpPr>
          <p:cNvPr id="7" name="object 5"/>
          <p:cNvSpPr txBox="1"/>
          <p:nvPr/>
        </p:nvSpPr>
        <p:spPr>
          <a:xfrm>
            <a:off x="838200" y="1581150"/>
            <a:ext cx="4385945" cy="969496"/>
          </a:xfrm>
          <a:prstGeom prst="rect">
            <a:avLst/>
          </a:prstGeom>
        </p:spPr>
        <p:txBody>
          <a:bodyPr vert="horz" wrap="square" lIns="0" tIns="160020" rIns="0" bIns="0" rtlCol="0">
            <a:spAutoFit/>
          </a:bodyPr>
          <a:lstStyle/>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Peu, voire pas, de documentation écrite</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Grande disponibilité de tous les acteurs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Coûts (susceptibles de dériver)</a:t>
            </a:r>
          </a:p>
        </p:txBody>
      </p:sp>
    </p:spTree>
    <p:extLst>
      <p:ext uri="{BB962C8B-B14F-4D97-AF65-F5344CB8AC3E}">
        <p14:creationId xmlns:p14="http://schemas.microsoft.com/office/powerpoint/2010/main" val="1885212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Les </a:t>
            </a:r>
            <a:r>
              <a:rPr lang="en-US" sz="1600" dirty="0" err="1">
                <a:solidFill>
                  <a:schemeClr val="bg1"/>
                </a:solidFill>
                <a:latin typeface="Century Gothic" panose="020B0502020202020204" pitchFamily="34" charset="0"/>
                <a:cs typeface="Tahoma"/>
              </a:rPr>
              <a:t>commandes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Ajout</a:t>
            </a:r>
            <a:r>
              <a:rPr lang="en-US" sz="1600" dirty="0">
                <a:solidFill>
                  <a:schemeClr val="bg1"/>
                </a:solidFill>
                <a:latin typeface="Century Gothic" panose="020B0502020202020204" pitchFamily="34" charset="0"/>
                <a:cs typeface="Tahoma"/>
              </a:rPr>
              <a:t> /  Suppression</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Historique</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locales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a:t>
            </a:r>
            <a:r>
              <a:rPr lang="en-US" sz="1600" dirty="0" err="1">
                <a:solidFill>
                  <a:schemeClr val="bg1"/>
                </a:solidFill>
                <a:latin typeface="Century Gothic" panose="020B0502020202020204" pitchFamily="34" charset="0"/>
                <a:cs typeface="Tahoma"/>
              </a:rPr>
              <a:t>distantes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2453572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140200" cy="568166"/>
          </a:xfrm>
          <a:prstGeom prst="rect">
            <a:avLst/>
          </a:prstGeom>
        </p:spPr>
        <p:txBody>
          <a:bodyPr vert="horz" wrap="square" lIns="0" tIns="12700" rIns="0" bIns="0" rtlCol="0">
            <a:spAutoFit/>
          </a:bodyPr>
          <a:lstStyle/>
          <a:p>
            <a:pPr marL="12700">
              <a:lnSpc>
                <a:spcPct val="100000"/>
              </a:lnSpc>
              <a:spcBef>
                <a:spcPts val="100"/>
              </a:spcBef>
            </a:pPr>
            <a:r>
              <a:rPr spc="-40" dirty="0"/>
              <a:t>Git </a:t>
            </a:r>
            <a:r>
              <a:rPr dirty="0"/>
              <a:t>-</a:t>
            </a:r>
            <a:r>
              <a:rPr spc="-220" dirty="0"/>
              <a:t> </a:t>
            </a:r>
            <a:r>
              <a:rPr spc="-60" dirty="0"/>
              <a:t>Introduction</a:t>
            </a:r>
          </a:p>
        </p:txBody>
      </p:sp>
      <p:sp>
        <p:nvSpPr>
          <p:cNvPr id="5" name="object 5"/>
          <p:cNvSpPr txBox="1"/>
          <p:nvPr/>
        </p:nvSpPr>
        <p:spPr>
          <a:xfrm>
            <a:off x="810260" y="1713224"/>
            <a:ext cx="7388859" cy="2437206"/>
          </a:xfrm>
          <a:prstGeom prst="rect">
            <a:avLst/>
          </a:prstGeom>
        </p:spPr>
        <p:txBody>
          <a:bodyPr vert="horz" wrap="square" lIns="0" tIns="13335" rIns="0" bIns="0" rtlCol="0">
            <a:spAutoFit/>
          </a:bodyPr>
          <a:lstStyle/>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Système de gestion de version distribué (DVCS ou Distributed Version</a:t>
            </a:r>
          </a:p>
          <a:p>
            <a:pPr marL="412115" eaLnBrk="0" hangingPunct="0">
              <a:lnSpc>
                <a:spcPts val="2088"/>
              </a:lnSpc>
              <a:spcBef>
                <a:spcPct val="0"/>
              </a:spcBef>
              <a:buClr>
                <a:srgbClr val="000000"/>
              </a:buClr>
              <a:buSzPct val="95000"/>
              <a:tabLst>
                <a:tab pos="213360" algn="l"/>
              </a:tabLst>
            </a:pPr>
            <a:r>
              <a:rPr spc="-5" dirty="0">
                <a:solidFill>
                  <a:srgbClr val="404040"/>
                </a:solidFill>
                <a:latin typeface="Calibri"/>
                <a:ea typeface="ＭＳ Ｐゴシック" pitchFamily="34" charset="-128"/>
                <a:cs typeface="Calibri"/>
              </a:rPr>
              <a:t>Control System)</a:t>
            </a:r>
          </a:p>
          <a:p>
            <a:pPr marL="697865" marR="14160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Créé par Linus Torvalds en 2005 pour gérer le code source du noyau  Linux</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Permet de sauvegarder les différences entre plusieurs versions de</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fichiers (plutôt texte), principalement du code source</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Décentralisé et distribué</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Facilite la collaboration entre plusieurs développeurs</a:t>
            </a:r>
          </a:p>
          <a:p>
            <a:pPr marL="697865" indent="-285750" eaLnBrk="0" hangingPunct="0">
              <a:lnSpc>
                <a:spcPts val="2088"/>
              </a:lnSpc>
              <a:spcBef>
                <a:spcPct val="0"/>
              </a:spcBef>
              <a:buClr>
                <a:srgbClr val="000000"/>
              </a:buClr>
              <a:buSzPct val="95000"/>
              <a:buFont typeface="Wingdings" panose="05000000000000000000" pitchFamily="2" charset="2"/>
              <a:buChar char="v"/>
              <a:tabLst>
                <a:tab pos="213360" algn="l"/>
              </a:tabLst>
            </a:pPr>
            <a:r>
              <a:rPr spc="-5" dirty="0">
                <a:solidFill>
                  <a:srgbClr val="404040"/>
                </a:solidFill>
                <a:latin typeface="Calibri"/>
                <a:ea typeface="ＭＳ Ｐゴシック" pitchFamily="34" charset="-128"/>
                <a:cs typeface="Calibri"/>
              </a:rPr>
              <a:t>Principal concurrent : Mercurial</a:t>
            </a: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4"/>
          <p:cNvSpPr txBox="1">
            <a:spLocks/>
          </p:cNvSpPr>
          <p:nvPr/>
        </p:nvSpPr>
        <p:spPr>
          <a:xfrm>
            <a:off x="902004" y="409582"/>
            <a:ext cx="4140200" cy="566822"/>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40" dirty="0" err="1">
                <a:solidFill>
                  <a:schemeClr val="tx1"/>
                </a:solidFill>
              </a:rPr>
              <a:t>Git</a:t>
            </a:r>
            <a:r>
              <a:rPr lang="en-US" kern="0" spc="-40" dirty="0">
                <a:solidFill>
                  <a:schemeClr val="tx1"/>
                </a:solidFill>
              </a:rPr>
              <a:t> </a:t>
            </a:r>
            <a:r>
              <a:rPr lang="en-US" kern="0" dirty="0">
                <a:solidFill>
                  <a:schemeClr val="tx1"/>
                </a:solidFill>
              </a:rPr>
              <a:t>-</a:t>
            </a:r>
            <a:r>
              <a:rPr lang="en-US" kern="0" spc="-220" dirty="0">
                <a:solidFill>
                  <a:schemeClr val="tx1"/>
                </a:solidFill>
              </a:rPr>
              <a:t> </a:t>
            </a:r>
            <a:r>
              <a:rPr lang="en-US" kern="0" spc="-60" dirty="0">
                <a:solidFill>
                  <a:schemeClr val="tx1"/>
                </a:solidFill>
              </a:rPr>
              <a:t>Introduction</a:t>
            </a:r>
          </a:p>
        </p:txBody>
      </p:sp>
    </p:spTree>
    <p:extLst>
      <p:ext uri="{BB962C8B-B14F-4D97-AF65-F5344CB8AC3E}">
        <p14:creationId xmlns:p14="http://schemas.microsoft.com/office/powerpoint/2010/main" val="2688590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897656" y="579500"/>
            <a:ext cx="4140200"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a:t>
            </a:r>
            <a:r>
              <a:rPr spc="-220" dirty="0">
                <a:solidFill>
                  <a:schemeClr val="tx1"/>
                </a:solidFill>
              </a:rPr>
              <a:t> </a:t>
            </a:r>
            <a:r>
              <a:rPr spc="-60" dirty="0">
                <a:solidFill>
                  <a:schemeClr val="tx1"/>
                </a:solidFill>
              </a:rPr>
              <a:t>Introduction</a:t>
            </a: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1219200" y="1459471"/>
            <a:ext cx="5848654" cy="309285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0187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2791460" cy="568166"/>
          </a:xfrm>
          <a:prstGeom prst="rect">
            <a:avLst/>
          </a:prstGeom>
        </p:spPr>
        <p:txBody>
          <a:bodyPr vert="horz" wrap="square" lIns="0" tIns="12700" rIns="0" bIns="0" rtlCol="0">
            <a:spAutoFit/>
          </a:bodyPr>
          <a:lstStyle/>
          <a:p>
            <a:pPr marL="12700">
              <a:lnSpc>
                <a:spcPct val="100000"/>
              </a:lnSpc>
              <a:spcBef>
                <a:spcPts val="100"/>
              </a:spcBef>
            </a:pPr>
            <a:r>
              <a:rPr spc="-40" dirty="0"/>
              <a:t>Git </a:t>
            </a:r>
            <a:r>
              <a:rPr dirty="0"/>
              <a:t>-</a:t>
            </a:r>
            <a:r>
              <a:rPr spc="-235" dirty="0"/>
              <a:t> </a:t>
            </a:r>
            <a:r>
              <a:rPr spc="-65" dirty="0"/>
              <a:t>Intérêt</a:t>
            </a:r>
          </a:p>
        </p:txBody>
      </p:sp>
      <p:sp>
        <p:nvSpPr>
          <p:cNvPr id="5" name="object 5"/>
          <p:cNvSpPr txBox="1"/>
          <p:nvPr/>
        </p:nvSpPr>
        <p:spPr>
          <a:xfrm>
            <a:off x="810259" y="1263928"/>
            <a:ext cx="6998334" cy="2598147"/>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spc="-5" dirty="0">
                <a:solidFill>
                  <a:srgbClr val="404040"/>
                </a:solidFill>
                <a:latin typeface="Calibri"/>
                <a:cs typeface="Calibri"/>
              </a:rPr>
              <a:t>Suivre les étapes de modification </a:t>
            </a:r>
            <a:r>
              <a:rPr sz="2000" spc="-15" dirty="0">
                <a:solidFill>
                  <a:srgbClr val="404040"/>
                </a:solidFill>
                <a:latin typeface="Calibri"/>
                <a:cs typeface="Calibri"/>
              </a:rPr>
              <a:t>d’un</a:t>
            </a:r>
            <a:r>
              <a:rPr sz="2000" spc="20" dirty="0">
                <a:solidFill>
                  <a:srgbClr val="404040"/>
                </a:solidFill>
                <a:latin typeface="Calibri"/>
                <a:cs typeface="Calibri"/>
              </a:rPr>
              <a:t> </a:t>
            </a:r>
            <a:r>
              <a:rPr sz="2000" spc="-10" dirty="0">
                <a:solidFill>
                  <a:srgbClr val="404040"/>
                </a:solidFill>
                <a:latin typeface="Calibri"/>
                <a:cs typeface="Calibri"/>
              </a:rPr>
              <a:t>programme</a:t>
            </a:r>
            <a:endParaRPr sz="2000" dirty="0">
              <a:latin typeface="Calibri"/>
              <a:cs typeface="Calibri"/>
            </a:endParaRPr>
          </a:p>
          <a:p>
            <a:pPr marL="270510" indent="-258445">
              <a:lnSpc>
                <a:spcPts val="2280"/>
              </a:lnSpc>
              <a:spcBef>
                <a:spcPts val="1160"/>
              </a:spcBef>
              <a:buClr>
                <a:srgbClr val="D24717"/>
              </a:buClr>
              <a:buFont typeface="Wingdings"/>
              <a:buChar char=""/>
              <a:tabLst>
                <a:tab pos="271145" algn="l"/>
              </a:tabLst>
            </a:pPr>
            <a:r>
              <a:rPr sz="2000" spc="-40" dirty="0">
                <a:solidFill>
                  <a:srgbClr val="404040"/>
                </a:solidFill>
                <a:latin typeface="Calibri"/>
                <a:cs typeface="Calibri"/>
              </a:rPr>
              <a:t>Tester </a:t>
            </a:r>
            <a:r>
              <a:rPr sz="2000" dirty="0">
                <a:solidFill>
                  <a:srgbClr val="404040"/>
                </a:solidFill>
                <a:latin typeface="Calibri"/>
                <a:cs typeface="Calibri"/>
              </a:rPr>
              <a:t>un </a:t>
            </a:r>
            <a:r>
              <a:rPr sz="2000" spc="-5" dirty="0">
                <a:solidFill>
                  <a:srgbClr val="404040"/>
                </a:solidFill>
                <a:latin typeface="Calibri"/>
                <a:cs typeface="Calibri"/>
              </a:rPr>
              <a:t>changement </a:t>
            </a:r>
            <a:r>
              <a:rPr sz="2000" spc="-15" dirty="0">
                <a:solidFill>
                  <a:srgbClr val="404040"/>
                </a:solidFill>
                <a:latin typeface="Calibri"/>
                <a:cs typeface="Calibri"/>
              </a:rPr>
              <a:t>complexe </a:t>
            </a:r>
            <a:r>
              <a:rPr sz="2000" spc="-10" dirty="0">
                <a:solidFill>
                  <a:srgbClr val="404040"/>
                </a:solidFill>
                <a:latin typeface="Calibri"/>
                <a:cs typeface="Calibri"/>
              </a:rPr>
              <a:t>et </a:t>
            </a:r>
            <a:r>
              <a:rPr sz="2000" spc="-5" dirty="0">
                <a:solidFill>
                  <a:srgbClr val="404040"/>
                </a:solidFill>
                <a:latin typeface="Calibri"/>
                <a:cs typeface="Calibri"/>
              </a:rPr>
              <a:t>pouvoir </a:t>
            </a:r>
            <a:r>
              <a:rPr sz="2000" spc="-15" dirty="0">
                <a:solidFill>
                  <a:srgbClr val="404040"/>
                </a:solidFill>
                <a:latin typeface="Calibri"/>
                <a:cs typeface="Calibri"/>
              </a:rPr>
              <a:t>revenir </a:t>
            </a:r>
            <a:r>
              <a:rPr sz="2000" spc="-10" dirty="0">
                <a:solidFill>
                  <a:srgbClr val="404040"/>
                </a:solidFill>
                <a:latin typeface="Calibri"/>
                <a:cs typeface="Calibri"/>
              </a:rPr>
              <a:t>facilement</a:t>
            </a:r>
            <a:r>
              <a:rPr sz="2000" spc="145" dirty="0">
                <a:solidFill>
                  <a:srgbClr val="404040"/>
                </a:solidFill>
                <a:latin typeface="Calibri"/>
                <a:cs typeface="Calibri"/>
              </a:rPr>
              <a:t> </a:t>
            </a:r>
            <a:r>
              <a:rPr sz="2000" dirty="0">
                <a:solidFill>
                  <a:srgbClr val="404040"/>
                </a:solidFill>
                <a:latin typeface="Calibri"/>
                <a:cs typeface="Calibri"/>
              </a:rPr>
              <a:t>en</a:t>
            </a:r>
            <a:endParaRPr sz="2000" dirty="0">
              <a:latin typeface="Calibri"/>
              <a:cs typeface="Calibri"/>
            </a:endParaRPr>
          </a:p>
          <a:p>
            <a:pPr marL="104139">
              <a:lnSpc>
                <a:spcPts val="2280"/>
              </a:lnSpc>
            </a:pPr>
            <a:r>
              <a:rPr sz="2000" spc="-5" dirty="0">
                <a:solidFill>
                  <a:srgbClr val="404040"/>
                </a:solidFill>
                <a:latin typeface="Calibri"/>
                <a:cs typeface="Calibri"/>
              </a:rPr>
              <a:t>arrière</a:t>
            </a:r>
            <a:endParaRPr sz="2000" dirty="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spc="-25" dirty="0">
                <a:solidFill>
                  <a:srgbClr val="404040"/>
                </a:solidFill>
                <a:latin typeface="Calibri"/>
                <a:cs typeface="Calibri"/>
              </a:rPr>
              <a:t>Travailler </a:t>
            </a:r>
            <a:r>
              <a:rPr sz="2000" dirty="0">
                <a:solidFill>
                  <a:srgbClr val="404040"/>
                </a:solidFill>
                <a:latin typeface="Calibri"/>
                <a:cs typeface="Calibri"/>
              </a:rPr>
              <a:t>à </a:t>
            </a:r>
            <a:r>
              <a:rPr sz="2000" spc="-5" dirty="0">
                <a:solidFill>
                  <a:srgbClr val="404040"/>
                </a:solidFill>
                <a:latin typeface="Calibri"/>
                <a:cs typeface="Calibri"/>
              </a:rPr>
              <a:t>plusieurs sur un</a:t>
            </a:r>
            <a:r>
              <a:rPr sz="2000" spc="5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10" dirty="0">
                <a:solidFill>
                  <a:srgbClr val="404040"/>
                </a:solidFill>
                <a:latin typeface="Calibri"/>
                <a:cs typeface="Calibri"/>
              </a:rPr>
              <a:t>Inviter </a:t>
            </a:r>
            <a:r>
              <a:rPr sz="2000" spc="-5" dirty="0">
                <a:solidFill>
                  <a:srgbClr val="404040"/>
                </a:solidFill>
                <a:latin typeface="Calibri"/>
                <a:cs typeface="Calibri"/>
              </a:rPr>
              <a:t>des </a:t>
            </a:r>
            <a:r>
              <a:rPr sz="2000" spc="-15" dirty="0">
                <a:solidFill>
                  <a:srgbClr val="404040"/>
                </a:solidFill>
                <a:latin typeface="Calibri"/>
                <a:cs typeface="Calibri"/>
              </a:rPr>
              <a:t>collaborateurs </a:t>
            </a:r>
            <a:r>
              <a:rPr sz="2000" spc="-5" dirty="0">
                <a:solidFill>
                  <a:srgbClr val="404040"/>
                </a:solidFill>
                <a:latin typeface="Calibri"/>
                <a:cs typeface="Calibri"/>
              </a:rPr>
              <a:t>sur un</a:t>
            </a:r>
            <a:r>
              <a:rPr sz="2000" spc="35" dirty="0">
                <a:solidFill>
                  <a:srgbClr val="404040"/>
                </a:solidFill>
                <a:latin typeface="Calibri"/>
                <a:cs typeface="Calibri"/>
              </a:rPr>
              <a:t> </a:t>
            </a:r>
            <a:r>
              <a:rPr sz="2000" spc="-10" dirty="0">
                <a:solidFill>
                  <a:srgbClr val="404040"/>
                </a:solidFill>
                <a:latin typeface="Calibri"/>
                <a:cs typeface="Calibri"/>
              </a:rPr>
              <a:t>projet</a:t>
            </a:r>
            <a:endParaRPr sz="2000" dirty="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spc="-5" dirty="0">
                <a:solidFill>
                  <a:srgbClr val="404040"/>
                </a:solidFill>
                <a:latin typeface="Calibri"/>
                <a:cs typeface="Calibri"/>
              </a:rPr>
              <a:t>Contribuer </a:t>
            </a:r>
            <a:r>
              <a:rPr sz="2000" dirty="0">
                <a:solidFill>
                  <a:srgbClr val="404040"/>
                </a:solidFill>
                <a:latin typeface="Calibri"/>
                <a:cs typeface="Calibri"/>
              </a:rPr>
              <a:t>à </a:t>
            </a:r>
            <a:r>
              <a:rPr sz="2000" spc="-5" dirty="0">
                <a:solidFill>
                  <a:srgbClr val="404040"/>
                </a:solidFill>
                <a:latin typeface="Calibri"/>
                <a:cs typeface="Calibri"/>
              </a:rPr>
              <a:t>un </a:t>
            </a:r>
            <a:r>
              <a:rPr sz="2000" spc="-10" dirty="0">
                <a:solidFill>
                  <a:srgbClr val="404040"/>
                </a:solidFill>
                <a:latin typeface="Calibri"/>
                <a:cs typeface="Calibri"/>
              </a:rPr>
              <a:t>projet</a:t>
            </a:r>
            <a:r>
              <a:rPr sz="2000" spc="-15" dirty="0">
                <a:solidFill>
                  <a:srgbClr val="404040"/>
                </a:solidFill>
                <a:latin typeface="Calibri"/>
                <a:cs typeface="Calibri"/>
              </a:rPr>
              <a:t> </a:t>
            </a:r>
            <a:r>
              <a:rPr sz="2000" spc="-5" dirty="0">
                <a:solidFill>
                  <a:srgbClr val="404040"/>
                </a:solidFill>
                <a:latin typeface="Calibri"/>
                <a:cs typeface="Calibri"/>
              </a:rPr>
              <a:t>OpenSource</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4"/>
          <p:cNvSpPr txBox="1">
            <a:spLocks/>
          </p:cNvSpPr>
          <p:nvPr/>
        </p:nvSpPr>
        <p:spPr>
          <a:xfrm>
            <a:off x="902004" y="409582"/>
            <a:ext cx="4140200" cy="566822"/>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spc="-40" dirty="0" err="1">
                <a:solidFill>
                  <a:schemeClr val="tx1"/>
                </a:solidFill>
              </a:rPr>
              <a:t>Git</a:t>
            </a:r>
            <a:r>
              <a:rPr lang="en-US" spc="-40" dirty="0">
                <a:solidFill>
                  <a:schemeClr val="tx1"/>
                </a:solidFill>
              </a:rPr>
              <a:t> </a:t>
            </a:r>
            <a:r>
              <a:rPr lang="en-US" dirty="0">
                <a:solidFill>
                  <a:schemeClr val="tx1"/>
                </a:solidFill>
              </a:rPr>
              <a:t>-</a:t>
            </a:r>
            <a:r>
              <a:rPr lang="en-US" spc="-235" dirty="0">
                <a:solidFill>
                  <a:schemeClr val="tx1"/>
                </a:solidFill>
              </a:rPr>
              <a:t> </a:t>
            </a:r>
            <a:r>
              <a:rPr lang="en-US" spc="-65" dirty="0" err="1">
                <a:solidFill>
                  <a:schemeClr val="tx1"/>
                </a:solidFill>
              </a:rPr>
              <a:t>Intérêt</a:t>
            </a:r>
            <a:endParaRPr lang="en-US" kern="0" spc="-60" dirty="0">
              <a:solidFill>
                <a:schemeClr val="tx1"/>
              </a:solidFill>
            </a:endParaRPr>
          </a:p>
        </p:txBody>
      </p:sp>
    </p:spTree>
    <p:extLst>
      <p:ext uri="{BB962C8B-B14F-4D97-AF65-F5344CB8AC3E}">
        <p14:creationId xmlns:p14="http://schemas.microsoft.com/office/powerpoint/2010/main" val="2931324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4894580"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a:t>
            </a:r>
            <a:r>
              <a:rPr spc="-240" dirty="0">
                <a:solidFill>
                  <a:schemeClr val="tx1"/>
                </a:solidFill>
              </a:rPr>
              <a:t> </a:t>
            </a:r>
            <a:r>
              <a:rPr spc="-60" dirty="0">
                <a:solidFill>
                  <a:schemeClr val="tx1"/>
                </a:solidFill>
              </a:rPr>
              <a:t>Documentation</a:t>
            </a:r>
          </a:p>
        </p:txBody>
      </p:sp>
      <p:sp>
        <p:nvSpPr>
          <p:cNvPr id="5" name="object 5"/>
          <p:cNvSpPr txBox="1"/>
          <p:nvPr/>
        </p:nvSpPr>
        <p:spPr>
          <a:xfrm>
            <a:off x="810259" y="1263928"/>
            <a:ext cx="5579110" cy="2777683"/>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spc="-5" dirty="0">
                <a:solidFill>
                  <a:srgbClr val="404040"/>
                </a:solidFill>
                <a:latin typeface="Calibri"/>
                <a:cs typeface="Calibri"/>
              </a:rPr>
              <a:t>Git</a:t>
            </a:r>
            <a:r>
              <a:rPr sz="2000" spc="5" dirty="0">
                <a:solidFill>
                  <a:srgbClr val="404040"/>
                </a:solidFill>
                <a:latin typeface="Calibri"/>
                <a:cs typeface="Calibri"/>
              </a:rPr>
              <a:t> </a:t>
            </a:r>
            <a:r>
              <a:rPr sz="2000" dirty="0">
                <a:solidFill>
                  <a:srgbClr val="404040"/>
                </a:solidFill>
                <a:latin typeface="Calibri"/>
                <a:cs typeface="Calibri"/>
              </a:rPr>
              <a:t>Book</a:t>
            </a:r>
            <a:endParaRPr sz="2000">
              <a:latin typeface="Calibri"/>
              <a:cs typeface="Calibri"/>
            </a:endParaRPr>
          </a:p>
          <a:p>
            <a:pPr marL="927100">
              <a:lnSpc>
                <a:spcPct val="100000"/>
              </a:lnSpc>
              <a:spcBef>
                <a:spcPts val="1160"/>
              </a:spcBef>
            </a:pPr>
            <a:r>
              <a:rPr sz="2000" u="heavy" spc="-5" dirty="0">
                <a:solidFill>
                  <a:srgbClr val="CC9900"/>
                </a:solidFill>
                <a:uFill>
                  <a:solidFill>
                    <a:srgbClr val="CC9900"/>
                  </a:solidFill>
                </a:uFill>
                <a:latin typeface="Calibri"/>
                <a:cs typeface="Calibri"/>
                <a:hlinkClick r:id="rId2"/>
              </a:rPr>
              <a:t>https://git-scm.com/book/fr/v2</a:t>
            </a:r>
            <a:endParaRPr sz="2000">
              <a:latin typeface="Calibri"/>
              <a:cs typeface="Calibri"/>
            </a:endParaRPr>
          </a:p>
          <a:p>
            <a:pPr marL="271145" marR="433070" indent="-271145">
              <a:lnSpc>
                <a:spcPts val="3560"/>
              </a:lnSpc>
              <a:spcBef>
                <a:spcPts val="309"/>
              </a:spcBef>
              <a:buClr>
                <a:srgbClr val="D24717"/>
              </a:buClr>
              <a:buFont typeface="Wingdings"/>
              <a:buChar char=""/>
              <a:tabLst>
                <a:tab pos="271145" algn="l"/>
              </a:tabLst>
            </a:pPr>
            <a:r>
              <a:rPr sz="2000" spc="-20" dirty="0">
                <a:solidFill>
                  <a:srgbClr val="404040"/>
                </a:solidFill>
                <a:latin typeface="Calibri"/>
                <a:cs typeface="Calibri"/>
              </a:rPr>
              <a:t>Tutoriels </a:t>
            </a:r>
            <a:r>
              <a:rPr sz="2000" spc="-30" dirty="0">
                <a:solidFill>
                  <a:srgbClr val="404040"/>
                </a:solidFill>
                <a:latin typeface="Calibri"/>
                <a:cs typeface="Calibri"/>
              </a:rPr>
              <a:t>d’Atlassian </a:t>
            </a:r>
            <a:r>
              <a:rPr sz="2000" spc="-15" dirty="0">
                <a:solidFill>
                  <a:srgbClr val="404040"/>
                </a:solidFill>
                <a:latin typeface="Calibri"/>
                <a:cs typeface="Calibri"/>
              </a:rPr>
              <a:t>(SourceTree, </a:t>
            </a:r>
            <a:r>
              <a:rPr sz="2000" spc="-10" dirty="0">
                <a:solidFill>
                  <a:srgbClr val="404040"/>
                </a:solidFill>
                <a:latin typeface="Calibri"/>
                <a:cs typeface="Calibri"/>
              </a:rPr>
              <a:t>BitBucket…) </a:t>
            </a:r>
            <a:r>
              <a:rPr sz="2000" u="heavy" spc="-10" dirty="0">
                <a:solidFill>
                  <a:srgbClr val="CC9900"/>
                </a:solidFill>
                <a:uFill>
                  <a:solidFill>
                    <a:srgbClr val="CC9900"/>
                  </a:solidFill>
                </a:uFill>
                <a:latin typeface="Calibri"/>
                <a:cs typeface="Calibri"/>
                <a:hlinkClick r:id="rId3"/>
              </a:rPr>
              <a:t> https://www.atlassian.com/git/tutorials/</a:t>
            </a:r>
            <a:endParaRPr sz="2000">
              <a:latin typeface="Calibri"/>
              <a:cs typeface="Calibri"/>
            </a:endParaRPr>
          </a:p>
          <a:p>
            <a:pPr marL="270510" indent="-258445">
              <a:lnSpc>
                <a:spcPct val="100000"/>
              </a:lnSpc>
              <a:spcBef>
                <a:spcPts val="855"/>
              </a:spcBef>
              <a:buClr>
                <a:srgbClr val="D24717"/>
              </a:buClr>
              <a:buFont typeface="Wingdings"/>
              <a:buChar char=""/>
              <a:tabLst>
                <a:tab pos="271145" algn="l"/>
              </a:tabLst>
            </a:pPr>
            <a:r>
              <a:rPr sz="2000" spc="-5" dirty="0">
                <a:solidFill>
                  <a:srgbClr val="404040"/>
                </a:solidFill>
                <a:latin typeface="Calibri"/>
                <a:cs typeface="Calibri"/>
              </a:rPr>
              <a:t>Git</a:t>
            </a:r>
            <a:r>
              <a:rPr sz="2000" dirty="0">
                <a:solidFill>
                  <a:srgbClr val="404040"/>
                </a:solidFill>
                <a:latin typeface="Calibri"/>
                <a:cs typeface="Calibri"/>
              </a:rPr>
              <a:t> </a:t>
            </a:r>
            <a:r>
              <a:rPr sz="2000" spc="-5" dirty="0">
                <a:solidFill>
                  <a:srgbClr val="404040"/>
                </a:solidFill>
                <a:latin typeface="Calibri"/>
                <a:cs typeface="Calibri"/>
              </a:rPr>
              <a:t>Cheatsheet</a:t>
            </a:r>
            <a:endParaRPr sz="2000">
              <a:latin typeface="Calibri"/>
              <a:cs typeface="Calibri"/>
            </a:endParaRPr>
          </a:p>
          <a:p>
            <a:pPr marL="927100">
              <a:lnSpc>
                <a:spcPct val="100000"/>
              </a:lnSpc>
              <a:spcBef>
                <a:spcPts val="1155"/>
              </a:spcBef>
            </a:pPr>
            <a:r>
              <a:rPr sz="2000" u="heavy" spc="-5" dirty="0">
                <a:solidFill>
                  <a:srgbClr val="CC9900"/>
                </a:solidFill>
                <a:uFill>
                  <a:solidFill>
                    <a:srgbClr val="CC9900"/>
                  </a:solidFill>
                </a:uFill>
                <a:latin typeface="Calibri"/>
                <a:cs typeface="Calibri"/>
                <a:hlinkClick r:id="rId4"/>
              </a:rPr>
              <a:t>http://ndpsoftware.com/git-cheatsheet.html</a:t>
            </a:r>
            <a:endParaRPr sz="2000">
              <a:latin typeface="Calibri"/>
              <a:cs typeface="Calibri"/>
            </a:endParaRPr>
          </a:p>
        </p:txBody>
      </p:sp>
      <p:sp>
        <p:nvSpPr>
          <p:cNvPr id="6" name="object 6"/>
          <p:cNvSpPr/>
          <p:nvPr/>
        </p:nvSpPr>
        <p:spPr>
          <a:xfrm>
            <a:off x="7563611" y="214883"/>
            <a:ext cx="1161288" cy="364617"/>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644143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005" y="681286"/>
            <a:ext cx="4444365" cy="568166"/>
          </a:xfrm>
          <a:prstGeom prst="rect">
            <a:avLst/>
          </a:prstGeom>
        </p:spPr>
        <p:txBody>
          <a:bodyPr vert="horz" wrap="square" lIns="0" tIns="12700" rIns="0" bIns="0" rtlCol="0">
            <a:spAutoFit/>
          </a:bodyPr>
          <a:lstStyle/>
          <a:p>
            <a:pPr marL="12700">
              <a:lnSpc>
                <a:spcPct val="100000"/>
              </a:lnSpc>
              <a:spcBef>
                <a:spcPts val="100"/>
              </a:spcBef>
            </a:pPr>
            <a:r>
              <a:rPr spc="-40" dirty="0"/>
              <a:t>Git </a:t>
            </a:r>
            <a:r>
              <a:rPr dirty="0"/>
              <a:t>- </a:t>
            </a:r>
            <a:r>
              <a:rPr spc="-55" dirty="0"/>
              <a:t>DVCS </a:t>
            </a:r>
            <a:r>
              <a:rPr spc="-40" dirty="0"/>
              <a:t>vs</a:t>
            </a:r>
            <a:r>
              <a:rPr spc="-360" dirty="0"/>
              <a:t> </a:t>
            </a:r>
            <a:r>
              <a:rPr spc="-45" dirty="0"/>
              <a:t>CVCS</a:t>
            </a:r>
          </a:p>
        </p:txBody>
      </p:sp>
      <p:sp>
        <p:nvSpPr>
          <p:cNvPr id="3" name="object 3"/>
          <p:cNvSpPr txBox="1"/>
          <p:nvPr/>
        </p:nvSpPr>
        <p:spPr>
          <a:xfrm>
            <a:off x="810260" y="1373982"/>
            <a:ext cx="2591435" cy="1066318"/>
          </a:xfrm>
          <a:prstGeom prst="rect">
            <a:avLst/>
          </a:prstGeom>
        </p:spPr>
        <p:txBody>
          <a:bodyPr vert="horz" wrap="square" lIns="0" tIns="27305" rIns="0" bIns="0" rtlCol="0">
            <a:spAutoFit/>
          </a:bodyPr>
          <a:lstStyle/>
          <a:p>
            <a:pPr marL="12700" marR="5080">
              <a:lnSpc>
                <a:spcPts val="2360"/>
              </a:lnSpc>
              <a:spcBef>
                <a:spcPts val="215"/>
              </a:spcBef>
              <a:buClr>
                <a:srgbClr val="D24717"/>
              </a:buClr>
              <a:buFont typeface="Wingdings"/>
              <a:buChar char=""/>
              <a:tabLst>
                <a:tab pos="271145" algn="l"/>
              </a:tabLst>
            </a:pPr>
            <a:r>
              <a:rPr sz="2000" spc="-15" dirty="0">
                <a:solidFill>
                  <a:srgbClr val="404040"/>
                </a:solidFill>
                <a:latin typeface="Calibri"/>
                <a:cs typeface="Calibri"/>
              </a:rPr>
              <a:t>Système </a:t>
            </a:r>
            <a:r>
              <a:rPr sz="2000" spc="-5" dirty="0">
                <a:solidFill>
                  <a:srgbClr val="404040"/>
                </a:solidFill>
                <a:latin typeface="Calibri"/>
                <a:cs typeface="Calibri"/>
              </a:rPr>
              <a:t>de gestion</a:t>
            </a:r>
            <a:r>
              <a:rPr sz="2000" spc="-45" dirty="0">
                <a:solidFill>
                  <a:srgbClr val="404040"/>
                </a:solidFill>
                <a:latin typeface="Calibri"/>
                <a:cs typeface="Calibri"/>
              </a:rPr>
              <a:t> </a:t>
            </a:r>
            <a:r>
              <a:rPr sz="2000" spc="-5" dirty="0">
                <a:solidFill>
                  <a:srgbClr val="404040"/>
                </a:solidFill>
                <a:latin typeface="Calibri"/>
                <a:cs typeface="Calibri"/>
              </a:rPr>
              <a:t>de  </a:t>
            </a:r>
            <a:r>
              <a:rPr sz="2000" spc="-15" dirty="0">
                <a:solidFill>
                  <a:srgbClr val="404040"/>
                </a:solidFill>
                <a:latin typeface="Calibri"/>
                <a:cs typeface="Calibri"/>
              </a:rPr>
              <a:t>version </a:t>
            </a:r>
            <a:r>
              <a:rPr sz="2000" spc="-10" dirty="0">
                <a:solidFill>
                  <a:srgbClr val="404040"/>
                </a:solidFill>
                <a:latin typeface="Calibri"/>
                <a:cs typeface="Calibri"/>
              </a:rPr>
              <a:t>centralisé</a:t>
            </a:r>
            <a:r>
              <a:rPr sz="2000" spc="50" dirty="0">
                <a:solidFill>
                  <a:srgbClr val="404040"/>
                </a:solidFill>
                <a:latin typeface="Calibri"/>
                <a:cs typeface="Calibri"/>
              </a:rPr>
              <a:t> </a:t>
            </a:r>
            <a:r>
              <a:rPr sz="2000" spc="-5" dirty="0">
                <a:solidFill>
                  <a:srgbClr val="404040"/>
                </a:solidFill>
                <a:latin typeface="Calibri"/>
                <a:cs typeface="Calibri"/>
              </a:rPr>
              <a:t>(CVCS)</a:t>
            </a:r>
            <a:endParaRPr sz="2000">
              <a:latin typeface="Calibri"/>
              <a:cs typeface="Calibri"/>
            </a:endParaRPr>
          </a:p>
          <a:p>
            <a:pPr marL="270510" indent="-258445">
              <a:lnSpc>
                <a:spcPct val="100000"/>
              </a:lnSpc>
              <a:spcBef>
                <a:spcPts val="895"/>
              </a:spcBef>
              <a:buClr>
                <a:srgbClr val="D24717"/>
              </a:buClr>
              <a:buFont typeface="Wingdings"/>
              <a:buChar char=""/>
              <a:tabLst>
                <a:tab pos="271145" algn="l"/>
              </a:tabLst>
            </a:pPr>
            <a:r>
              <a:rPr sz="2000" dirty="0">
                <a:solidFill>
                  <a:srgbClr val="404040"/>
                </a:solidFill>
                <a:latin typeface="Calibri"/>
                <a:cs typeface="Calibri"/>
              </a:rPr>
              <a:t>Ex : </a:t>
            </a:r>
            <a:r>
              <a:rPr sz="2000" spc="-5" dirty="0">
                <a:solidFill>
                  <a:srgbClr val="404040"/>
                </a:solidFill>
                <a:latin typeface="Calibri"/>
                <a:cs typeface="Calibri"/>
              </a:rPr>
              <a:t>CVS,</a:t>
            </a:r>
            <a:r>
              <a:rPr sz="2000" spc="-55" dirty="0">
                <a:solidFill>
                  <a:srgbClr val="404040"/>
                </a:solidFill>
                <a:latin typeface="Calibri"/>
                <a:cs typeface="Calibri"/>
              </a:rPr>
              <a:t> </a:t>
            </a:r>
            <a:r>
              <a:rPr sz="2000" spc="-10" dirty="0">
                <a:solidFill>
                  <a:srgbClr val="404040"/>
                </a:solidFill>
                <a:latin typeface="Calibri"/>
                <a:cs typeface="Calibri"/>
              </a:rPr>
              <a:t>Subversion</a:t>
            </a:r>
            <a:endParaRPr sz="2000">
              <a:latin typeface="Calibri"/>
              <a:cs typeface="Calibri"/>
            </a:endParaRPr>
          </a:p>
        </p:txBody>
      </p:sp>
      <p:sp>
        <p:nvSpPr>
          <p:cNvPr id="4" name="object 4"/>
          <p:cNvSpPr txBox="1"/>
          <p:nvPr/>
        </p:nvSpPr>
        <p:spPr>
          <a:xfrm>
            <a:off x="4582796" y="1373982"/>
            <a:ext cx="3395345" cy="1061188"/>
          </a:xfrm>
          <a:prstGeom prst="rect">
            <a:avLst/>
          </a:prstGeom>
        </p:spPr>
        <p:txBody>
          <a:bodyPr vert="horz" wrap="square" lIns="0" tIns="47625" rIns="0" bIns="0" rtlCol="0">
            <a:spAutoFit/>
          </a:bodyPr>
          <a:lstStyle/>
          <a:p>
            <a:pPr marL="103505" marR="5080" indent="-91440">
              <a:lnSpc>
                <a:spcPts val="2160"/>
              </a:lnSpc>
              <a:spcBef>
                <a:spcPts val="375"/>
              </a:spcBef>
              <a:buClr>
                <a:srgbClr val="D24717"/>
              </a:buClr>
              <a:buFont typeface="Wingdings"/>
              <a:buChar char=""/>
              <a:tabLst>
                <a:tab pos="270510" algn="l"/>
              </a:tabLst>
            </a:pPr>
            <a:r>
              <a:rPr sz="2000" spc="-15" dirty="0">
                <a:solidFill>
                  <a:srgbClr val="404040"/>
                </a:solidFill>
                <a:latin typeface="Calibri"/>
                <a:cs typeface="Calibri"/>
              </a:rPr>
              <a:t>Système </a:t>
            </a:r>
            <a:r>
              <a:rPr sz="2000" spc="-5" dirty="0">
                <a:solidFill>
                  <a:srgbClr val="404040"/>
                </a:solidFill>
                <a:latin typeface="Calibri"/>
                <a:cs typeface="Calibri"/>
              </a:rPr>
              <a:t>de gestion de </a:t>
            </a:r>
            <a:r>
              <a:rPr sz="2000" spc="-15" dirty="0">
                <a:solidFill>
                  <a:srgbClr val="404040"/>
                </a:solidFill>
                <a:latin typeface="Calibri"/>
                <a:cs typeface="Calibri"/>
              </a:rPr>
              <a:t>version  </a:t>
            </a:r>
            <a:r>
              <a:rPr sz="2000" spc="-5" dirty="0">
                <a:solidFill>
                  <a:srgbClr val="404040"/>
                </a:solidFill>
                <a:latin typeface="Calibri"/>
                <a:cs typeface="Calibri"/>
              </a:rPr>
              <a:t>distribué</a:t>
            </a:r>
            <a:r>
              <a:rPr sz="2000" spc="10" dirty="0">
                <a:solidFill>
                  <a:srgbClr val="404040"/>
                </a:solidFill>
                <a:latin typeface="Calibri"/>
                <a:cs typeface="Calibri"/>
              </a:rPr>
              <a:t> </a:t>
            </a:r>
            <a:r>
              <a:rPr sz="2000" spc="-5" dirty="0">
                <a:solidFill>
                  <a:srgbClr val="404040"/>
                </a:solidFill>
                <a:latin typeface="Calibri"/>
                <a:cs typeface="Calibri"/>
              </a:rPr>
              <a:t>(DVCS)</a:t>
            </a:r>
            <a:endParaRPr sz="2000">
              <a:latin typeface="Calibri"/>
              <a:cs typeface="Calibri"/>
            </a:endParaRPr>
          </a:p>
          <a:p>
            <a:pPr marL="270510" indent="-257810">
              <a:lnSpc>
                <a:spcPct val="100000"/>
              </a:lnSpc>
              <a:spcBef>
                <a:spcPts val="1135"/>
              </a:spcBef>
              <a:buClr>
                <a:srgbClr val="D24717"/>
              </a:buClr>
              <a:buFont typeface="Wingdings"/>
              <a:buChar char=""/>
              <a:tabLst>
                <a:tab pos="270510" algn="l"/>
              </a:tabLst>
            </a:pPr>
            <a:r>
              <a:rPr sz="2000" dirty="0">
                <a:solidFill>
                  <a:srgbClr val="404040"/>
                </a:solidFill>
                <a:latin typeface="Calibri"/>
                <a:cs typeface="Calibri"/>
              </a:rPr>
              <a:t>Ex : </a:t>
            </a:r>
            <a:r>
              <a:rPr sz="2000" spc="-5" dirty="0">
                <a:solidFill>
                  <a:srgbClr val="404040"/>
                </a:solidFill>
                <a:latin typeface="Calibri"/>
                <a:cs typeface="Calibri"/>
              </a:rPr>
              <a:t>Git,</a:t>
            </a:r>
            <a:r>
              <a:rPr sz="2000" spc="-15" dirty="0">
                <a:solidFill>
                  <a:srgbClr val="404040"/>
                </a:solidFill>
                <a:latin typeface="Calibri"/>
                <a:cs typeface="Calibri"/>
              </a:rPr>
              <a:t> </a:t>
            </a:r>
            <a:r>
              <a:rPr sz="2000" spc="-5" dirty="0">
                <a:solidFill>
                  <a:srgbClr val="404040"/>
                </a:solidFill>
                <a:latin typeface="Calibri"/>
                <a:cs typeface="Calibri"/>
              </a:rPr>
              <a:t>Mercurial</a:t>
            </a:r>
            <a:endParaRPr sz="2000">
              <a:latin typeface="Calibri"/>
              <a:cs typeface="Calibri"/>
            </a:endParaRPr>
          </a:p>
        </p:txBody>
      </p:sp>
      <p:sp>
        <p:nvSpPr>
          <p:cNvPr id="5" name="object 5"/>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19200" y="2800350"/>
            <a:ext cx="5733287" cy="2027682"/>
          </a:xfrm>
          <a:prstGeom prst="rect">
            <a:avLst/>
          </a:prstGeom>
          <a:blipFill>
            <a:blip r:embed="rId3" cstate="print"/>
            <a:stretch>
              <a:fillRect/>
            </a:stretch>
          </a:blipFill>
        </p:spPr>
        <p:txBody>
          <a:bodyPr wrap="square" lIns="0" tIns="0" rIns="0" bIns="0" rtlCol="0"/>
          <a:lstStyle/>
          <a:p>
            <a:endParaRPr/>
          </a:p>
        </p:txBody>
      </p:sp>
      <p:sp>
        <p:nvSpPr>
          <p:cNvPr id="7" name="object 2"/>
          <p:cNvSpPr txBox="1">
            <a:spLocks/>
          </p:cNvSpPr>
          <p:nvPr/>
        </p:nvSpPr>
        <p:spPr>
          <a:xfrm>
            <a:off x="228600" y="200722"/>
            <a:ext cx="4444365" cy="566822"/>
          </a:xfrm>
          <a:prstGeom prst="rect">
            <a:avLst/>
          </a:prstGeom>
        </p:spPr>
        <p:txBody>
          <a:bodyPr vert="horz" wrap="square" lIns="0" tIns="12700" rIns="0" bIns="0" rtlCol="0">
            <a:spAutoFit/>
          </a:bodyPr>
          <a:lstStyle>
            <a:lvl1pPr>
              <a:defRPr sz="3600" b="1" i="0">
                <a:solidFill>
                  <a:schemeClr val="bg1"/>
                </a:solidFill>
                <a:latin typeface="Trebuchet MS"/>
                <a:ea typeface="+mj-ea"/>
                <a:cs typeface="Trebuchet MS"/>
              </a:defRPr>
            </a:lvl1pPr>
          </a:lstStyle>
          <a:p>
            <a:pPr marL="12700">
              <a:spcBef>
                <a:spcPts val="100"/>
              </a:spcBef>
            </a:pPr>
            <a:r>
              <a:rPr lang="en-US" kern="0" spc="-40" dirty="0" err="1">
                <a:solidFill>
                  <a:schemeClr val="tx1"/>
                </a:solidFill>
              </a:rPr>
              <a:t>Git</a:t>
            </a:r>
            <a:r>
              <a:rPr lang="en-US" kern="0" spc="-40" dirty="0">
                <a:solidFill>
                  <a:schemeClr val="tx1"/>
                </a:solidFill>
              </a:rPr>
              <a:t> </a:t>
            </a:r>
            <a:r>
              <a:rPr lang="en-US" kern="0" dirty="0">
                <a:solidFill>
                  <a:schemeClr val="tx1"/>
                </a:solidFill>
              </a:rPr>
              <a:t>- </a:t>
            </a:r>
            <a:r>
              <a:rPr lang="en-US" kern="0" spc="-55" dirty="0">
                <a:solidFill>
                  <a:schemeClr val="tx1"/>
                </a:solidFill>
              </a:rPr>
              <a:t>DVCS </a:t>
            </a:r>
            <a:r>
              <a:rPr lang="en-US" kern="0" spc="-40" dirty="0">
                <a:solidFill>
                  <a:schemeClr val="tx1"/>
                </a:solidFill>
              </a:rPr>
              <a:t>vs</a:t>
            </a:r>
            <a:r>
              <a:rPr lang="en-US" kern="0" spc="-360" dirty="0">
                <a:solidFill>
                  <a:schemeClr val="tx1"/>
                </a:solidFill>
              </a:rPr>
              <a:t> </a:t>
            </a:r>
            <a:r>
              <a:rPr lang="en-US" kern="0" spc="-45" dirty="0">
                <a:solidFill>
                  <a:schemeClr val="tx1"/>
                </a:solidFill>
              </a:rPr>
              <a:t>CVCS</a:t>
            </a:r>
          </a:p>
        </p:txBody>
      </p:sp>
    </p:spTree>
    <p:extLst>
      <p:ext uri="{BB962C8B-B14F-4D97-AF65-F5344CB8AC3E}">
        <p14:creationId xmlns:p14="http://schemas.microsoft.com/office/powerpoint/2010/main" val="142935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4" y="1377186"/>
            <a:ext cx="4302925" cy="566822"/>
          </a:xfrm>
          <a:prstGeom prst="rect">
            <a:avLst/>
          </a:prstGeom>
        </p:spPr>
        <p:txBody>
          <a:bodyPr vert="horz" wrap="square" lIns="0" tIns="12700" rIns="0" bIns="0" rtlCol="0">
            <a:spAutoFit/>
          </a:bodyPr>
          <a:lstStyle/>
          <a:p>
            <a:pPr marL="12700">
              <a:lnSpc>
                <a:spcPct val="100000"/>
              </a:lnSpc>
              <a:spcBef>
                <a:spcPts val="100"/>
              </a:spcBef>
            </a:pPr>
            <a:r>
              <a:rPr lang="en-US" spc="40" dirty="0" err="1"/>
              <a:t>Fondamentaux</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2400" b="1"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Qu’est ce qu’un projet?</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Acteurs</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Gestion d’un projet informatique</a:t>
            </a:r>
          </a:p>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Les méthodes agiles</a:t>
            </a:r>
          </a:p>
          <a:p>
            <a:pPr marL="298450" marR="17780" indent="-285750">
              <a:lnSpc>
                <a:spcPct val="114599"/>
              </a:lnSpc>
              <a:spcBef>
                <a:spcPts val="5"/>
              </a:spcBef>
              <a:buFont typeface="Wingdings" panose="05000000000000000000" pitchFamily="2" charset="2"/>
              <a:buChar char="v"/>
            </a:pPr>
            <a:r>
              <a:rPr lang="fr-FR" sz="1600" dirty="0" err="1">
                <a:solidFill>
                  <a:schemeClr val="bg1"/>
                </a:solidFill>
                <a:latin typeface="Century Gothic" panose="020B0502020202020204" pitchFamily="34" charset="0"/>
                <a:cs typeface="Tahoma"/>
              </a:rPr>
              <a:t>Scrum</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33697487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4444365"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 </a:t>
            </a:r>
            <a:r>
              <a:rPr spc="-55" dirty="0">
                <a:solidFill>
                  <a:schemeClr val="tx1"/>
                </a:solidFill>
              </a:rPr>
              <a:t>DVCS </a:t>
            </a:r>
            <a:r>
              <a:rPr spc="-40" dirty="0">
                <a:solidFill>
                  <a:schemeClr val="tx1"/>
                </a:solidFill>
              </a:rPr>
              <a:t>vs</a:t>
            </a:r>
            <a:r>
              <a:rPr spc="-360" dirty="0">
                <a:solidFill>
                  <a:schemeClr val="tx1"/>
                </a:solidFill>
              </a:rPr>
              <a:t> </a:t>
            </a:r>
            <a:r>
              <a:rPr spc="-45" dirty="0">
                <a:solidFill>
                  <a:schemeClr val="tx1"/>
                </a:solidFill>
              </a:rPr>
              <a:t>CVCS</a:t>
            </a:r>
          </a:p>
        </p:txBody>
      </p:sp>
      <p:sp>
        <p:nvSpPr>
          <p:cNvPr id="5" name="object 5"/>
          <p:cNvSpPr txBox="1"/>
          <p:nvPr/>
        </p:nvSpPr>
        <p:spPr>
          <a:xfrm>
            <a:off x="810259" y="1263928"/>
            <a:ext cx="7307580" cy="2880276"/>
          </a:xfrm>
          <a:prstGeom prst="rect">
            <a:avLst/>
          </a:prstGeom>
        </p:spPr>
        <p:txBody>
          <a:bodyPr vert="horz" wrap="square" lIns="0" tIns="160020" rIns="0" bIns="0" rtlCol="0">
            <a:spAutoFit/>
          </a:bodyPr>
          <a:lstStyle/>
          <a:p>
            <a:pPr marL="270510" indent="-258445">
              <a:lnSpc>
                <a:spcPct val="100000"/>
              </a:lnSpc>
              <a:spcBef>
                <a:spcPts val="1260"/>
              </a:spcBef>
              <a:buClr>
                <a:srgbClr val="D24717"/>
              </a:buClr>
              <a:buFont typeface="Wingdings"/>
              <a:buChar char=""/>
              <a:tabLst>
                <a:tab pos="271145" algn="l"/>
              </a:tabLst>
            </a:pPr>
            <a:r>
              <a:rPr sz="2000" spc="-15" dirty="0">
                <a:solidFill>
                  <a:srgbClr val="404040"/>
                </a:solidFill>
                <a:latin typeface="Calibri"/>
                <a:cs typeface="Calibri"/>
              </a:rPr>
              <a:t>Avantages </a:t>
            </a:r>
            <a:r>
              <a:rPr sz="2000" spc="-5" dirty="0">
                <a:solidFill>
                  <a:srgbClr val="404040"/>
                </a:solidFill>
                <a:latin typeface="Calibri"/>
                <a:cs typeface="Calibri"/>
              </a:rPr>
              <a:t>du</a:t>
            </a:r>
            <a:r>
              <a:rPr sz="2000" spc="-10" dirty="0">
                <a:solidFill>
                  <a:srgbClr val="404040"/>
                </a:solidFill>
                <a:latin typeface="Calibri"/>
                <a:cs typeface="Calibri"/>
              </a:rPr>
              <a:t> DVCS</a:t>
            </a:r>
            <a:endParaRPr sz="2000">
              <a:latin typeface="Calibri"/>
              <a:cs typeface="Calibri"/>
            </a:endParaRPr>
          </a:p>
          <a:p>
            <a:pPr marL="196850" indent="-184785">
              <a:lnSpc>
                <a:spcPts val="2280"/>
              </a:lnSpc>
              <a:spcBef>
                <a:spcPts val="1160"/>
              </a:spcBef>
              <a:buChar char="•"/>
              <a:tabLst>
                <a:tab pos="197485" algn="l"/>
              </a:tabLst>
            </a:pPr>
            <a:r>
              <a:rPr sz="2000" spc="-20" dirty="0">
                <a:solidFill>
                  <a:srgbClr val="404040"/>
                </a:solidFill>
                <a:latin typeface="Calibri"/>
                <a:cs typeface="Calibri"/>
              </a:rPr>
              <a:t>L’historique </a:t>
            </a:r>
            <a:r>
              <a:rPr sz="2000" dirty="0">
                <a:solidFill>
                  <a:srgbClr val="404040"/>
                </a:solidFill>
                <a:latin typeface="Calibri"/>
                <a:cs typeface="Calibri"/>
              </a:rPr>
              <a:t>des </a:t>
            </a:r>
            <a:r>
              <a:rPr sz="2000" spc="-5" dirty="0">
                <a:solidFill>
                  <a:srgbClr val="404040"/>
                </a:solidFill>
                <a:latin typeface="Calibri"/>
                <a:cs typeface="Calibri"/>
              </a:rPr>
              <a:t>sources </a:t>
            </a:r>
            <a:r>
              <a:rPr sz="2000" spc="-10" dirty="0">
                <a:solidFill>
                  <a:srgbClr val="404040"/>
                </a:solidFill>
                <a:latin typeface="Calibri"/>
                <a:cs typeface="Calibri"/>
              </a:rPr>
              <a:t>est </a:t>
            </a:r>
            <a:r>
              <a:rPr sz="2000" spc="-5" dirty="0">
                <a:solidFill>
                  <a:srgbClr val="404040"/>
                </a:solidFill>
                <a:latin typeface="Calibri"/>
                <a:cs typeface="Calibri"/>
              </a:rPr>
              <a:t>présent </a:t>
            </a:r>
            <a:r>
              <a:rPr sz="2000" dirty="0">
                <a:solidFill>
                  <a:srgbClr val="404040"/>
                </a:solidFill>
                <a:latin typeface="Calibri"/>
                <a:cs typeface="Calibri"/>
              </a:rPr>
              <a:t>sur </a:t>
            </a:r>
            <a:r>
              <a:rPr sz="2000" spc="-10" dirty="0">
                <a:solidFill>
                  <a:srgbClr val="404040"/>
                </a:solidFill>
                <a:latin typeface="Calibri"/>
                <a:cs typeface="Calibri"/>
              </a:rPr>
              <a:t>plusieurs </a:t>
            </a:r>
            <a:r>
              <a:rPr sz="2000" dirty="0">
                <a:solidFill>
                  <a:srgbClr val="404040"/>
                </a:solidFill>
                <a:latin typeface="Calibri"/>
                <a:cs typeface="Calibri"/>
              </a:rPr>
              <a:t>machines </a:t>
            </a:r>
            <a:r>
              <a:rPr sz="2000" spc="-5" dirty="0">
                <a:solidFill>
                  <a:srgbClr val="404040"/>
                </a:solidFill>
                <a:latin typeface="Calibri"/>
                <a:cs typeface="Calibri"/>
              </a:rPr>
              <a:t>(crash</a:t>
            </a:r>
            <a:r>
              <a:rPr sz="2000" spc="160" dirty="0">
                <a:solidFill>
                  <a:srgbClr val="404040"/>
                </a:solidFill>
                <a:latin typeface="Calibri"/>
                <a:cs typeface="Calibri"/>
              </a:rPr>
              <a:t> </a:t>
            </a:r>
            <a:r>
              <a:rPr sz="2000" spc="-5" dirty="0">
                <a:solidFill>
                  <a:srgbClr val="404040"/>
                </a:solidFill>
                <a:latin typeface="Calibri"/>
                <a:cs typeface="Calibri"/>
              </a:rPr>
              <a:t>de</a:t>
            </a:r>
            <a:endParaRPr sz="2000">
              <a:latin typeface="Calibri"/>
              <a:cs typeface="Calibri"/>
            </a:endParaRPr>
          </a:p>
          <a:p>
            <a:pPr marL="12700">
              <a:lnSpc>
                <a:spcPts val="2280"/>
              </a:lnSpc>
            </a:pPr>
            <a:r>
              <a:rPr sz="2000" dirty="0">
                <a:solidFill>
                  <a:srgbClr val="404040"/>
                </a:solidFill>
                <a:latin typeface="Calibri"/>
                <a:cs typeface="Calibri"/>
              </a:rPr>
              <a:t>disque…)</a:t>
            </a:r>
            <a:endParaRPr sz="2000">
              <a:latin typeface="Calibri"/>
              <a:cs typeface="Calibri"/>
            </a:endParaRPr>
          </a:p>
          <a:p>
            <a:pPr marL="196850" indent="-184785">
              <a:lnSpc>
                <a:spcPct val="100000"/>
              </a:lnSpc>
              <a:spcBef>
                <a:spcPts val="1155"/>
              </a:spcBef>
              <a:buChar char="•"/>
              <a:tabLst>
                <a:tab pos="197485" algn="l"/>
              </a:tabLst>
            </a:pPr>
            <a:r>
              <a:rPr sz="2000" dirty="0">
                <a:solidFill>
                  <a:srgbClr val="404040"/>
                </a:solidFill>
                <a:latin typeface="Calibri"/>
                <a:cs typeface="Calibri"/>
              </a:rPr>
              <a:t>Ne pas </a:t>
            </a:r>
            <a:r>
              <a:rPr sz="2000" spc="-15" dirty="0">
                <a:solidFill>
                  <a:srgbClr val="404040"/>
                </a:solidFill>
                <a:latin typeface="Calibri"/>
                <a:cs typeface="Calibri"/>
              </a:rPr>
              <a:t>avoir </a:t>
            </a:r>
            <a:r>
              <a:rPr sz="2000" dirty="0">
                <a:solidFill>
                  <a:srgbClr val="404040"/>
                </a:solidFill>
                <a:latin typeface="Calibri"/>
                <a:cs typeface="Calibri"/>
              </a:rPr>
              <a:t>à </a:t>
            </a:r>
            <a:r>
              <a:rPr sz="2000" spc="-10" dirty="0">
                <a:solidFill>
                  <a:srgbClr val="404040"/>
                </a:solidFill>
                <a:latin typeface="Calibri"/>
                <a:cs typeface="Calibri"/>
              </a:rPr>
              <a:t>être </a:t>
            </a:r>
            <a:r>
              <a:rPr sz="2000" dirty="0">
                <a:solidFill>
                  <a:srgbClr val="404040"/>
                </a:solidFill>
                <a:latin typeface="Calibri"/>
                <a:cs typeface="Calibri"/>
              </a:rPr>
              <a:t>connecté au </a:t>
            </a:r>
            <a:r>
              <a:rPr sz="2000" spc="-5" dirty="0">
                <a:solidFill>
                  <a:srgbClr val="404040"/>
                </a:solidFill>
                <a:latin typeface="Calibri"/>
                <a:cs typeface="Calibri"/>
              </a:rPr>
              <a:t>réseau </a:t>
            </a:r>
            <a:r>
              <a:rPr sz="2000" dirty="0">
                <a:solidFill>
                  <a:srgbClr val="404040"/>
                </a:solidFill>
                <a:latin typeface="Calibri"/>
                <a:cs typeface="Calibri"/>
              </a:rPr>
              <a:t>pour</a:t>
            </a:r>
            <a:r>
              <a:rPr sz="2000" spc="10" dirty="0">
                <a:solidFill>
                  <a:srgbClr val="404040"/>
                </a:solidFill>
                <a:latin typeface="Calibri"/>
                <a:cs typeface="Calibri"/>
              </a:rPr>
              <a:t> </a:t>
            </a:r>
            <a:r>
              <a:rPr sz="2000" spc="-10" dirty="0">
                <a:solidFill>
                  <a:srgbClr val="404040"/>
                </a:solidFill>
                <a:latin typeface="Calibri"/>
                <a:cs typeface="Calibri"/>
              </a:rPr>
              <a:t>versionner</a:t>
            </a:r>
            <a:endParaRPr sz="2000">
              <a:latin typeface="Calibri"/>
              <a:cs typeface="Calibri"/>
            </a:endParaRPr>
          </a:p>
          <a:p>
            <a:pPr marL="196850" indent="-184785">
              <a:lnSpc>
                <a:spcPts val="2280"/>
              </a:lnSpc>
              <a:spcBef>
                <a:spcPts val="1165"/>
              </a:spcBef>
              <a:buChar char="•"/>
              <a:tabLst>
                <a:tab pos="197485" algn="l"/>
              </a:tabLst>
            </a:pPr>
            <a:r>
              <a:rPr sz="2000" spc="-10" dirty="0">
                <a:solidFill>
                  <a:srgbClr val="404040"/>
                </a:solidFill>
                <a:latin typeface="Calibri"/>
                <a:cs typeface="Calibri"/>
              </a:rPr>
              <a:t>Permet </a:t>
            </a:r>
            <a:r>
              <a:rPr sz="2000" dirty="0">
                <a:solidFill>
                  <a:srgbClr val="404040"/>
                </a:solidFill>
                <a:latin typeface="Calibri"/>
                <a:cs typeface="Calibri"/>
              </a:rPr>
              <a:t>de </a:t>
            </a:r>
            <a:r>
              <a:rPr sz="2000" spc="-5" dirty="0">
                <a:solidFill>
                  <a:srgbClr val="404040"/>
                </a:solidFill>
                <a:latin typeface="Calibri"/>
                <a:cs typeface="Calibri"/>
              </a:rPr>
              <a:t>collaborer </a:t>
            </a:r>
            <a:r>
              <a:rPr sz="2000" dirty="0">
                <a:solidFill>
                  <a:srgbClr val="404040"/>
                </a:solidFill>
                <a:latin typeface="Calibri"/>
                <a:cs typeface="Calibri"/>
              </a:rPr>
              <a:t>à un </a:t>
            </a:r>
            <a:r>
              <a:rPr sz="2000" spc="-10" dirty="0">
                <a:solidFill>
                  <a:srgbClr val="404040"/>
                </a:solidFill>
                <a:latin typeface="Calibri"/>
                <a:cs typeface="Calibri"/>
              </a:rPr>
              <a:t>projet et </a:t>
            </a:r>
            <a:r>
              <a:rPr sz="2000" spc="-5" dirty="0">
                <a:solidFill>
                  <a:srgbClr val="404040"/>
                </a:solidFill>
                <a:latin typeface="Calibri"/>
                <a:cs typeface="Calibri"/>
              </a:rPr>
              <a:t>obtenir </a:t>
            </a:r>
            <a:r>
              <a:rPr sz="2000" spc="-15" dirty="0">
                <a:solidFill>
                  <a:srgbClr val="404040"/>
                </a:solidFill>
                <a:latin typeface="Calibri"/>
                <a:cs typeface="Calibri"/>
              </a:rPr>
              <a:t>l’autorisation</a:t>
            </a:r>
            <a:r>
              <a:rPr sz="2000" spc="50" dirty="0">
                <a:solidFill>
                  <a:srgbClr val="404040"/>
                </a:solidFill>
                <a:latin typeface="Calibri"/>
                <a:cs typeface="Calibri"/>
              </a:rPr>
              <a:t> </a:t>
            </a:r>
            <a:r>
              <a:rPr sz="2000" dirty="0">
                <a:solidFill>
                  <a:srgbClr val="404040"/>
                </a:solidFill>
                <a:latin typeface="Calibri"/>
                <a:cs typeface="Calibri"/>
              </a:rPr>
              <a:t>des</a:t>
            </a:r>
            <a:endParaRPr sz="2000">
              <a:latin typeface="Calibri"/>
              <a:cs typeface="Calibri"/>
            </a:endParaRPr>
          </a:p>
          <a:p>
            <a:pPr marL="12700">
              <a:lnSpc>
                <a:spcPts val="2280"/>
              </a:lnSpc>
            </a:pPr>
            <a:r>
              <a:rPr sz="2000" spc="-10" dirty="0">
                <a:solidFill>
                  <a:srgbClr val="404040"/>
                </a:solidFill>
                <a:latin typeface="Calibri"/>
                <a:cs typeface="Calibri"/>
              </a:rPr>
              <a:t>mainteneurs </a:t>
            </a:r>
            <a:r>
              <a:rPr sz="2000" dirty="0">
                <a:solidFill>
                  <a:srgbClr val="404040"/>
                </a:solidFill>
                <a:latin typeface="Calibri"/>
                <a:cs typeface="Calibri"/>
              </a:rPr>
              <a:t>à</a:t>
            </a:r>
            <a:r>
              <a:rPr sz="2000" spc="15" dirty="0">
                <a:solidFill>
                  <a:srgbClr val="404040"/>
                </a:solidFill>
                <a:latin typeface="Calibri"/>
                <a:cs typeface="Calibri"/>
              </a:rPr>
              <a:t> </a:t>
            </a:r>
            <a:r>
              <a:rPr sz="2000" spc="-10" dirty="0">
                <a:solidFill>
                  <a:srgbClr val="404040"/>
                </a:solidFill>
                <a:latin typeface="Calibri"/>
                <a:cs typeface="Calibri"/>
              </a:rPr>
              <a:t>postériori</a:t>
            </a:r>
            <a:endParaRPr sz="2000">
              <a:latin typeface="Calibri"/>
              <a:cs typeface="Calibri"/>
            </a:endParaRPr>
          </a:p>
          <a:p>
            <a:pPr marL="196850" indent="-184785">
              <a:lnSpc>
                <a:spcPct val="100000"/>
              </a:lnSpc>
              <a:spcBef>
                <a:spcPts val="1165"/>
              </a:spcBef>
              <a:buChar char="•"/>
              <a:tabLst>
                <a:tab pos="197485" algn="l"/>
              </a:tabLst>
            </a:pPr>
            <a:r>
              <a:rPr sz="2000" dirty="0">
                <a:solidFill>
                  <a:srgbClr val="404040"/>
                </a:solidFill>
                <a:latin typeface="Calibri"/>
                <a:cs typeface="Calibri"/>
              </a:rPr>
              <a:t>Plus </a:t>
            </a:r>
            <a:r>
              <a:rPr sz="2000" spc="-5" dirty="0">
                <a:solidFill>
                  <a:srgbClr val="404040"/>
                </a:solidFill>
                <a:latin typeface="Calibri"/>
                <a:cs typeface="Calibri"/>
              </a:rPr>
              <a:t>rapide </a:t>
            </a:r>
            <a:r>
              <a:rPr sz="2000" dirty="0">
                <a:solidFill>
                  <a:srgbClr val="404040"/>
                </a:solidFill>
                <a:latin typeface="Calibri"/>
                <a:cs typeface="Calibri"/>
              </a:rPr>
              <a:t>(accès locaux)</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87959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5871845"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 </a:t>
            </a:r>
            <a:r>
              <a:rPr spc="-45" dirty="0">
                <a:solidFill>
                  <a:schemeClr val="tx1"/>
                </a:solidFill>
              </a:rPr>
              <a:t>Notions</a:t>
            </a:r>
            <a:r>
              <a:rPr spc="-305" dirty="0">
                <a:solidFill>
                  <a:schemeClr val="tx1"/>
                </a:solidFill>
              </a:rPr>
              <a:t> </a:t>
            </a:r>
            <a:r>
              <a:rPr spc="-50" dirty="0">
                <a:solidFill>
                  <a:schemeClr val="tx1"/>
                </a:solidFill>
              </a:rPr>
              <a:t>principales</a:t>
            </a:r>
          </a:p>
        </p:txBody>
      </p:sp>
      <p:sp>
        <p:nvSpPr>
          <p:cNvPr id="5" name="object 5"/>
          <p:cNvSpPr txBox="1"/>
          <p:nvPr/>
        </p:nvSpPr>
        <p:spPr>
          <a:xfrm>
            <a:off x="810259" y="1603677"/>
            <a:ext cx="7710170" cy="2135841"/>
          </a:xfrm>
          <a:prstGeom prst="rect">
            <a:avLst/>
          </a:prstGeom>
        </p:spPr>
        <p:txBody>
          <a:bodyPr vert="horz" wrap="square" lIns="0" tIns="159385" rIns="0" bIns="0" rtlCol="0">
            <a:spAutoFit/>
          </a:bodyPr>
          <a:lstStyle/>
          <a:p>
            <a:pPr marL="270510" indent="-258445">
              <a:lnSpc>
                <a:spcPct val="100000"/>
              </a:lnSpc>
              <a:spcBef>
                <a:spcPts val="1255"/>
              </a:spcBef>
              <a:buClr>
                <a:srgbClr val="D24717"/>
              </a:buClr>
              <a:buFont typeface="Wingdings"/>
              <a:buChar char=""/>
              <a:tabLst>
                <a:tab pos="271145" algn="l"/>
              </a:tabLst>
            </a:pPr>
            <a:r>
              <a:rPr sz="2000" b="1" spc="-5" dirty="0">
                <a:solidFill>
                  <a:srgbClr val="404040"/>
                </a:solidFill>
                <a:latin typeface="Calibri"/>
                <a:cs typeface="Calibri"/>
              </a:rPr>
              <a:t>Repository </a:t>
            </a:r>
            <a:r>
              <a:rPr sz="2000" dirty="0">
                <a:solidFill>
                  <a:srgbClr val="404040"/>
                </a:solidFill>
                <a:latin typeface="Calibri"/>
                <a:cs typeface="Calibri"/>
              </a:rPr>
              <a:t>: </a:t>
            </a:r>
            <a:r>
              <a:rPr sz="2000" spc="-5" dirty="0">
                <a:solidFill>
                  <a:srgbClr val="404040"/>
                </a:solidFill>
                <a:latin typeface="Calibri"/>
                <a:cs typeface="Calibri"/>
              </a:rPr>
              <a:t>correspond </a:t>
            </a:r>
            <a:r>
              <a:rPr sz="2000" dirty="0">
                <a:solidFill>
                  <a:srgbClr val="404040"/>
                </a:solidFill>
                <a:latin typeface="Calibri"/>
                <a:cs typeface="Calibri"/>
              </a:rPr>
              <a:t>à </a:t>
            </a:r>
            <a:r>
              <a:rPr sz="2000" spc="-20" dirty="0">
                <a:solidFill>
                  <a:srgbClr val="404040"/>
                </a:solidFill>
                <a:latin typeface="Calibri"/>
                <a:cs typeface="Calibri"/>
              </a:rPr>
              <a:t>l’ensemble </a:t>
            </a:r>
            <a:r>
              <a:rPr sz="2000" dirty="0">
                <a:solidFill>
                  <a:srgbClr val="404040"/>
                </a:solidFill>
                <a:latin typeface="Calibri"/>
                <a:cs typeface="Calibri"/>
              </a:rPr>
              <a:t>de </a:t>
            </a:r>
            <a:r>
              <a:rPr sz="2000" spc="-10" dirty="0">
                <a:solidFill>
                  <a:srgbClr val="404040"/>
                </a:solidFill>
                <a:latin typeface="Calibri"/>
                <a:cs typeface="Calibri"/>
              </a:rPr>
              <a:t>l’historique </a:t>
            </a:r>
            <a:r>
              <a:rPr sz="2000" dirty="0">
                <a:solidFill>
                  <a:srgbClr val="404040"/>
                </a:solidFill>
                <a:latin typeface="Calibri"/>
                <a:cs typeface="Calibri"/>
              </a:rPr>
              <a:t>du </a:t>
            </a:r>
            <a:r>
              <a:rPr sz="2000" spc="-10" dirty="0">
                <a:solidFill>
                  <a:srgbClr val="404040"/>
                </a:solidFill>
                <a:latin typeface="Calibri"/>
                <a:cs typeface="Calibri"/>
              </a:rPr>
              <a:t>projet.</a:t>
            </a:r>
            <a:endParaRPr sz="2000">
              <a:latin typeface="Calibri"/>
              <a:cs typeface="Calibri"/>
            </a:endParaRPr>
          </a:p>
          <a:p>
            <a:pPr marL="270510" indent="-258445">
              <a:lnSpc>
                <a:spcPts val="2280"/>
              </a:lnSpc>
              <a:spcBef>
                <a:spcPts val="1155"/>
              </a:spcBef>
              <a:buClr>
                <a:srgbClr val="D24717"/>
              </a:buClr>
              <a:buFont typeface="Wingdings"/>
              <a:buChar char=""/>
              <a:tabLst>
                <a:tab pos="271145" algn="l"/>
              </a:tabLst>
            </a:pPr>
            <a:r>
              <a:rPr sz="2000" b="1" spc="-10" dirty="0">
                <a:solidFill>
                  <a:srgbClr val="404040"/>
                </a:solidFill>
                <a:latin typeface="Calibri"/>
                <a:cs typeface="Calibri"/>
              </a:rPr>
              <a:t>Changes et </a:t>
            </a:r>
            <a:r>
              <a:rPr sz="2000" b="1" dirty="0">
                <a:solidFill>
                  <a:srgbClr val="404040"/>
                </a:solidFill>
                <a:latin typeface="Calibri"/>
                <a:cs typeface="Calibri"/>
              </a:rPr>
              <a:t>/ </a:t>
            </a:r>
            <a:r>
              <a:rPr sz="2000" b="1" spc="-5" dirty="0">
                <a:solidFill>
                  <a:srgbClr val="404040"/>
                </a:solidFill>
                <a:latin typeface="Calibri"/>
                <a:cs typeface="Calibri"/>
              </a:rPr>
              <a:t>commit </a:t>
            </a:r>
            <a:r>
              <a:rPr sz="2000" dirty="0">
                <a:solidFill>
                  <a:srgbClr val="404040"/>
                </a:solidFill>
                <a:latin typeface="Calibri"/>
                <a:cs typeface="Calibri"/>
              </a:rPr>
              <a:t>: </a:t>
            </a:r>
            <a:r>
              <a:rPr sz="2000" spc="-15" dirty="0">
                <a:solidFill>
                  <a:srgbClr val="404040"/>
                </a:solidFill>
                <a:latin typeface="Calibri"/>
                <a:cs typeface="Calibri"/>
              </a:rPr>
              <a:t>est </a:t>
            </a:r>
            <a:r>
              <a:rPr sz="2000" dirty="0">
                <a:solidFill>
                  <a:srgbClr val="404040"/>
                </a:solidFill>
                <a:latin typeface="Calibri"/>
                <a:cs typeface="Calibri"/>
              </a:rPr>
              <a:t>une </a:t>
            </a:r>
            <a:r>
              <a:rPr sz="2000" spc="-5" dirty="0">
                <a:solidFill>
                  <a:srgbClr val="404040"/>
                </a:solidFill>
                <a:latin typeface="Calibri"/>
                <a:cs typeface="Calibri"/>
              </a:rPr>
              <a:t>collection de changement </a:t>
            </a:r>
            <a:r>
              <a:rPr sz="2000" spc="-15" dirty="0">
                <a:solidFill>
                  <a:srgbClr val="404040"/>
                </a:solidFill>
                <a:latin typeface="Calibri"/>
                <a:cs typeface="Calibri"/>
              </a:rPr>
              <a:t>d’un</a:t>
            </a:r>
            <a:r>
              <a:rPr sz="2000" spc="80" dirty="0">
                <a:solidFill>
                  <a:srgbClr val="404040"/>
                </a:solidFill>
                <a:latin typeface="Calibri"/>
                <a:cs typeface="Calibri"/>
              </a:rPr>
              <a:t> </a:t>
            </a:r>
            <a:r>
              <a:rPr sz="2000" spc="-5" dirty="0">
                <a:solidFill>
                  <a:srgbClr val="404040"/>
                </a:solidFill>
                <a:latin typeface="Calibri"/>
                <a:cs typeface="Calibri"/>
              </a:rPr>
              <a:t>ensemble</a:t>
            </a:r>
            <a:endParaRPr sz="2000">
              <a:latin typeface="Calibri"/>
              <a:cs typeface="Calibri"/>
            </a:endParaRPr>
          </a:p>
          <a:p>
            <a:pPr marL="104139">
              <a:lnSpc>
                <a:spcPts val="2280"/>
              </a:lnSpc>
            </a:pPr>
            <a:r>
              <a:rPr sz="2000" spc="-5" dirty="0">
                <a:solidFill>
                  <a:srgbClr val="404040"/>
                </a:solidFill>
                <a:latin typeface="Calibri"/>
                <a:cs typeface="Calibri"/>
              </a:rPr>
              <a:t>de </a:t>
            </a:r>
            <a:r>
              <a:rPr sz="2000" spc="-10" dirty="0">
                <a:solidFill>
                  <a:srgbClr val="404040"/>
                </a:solidFill>
                <a:latin typeface="Calibri"/>
                <a:cs typeface="Calibri"/>
              </a:rPr>
              <a:t>fichiers </a:t>
            </a:r>
            <a:r>
              <a:rPr sz="2000" dirty="0">
                <a:solidFill>
                  <a:srgbClr val="404040"/>
                </a:solidFill>
                <a:latin typeface="Calibri"/>
                <a:cs typeface="Calibri"/>
              </a:rPr>
              <a:t>dans </a:t>
            </a:r>
            <a:r>
              <a:rPr sz="2000" spc="-5" dirty="0">
                <a:solidFill>
                  <a:srgbClr val="404040"/>
                </a:solidFill>
                <a:latin typeface="Calibri"/>
                <a:cs typeface="Calibri"/>
              </a:rPr>
              <a:t>un</a:t>
            </a:r>
            <a:r>
              <a:rPr sz="2000" dirty="0">
                <a:solidFill>
                  <a:srgbClr val="404040"/>
                </a:solidFill>
                <a:latin typeface="Calibri"/>
                <a:cs typeface="Calibri"/>
              </a:rPr>
              <a:t> </a:t>
            </a:r>
            <a:r>
              <a:rPr sz="2000" spc="-5" dirty="0">
                <a:solidFill>
                  <a:srgbClr val="404040"/>
                </a:solidFill>
                <a:latin typeface="Calibri"/>
                <a:cs typeface="Calibri"/>
              </a:rPr>
              <a:t>dépôt</a:t>
            </a:r>
            <a:endParaRPr sz="200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b="1" spc="-10" dirty="0">
                <a:solidFill>
                  <a:srgbClr val="404040"/>
                </a:solidFill>
                <a:latin typeface="Calibri"/>
                <a:cs typeface="Calibri"/>
              </a:rPr>
              <a:t>Revision </a:t>
            </a:r>
            <a:r>
              <a:rPr sz="2000" dirty="0">
                <a:solidFill>
                  <a:srgbClr val="404040"/>
                </a:solidFill>
                <a:latin typeface="Calibri"/>
                <a:cs typeface="Calibri"/>
              </a:rPr>
              <a:t>: </a:t>
            </a:r>
            <a:r>
              <a:rPr sz="2000" spc="-5" dirty="0">
                <a:solidFill>
                  <a:srgbClr val="404040"/>
                </a:solidFill>
                <a:latin typeface="Calibri"/>
                <a:cs typeface="Calibri"/>
              </a:rPr>
              <a:t>correspond </a:t>
            </a:r>
            <a:r>
              <a:rPr sz="2000" dirty="0">
                <a:solidFill>
                  <a:srgbClr val="404040"/>
                </a:solidFill>
                <a:latin typeface="Calibri"/>
                <a:cs typeface="Calibri"/>
              </a:rPr>
              <a:t>à un changes </a:t>
            </a:r>
            <a:r>
              <a:rPr sz="2000" spc="-10" dirty="0">
                <a:solidFill>
                  <a:srgbClr val="404040"/>
                </a:solidFill>
                <a:latin typeface="Calibri"/>
                <a:cs typeface="Calibri"/>
              </a:rPr>
              <a:t>et </a:t>
            </a:r>
            <a:r>
              <a:rPr sz="2000" dirty="0">
                <a:solidFill>
                  <a:srgbClr val="404040"/>
                </a:solidFill>
                <a:latin typeface="Calibri"/>
                <a:cs typeface="Calibri"/>
              </a:rPr>
              <a:t>donné dans </a:t>
            </a:r>
            <a:r>
              <a:rPr sz="2000" spc="-5" dirty="0">
                <a:solidFill>
                  <a:srgbClr val="404040"/>
                </a:solidFill>
                <a:latin typeface="Calibri"/>
                <a:cs typeface="Calibri"/>
              </a:rPr>
              <a:t>un</a:t>
            </a:r>
            <a:r>
              <a:rPr sz="2000" spc="-75" dirty="0">
                <a:solidFill>
                  <a:srgbClr val="404040"/>
                </a:solidFill>
                <a:latin typeface="Calibri"/>
                <a:cs typeface="Calibri"/>
              </a:rPr>
              <a:t> </a:t>
            </a:r>
            <a:r>
              <a:rPr sz="2000" spc="-5" dirty="0">
                <a:solidFill>
                  <a:srgbClr val="404040"/>
                </a:solidFill>
                <a:latin typeface="Calibri"/>
                <a:cs typeface="Calibri"/>
              </a:rPr>
              <a:t>dépôt.</a:t>
            </a:r>
            <a:endParaRPr sz="2000">
              <a:latin typeface="Calibri"/>
              <a:cs typeface="Calibri"/>
            </a:endParaRPr>
          </a:p>
          <a:p>
            <a:pPr marL="270510" indent="-258445">
              <a:lnSpc>
                <a:spcPct val="100000"/>
              </a:lnSpc>
              <a:spcBef>
                <a:spcPts val="1165"/>
              </a:spcBef>
              <a:buClr>
                <a:srgbClr val="D24717"/>
              </a:buClr>
              <a:buFont typeface="Wingdings"/>
              <a:buChar char=""/>
              <a:tabLst>
                <a:tab pos="271145" algn="l"/>
              </a:tabLst>
            </a:pPr>
            <a:r>
              <a:rPr sz="2000" b="1" spc="-20" dirty="0">
                <a:solidFill>
                  <a:srgbClr val="404040"/>
                </a:solidFill>
                <a:latin typeface="Calibri"/>
                <a:cs typeface="Calibri"/>
              </a:rPr>
              <a:t>Version </a:t>
            </a:r>
            <a:r>
              <a:rPr sz="2000" dirty="0">
                <a:solidFill>
                  <a:srgbClr val="404040"/>
                </a:solidFill>
                <a:latin typeface="Calibri"/>
                <a:cs typeface="Calibri"/>
              </a:rPr>
              <a:t>: </a:t>
            </a:r>
            <a:r>
              <a:rPr sz="2000" spc="-5" dirty="0">
                <a:solidFill>
                  <a:srgbClr val="404040"/>
                </a:solidFill>
                <a:latin typeface="Calibri"/>
                <a:cs typeface="Calibri"/>
              </a:rPr>
              <a:t>désigne </a:t>
            </a:r>
            <a:r>
              <a:rPr sz="2000" dirty="0">
                <a:solidFill>
                  <a:srgbClr val="404040"/>
                </a:solidFill>
                <a:latin typeface="Calibri"/>
                <a:cs typeface="Calibri"/>
              </a:rPr>
              <a:t>une </a:t>
            </a:r>
            <a:r>
              <a:rPr sz="2000" spc="-5" dirty="0">
                <a:solidFill>
                  <a:srgbClr val="404040"/>
                </a:solidFill>
                <a:latin typeface="Calibri"/>
                <a:cs typeface="Calibri"/>
              </a:rPr>
              <a:t>certaine </a:t>
            </a:r>
            <a:r>
              <a:rPr sz="2000" spc="-15" dirty="0">
                <a:solidFill>
                  <a:srgbClr val="404040"/>
                </a:solidFill>
                <a:latin typeface="Calibri"/>
                <a:cs typeface="Calibri"/>
              </a:rPr>
              <a:t>version d’un </a:t>
            </a:r>
            <a:r>
              <a:rPr sz="2000" spc="-5" dirty="0">
                <a:solidFill>
                  <a:srgbClr val="404040"/>
                </a:solidFill>
                <a:latin typeface="Calibri"/>
                <a:cs typeface="Calibri"/>
              </a:rPr>
              <a:t>fichier </a:t>
            </a:r>
            <a:r>
              <a:rPr sz="2000" dirty="0">
                <a:solidFill>
                  <a:srgbClr val="404040"/>
                </a:solidFill>
                <a:latin typeface="Calibri"/>
                <a:cs typeface="Calibri"/>
              </a:rPr>
              <a:t>(ou « </a:t>
            </a:r>
            <a:r>
              <a:rPr sz="2000" spc="-5" dirty="0">
                <a:solidFill>
                  <a:srgbClr val="404040"/>
                </a:solidFill>
                <a:latin typeface="Calibri"/>
                <a:cs typeface="Calibri"/>
              </a:rPr>
              <a:t>file </a:t>
            </a:r>
            <a:r>
              <a:rPr sz="2000" spc="-10" dirty="0">
                <a:solidFill>
                  <a:srgbClr val="404040"/>
                </a:solidFill>
                <a:latin typeface="Calibri"/>
                <a:cs typeface="Calibri"/>
              </a:rPr>
              <a:t>revision</a:t>
            </a:r>
            <a:r>
              <a:rPr sz="2000" spc="155"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43690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902585"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 3</a:t>
            </a:r>
            <a:r>
              <a:rPr spc="-330" dirty="0">
                <a:solidFill>
                  <a:schemeClr val="tx1"/>
                </a:solidFill>
              </a:rPr>
              <a:t> </a:t>
            </a:r>
            <a:r>
              <a:rPr spc="-70" dirty="0">
                <a:solidFill>
                  <a:schemeClr val="tx1"/>
                </a:solidFill>
              </a:rPr>
              <a:t>états</a:t>
            </a:r>
          </a:p>
        </p:txBody>
      </p:sp>
      <p:sp>
        <p:nvSpPr>
          <p:cNvPr id="5" name="object 5"/>
          <p:cNvSpPr txBox="1"/>
          <p:nvPr/>
        </p:nvSpPr>
        <p:spPr>
          <a:xfrm>
            <a:off x="810259" y="1373981"/>
            <a:ext cx="3767454" cy="3392595"/>
          </a:xfrm>
          <a:prstGeom prst="rect">
            <a:avLst/>
          </a:prstGeom>
        </p:spPr>
        <p:txBody>
          <a:bodyPr vert="horz" wrap="square" lIns="0" tIns="47625" rIns="0" bIns="0" rtlCol="0">
            <a:spAutoFit/>
          </a:bodyPr>
          <a:lstStyle/>
          <a:p>
            <a:pPr marL="104139" marR="256540" indent="-92075">
              <a:lnSpc>
                <a:spcPts val="2160"/>
              </a:lnSpc>
              <a:spcBef>
                <a:spcPts val="375"/>
              </a:spcBef>
              <a:buClr>
                <a:srgbClr val="D24717"/>
              </a:buClr>
              <a:buFont typeface="Wingdings"/>
              <a:buChar char=""/>
              <a:tabLst>
                <a:tab pos="271145" algn="l"/>
              </a:tabLst>
            </a:pPr>
            <a:r>
              <a:rPr sz="2000" spc="-5" dirty="0">
                <a:solidFill>
                  <a:srgbClr val="404040"/>
                </a:solidFill>
                <a:latin typeface="Calibri"/>
                <a:cs typeface="Calibri"/>
              </a:rPr>
              <a:t>Classiquement, les </a:t>
            </a:r>
            <a:r>
              <a:rPr sz="2000" spc="-10" dirty="0">
                <a:solidFill>
                  <a:srgbClr val="404040"/>
                </a:solidFill>
                <a:latin typeface="Calibri"/>
                <a:cs typeface="Calibri"/>
              </a:rPr>
              <a:t>fichiers sont  </a:t>
            </a:r>
            <a:r>
              <a:rPr sz="2000" dirty="0">
                <a:solidFill>
                  <a:srgbClr val="404040"/>
                </a:solidFill>
                <a:latin typeface="Calibri"/>
                <a:cs typeface="Calibri"/>
              </a:rPr>
              <a:t>dans </a:t>
            </a:r>
            <a:r>
              <a:rPr sz="2000" spc="-5" dirty="0">
                <a:solidFill>
                  <a:srgbClr val="404040"/>
                </a:solidFill>
                <a:latin typeface="Calibri"/>
                <a:cs typeface="Calibri"/>
              </a:rPr>
              <a:t>un des </a:t>
            </a:r>
            <a:r>
              <a:rPr sz="2000" spc="-10" dirty="0">
                <a:solidFill>
                  <a:srgbClr val="404040"/>
                </a:solidFill>
                <a:latin typeface="Calibri"/>
                <a:cs typeface="Calibri"/>
              </a:rPr>
              <a:t>trois </a:t>
            </a:r>
            <a:r>
              <a:rPr sz="2000" spc="-15" dirty="0">
                <a:solidFill>
                  <a:srgbClr val="404040"/>
                </a:solidFill>
                <a:latin typeface="Calibri"/>
                <a:cs typeface="Calibri"/>
              </a:rPr>
              <a:t>états </a:t>
            </a:r>
            <a:r>
              <a:rPr sz="2000" spc="-10" dirty="0">
                <a:solidFill>
                  <a:srgbClr val="404040"/>
                </a:solidFill>
                <a:latin typeface="Calibri"/>
                <a:cs typeface="Calibri"/>
              </a:rPr>
              <a:t>suivants</a:t>
            </a:r>
            <a:r>
              <a:rPr sz="2000" spc="1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194310" marR="5080" lvl="1" indent="85090">
              <a:lnSpc>
                <a:spcPts val="2160"/>
              </a:lnSpc>
              <a:spcBef>
                <a:spcPts val="1405"/>
              </a:spcBef>
              <a:buFont typeface="Calibri"/>
              <a:buChar char="•"/>
              <a:tabLst>
                <a:tab pos="464184" algn="l"/>
              </a:tabLst>
            </a:pPr>
            <a:r>
              <a:rPr sz="2000" b="1" spc="-5" dirty="0">
                <a:solidFill>
                  <a:srgbClr val="404040"/>
                </a:solidFill>
                <a:latin typeface="Calibri"/>
                <a:cs typeface="Calibri"/>
              </a:rPr>
              <a:t>working directory</a:t>
            </a:r>
            <a:r>
              <a:rPr sz="2000" b="1" spc="-75" dirty="0">
                <a:solidFill>
                  <a:srgbClr val="404040"/>
                </a:solidFill>
                <a:latin typeface="Calibri"/>
                <a:cs typeface="Calibri"/>
              </a:rPr>
              <a:t> </a:t>
            </a:r>
            <a:r>
              <a:rPr sz="2000" spc="-5" dirty="0">
                <a:solidFill>
                  <a:srgbClr val="404040"/>
                </a:solidFill>
                <a:latin typeface="Calibri"/>
                <a:cs typeface="Calibri"/>
              </a:rPr>
              <a:t>(changement  </a:t>
            </a:r>
            <a:r>
              <a:rPr sz="2000" spc="-10" dirty="0">
                <a:solidFill>
                  <a:srgbClr val="404040"/>
                </a:solidFill>
                <a:latin typeface="Calibri"/>
                <a:cs typeface="Calibri"/>
              </a:rPr>
              <a:t>non-versionnés et fichiers </a:t>
            </a:r>
            <a:r>
              <a:rPr sz="2000" dirty="0">
                <a:solidFill>
                  <a:srgbClr val="404040"/>
                </a:solidFill>
                <a:latin typeface="Calibri"/>
                <a:cs typeface="Calibri"/>
              </a:rPr>
              <a:t>non-  </a:t>
            </a:r>
            <a:r>
              <a:rPr sz="2000" spc="-5" dirty="0">
                <a:solidFill>
                  <a:srgbClr val="404040"/>
                </a:solidFill>
                <a:latin typeface="Calibri"/>
                <a:cs typeface="Calibri"/>
              </a:rPr>
              <a:t>surveillés </a:t>
            </a:r>
            <a:r>
              <a:rPr sz="2000" dirty="0">
                <a:solidFill>
                  <a:srgbClr val="404040"/>
                </a:solidFill>
                <a:latin typeface="Calibri"/>
                <a:cs typeface="Calibri"/>
              </a:rPr>
              <a:t>:</a:t>
            </a:r>
            <a:r>
              <a:rPr sz="2000" spc="25" dirty="0">
                <a:solidFill>
                  <a:srgbClr val="404040"/>
                </a:solidFill>
                <a:latin typeface="Calibri"/>
                <a:cs typeface="Calibri"/>
              </a:rPr>
              <a:t> </a:t>
            </a:r>
            <a:r>
              <a:rPr sz="2000" spc="-15" dirty="0">
                <a:solidFill>
                  <a:srgbClr val="404040"/>
                </a:solidFill>
                <a:latin typeface="Calibri"/>
                <a:cs typeface="Calibri"/>
              </a:rPr>
              <a:t>untracked)</a:t>
            </a:r>
            <a:endParaRPr sz="2000">
              <a:latin typeface="Calibri"/>
              <a:cs typeface="Calibri"/>
            </a:endParaRPr>
          </a:p>
          <a:p>
            <a:pPr marL="194310" marR="266700" lvl="1" indent="85090">
              <a:lnSpc>
                <a:spcPct val="90100"/>
              </a:lnSpc>
              <a:spcBef>
                <a:spcPts val="1360"/>
              </a:spcBef>
              <a:buFont typeface="Calibri"/>
              <a:buChar char="•"/>
              <a:tabLst>
                <a:tab pos="464184" algn="l"/>
              </a:tabLst>
            </a:pPr>
            <a:r>
              <a:rPr sz="2000" b="1" spc="-10" dirty="0">
                <a:solidFill>
                  <a:srgbClr val="404040"/>
                </a:solidFill>
                <a:latin typeface="Calibri"/>
                <a:cs typeface="Calibri"/>
              </a:rPr>
              <a:t>staging </a:t>
            </a:r>
            <a:r>
              <a:rPr sz="2000" dirty="0">
                <a:solidFill>
                  <a:srgbClr val="404040"/>
                </a:solidFill>
                <a:latin typeface="Calibri"/>
                <a:cs typeface="Calibri"/>
              </a:rPr>
              <a:t>(à publier </a:t>
            </a:r>
            <a:r>
              <a:rPr sz="2000" spc="-10" dirty="0">
                <a:solidFill>
                  <a:srgbClr val="404040"/>
                </a:solidFill>
                <a:latin typeface="Calibri"/>
                <a:cs typeface="Calibri"/>
              </a:rPr>
              <a:t>lors </a:t>
            </a:r>
            <a:r>
              <a:rPr sz="2000" spc="-15" dirty="0">
                <a:solidFill>
                  <a:srgbClr val="404040"/>
                </a:solidFill>
                <a:latin typeface="Calibri"/>
                <a:cs typeface="Calibri"/>
              </a:rPr>
              <a:t>d’un  </a:t>
            </a:r>
            <a:r>
              <a:rPr sz="2000" spc="-5" dirty="0">
                <a:solidFill>
                  <a:srgbClr val="404040"/>
                </a:solidFill>
                <a:latin typeface="Calibri"/>
                <a:cs typeface="Calibri"/>
              </a:rPr>
              <a:t>prochain commit, on parle </a:t>
            </a:r>
            <a:r>
              <a:rPr sz="2000" dirty="0">
                <a:solidFill>
                  <a:srgbClr val="404040"/>
                </a:solidFill>
                <a:latin typeface="Calibri"/>
                <a:cs typeface="Calibri"/>
              </a:rPr>
              <a:t>aussi  </a:t>
            </a:r>
            <a:r>
              <a:rPr sz="2000" spc="-5" dirty="0">
                <a:solidFill>
                  <a:srgbClr val="404040"/>
                </a:solidFill>
                <a:latin typeface="Calibri"/>
                <a:cs typeface="Calibri"/>
              </a:rPr>
              <a:t>d’index ou de</a:t>
            </a:r>
            <a:r>
              <a:rPr sz="2000" spc="-45" dirty="0">
                <a:solidFill>
                  <a:srgbClr val="404040"/>
                </a:solidFill>
                <a:latin typeface="Calibri"/>
                <a:cs typeface="Calibri"/>
              </a:rPr>
              <a:t> </a:t>
            </a:r>
            <a:r>
              <a:rPr sz="2000" dirty="0">
                <a:solidFill>
                  <a:srgbClr val="404040"/>
                </a:solidFill>
                <a:latin typeface="Calibri"/>
                <a:cs typeface="Calibri"/>
              </a:rPr>
              <a:t>cache)</a:t>
            </a:r>
            <a:endParaRPr sz="2000">
              <a:latin typeface="Calibri"/>
              <a:cs typeface="Calibri"/>
            </a:endParaRPr>
          </a:p>
          <a:p>
            <a:pPr marL="194310" marR="342900" lvl="1" indent="85090">
              <a:lnSpc>
                <a:spcPts val="2160"/>
              </a:lnSpc>
              <a:spcBef>
                <a:spcPts val="1435"/>
              </a:spcBef>
              <a:buFont typeface="Calibri"/>
              <a:buChar char="•"/>
              <a:tabLst>
                <a:tab pos="464184" algn="l"/>
              </a:tabLst>
            </a:pPr>
            <a:r>
              <a:rPr sz="2000" b="1" spc="-5" dirty="0">
                <a:solidFill>
                  <a:srgbClr val="404040"/>
                </a:solidFill>
                <a:latin typeface="Calibri"/>
                <a:cs typeface="Calibri"/>
              </a:rPr>
              <a:t>git repository </a:t>
            </a:r>
            <a:r>
              <a:rPr sz="2000" spc="-5" dirty="0">
                <a:solidFill>
                  <a:srgbClr val="404040"/>
                </a:solidFill>
                <a:latin typeface="Calibri"/>
                <a:cs typeface="Calibri"/>
              </a:rPr>
              <a:t>(modifications  </a:t>
            </a:r>
            <a:r>
              <a:rPr sz="2000" spc="-10" dirty="0">
                <a:solidFill>
                  <a:srgbClr val="404040"/>
                </a:solidFill>
                <a:latin typeface="Calibri"/>
                <a:cs typeface="Calibri"/>
              </a:rPr>
              <a:t>enregistrées)</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754879" y="1824228"/>
            <a:ext cx="3970020" cy="24997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5604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97112" y="4775453"/>
            <a:ext cx="247015" cy="0"/>
          </a:xfrm>
          <a:custGeom>
            <a:avLst/>
            <a:gdLst/>
            <a:ahLst/>
            <a:cxnLst/>
            <a:rect l="l" t="t" r="r" b="b"/>
            <a:pathLst>
              <a:path w="247015">
                <a:moveTo>
                  <a:pt x="0" y="0"/>
                </a:moveTo>
                <a:lnTo>
                  <a:pt x="246888" y="0"/>
                </a:lnTo>
              </a:path>
            </a:pathLst>
          </a:custGeom>
          <a:ln w="67056">
            <a:solidFill>
              <a:srgbClr val="D24717"/>
            </a:solidFill>
          </a:ln>
        </p:spPr>
        <p:txBody>
          <a:bodyPr wrap="square" lIns="0" tIns="0" rIns="0" bIns="0" rtlCol="0"/>
          <a:lstStyle/>
          <a:p>
            <a:endParaRPr/>
          </a:p>
        </p:txBody>
      </p:sp>
      <p:sp>
        <p:nvSpPr>
          <p:cNvPr id="3" name="object 3"/>
          <p:cNvSpPr/>
          <p:nvPr/>
        </p:nvSpPr>
        <p:spPr>
          <a:xfrm>
            <a:off x="0" y="4775453"/>
            <a:ext cx="668020" cy="0"/>
          </a:xfrm>
          <a:custGeom>
            <a:avLst/>
            <a:gdLst/>
            <a:ahLst/>
            <a:cxnLst/>
            <a:rect l="l" t="t" r="r" b="b"/>
            <a:pathLst>
              <a:path w="668020">
                <a:moveTo>
                  <a:pt x="0" y="0"/>
                </a:moveTo>
                <a:lnTo>
                  <a:pt x="667512" y="0"/>
                </a:lnTo>
              </a:path>
            </a:pathLst>
          </a:custGeom>
          <a:ln w="67056">
            <a:solidFill>
              <a:srgbClr val="D24717"/>
            </a:solidFill>
          </a:ln>
        </p:spPr>
        <p:txBody>
          <a:bodyPr wrap="square" lIns="0" tIns="0" rIns="0" bIns="0" rtlCol="0"/>
          <a:lstStyle/>
          <a:p>
            <a:endParaRPr/>
          </a:p>
        </p:txBody>
      </p:sp>
      <p:sp>
        <p:nvSpPr>
          <p:cNvPr id="4" name="object 4"/>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902003" y="681286"/>
            <a:ext cx="7242251" cy="566822"/>
          </a:xfrm>
          <a:prstGeom prst="rect">
            <a:avLst/>
          </a:prstGeom>
        </p:spPr>
        <p:txBody>
          <a:bodyPr vert="horz" wrap="square" lIns="0" tIns="12700" rIns="0" bIns="0" rtlCol="0">
            <a:spAutoFit/>
          </a:bodyPr>
          <a:lstStyle/>
          <a:p>
            <a:pPr marL="12700">
              <a:lnSpc>
                <a:spcPct val="100000"/>
              </a:lnSpc>
              <a:spcBef>
                <a:spcPts val="100"/>
              </a:spcBef>
            </a:pPr>
            <a:r>
              <a:rPr lang="fr-FR" spc="-45" dirty="0">
                <a:solidFill>
                  <a:schemeClr val="tx1"/>
                </a:solidFill>
              </a:rPr>
              <a:t>Cycle </a:t>
            </a:r>
            <a:r>
              <a:rPr lang="fr-FR" spc="-25" dirty="0">
                <a:solidFill>
                  <a:schemeClr val="tx1"/>
                </a:solidFill>
              </a:rPr>
              <a:t>de </a:t>
            </a:r>
            <a:r>
              <a:rPr lang="fr-FR" spc="-35" dirty="0">
                <a:solidFill>
                  <a:schemeClr val="tx1"/>
                </a:solidFill>
              </a:rPr>
              <a:t>vie </a:t>
            </a:r>
            <a:r>
              <a:rPr lang="fr-FR" spc="-30" dirty="0">
                <a:solidFill>
                  <a:schemeClr val="tx1"/>
                </a:solidFill>
              </a:rPr>
              <a:t>des </a:t>
            </a:r>
            <a:r>
              <a:rPr lang="fr-FR" spc="-55" dirty="0">
                <a:solidFill>
                  <a:schemeClr val="tx1"/>
                </a:solidFill>
              </a:rPr>
              <a:t>états </a:t>
            </a:r>
            <a:r>
              <a:rPr lang="fr-FR" spc="-25" dirty="0">
                <a:solidFill>
                  <a:schemeClr val="tx1"/>
                </a:solidFill>
              </a:rPr>
              <a:t>de</a:t>
            </a:r>
            <a:r>
              <a:rPr lang="fr-FR" spc="-540" dirty="0">
                <a:solidFill>
                  <a:schemeClr val="tx1"/>
                </a:solidFill>
              </a:rPr>
              <a:t> </a:t>
            </a:r>
            <a:r>
              <a:rPr lang="fr-FR" spc="-50" dirty="0">
                <a:solidFill>
                  <a:schemeClr val="tx1"/>
                </a:solidFill>
              </a:rPr>
              <a:t>fichiers</a:t>
            </a:r>
            <a:endParaRPr spc="-55" dirty="0">
              <a:solidFill>
                <a:schemeClr val="tx1"/>
              </a:solidFill>
            </a:endParaRPr>
          </a:p>
        </p:txBody>
      </p:sp>
      <p:sp>
        <p:nvSpPr>
          <p:cNvPr id="6" name="object 6"/>
          <p:cNvSpPr txBox="1"/>
          <p:nvPr/>
        </p:nvSpPr>
        <p:spPr>
          <a:xfrm>
            <a:off x="3478657" y="4941189"/>
            <a:ext cx="4839970" cy="128240"/>
          </a:xfrm>
          <a:prstGeom prst="rect">
            <a:avLst/>
          </a:prstGeom>
        </p:spPr>
        <p:txBody>
          <a:bodyPr vert="horz" wrap="square" lIns="0" tIns="0" rIns="0" bIns="0" rtlCol="0">
            <a:spAutoFit/>
          </a:bodyPr>
          <a:lstStyle/>
          <a:p>
            <a:pPr>
              <a:lnSpc>
                <a:spcPts val="1000"/>
              </a:lnSpc>
              <a:tabLst>
                <a:tab pos="4633595" algn="l"/>
              </a:tabLst>
            </a:pPr>
            <a:r>
              <a:rPr sz="1350" baseline="3086" dirty="0">
                <a:solidFill>
                  <a:srgbClr val="FFFFFF"/>
                </a:solidFill>
                <a:latin typeface="Calibri"/>
                <a:cs typeface="Calibri"/>
              </a:rPr>
              <a:t>U</a:t>
            </a:r>
            <a:r>
              <a:rPr sz="1350" spc="-15" baseline="3086" dirty="0">
                <a:solidFill>
                  <a:srgbClr val="FFFFFF"/>
                </a:solidFill>
                <a:latin typeface="Calibri"/>
                <a:cs typeface="Calibri"/>
              </a:rPr>
              <a:t>S</a:t>
            </a:r>
            <a:r>
              <a:rPr sz="1350" baseline="3086" dirty="0">
                <a:solidFill>
                  <a:srgbClr val="FFFFFF"/>
                </a:solidFill>
                <a:latin typeface="Calibri"/>
                <a:cs typeface="Calibri"/>
              </a:rPr>
              <a:t>I</a:t>
            </a:r>
            <a:r>
              <a:rPr sz="1350" spc="-7" baseline="3086" dirty="0">
                <a:solidFill>
                  <a:srgbClr val="FFFFFF"/>
                </a:solidFill>
                <a:latin typeface="Calibri"/>
                <a:cs typeface="Calibri"/>
              </a:rPr>
              <a:t>N</a:t>
            </a:r>
            <a:r>
              <a:rPr sz="1350" baseline="3086" dirty="0">
                <a:solidFill>
                  <a:srgbClr val="FFFFFF"/>
                </a:solidFill>
                <a:latin typeface="Calibri"/>
                <a:cs typeface="Calibri"/>
              </a:rPr>
              <a:t>E</a:t>
            </a:r>
            <a:r>
              <a:rPr sz="1350" spc="-15" baseline="3086" dirty="0">
                <a:solidFill>
                  <a:srgbClr val="FFFFFF"/>
                </a:solidFill>
                <a:latin typeface="Calibri"/>
                <a:cs typeface="Calibri"/>
              </a:rPr>
              <a:t> </a:t>
            </a:r>
            <a:r>
              <a:rPr sz="1350" spc="7" baseline="3086" dirty="0">
                <a:solidFill>
                  <a:srgbClr val="FFFFFF"/>
                </a:solidFill>
                <a:latin typeface="Calibri"/>
                <a:cs typeface="Calibri"/>
              </a:rPr>
              <a:t>L</a:t>
            </a:r>
            <a:r>
              <a:rPr sz="1350" baseline="3086" dirty="0">
                <a:solidFill>
                  <a:srgbClr val="FFFFFF"/>
                </a:solidFill>
                <a:latin typeface="Calibri"/>
                <a:cs typeface="Calibri"/>
              </a:rPr>
              <a:t>O</a:t>
            </a:r>
            <a:r>
              <a:rPr sz="1350" spc="-7" baseline="3086" dirty="0">
                <a:solidFill>
                  <a:srgbClr val="FFFFFF"/>
                </a:solidFill>
                <a:latin typeface="Calibri"/>
                <a:cs typeface="Calibri"/>
              </a:rPr>
              <a:t>G</a:t>
            </a:r>
            <a:r>
              <a:rPr sz="1350" baseline="3086" dirty="0">
                <a:solidFill>
                  <a:srgbClr val="FFFFFF"/>
                </a:solidFill>
                <a:latin typeface="Calibri"/>
                <a:cs typeface="Calibri"/>
              </a:rPr>
              <a:t>ICIE</a:t>
            </a:r>
            <a:r>
              <a:rPr sz="1350" spc="7" baseline="3086" dirty="0">
                <a:solidFill>
                  <a:srgbClr val="FFFFFF"/>
                </a:solidFill>
                <a:latin typeface="Calibri"/>
                <a:cs typeface="Calibri"/>
              </a:rPr>
              <a:t>L</a:t>
            </a:r>
            <a:r>
              <a:rPr sz="1350" spc="-15" baseline="3086" dirty="0">
                <a:solidFill>
                  <a:srgbClr val="FFFFFF"/>
                </a:solidFill>
                <a:latin typeface="Calibri"/>
                <a:cs typeface="Calibri"/>
              </a:rPr>
              <a:t>L</a:t>
            </a:r>
            <a:r>
              <a:rPr sz="1350" baseline="3086" dirty="0">
                <a:solidFill>
                  <a:srgbClr val="FFFFFF"/>
                </a:solidFill>
                <a:latin typeface="Calibri"/>
                <a:cs typeface="Calibri"/>
              </a:rPr>
              <a:t>E</a:t>
            </a:r>
            <a:r>
              <a:rPr sz="1350" spc="-60" baseline="3086" dirty="0">
                <a:solidFill>
                  <a:srgbClr val="FFFFFF"/>
                </a:solidFill>
                <a:latin typeface="Calibri"/>
                <a:cs typeface="Calibri"/>
              </a:rPr>
              <a:t> </a:t>
            </a:r>
            <a:r>
              <a:rPr sz="1350" baseline="3086" dirty="0">
                <a:solidFill>
                  <a:srgbClr val="FFFFFF"/>
                </a:solidFill>
                <a:latin typeface="Calibri"/>
                <a:cs typeface="Calibri"/>
              </a:rPr>
              <a:t>- ©</a:t>
            </a:r>
            <a:r>
              <a:rPr sz="1350" spc="-15" baseline="3086" dirty="0">
                <a:solidFill>
                  <a:srgbClr val="FFFFFF"/>
                </a:solidFill>
                <a:latin typeface="Calibri"/>
                <a:cs typeface="Calibri"/>
              </a:rPr>
              <a:t> </a:t>
            </a:r>
            <a:r>
              <a:rPr sz="1350" spc="-7" baseline="3086" dirty="0">
                <a:solidFill>
                  <a:srgbClr val="FFFFFF"/>
                </a:solidFill>
                <a:latin typeface="Calibri"/>
                <a:cs typeface="Calibri"/>
              </a:rPr>
              <a:t>D</a:t>
            </a:r>
            <a:r>
              <a:rPr sz="1350" spc="-15" baseline="3086" dirty="0">
                <a:solidFill>
                  <a:srgbClr val="FFFFFF"/>
                </a:solidFill>
                <a:latin typeface="Calibri"/>
                <a:cs typeface="Calibri"/>
              </a:rPr>
              <a:t>A</a:t>
            </a:r>
            <a:r>
              <a:rPr sz="1350" baseline="3086" dirty="0">
                <a:solidFill>
                  <a:srgbClr val="FFFFFF"/>
                </a:solidFill>
                <a:latin typeface="Calibri"/>
                <a:cs typeface="Calibri"/>
              </a:rPr>
              <a:t>VID P</a:t>
            </a:r>
            <a:r>
              <a:rPr sz="1350" spc="7" baseline="3086" dirty="0">
                <a:solidFill>
                  <a:srgbClr val="FFFFFF"/>
                </a:solidFill>
                <a:latin typeface="Calibri"/>
                <a:cs typeface="Calibri"/>
              </a:rPr>
              <a:t>L</a:t>
            </a:r>
            <a:r>
              <a:rPr sz="1350" spc="-15" baseline="3086" dirty="0">
                <a:solidFill>
                  <a:srgbClr val="FFFFFF"/>
                </a:solidFill>
                <a:latin typeface="Calibri"/>
                <a:cs typeface="Calibri"/>
              </a:rPr>
              <a:t>A</a:t>
            </a:r>
            <a:r>
              <a:rPr sz="1350" spc="-7" baseline="3086" dirty="0">
                <a:solidFill>
                  <a:srgbClr val="FFFFFF"/>
                </a:solidFill>
                <a:latin typeface="Calibri"/>
                <a:cs typeface="Calibri"/>
              </a:rPr>
              <a:t>N</a:t>
            </a:r>
            <a:r>
              <a:rPr sz="1350" baseline="3086" dirty="0">
                <a:solidFill>
                  <a:srgbClr val="FFFFFF"/>
                </a:solidFill>
                <a:latin typeface="Calibri"/>
                <a:cs typeface="Calibri"/>
              </a:rPr>
              <a:t>TROU</a:t>
            </a:r>
            <a:r>
              <a:rPr sz="1350" spc="-30" baseline="3086" dirty="0">
                <a:solidFill>
                  <a:srgbClr val="FFFFFF"/>
                </a:solidFill>
                <a:latin typeface="Calibri"/>
                <a:cs typeface="Calibri"/>
              </a:rPr>
              <a:t> </a:t>
            </a:r>
            <a:r>
              <a:rPr sz="1350" baseline="3086" dirty="0">
                <a:solidFill>
                  <a:srgbClr val="FFFFFF"/>
                </a:solidFill>
                <a:latin typeface="Calibri"/>
                <a:cs typeface="Calibri"/>
              </a:rPr>
              <a:t>-</a:t>
            </a:r>
            <a:r>
              <a:rPr sz="1350" spc="-22" baseline="3086" dirty="0">
                <a:solidFill>
                  <a:srgbClr val="FFFFFF"/>
                </a:solidFill>
                <a:latin typeface="Calibri"/>
                <a:cs typeface="Calibri"/>
              </a:rPr>
              <a:t> </a:t>
            </a:r>
            <a:r>
              <a:rPr sz="1350" spc="-7" baseline="3086" dirty="0">
                <a:solidFill>
                  <a:srgbClr val="FFFFFF"/>
                </a:solidFill>
                <a:latin typeface="Calibri"/>
                <a:cs typeface="Calibri"/>
              </a:rPr>
              <a:t>201</a:t>
            </a:r>
            <a:r>
              <a:rPr sz="1350" baseline="3086" dirty="0">
                <a:solidFill>
                  <a:srgbClr val="FFFFFF"/>
                </a:solidFill>
                <a:latin typeface="Calibri"/>
                <a:cs typeface="Calibri"/>
              </a:rPr>
              <a:t>9	</a:t>
            </a:r>
            <a:r>
              <a:rPr sz="1050" dirty="0">
                <a:solidFill>
                  <a:srgbClr val="FFFFFF"/>
                </a:solidFill>
                <a:latin typeface="Calibri"/>
                <a:cs typeface="Calibri"/>
              </a:rPr>
              <a:t>140</a:t>
            </a:r>
            <a:endParaRPr sz="1050">
              <a:latin typeface="Calibri"/>
              <a:cs typeface="Calibri"/>
            </a:endParaRPr>
          </a:p>
        </p:txBody>
      </p:sp>
      <p:sp>
        <p:nvSpPr>
          <p:cNvPr id="7" name="object 7"/>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746252" y="1403699"/>
            <a:ext cx="6840855" cy="1497846"/>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Lucida Console"/>
                <a:cs typeface="Lucida Console"/>
              </a:rPr>
              <a:t>$</a:t>
            </a:r>
            <a:r>
              <a:rPr sz="1200" spc="-15" dirty="0">
                <a:solidFill>
                  <a:srgbClr val="FFFFFF"/>
                </a:solidFill>
                <a:latin typeface="Lucida Console"/>
                <a:cs typeface="Lucida Console"/>
              </a:rPr>
              <a:t> </a:t>
            </a:r>
            <a:r>
              <a:rPr sz="1200" dirty="0">
                <a:solidFill>
                  <a:srgbClr val="FFFFFF"/>
                </a:solidFill>
                <a:latin typeface="Lucida Console"/>
                <a:cs typeface="Lucida Console"/>
              </a:rPr>
              <a:t>git</a:t>
            </a:r>
            <a:endParaRPr sz="1200" dirty="0">
              <a:latin typeface="Lucida Console"/>
              <a:cs typeface="Lucida Console"/>
            </a:endParaRPr>
          </a:p>
          <a:p>
            <a:pPr marL="12700">
              <a:lnSpc>
                <a:spcPct val="100000"/>
              </a:lnSpc>
            </a:pPr>
            <a:r>
              <a:rPr sz="1200" spc="-5" dirty="0">
                <a:solidFill>
                  <a:srgbClr val="FFFFFF"/>
                </a:solidFill>
                <a:latin typeface="Lucida Console"/>
                <a:cs typeface="Lucida Console"/>
              </a:rPr>
              <a:t>usage: </a:t>
            </a:r>
            <a:r>
              <a:rPr sz="1200" dirty="0">
                <a:solidFill>
                  <a:srgbClr val="FFFFFF"/>
                </a:solidFill>
                <a:latin typeface="Lucida Console"/>
                <a:cs typeface="Lucida Console"/>
              </a:rPr>
              <a:t>git </a:t>
            </a:r>
            <a:r>
              <a:rPr sz="1200" spc="-5" dirty="0">
                <a:solidFill>
                  <a:srgbClr val="FFFFFF"/>
                </a:solidFill>
                <a:latin typeface="Lucida Console"/>
                <a:cs typeface="Lucida Console"/>
              </a:rPr>
              <a:t>[--version] </a:t>
            </a:r>
            <a:r>
              <a:rPr sz="1200" dirty="0">
                <a:solidFill>
                  <a:srgbClr val="FFFFFF"/>
                </a:solidFill>
                <a:latin typeface="Lucida Console"/>
                <a:cs typeface="Lucida Console"/>
              </a:rPr>
              <a:t>[--help] </a:t>
            </a:r>
            <a:r>
              <a:rPr sz="1200" spc="-5" dirty="0">
                <a:solidFill>
                  <a:srgbClr val="FFFFFF"/>
                </a:solidFill>
                <a:latin typeface="Lucida Console"/>
                <a:cs typeface="Lucida Console"/>
              </a:rPr>
              <a:t>[-C </a:t>
            </a:r>
            <a:r>
              <a:rPr sz="1200" dirty="0">
                <a:solidFill>
                  <a:srgbClr val="FFFFFF"/>
                </a:solidFill>
                <a:latin typeface="Lucida Console"/>
                <a:cs typeface="Lucida Console"/>
              </a:rPr>
              <a:t>&lt;path&gt;] [-c</a:t>
            </a:r>
            <a:r>
              <a:rPr sz="1200" spc="50" dirty="0">
                <a:solidFill>
                  <a:srgbClr val="FFFFFF"/>
                </a:solidFill>
                <a:latin typeface="Lucida Console"/>
                <a:cs typeface="Lucida Console"/>
              </a:rPr>
              <a:t> </a:t>
            </a:r>
            <a:r>
              <a:rPr sz="1200" spc="-5" dirty="0">
                <a:solidFill>
                  <a:srgbClr val="FFFFFF"/>
                </a:solidFill>
                <a:latin typeface="Lucida Console"/>
                <a:cs typeface="Lucida Console"/>
              </a:rPr>
              <a:t>name=value]</a:t>
            </a:r>
            <a:endParaRPr sz="1200" dirty="0">
              <a:latin typeface="Lucida Console"/>
              <a:cs typeface="Lucida Console"/>
            </a:endParaRPr>
          </a:p>
          <a:p>
            <a:pPr marL="1024255">
              <a:lnSpc>
                <a:spcPct val="100000"/>
              </a:lnSpc>
            </a:pPr>
            <a:r>
              <a:rPr sz="1200" dirty="0">
                <a:solidFill>
                  <a:srgbClr val="FFFFFF"/>
                </a:solidFill>
                <a:latin typeface="Lucida Console"/>
                <a:cs typeface="Lucida Console"/>
              </a:rPr>
              <a:t>[--exec-path[=&lt;path&gt;]] [--html-path] </a:t>
            </a:r>
            <a:r>
              <a:rPr sz="1200" spc="-5" dirty="0">
                <a:solidFill>
                  <a:srgbClr val="FFFFFF"/>
                </a:solidFill>
                <a:latin typeface="Lucida Console"/>
                <a:cs typeface="Lucida Console"/>
              </a:rPr>
              <a:t>[--man-path]</a:t>
            </a:r>
            <a:r>
              <a:rPr sz="1200" spc="15" dirty="0">
                <a:solidFill>
                  <a:srgbClr val="FFFFFF"/>
                </a:solidFill>
                <a:latin typeface="Lucida Console"/>
                <a:cs typeface="Lucida Console"/>
              </a:rPr>
              <a:t> </a:t>
            </a:r>
            <a:r>
              <a:rPr sz="1200" spc="-5" dirty="0">
                <a:solidFill>
                  <a:srgbClr val="FFFFFF"/>
                </a:solidFill>
                <a:latin typeface="Lucida Console"/>
                <a:cs typeface="Lucida Console"/>
              </a:rPr>
              <a:t>[--info-path]</a:t>
            </a:r>
            <a:endParaRPr sz="1200" dirty="0">
              <a:latin typeface="Lucida Console"/>
              <a:cs typeface="Lucida Console"/>
            </a:endParaRPr>
          </a:p>
          <a:p>
            <a:pPr marL="1024255">
              <a:lnSpc>
                <a:spcPct val="100000"/>
              </a:lnSpc>
            </a:pPr>
            <a:r>
              <a:rPr sz="1200" dirty="0">
                <a:solidFill>
                  <a:srgbClr val="FFFFFF"/>
                </a:solidFill>
                <a:latin typeface="Lucida Console"/>
                <a:cs typeface="Lucida Console"/>
              </a:rPr>
              <a:t>[-p|--paginate|--no-pager] [--no-replace-objects]</a:t>
            </a:r>
            <a:r>
              <a:rPr sz="1200" spc="-15" dirty="0">
                <a:solidFill>
                  <a:srgbClr val="FFFFFF"/>
                </a:solidFill>
                <a:latin typeface="Lucida Console"/>
                <a:cs typeface="Lucida Console"/>
              </a:rPr>
              <a:t> </a:t>
            </a:r>
            <a:r>
              <a:rPr sz="1200" dirty="0">
                <a:solidFill>
                  <a:srgbClr val="FFFFFF"/>
                </a:solidFill>
                <a:latin typeface="Lucida Console"/>
                <a:cs typeface="Lucida Console"/>
              </a:rPr>
              <a:t>[--bare]</a:t>
            </a:r>
            <a:endParaRPr sz="1200" dirty="0">
              <a:latin typeface="Lucida Console"/>
              <a:cs typeface="Lucida Console"/>
            </a:endParaRPr>
          </a:p>
          <a:p>
            <a:pPr marL="1024255">
              <a:lnSpc>
                <a:spcPct val="100000"/>
              </a:lnSpc>
            </a:pPr>
            <a:r>
              <a:rPr sz="1200" spc="-5" dirty="0">
                <a:solidFill>
                  <a:srgbClr val="FFFFFF"/>
                </a:solidFill>
                <a:latin typeface="Lucida Console"/>
                <a:cs typeface="Lucida Console"/>
              </a:rPr>
              <a:t>[--git-dir=&lt;path&gt;] </a:t>
            </a:r>
            <a:r>
              <a:rPr sz="1200" dirty="0">
                <a:solidFill>
                  <a:srgbClr val="FFFFFF"/>
                </a:solidFill>
                <a:latin typeface="Lucida Console"/>
                <a:cs typeface="Lucida Console"/>
              </a:rPr>
              <a:t>[--work-tree=&lt;path&gt;] [--namespace=&lt;name&gt;]</a:t>
            </a:r>
            <a:endParaRPr sz="1200" dirty="0">
              <a:latin typeface="Lucida Console"/>
              <a:cs typeface="Lucida Console"/>
            </a:endParaRPr>
          </a:p>
          <a:p>
            <a:pPr marL="1024255">
              <a:lnSpc>
                <a:spcPct val="100000"/>
              </a:lnSpc>
            </a:pPr>
            <a:r>
              <a:rPr sz="1200" dirty="0">
                <a:solidFill>
                  <a:srgbClr val="FFFFFF"/>
                </a:solidFill>
                <a:latin typeface="Lucida Console"/>
                <a:cs typeface="Lucida Console"/>
              </a:rPr>
              <a:t>&lt;command&gt;</a:t>
            </a:r>
            <a:r>
              <a:rPr sz="1200" spc="-15" dirty="0">
                <a:solidFill>
                  <a:srgbClr val="FFFFFF"/>
                </a:solidFill>
                <a:latin typeface="Lucida Console"/>
                <a:cs typeface="Lucida Console"/>
              </a:rPr>
              <a:t> </a:t>
            </a:r>
            <a:r>
              <a:rPr sz="1200" spc="-5" dirty="0">
                <a:solidFill>
                  <a:srgbClr val="FFFFFF"/>
                </a:solidFill>
                <a:latin typeface="Lucida Console"/>
                <a:cs typeface="Lucida Console"/>
              </a:rPr>
              <a:t>[&lt;args&gt;]</a:t>
            </a:r>
            <a:endParaRPr sz="1200" dirty="0">
              <a:latin typeface="Lucida Console"/>
              <a:cs typeface="Lucida Console"/>
            </a:endParaRPr>
          </a:p>
          <a:p>
            <a:pPr>
              <a:lnSpc>
                <a:spcPct val="100000"/>
              </a:lnSpc>
            </a:pPr>
            <a:endParaRPr sz="1250" dirty="0">
              <a:latin typeface="Times New Roman"/>
              <a:cs typeface="Times New Roman"/>
            </a:endParaRPr>
          </a:p>
          <a:p>
            <a:pPr marL="12700">
              <a:lnSpc>
                <a:spcPct val="100000"/>
              </a:lnSpc>
              <a:spcBef>
                <a:spcPts val="5"/>
              </a:spcBef>
            </a:pPr>
            <a:r>
              <a:rPr sz="1200" spc="-5" dirty="0">
                <a:solidFill>
                  <a:srgbClr val="FFFFFF"/>
                </a:solidFill>
                <a:latin typeface="Lucida Console"/>
                <a:cs typeface="Lucida Console"/>
              </a:rPr>
              <a:t>The </a:t>
            </a:r>
            <a:r>
              <a:rPr sz="1200" dirty="0">
                <a:solidFill>
                  <a:srgbClr val="FFFFFF"/>
                </a:solidFill>
                <a:latin typeface="Lucida Console"/>
                <a:cs typeface="Lucida Console"/>
              </a:rPr>
              <a:t>most commonly </a:t>
            </a:r>
            <a:r>
              <a:rPr sz="1200" spc="-5" dirty="0">
                <a:solidFill>
                  <a:srgbClr val="FFFFFF"/>
                </a:solidFill>
                <a:latin typeface="Lucida Console"/>
                <a:cs typeface="Lucida Console"/>
              </a:rPr>
              <a:t>used </a:t>
            </a:r>
            <a:r>
              <a:rPr sz="1200" dirty="0">
                <a:solidFill>
                  <a:srgbClr val="FFFFFF"/>
                </a:solidFill>
                <a:latin typeface="Lucida Console"/>
                <a:cs typeface="Lucida Console"/>
              </a:rPr>
              <a:t>git </a:t>
            </a:r>
            <a:r>
              <a:rPr sz="1200" spc="-5" dirty="0">
                <a:solidFill>
                  <a:srgbClr val="FFFFFF"/>
                </a:solidFill>
                <a:latin typeface="Lucida Console"/>
                <a:cs typeface="Lucida Console"/>
              </a:rPr>
              <a:t>commands</a:t>
            </a:r>
            <a:r>
              <a:rPr sz="1200" spc="20" dirty="0">
                <a:solidFill>
                  <a:srgbClr val="FFFFFF"/>
                </a:solidFill>
                <a:latin typeface="Lucida Console"/>
                <a:cs typeface="Lucida Console"/>
              </a:rPr>
              <a:t> </a:t>
            </a:r>
            <a:r>
              <a:rPr sz="1200" dirty="0">
                <a:solidFill>
                  <a:srgbClr val="FFFFFF"/>
                </a:solidFill>
                <a:latin typeface="Lucida Console"/>
                <a:cs typeface="Lucida Console"/>
              </a:rPr>
              <a:t>are:</a:t>
            </a:r>
            <a:endParaRPr sz="1200" dirty="0">
              <a:latin typeface="Lucida Console"/>
              <a:cs typeface="Lucida Console"/>
            </a:endParaRPr>
          </a:p>
        </p:txBody>
      </p:sp>
      <p:sp>
        <p:nvSpPr>
          <p:cNvPr id="10" name="object 10"/>
          <p:cNvSpPr txBox="1"/>
          <p:nvPr/>
        </p:nvSpPr>
        <p:spPr>
          <a:xfrm>
            <a:off x="2033879" y="2501170"/>
            <a:ext cx="5001260" cy="112082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Lucida Console"/>
                <a:cs typeface="Lucida Console"/>
              </a:rPr>
              <a:t>Add </a:t>
            </a:r>
            <a:r>
              <a:rPr sz="1200" spc="-5" dirty="0">
                <a:solidFill>
                  <a:srgbClr val="FFFFFF"/>
                </a:solidFill>
                <a:latin typeface="Lucida Console"/>
                <a:cs typeface="Lucida Console"/>
              </a:rPr>
              <a:t>file contents </a:t>
            </a:r>
            <a:r>
              <a:rPr sz="1200" dirty="0">
                <a:solidFill>
                  <a:srgbClr val="FFFFFF"/>
                </a:solidFill>
                <a:latin typeface="Lucida Console"/>
                <a:cs typeface="Lucida Console"/>
              </a:rPr>
              <a:t>to </a:t>
            </a:r>
            <a:r>
              <a:rPr sz="1200" spc="-5" dirty="0">
                <a:solidFill>
                  <a:srgbClr val="FFFFFF"/>
                </a:solidFill>
                <a:latin typeface="Lucida Console"/>
                <a:cs typeface="Lucida Console"/>
              </a:rPr>
              <a:t>the</a:t>
            </a:r>
            <a:r>
              <a:rPr sz="1200" spc="15" dirty="0">
                <a:solidFill>
                  <a:srgbClr val="FFFFFF"/>
                </a:solidFill>
                <a:latin typeface="Lucida Console"/>
                <a:cs typeface="Lucida Console"/>
              </a:rPr>
              <a:t> </a:t>
            </a:r>
            <a:r>
              <a:rPr sz="1200" dirty="0">
                <a:solidFill>
                  <a:srgbClr val="FFFFFF"/>
                </a:solidFill>
                <a:latin typeface="Lucida Console"/>
                <a:cs typeface="Lucida Console"/>
              </a:rPr>
              <a:t>index</a:t>
            </a:r>
            <a:endParaRPr sz="1200" dirty="0">
              <a:latin typeface="Lucida Console"/>
              <a:cs typeface="Lucida Console"/>
            </a:endParaRPr>
          </a:p>
          <a:p>
            <a:pPr marL="12700" marR="5080">
              <a:lnSpc>
                <a:spcPct val="100000"/>
              </a:lnSpc>
            </a:pPr>
            <a:r>
              <a:rPr sz="1200" dirty="0">
                <a:solidFill>
                  <a:srgbClr val="FFFFFF"/>
                </a:solidFill>
                <a:latin typeface="Lucida Console"/>
                <a:cs typeface="Lucida Console"/>
              </a:rPr>
              <a:t>Find </a:t>
            </a:r>
            <a:r>
              <a:rPr sz="1200" spc="-5" dirty="0">
                <a:solidFill>
                  <a:srgbClr val="FFFFFF"/>
                </a:solidFill>
                <a:latin typeface="Lucida Console"/>
                <a:cs typeface="Lucida Console"/>
              </a:rPr>
              <a:t>by </a:t>
            </a:r>
            <a:r>
              <a:rPr sz="1200" dirty="0">
                <a:solidFill>
                  <a:srgbClr val="FFFFFF"/>
                </a:solidFill>
                <a:latin typeface="Lucida Console"/>
                <a:cs typeface="Lucida Console"/>
              </a:rPr>
              <a:t>binary </a:t>
            </a:r>
            <a:r>
              <a:rPr sz="1200" spc="-5" dirty="0">
                <a:solidFill>
                  <a:srgbClr val="FFFFFF"/>
                </a:solidFill>
                <a:latin typeface="Lucida Console"/>
                <a:cs typeface="Lucida Console"/>
              </a:rPr>
              <a:t>search </a:t>
            </a:r>
            <a:r>
              <a:rPr sz="1200" dirty="0">
                <a:solidFill>
                  <a:srgbClr val="FFFFFF"/>
                </a:solidFill>
                <a:latin typeface="Lucida Console"/>
                <a:cs typeface="Lucida Console"/>
              </a:rPr>
              <a:t>the change </a:t>
            </a:r>
            <a:r>
              <a:rPr sz="1200" spc="-5" dirty="0">
                <a:solidFill>
                  <a:srgbClr val="FFFFFF"/>
                </a:solidFill>
                <a:latin typeface="Lucida Console"/>
                <a:cs typeface="Lucida Console"/>
              </a:rPr>
              <a:t>that introduced </a:t>
            </a:r>
            <a:r>
              <a:rPr sz="1200" dirty="0">
                <a:solidFill>
                  <a:srgbClr val="FFFFFF"/>
                </a:solidFill>
                <a:latin typeface="Lucida Console"/>
                <a:cs typeface="Lucida Console"/>
              </a:rPr>
              <a:t>a </a:t>
            </a:r>
            <a:r>
              <a:rPr sz="1200" spc="-5" dirty="0">
                <a:solidFill>
                  <a:srgbClr val="FFFFFF"/>
                </a:solidFill>
                <a:latin typeface="Lucida Console"/>
                <a:cs typeface="Lucida Console"/>
              </a:rPr>
              <a:t>bug  </a:t>
            </a:r>
            <a:r>
              <a:rPr sz="1200" dirty="0">
                <a:solidFill>
                  <a:srgbClr val="FFFFFF"/>
                </a:solidFill>
                <a:latin typeface="Lucida Console"/>
                <a:cs typeface="Lucida Console"/>
              </a:rPr>
              <a:t>List, create, or delete </a:t>
            </a:r>
            <a:r>
              <a:rPr sz="1200" spc="-5" dirty="0">
                <a:solidFill>
                  <a:srgbClr val="FFFFFF"/>
                </a:solidFill>
                <a:latin typeface="Lucida Console"/>
                <a:cs typeface="Lucida Console"/>
              </a:rPr>
              <a:t>branches</a:t>
            </a:r>
            <a:endParaRPr sz="1200" dirty="0">
              <a:latin typeface="Lucida Console"/>
              <a:cs typeface="Lucida Console"/>
            </a:endParaRPr>
          </a:p>
          <a:p>
            <a:pPr marL="12700">
              <a:lnSpc>
                <a:spcPct val="100000"/>
              </a:lnSpc>
            </a:pPr>
            <a:r>
              <a:rPr sz="1200" dirty="0">
                <a:solidFill>
                  <a:srgbClr val="FFFFFF"/>
                </a:solidFill>
                <a:latin typeface="Lucida Console"/>
                <a:cs typeface="Lucida Console"/>
              </a:rPr>
              <a:t>Checkout a branch </a:t>
            </a:r>
            <a:r>
              <a:rPr sz="1200" spc="-5" dirty="0">
                <a:solidFill>
                  <a:srgbClr val="FFFFFF"/>
                </a:solidFill>
                <a:latin typeface="Lucida Console"/>
                <a:cs typeface="Lucida Console"/>
              </a:rPr>
              <a:t>or paths </a:t>
            </a:r>
            <a:r>
              <a:rPr sz="1200" dirty="0">
                <a:solidFill>
                  <a:srgbClr val="FFFFFF"/>
                </a:solidFill>
                <a:latin typeface="Lucida Console"/>
                <a:cs typeface="Lucida Console"/>
              </a:rPr>
              <a:t>to the working</a:t>
            </a:r>
            <a:r>
              <a:rPr sz="1200" spc="20" dirty="0">
                <a:solidFill>
                  <a:srgbClr val="FFFFFF"/>
                </a:solidFill>
                <a:latin typeface="Lucida Console"/>
                <a:cs typeface="Lucida Console"/>
              </a:rPr>
              <a:t> </a:t>
            </a:r>
            <a:r>
              <a:rPr sz="1200" dirty="0">
                <a:solidFill>
                  <a:srgbClr val="FFFFFF"/>
                </a:solidFill>
                <a:latin typeface="Lucida Console"/>
                <a:cs typeface="Lucida Console"/>
              </a:rPr>
              <a:t>tree</a:t>
            </a:r>
            <a:endParaRPr sz="1200" dirty="0">
              <a:latin typeface="Lucida Console"/>
              <a:cs typeface="Lucida Console"/>
            </a:endParaRPr>
          </a:p>
          <a:p>
            <a:pPr marL="12700" marR="1387475" indent="-635">
              <a:lnSpc>
                <a:spcPct val="100000"/>
              </a:lnSpc>
            </a:pPr>
            <a:r>
              <a:rPr sz="1200" spc="-5" dirty="0">
                <a:solidFill>
                  <a:srgbClr val="FFFFFF"/>
                </a:solidFill>
                <a:latin typeface="Lucida Console"/>
                <a:cs typeface="Lucida Console"/>
              </a:rPr>
              <a:t>Clone </a:t>
            </a:r>
            <a:r>
              <a:rPr sz="1200" dirty="0">
                <a:solidFill>
                  <a:srgbClr val="FFFFFF"/>
                </a:solidFill>
                <a:latin typeface="Lucida Console"/>
                <a:cs typeface="Lucida Console"/>
              </a:rPr>
              <a:t>a </a:t>
            </a:r>
            <a:r>
              <a:rPr sz="1200" spc="-5" dirty="0">
                <a:solidFill>
                  <a:srgbClr val="FFFFFF"/>
                </a:solidFill>
                <a:latin typeface="Lucida Console"/>
                <a:cs typeface="Lucida Console"/>
              </a:rPr>
              <a:t>repository </a:t>
            </a:r>
            <a:r>
              <a:rPr sz="1200" dirty="0">
                <a:solidFill>
                  <a:srgbClr val="FFFFFF"/>
                </a:solidFill>
                <a:latin typeface="Lucida Console"/>
                <a:cs typeface="Lucida Console"/>
              </a:rPr>
              <a:t>into a new directory  Record changes to </a:t>
            </a:r>
            <a:r>
              <a:rPr sz="1200" spc="-5" dirty="0">
                <a:solidFill>
                  <a:srgbClr val="FFFFFF"/>
                </a:solidFill>
                <a:latin typeface="Lucida Console"/>
                <a:cs typeface="Lucida Console"/>
              </a:rPr>
              <a:t>the</a:t>
            </a:r>
            <a:r>
              <a:rPr sz="1200" spc="-10" dirty="0">
                <a:solidFill>
                  <a:srgbClr val="FFFFFF"/>
                </a:solidFill>
                <a:latin typeface="Lucida Console"/>
                <a:cs typeface="Lucida Console"/>
              </a:rPr>
              <a:t> </a:t>
            </a:r>
            <a:r>
              <a:rPr sz="1200" dirty="0">
                <a:solidFill>
                  <a:srgbClr val="FFFFFF"/>
                </a:solidFill>
                <a:latin typeface="Lucida Console"/>
                <a:cs typeface="Lucida Console"/>
              </a:rPr>
              <a:t>repository</a:t>
            </a:r>
            <a:endParaRPr sz="1200" dirty="0">
              <a:latin typeface="Lucida Console"/>
              <a:cs typeface="Lucida Console"/>
            </a:endParaRPr>
          </a:p>
        </p:txBody>
      </p:sp>
      <p:sp>
        <p:nvSpPr>
          <p:cNvPr id="11" name="object 11"/>
          <p:cNvSpPr txBox="1"/>
          <p:nvPr/>
        </p:nvSpPr>
        <p:spPr>
          <a:xfrm>
            <a:off x="2034033" y="3324416"/>
            <a:ext cx="1869439" cy="566822"/>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FFFFFF"/>
                </a:solidFill>
                <a:latin typeface="Lucida Console"/>
                <a:cs typeface="Lucida Console"/>
              </a:rPr>
              <a:t>Show </a:t>
            </a:r>
            <a:r>
              <a:rPr sz="1200" spc="-5" dirty="0">
                <a:solidFill>
                  <a:srgbClr val="FFFFFF"/>
                </a:solidFill>
                <a:latin typeface="Lucida Console"/>
                <a:cs typeface="Lucida Console"/>
              </a:rPr>
              <a:t>changes</a:t>
            </a:r>
            <a:r>
              <a:rPr sz="1200" spc="-45" dirty="0">
                <a:solidFill>
                  <a:srgbClr val="FFFFFF"/>
                </a:solidFill>
                <a:latin typeface="Lucida Console"/>
                <a:cs typeface="Lucida Console"/>
              </a:rPr>
              <a:t> </a:t>
            </a:r>
            <a:r>
              <a:rPr sz="1200" dirty="0">
                <a:solidFill>
                  <a:srgbClr val="FFFFFF"/>
                </a:solidFill>
                <a:latin typeface="Lucida Console"/>
                <a:cs typeface="Lucida Console"/>
              </a:rPr>
              <a:t>between  </a:t>
            </a:r>
            <a:r>
              <a:rPr sz="1200" spc="-5" dirty="0">
                <a:solidFill>
                  <a:srgbClr val="FFFFFF"/>
                </a:solidFill>
                <a:latin typeface="Lucida Console"/>
                <a:cs typeface="Lucida Console"/>
              </a:rPr>
              <a:t>Download </a:t>
            </a:r>
            <a:r>
              <a:rPr sz="1200" dirty="0">
                <a:solidFill>
                  <a:srgbClr val="FFFFFF"/>
                </a:solidFill>
                <a:latin typeface="Lucida Console"/>
                <a:cs typeface="Lucida Console"/>
              </a:rPr>
              <a:t>objects and  Print lines</a:t>
            </a:r>
            <a:r>
              <a:rPr sz="1200" spc="-85" dirty="0">
                <a:solidFill>
                  <a:srgbClr val="FFFFFF"/>
                </a:solidFill>
                <a:latin typeface="Lucida Console"/>
                <a:cs typeface="Lucida Console"/>
              </a:rPr>
              <a:t> </a:t>
            </a:r>
            <a:r>
              <a:rPr sz="1200" dirty="0">
                <a:solidFill>
                  <a:srgbClr val="FFFFFF"/>
                </a:solidFill>
                <a:latin typeface="Lucida Console"/>
                <a:cs typeface="Lucida Console"/>
              </a:rPr>
              <a:t>matching</a:t>
            </a:r>
            <a:endParaRPr sz="1200">
              <a:latin typeface="Lucida Console"/>
              <a:cs typeface="Lucida Console"/>
            </a:endParaRPr>
          </a:p>
        </p:txBody>
      </p:sp>
      <p:sp>
        <p:nvSpPr>
          <p:cNvPr id="12" name="object 12"/>
          <p:cNvSpPr txBox="1"/>
          <p:nvPr/>
        </p:nvSpPr>
        <p:spPr>
          <a:xfrm>
            <a:off x="3969766" y="3324416"/>
            <a:ext cx="3433445" cy="566822"/>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FFFF"/>
                </a:solidFill>
                <a:latin typeface="Lucida Console"/>
                <a:cs typeface="Lucida Console"/>
              </a:rPr>
              <a:t>commits, commit </a:t>
            </a:r>
            <a:r>
              <a:rPr sz="1200" spc="-5" dirty="0">
                <a:solidFill>
                  <a:srgbClr val="FFFFFF"/>
                </a:solidFill>
                <a:latin typeface="Lucida Console"/>
                <a:cs typeface="Lucida Console"/>
              </a:rPr>
              <a:t>and </a:t>
            </a:r>
            <a:r>
              <a:rPr sz="1200" dirty="0">
                <a:solidFill>
                  <a:srgbClr val="FFFFFF"/>
                </a:solidFill>
                <a:latin typeface="Lucida Console"/>
                <a:cs typeface="Lucida Console"/>
              </a:rPr>
              <a:t>working tree, etc  </a:t>
            </a:r>
            <a:r>
              <a:rPr sz="1200" spc="-5" dirty="0">
                <a:solidFill>
                  <a:srgbClr val="FFFFFF"/>
                </a:solidFill>
                <a:latin typeface="Lucida Console"/>
                <a:cs typeface="Lucida Console"/>
              </a:rPr>
              <a:t>refs </a:t>
            </a:r>
            <a:r>
              <a:rPr sz="1200" dirty="0">
                <a:solidFill>
                  <a:srgbClr val="FFFFFF"/>
                </a:solidFill>
                <a:latin typeface="Lucida Console"/>
                <a:cs typeface="Lucida Console"/>
              </a:rPr>
              <a:t>from another</a:t>
            </a:r>
            <a:r>
              <a:rPr sz="1200" spc="-15" dirty="0">
                <a:solidFill>
                  <a:srgbClr val="FFFFFF"/>
                </a:solidFill>
                <a:latin typeface="Lucida Console"/>
                <a:cs typeface="Lucida Console"/>
              </a:rPr>
              <a:t> </a:t>
            </a:r>
            <a:r>
              <a:rPr sz="1200" dirty="0">
                <a:solidFill>
                  <a:srgbClr val="FFFFFF"/>
                </a:solidFill>
                <a:latin typeface="Lucida Console"/>
                <a:cs typeface="Lucida Console"/>
              </a:rPr>
              <a:t>repository</a:t>
            </a:r>
            <a:endParaRPr sz="1200">
              <a:latin typeface="Lucida Console"/>
              <a:cs typeface="Lucida Console"/>
            </a:endParaRPr>
          </a:p>
          <a:p>
            <a:pPr marL="12700">
              <a:lnSpc>
                <a:spcPct val="100000"/>
              </a:lnSpc>
            </a:pPr>
            <a:r>
              <a:rPr sz="1200" dirty="0">
                <a:solidFill>
                  <a:srgbClr val="FFFFFF"/>
                </a:solidFill>
                <a:latin typeface="Lucida Console"/>
                <a:cs typeface="Lucida Console"/>
              </a:rPr>
              <a:t>a</a:t>
            </a:r>
            <a:r>
              <a:rPr sz="1200" spc="-15" dirty="0">
                <a:solidFill>
                  <a:srgbClr val="FFFFFF"/>
                </a:solidFill>
                <a:latin typeface="Lucida Console"/>
                <a:cs typeface="Lucida Console"/>
              </a:rPr>
              <a:t> </a:t>
            </a:r>
            <a:r>
              <a:rPr sz="1200" dirty="0">
                <a:solidFill>
                  <a:srgbClr val="FFFFFF"/>
                </a:solidFill>
                <a:latin typeface="Lucida Console"/>
                <a:cs typeface="Lucida Console"/>
              </a:rPr>
              <a:t>pattern</a:t>
            </a:r>
            <a:endParaRPr sz="1200">
              <a:latin typeface="Lucida Console"/>
              <a:cs typeface="Lucida Console"/>
            </a:endParaRPr>
          </a:p>
        </p:txBody>
      </p:sp>
      <p:sp>
        <p:nvSpPr>
          <p:cNvPr id="13" name="object 13"/>
          <p:cNvSpPr txBox="1"/>
          <p:nvPr/>
        </p:nvSpPr>
        <p:spPr>
          <a:xfrm>
            <a:off x="1022096" y="2501170"/>
            <a:ext cx="762000" cy="1859483"/>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FFFFFF"/>
                </a:solidFill>
                <a:latin typeface="Lucida Console"/>
                <a:cs typeface="Lucida Console"/>
              </a:rPr>
              <a:t>add  bisect  branch  ch</a:t>
            </a:r>
            <a:r>
              <a:rPr sz="1200" spc="5" dirty="0">
                <a:solidFill>
                  <a:srgbClr val="FFFFFF"/>
                </a:solidFill>
                <a:latin typeface="Lucida Console"/>
                <a:cs typeface="Lucida Console"/>
              </a:rPr>
              <a:t>e</a:t>
            </a:r>
            <a:r>
              <a:rPr sz="1200" spc="-5" dirty="0">
                <a:solidFill>
                  <a:srgbClr val="FFFFFF"/>
                </a:solidFill>
                <a:latin typeface="Lucida Console"/>
                <a:cs typeface="Lucida Console"/>
              </a:rPr>
              <a:t>c</a:t>
            </a:r>
            <a:r>
              <a:rPr sz="1200" spc="5" dirty="0">
                <a:solidFill>
                  <a:srgbClr val="FFFFFF"/>
                </a:solidFill>
                <a:latin typeface="Lucida Console"/>
                <a:cs typeface="Lucida Console"/>
              </a:rPr>
              <a:t>k</a:t>
            </a:r>
            <a:r>
              <a:rPr sz="1200" spc="-5" dirty="0">
                <a:solidFill>
                  <a:srgbClr val="FFFFFF"/>
                </a:solidFill>
                <a:latin typeface="Lucida Console"/>
                <a:cs typeface="Lucida Console"/>
              </a:rPr>
              <a:t>o</a:t>
            </a:r>
            <a:r>
              <a:rPr sz="1200" spc="5" dirty="0">
                <a:solidFill>
                  <a:srgbClr val="FFFFFF"/>
                </a:solidFill>
                <a:latin typeface="Lucida Console"/>
                <a:cs typeface="Lucida Console"/>
              </a:rPr>
              <a:t>u</a:t>
            </a:r>
            <a:r>
              <a:rPr sz="1200" dirty="0">
                <a:solidFill>
                  <a:srgbClr val="FFFFFF"/>
                </a:solidFill>
                <a:latin typeface="Lucida Console"/>
                <a:cs typeface="Lucida Console"/>
              </a:rPr>
              <a:t>t  </a:t>
            </a:r>
            <a:r>
              <a:rPr sz="1200" spc="-5" dirty="0">
                <a:solidFill>
                  <a:srgbClr val="FFFFFF"/>
                </a:solidFill>
                <a:latin typeface="Lucida Console"/>
                <a:cs typeface="Lucida Console"/>
              </a:rPr>
              <a:t>clone  commit  diff  fetch  grep</a:t>
            </a:r>
            <a:endParaRPr sz="1200">
              <a:latin typeface="Lucida Console"/>
              <a:cs typeface="Lucida Console"/>
            </a:endParaRPr>
          </a:p>
          <a:p>
            <a:pPr marL="12700">
              <a:lnSpc>
                <a:spcPct val="100000"/>
              </a:lnSpc>
            </a:pPr>
            <a:r>
              <a:rPr sz="1200" spc="-5" dirty="0">
                <a:solidFill>
                  <a:srgbClr val="FFFFFF"/>
                </a:solidFill>
                <a:latin typeface="Lucida Console"/>
                <a:cs typeface="Lucida Console"/>
              </a:rPr>
              <a:t>...</a:t>
            </a:r>
            <a:endParaRPr sz="1200">
              <a:latin typeface="Lucida Console"/>
              <a:cs typeface="Lucida Console"/>
            </a:endParaRPr>
          </a:p>
        </p:txBody>
      </p:sp>
      <p:sp>
        <p:nvSpPr>
          <p:cNvPr id="14" name="object 14"/>
          <p:cNvSpPr txBox="1"/>
          <p:nvPr/>
        </p:nvSpPr>
        <p:spPr>
          <a:xfrm>
            <a:off x="746251" y="4010406"/>
            <a:ext cx="6289040" cy="566822"/>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FFFFFF"/>
                </a:solidFill>
                <a:latin typeface="Lucida Console"/>
                <a:cs typeface="Lucida Console"/>
              </a:rPr>
              <a:t>'git </a:t>
            </a:r>
            <a:r>
              <a:rPr sz="1200" dirty="0">
                <a:solidFill>
                  <a:srgbClr val="FFFFFF"/>
                </a:solidFill>
                <a:latin typeface="Lucida Console"/>
                <a:cs typeface="Lucida Console"/>
              </a:rPr>
              <a:t>help </a:t>
            </a:r>
            <a:r>
              <a:rPr sz="1200" spc="-5" dirty="0">
                <a:solidFill>
                  <a:srgbClr val="FFFFFF"/>
                </a:solidFill>
                <a:latin typeface="Lucida Console"/>
                <a:cs typeface="Lucida Console"/>
              </a:rPr>
              <a:t>-a' </a:t>
            </a:r>
            <a:r>
              <a:rPr sz="1200" dirty="0">
                <a:solidFill>
                  <a:srgbClr val="FFFFFF"/>
                </a:solidFill>
                <a:latin typeface="Lucida Console"/>
                <a:cs typeface="Lucida Console"/>
              </a:rPr>
              <a:t>and </a:t>
            </a:r>
            <a:r>
              <a:rPr sz="1200" spc="-5" dirty="0">
                <a:solidFill>
                  <a:srgbClr val="FFFFFF"/>
                </a:solidFill>
                <a:latin typeface="Lucida Console"/>
                <a:cs typeface="Lucida Console"/>
              </a:rPr>
              <a:t>'git </a:t>
            </a:r>
            <a:r>
              <a:rPr sz="1200" dirty="0">
                <a:solidFill>
                  <a:srgbClr val="FFFFFF"/>
                </a:solidFill>
                <a:latin typeface="Lucida Console"/>
                <a:cs typeface="Lucida Console"/>
              </a:rPr>
              <a:t>help -g' </a:t>
            </a:r>
            <a:r>
              <a:rPr sz="1200" spc="-5" dirty="0">
                <a:solidFill>
                  <a:srgbClr val="FFFFFF"/>
                </a:solidFill>
                <a:latin typeface="Lucida Console"/>
                <a:cs typeface="Lucida Console"/>
              </a:rPr>
              <a:t>lists available subcommands </a:t>
            </a:r>
            <a:r>
              <a:rPr sz="1200" dirty="0">
                <a:solidFill>
                  <a:srgbClr val="FFFFFF"/>
                </a:solidFill>
                <a:latin typeface="Lucida Console"/>
                <a:cs typeface="Lucida Console"/>
              </a:rPr>
              <a:t>and </a:t>
            </a:r>
            <a:r>
              <a:rPr sz="1200" spc="-5" dirty="0">
                <a:solidFill>
                  <a:srgbClr val="FFFFFF"/>
                </a:solidFill>
                <a:latin typeface="Lucida Console"/>
                <a:cs typeface="Lucida Console"/>
              </a:rPr>
              <a:t>some  concept guides. See </a:t>
            </a:r>
            <a:r>
              <a:rPr sz="1200" dirty="0">
                <a:solidFill>
                  <a:srgbClr val="FFFFFF"/>
                </a:solidFill>
                <a:latin typeface="Lucida Console"/>
                <a:cs typeface="Lucida Console"/>
              </a:rPr>
              <a:t>'git </a:t>
            </a:r>
            <a:r>
              <a:rPr sz="1200" spc="-5" dirty="0">
                <a:solidFill>
                  <a:srgbClr val="FFFFFF"/>
                </a:solidFill>
                <a:latin typeface="Lucida Console"/>
                <a:cs typeface="Lucida Console"/>
              </a:rPr>
              <a:t>help &lt;command&gt;' </a:t>
            </a:r>
            <a:r>
              <a:rPr sz="1200" dirty="0">
                <a:solidFill>
                  <a:srgbClr val="FFFFFF"/>
                </a:solidFill>
                <a:latin typeface="Lucida Console"/>
                <a:cs typeface="Lucida Console"/>
              </a:rPr>
              <a:t>or 'git </a:t>
            </a:r>
            <a:r>
              <a:rPr sz="1200" spc="-5" dirty="0">
                <a:solidFill>
                  <a:srgbClr val="FFFFFF"/>
                </a:solidFill>
                <a:latin typeface="Lucida Console"/>
                <a:cs typeface="Lucida Console"/>
              </a:rPr>
              <a:t>help</a:t>
            </a:r>
            <a:r>
              <a:rPr sz="1200" spc="105" dirty="0">
                <a:solidFill>
                  <a:srgbClr val="FFFFFF"/>
                </a:solidFill>
                <a:latin typeface="Lucida Console"/>
                <a:cs typeface="Lucida Console"/>
              </a:rPr>
              <a:t> </a:t>
            </a:r>
            <a:r>
              <a:rPr sz="1200" spc="-5" dirty="0">
                <a:solidFill>
                  <a:srgbClr val="FFFFFF"/>
                </a:solidFill>
                <a:latin typeface="Lucida Console"/>
                <a:cs typeface="Lucida Console"/>
              </a:rPr>
              <a:t>&lt;concept&gt;'</a:t>
            </a:r>
            <a:endParaRPr sz="1200">
              <a:latin typeface="Lucida Console"/>
              <a:cs typeface="Lucida Console"/>
            </a:endParaRPr>
          </a:p>
          <a:p>
            <a:pPr marL="12700">
              <a:lnSpc>
                <a:spcPct val="100000"/>
              </a:lnSpc>
            </a:pPr>
            <a:r>
              <a:rPr sz="1200" spc="-5" dirty="0">
                <a:solidFill>
                  <a:srgbClr val="FFFFFF"/>
                </a:solidFill>
                <a:latin typeface="Lucida Console"/>
                <a:cs typeface="Lucida Console"/>
              </a:rPr>
              <a:t>to read about </a:t>
            </a:r>
            <a:r>
              <a:rPr sz="1200" dirty="0">
                <a:solidFill>
                  <a:srgbClr val="FFFFFF"/>
                </a:solidFill>
                <a:latin typeface="Lucida Console"/>
                <a:cs typeface="Lucida Console"/>
              </a:rPr>
              <a:t>a </a:t>
            </a:r>
            <a:r>
              <a:rPr sz="1200" spc="-5" dirty="0">
                <a:solidFill>
                  <a:srgbClr val="FFFFFF"/>
                </a:solidFill>
                <a:latin typeface="Lucida Console"/>
                <a:cs typeface="Lucida Console"/>
              </a:rPr>
              <a:t>specific subcommand </a:t>
            </a:r>
            <a:r>
              <a:rPr sz="1200" dirty="0">
                <a:solidFill>
                  <a:srgbClr val="FFFFFF"/>
                </a:solidFill>
                <a:latin typeface="Lucida Console"/>
                <a:cs typeface="Lucida Console"/>
              </a:rPr>
              <a:t>or</a:t>
            </a:r>
            <a:r>
              <a:rPr sz="1200" spc="75" dirty="0">
                <a:solidFill>
                  <a:srgbClr val="FFFFFF"/>
                </a:solidFill>
                <a:latin typeface="Lucida Console"/>
                <a:cs typeface="Lucida Console"/>
              </a:rPr>
              <a:t> </a:t>
            </a:r>
            <a:r>
              <a:rPr sz="1200" dirty="0">
                <a:solidFill>
                  <a:srgbClr val="FFFFFF"/>
                </a:solidFill>
                <a:latin typeface="Lucida Console"/>
                <a:cs typeface="Lucida Console"/>
              </a:rPr>
              <a:t>concept.</a:t>
            </a:r>
            <a:endParaRPr sz="1200">
              <a:latin typeface="Lucida Console"/>
              <a:cs typeface="Lucida Console"/>
            </a:endParaRPr>
          </a:p>
        </p:txBody>
      </p:sp>
      <p:sp>
        <p:nvSpPr>
          <p:cNvPr id="15" name="object 3"/>
          <p:cNvSpPr/>
          <p:nvPr/>
        </p:nvSpPr>
        <p:spPr>
          <a:xfrm>
            <a:off x="695705" y="1733550"/>
            <a:ext cx="7448550" cy="250031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694171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660553" y="666750"/>
            <a:ext cx="7822894" cy="505908"/>
          </a:xfrm>
          <a:prstGeom prst="rect">
            <a:avLst/>
          </a:prstGeom>
        </p:spPr>
        <p:txBody>
          <a:bodyPr vert="horz" wrap="square" lIns="0" tIns="13335" rIns="0" bIns="0" rtlCol="0">
            <a:spAutoFit/>
          </a:bodyPr>
          <a:lstStyle/>
          <a:p>
            <a:pPr marL="12700">
              <a:lnSpc>
                <a:spcPct val="100000"/>
              </a:lnSpc>
              <a:spcBef>
                <a:spcPts val="105"/>
              </a:spcBef>
            </a:pPr>
            <a:r>
              <a:rPr sz="3200" spc="-45" dirty="0">
                <a:solidFill>
                  <a:schemeClr val="tx1"/>
                </a:solidFill>
              </a:rPr>
              <a:t>Cycle </a:t>
            </a:r>
            <a:r>
              <a:rPr sz="3200" spc="-25" dirty="0">
                <a:solidFill>
                  <a:schemeClr val="tx1"/>
                </a:solidFill>
              </a:rPr>
              <a:t>de </a:t>
            </a:r>
            <a:r>
              <a:rPr sz="3200" spc="-35" dirty="0">
                <a:solidFill>
                  <a:schemeClr val="tx1"/>
                </a:solidFill>
              </a:rPr>
              <a:t>vie </a:t>
            </a:r>
            <a:r>
              <a:rPr sz="3200" spc="-30" dirty="0">
                <a:solidFill>
                  <a:schemeClr val="tx1"/>
                </a:solidFill>
              </a:rPr>
              <a:t>des </a:t>
            </a:r>
            <a:r>
              <a:rPr sz="3200" spc="-55" dirty="0">
                <a:solidFill>
                  <a:schemeClr val="tx1"/>
                </a:solidFill>
              </a:rPr>
              <a:t>états </a:t>
            </a:r>
            <a:r>
              <a:rPr sz="3200" spc="-25" dirty="0">
                <a:solidFill>
                  <a:schemeClr val="tx1"/>
                </a:solidFill>
              </a:rPr>
              <a:t>de</a:t>
            </a:r>
            <a:r>
              <a:rPr sz="3200" spc="-540" dirty="0">
                <a:solidFill>
                  <a:schemeClr val="tx1"/>
                </a:solidFill>
              </a:rPr>
              <a:t> </a:t>
            </a:r>
            <a:r>
              <a:rPr sz="3200" spc="-50" dirty="0">
                <a:solidFill>
                  <a:schemeClr val="tx1"/>
                </a:solidFill>
              </a:rPr>
              <a:t>fichiers </a:t>
            </a:r>
            <a:r>
              <a:rPr sz="3200" spc="-45" dirty="0">
                <a:solidFill>
                  <a:schemeClr val="tx1"/>
                </a:solidFill>
              </a:rPr>
              <a:t>(suivis)</a:t>
            </a:r>
            <a:endParaRPr sz="3200" dirty="0">
              <a:solidFill>
                <a:schemeClr val="tx1"/>
              </a:solidFill>
            </a:endParaRPr>
          </a:p>
        </p:txBody>
      </p:sp>
      <p:sp>
        <p:nvSpPr>
          <p:cNvPr id="5" name="object 5"/>
          <p:cNvSpPr txBox="1"/>
          <p:nvPr/>
        </p:nvSpPr>
        <p:spPr>
          <a:xfrm>
            <a:off x="902004" y="1373981"/>
            <a:ext cx="7467600" cy="2907847"/>
          </a:xfrm>
          <a:prstGeom prst="rect">
            <a:avLst/>
          </a:prstGeom>
        </p:spPr>
        <p:txBody>
          <a:bodyPr vert="horz" wrap="square" lIns="0" tIns="47625" rIns="0" bIns="0" rtlCol="0">
            <a:spAutoFit/>
          </a:bodyPr>
          <a:lstStyle/>
          <a:p>
            <a:pPr marL="12700" marR="5080">
              <a:lnSpc>
                <a:spcPts val="2160"/>
              </a:lnSpc>
              <a:spcBef>
                <a:spcPts val="375"/>
              </a:spcBef>
            </a:pPr>
            <a:r>
              <a:rPr sz="2000" spc="-5" dirty="0">
                <a:solidFill>
                  <a:srgbClr val="404040"/>
                </a:solidFill>
                <a:latin typeface="Calibri"/>
                <a:cs typeface="Calibri"/>
              </a:rPr>
              <a:t>La commande </a:t>
            </a:r>
            <a:r>
              <a:rPr sz="2000" b="1" spc="-5" dirty="0">
                <a:solidFill>
                  <a:srgbClr val="404040"/>
                </a:solidFill>
                <a:latin typeface="Calibri"/>
                <a:cs typeface="Calibri"/>
              </a:rPr>
              <a:t>git </a:t>
            </a:r>
            <a:r>
              <a:rPr sz="2000" b="1" spc="-10" dirty="0">
                <a:solidFill>
                  <a:srgbClr val="404040"/>
                </a:solidFill>
                <a:latin typeface="Calibri"/>
                <a:cs typeface="Calibri"/>
              </a:rPr>
              <a:t>status </a:t>
            </a:r>
            <a:r>
              <a:rPr sz="2000" spc="-5" dirty="0">
                <a:solidFill>
                  <a:srgbClr val="404040"/>
                </a:solidFill>
                <a:latin typeface="Calibri"/>
                <a:cs typeface="Calibri"/>
              </a:rPr>
              <a:t>permet de </a:t>
            </a:r>
            <a:r>
              <a:rPr sz="2000" spc="-10" dirty="0">
                <a:solidFill>
                  <a:srgbClr val="404040"/>
                </a:solidFill>
                <a:latin typeface="Calibri"/>
                <a:cs typeface="Calibri"/>
              </a:rPr>
              <a:t>lister </a:t>
            </a:r>
            <a:r>
              <a:rPr sz="2000" spc="-5" dirty="0">
                <a:solidFill>
                  <a:srgbClr val="404040"/>
                </a:solidFill>
                <a:latin typeface="Calibri"/>
                <a:cs typeface="Calibri"/>
              </a:rPr>
              <a:t>les modifications </a:t>
            </a:r>
            <a:r>
              <a:rPr sz="2000" dirty="0">
                <a:solidFill>
                  <a:srgbClr val="404040"/>
                </a:solidFill>
                <a:latin typeface="Calibri"/>
                <a:cs typeface="Calibri"/>
              </a:rPr>
              <a:t>en </a:t>
            </a:r>
            <a:r>
              <a:rPr sz="2000" spc="-15" dirty="0">
                <a:solidFill>
                  <a:srgbClr val="404040"/>
                </a:solidFill>
                <a:latin typeface="Calibri"/>
                <a:cs typeface="Calibri"/>
              </a:rPr>
              <a:t>cours </a:t>
            </a:r>
            <a:r>
              <a:rPr sz="2000" spc="-5" dirty="0">
                <a:solidFill>
                  <a:srgbClr val="404040"/>
                </a:solidFill>
                <a:latin typeface="Calibri"/>
                <a:cs typeface="Calibri"/>
              </a:rPr>
              <a:t>(non  </a:t>
            </a:r>
            <a:r>
              <a:rPr sz="2000" spc="-10" dirty="0">
                <a:solidFill>
                  <a:srgbClr val="404040"/>
                </a:solidFill>
                <a:latin typeface="Calibri"/>
                <a:cs typeface="Calibri"/>
              </a:rPr>
              <a:t>enregistrées </a:t>
            </a:r>
            <a:r>
              <a:rPr sz="2000" dirty="0">
                <a:solidFill>
                  <a:srgbClr val="404040"/>
                </a:solidFill>
                <a:latin typeface="Calibri"/>
                <a:cs typeface="Calibri"/>
              </a:rPr>
              <a:t>dans le </a:t>
            </a:r>
            <a:r>
              <a:rPr sz="2000" spc="-5" dirty="0">
                <a:solidFill>
                  <a:srgbClr val="404040"/>
                </a:solidFill>
                <a:latin typeface="Calibri"/>
                <a:cs typeface="Calibri"/>
              </a:rPr>
              <a:t>dépôt) du dossier de</a:t>
            </a:r>
            <a:r>
              <a:rPr sz="2000" spc="5" dirty="0">
                <a:solidFill>
                  <a:srgbClr val="404040"/>
                </a:solidFill>
                <a:latin typeface="Calibri"/>
                <a:cs typeface="Calibri"/>
              </a:rPr>
              <a:t> </a:t>
            </a:r>
            <a:r>
              <a:rPr sz="2000" spc="-15" dirty="0">
                <a:solidFill>
                  <a:srgbClr val="404040"/>
                </a:solidFill>
                <a:latin typeface="Calibri"/>
                <a:cs typeface="Calibri"/>
              </a:rPr>
              <a:t>travail.</a:t>
            </a:r>
            <a:endParaRPr sz="2000">
              <a:latin typeface="Calibri"/>
              <a:cs typeface="Calibri"/>
            </a:endParaRPr>
          </a:p>
          <a:p>
            <a:pPr marL="12700">
              <a:lnSpc>
                <a:spcPct val="100000"/>
              </a:lnSpc>
              <a:spcBef>
                <a:spcPts val="1135"/>
              </a:spcBef>
            </a:pPr>
            <a:r>
              <a:rPr sz="2000" spc="-5" dirty="0">
                <a:solidFill>
                  <a:srgbClr val="404040"/>
                </a:solidFill>
                <a:latin typeface="Calibri"/>
                <a:cs typeface="Calibri"/>
              </a:rPr>
              <a:t>On </a:t>
            </a:r>
            <a:r>
              <a:rPr sz="2000" spc="-15" dirty="0">
                <a:solidFill>
                  <a:srgbClr val="404040"/>
                </a:solidFill>
                <a:latin typeface="Calibri"/>
                <a:cs typeface="Calibri"/>
              </a:rPr>
              <a:t>retrouve </a:t>
            </a:r>
            <a:r>
              <a:rPr sz="2000" dirty="0">
                <a:solidFill>
                  <a:srgbClr val="404040"/>
                </a:solidFill>
                <a:latin typeface="Calibri"/>
                <a:cs typeface="Calibri"/>
              </a:rPr>
              <a:t>4 </a:t>
            </a:r>
            <a:r>
              <a:rPr sz="2000" spc="-15" dirty="0">
                <a:solidFill>
                  <a:srgbClr val="404040"/>
                </a:solidFill>
                <a:latin typeface="Calibri"/>
                <a:cs typeface="Calibri"/>
              </a:rPr>
              <a:t>états </a:t>
            </a:r>
            <a:r>
              <a:rPr sz="2000" spc="-5" dirty="0">
                <a:solidFill>
                  <a:srgbClr val="404040"/>
                </a:solidFill>
                <a:latin typeface="Calibri"/>
                <a:cs typeface="Calibri"/>
              </a:rPr>
              <a:t>possibles </a:t>
            </a:r>
            <a:r>
              <a:rPr sz="2000" dirty="0">
                <a:solidFill>
                  <a:srgbClr val="404040"/>
                </a:solidFill>
                <a:latin typeface="Calibri"/>
                <a:cs typeface="Calibri"/>
              </a:rPr>
              <a:t>pour chaque </a:t>
            </a:r>
            <a:r>
              <a:rPr sz="2000" spc="-5" dirty="0">
                <a:solidFill>
                  <a:srgbClr val="404040"/>
                </a:solidFill>
                <a:latin typeface="Calibri"/>
                <a:cs typeface="Calibri"/>
              </a:rPr>
              <a:t>fichier</a:t>
            </a:r>
            <a:r>
              <a:rPr sz="2000" spc="10" dirty="0">
                <a:solidFill>
                  <a:srgbClr val="404040"/>
                </a:solidFill>
                <a:latin typeface="Calibri"/>
                <a:cs typeface="Calibri"/>
              </a:rPr>
              <a:t> </a:t>
            </a:r>
            <a:r>
              <a:rPr sz="2000" dirty="0">
                <a:solidFill>
                  <a:srgbClr val="404040"/>
                </a:solidFill>
                <a:latin typeface="Calibri"/>
                <a:cs typeface="Calibri"/>
              </a:rPr>
              <a:t>:</a:t>
            </a:r>
            <a:endParaRPr sz="2000">
              <a:latin typeface="Calibri"/>
              <a:cs typeface="Calibri"/>
            </a:endParaRPr>
          </a:p>
          <a:p>
            <a:pPr marL="626745" indent="-258445">
              <a:lnSpc>
                <a:spcPct val="100000"/>
              </a:lnSpc>
              <a:spcBef>
                <a:spcPts val="1150"/>
              </a:spcBef>
              <a:buClr>
                <a:srgbClr val="D24717"/>
              </a:buClr>
              <a:buFont typeface="Wingdings"/>
              <a:buChar char=""/>
              <a:tabLst>
                <a:tab pos="627380" algn="l"/>
              </a:tabLst>
            </a:pPr>
            <a:r>
              <a:rPr sz="2000" b="1" spc="-15" dirty="0">
                <a:solidFill>
                  <a:srgbClr val="404040"/>
                </a:solidFill>
                <a:latin typeface="Calibri"/>
                <a:cs typeface="Calibri"/>
              </a:rPr>
              <a:t>untracked </a:t>
            </a:r>
            <a:r>
              <a:rPr sz="2000" dirty="0">
                <a:solidFill>
                  <a:srgbClr val="404040"/>
                </a:solidFill>
                <a:latin typeface="Calibri"/>
                <a:cs typeface="Calibri"/>
              </a:rPr>
              <a:t>: </a:t>
            </a:r>
            <a:r>
              <a:rPr sz="2000" spc="-5" dirty="0">
                <a:solidFill>
                  <a:srgbClr val="404040"/>
                </a:solidFill>
                <a:latin typeface="Calibri"/>
                <a:cs typeface="Calibri"/>
              </a:rPr>
              <a:t>fichier </a:t>
            </a:r>
            <a:r>
              <a:rPr sz="2000" dirty="0">
                <a:solidFill>
                  <a:srgbClr val="404040"/>
                </a:solidFill>
                <a:latin typeface="Calibri"/>
                <a:cs typeface="Calibri"/>
              </a:rPr>
              <a:t>non</a:t>
            </a:r>
            <a:r>
              <a:rPr sz="2000" spc="-10" dirty="0">
                <a:solidFill>
                  <a:srgbClr val="404040"/>
                </a:solidFill>
                <a:latin typeface="Calibri"/>
                <a:cs typeface="Calibri"/>
              </a:rPr>
              <a:t> </a:t>
            </a:r>
            <a:r>
              <a:rPr sz="2000" spc="-5" dirty="0">
                <a:solidFill>
                  <a:srgbClr val="404040"/>
                </a:solidFill>
                <a:latin typeface="Calibri"/>
                <a:cs typeface="Calibri"/>
              </a:rPr>
              <a:t>suivi</a:t>
            </a:r>
            <a:endParaRPr sz="2000">
              <a:latin typeface="Calibri"/>
              <a:cs typeface="Calibri"/>
            </a:endParaRPr>
          </a:p>
          <a:p>
            <a:pPr marL="626745" indent="-258445">
              <a:lnSpc>
                <a:spcPct val="100000"/>
              </a:lnSpc>
              <a:spcBef>
                <a:spcPts val="1165"/>
              </a:spcBef>
              <a:buClr>
                <a:srgbClr val="D24717"/>
              </a:buClr>
              <a:buFont typeface="Wingdings"/>
              <a:buChar char=""/>
              <a:tabLst>
                <a:tab pos="627380" algn="l"/>
              </a:tabLst>
            </a:pPr>
            <a:r>
              <a:rPr sz="2000" b="1" dirty="0">
                <a:solidFill>
                  <a:srgbClr val="404040"/>
                </a:solidFill>
                <a:latin typeface="Calibri"/>
                <a:cs typeface="Calibri"/>
              </a:rPr>
              <a:t>unmodified </a:t>
            </a:r>
            <a:r>
              <a:rPr sz="2000" dirty="0">
                <a:solidFill>
                  <a:srgbClr val="404040"/>
                </a:solidFill>
                <a:latin typeface="Calibri"/>
                <a:cs typeface="Calibri"/>
              </a:rPr>
              <a:t>: fichier non</a:t>
            </a:r>
            <a:r>
              <a:rPr sz="2000" spc="-35" dirty="0">
                <a:solidFill>
                  <a:srgbClr val="404040"/>
                </a:solidFill>
                <a:latin typeface="Calibri"/>
                <a:cs typeface="Calibri"/>
              </a:rPr>
              <a:t> </a:t>
            </a:r>
            <a:r>
              <a:rPr sz="2000" dirty="0">
                <a:solidFill>
                  <a:srgbClr val="404040"/>
                </a:solidFill>
                <a:latin typeface="Calibri"/>
                <a:cs typeface="Calibri"/>
              </a:rPr>
              <a:t>modifié</a:t>
            </a:r>
            <a:endParaRPr sz="2000">
              <a:latin typeface="Calibri"/>
              <a:cs typeface="Calibri"/>
            </a:endParaRPr>
          </a:p>
          <a:p>
            <a:pPr marL="626745" indent="-258445">
              <a:lnSpc>
                <a:spcPct val="100000"/>
              </a:lnSpc>
              <a:spcBef>
                <a:spcPts val="1165"/>
              </a:spcBef>
              <a:buClr>
                <a:srgbClr val="D24717"/>
              </a:buClr>
              <a:buFont typeface="Wingdings"/>
              <a:buChar char=""/>
              <a:tabLst>
                <a:tab pos="627380" algn="l"/>
              </a:tabLst>
            </a:pPr>
            <a:r>
              <a:rPr sz="2000" b="1" dirty="0">
                <a:solidFill>
                  <a:srgbClr val="404040"/>
                </a:solidFill>
                <a:latin typeface="Calibri"/>
                <a:cs typeface="Calibri"/>
              </a:rPr>
              <a:t>modified </a:t>
            </a:r>
            <a:r>
              <a:rPr sz="2000" dirty="0">
                <a:solidFill>
                  <a:srgbClr val="404040"/>
                </a:solidFill>
                <a:latin typeface="Calibri"/>
                <a:cs typeface="Calibri"/>
              </a:rPr>
              <a:t>: </a:t>
            </a:r>
            <a:r>
              <a:rPr sz="2000" spc="-5" dirty="0">
                <a:solidFill>
                  <a:srgbClr val="404040"/>
                </a:solidFill>
                <a:latin typeface="Calibri"/>
                <a:cs typeface="Calibri"/>
              </a:rPr>
              <a:t>fichier</a:t>
            </a:r>
            <a:r>
              <a:rPr sz="2000" spc="-10" dirty="0">
                <a:solidFill>
                  <a:srgbClr val="404040"/>
                </a:solidFill>
                <a:latin typeface="Calibri"/>
                <a:cs typeface="Calibri"/>
              </a:rPr>
              <a:t> </a:t>
            </a:r>
            <a:r>
              <a:rPr sz="2000" spc="-5" dirty="0">
                <a:solidFill>
                  <a:srgbClr val="404040"/>
                </a:solidFill>
                <a:latin typeface="Calibri"/>
                <a:cs typeface="Calibri"/>
              </a:rPr>
              <a:t>modifié</a:t>
            </a:r>
            <a:endParaRPr sz="2000">
              <a:latin typeface="Calibri"/>
              <a:cs typeface="Calibri"/>
            </a:endParaRPr>
          </a:p>
          <a:p>
            <a:pPr marL="626745" indent="-258445">
              <a:lnSpc>
                <a:spcPct val="100000"/>
              </a:lnSpc>
              <a:spcBef>
                <a:spcPts val="1155"/>
              </a:spcBef>
              <a:buClr>
                <a:srgbClr val="D24717"/>
              </a:buClr>
              <a:buFont typeface="Wingdings"/>
              <a:buChar char=""/>
              <a:tabLst>
                <a:tab pos="627380" algn="l"/>
              </a:tabLst>
            </a:pPr>
            <a:r>
              <a:rPr sz="2000" b="1" spc="-15" dirty="0">
                <a:solidFill>
                  <a:srgbClr val="404040"/>
                </a:solidFill>
                <a:latin typeface="Calibri"/>
                <a:cs typeface="Calibri"/>
              </a:rPr>
              <a:t>staged </a:t>
            </a:r>
            <a:r>
              <a:rPr sz="2000" dirty="0">
                <a:solidFill>
                  <a:srgbClr val="404040"/>
                </a:solidFill>
                <a:latin typeface="Calibri"/>
                <a:cs typeface="Calibri"/>
              </a:rPr>
              <a:t>: </a:t>
            </a:r>
            <a:r>
              <a:rPr sz="2000" spc="-5" dirty="0">
                <a:solidFill>
                  <a:srgbClr val="404040"/>
                </a:solidFill>
                <a:latin typeface="Calibri"/>
                <a:cs typeface="Calibri"/>
              </a:rPr>
              <a:t>modification </a:t>
            </a:r>
            <a:r>
              <a:rPr sz="2000" dirty="0">
                <a:solidFill>
                  <a:srgbClr val="404040"/>
                </a:solidFill>
                <a:latin typeface="Calibri"/>
                <a:cs typeface="Calibri"/>
              </a:rPr>
              <a:t>du </a:t>
            </a:r>
            <a:r>
              <a:rPr sz="2000" spc="-5" dirty="0">
                <a:solidFill>
                  <a:srgbClr val="404040"/>
                </a:solidFill>
                <a:latin typeface="Calibri"/>
                <a:cs typeface="Calibri"/>
              </a:rPr>
              <a:t>fichier</a:t>
            </a:r>
            <a:r>
              <a:rPr sz="2000" spc="15" dirty="0">
                <a:solidFill>
                  <a:srgbClr val="404040"/>
                </a:solidFill>
                <a:latin typeface="Calibri"/>
                <a:cs typeface="Calibri"/>
              </a:rPr>
              <a:t> </a:t>
            </a:r>
            <a:r>
              <a:rPr sz="2000" spc="-15" dirty="0">
                <a:solidFill>
                  <a:srgbClr val="404040"/>
                </a:solidFill>
                <a:latin typeface="Calibri"/>
                <a:cs typeface="Calibri"/>
              </a:rPr>
              <a:t>indexée</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479356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907154"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a:t>
            </a:r>
            <a:r>
              <a:rPr spc="-220" dirty="0">
                <a:solidFill>
                  <a:schemeClr val="tx1"/>
                </a:solidFill>
              </a:rPr>
              <a:t> </a:t>
            </a:r>
            <a:r>
              <a:rPr spc="-65" dirty="0">
                <a:solidFill>
                  <a:schemeClr val="tx1"/>
                </a:solidFill>
              </a:rPr>
              <a:t>Installation</a:t>
            </a:r>
          </a:p>
        </p:txBody>
      </p:sp>
      <p:sp>
        <p:nvSpPr>
          <p:cNvPr id="5" name="object 5"/>
          <p:cNvSpPr txBox="1"/>
          <p:nvPr/>
        </p:nvSpPr>
        <p:spPr>
          <a:xfrm>
            <a:off x="810259" y="1268473"/>
            <a:ext cx="6998970" cy="1541448"/>
          </a:xfrm>
          <a:prstGeom prst="rect">
            <a:avLst/>
          </a:prstGeom>
        </p:spPr>
        <p:txBody>
          <a:bodyPr vert="horz" wrap="square" lIns="0" tIns="129540" rIns="0" bIns="0" rtlCol="0">
            <a:spAutoFit/>
          </a:bodyPr>
          <a:lstStyle/>
          <a:p>
            <a:pPr marL="270510" indent="-258445">
              <a:lnSpc>
                <a:spcPct val="100000"/>
              </a:lnSpc>
              <a:spcBef>
                <a:spcPts val="925"/>
              </a:spcBef>
              <a:buClr>
                <a:srgbClr val="D24717"/>
              </a:buClr>
              <a:buFont typeface="Wingdings"/>
              <a:buChar char=""/>
              <a:tabLst>
                <a:tab pos="271145" algn="l"/>
              </a:tabLst>
            </a:pPr>
            <a:r>
              <a:rPr sz="2000" spc="-5" dirty="0">
                <a:solidFill>
                  <a:srgbClr val="404040"/>
                </a:solidFill>
                <a:latin typeface="Calibri"/>
                <a:cs typeface="Calibri"/>
              </a:rPr>
              <a:t>Windows</a:t>
            </a:r>
            <a:endParaRPr sz="2000" dirty="0">
              <a:latin typeface="Calibri"/>
              <a:cs typeface="Calibri"/>
            </a:endParaRPr>
          </a:p>
          <a:p>
            <a:pPr marL="375285">
              <a:lnSpc>
                <a:spcPct val="100000"/>
              </a:lnSpc>
              <a:spcBef>
                <a:spcPts val="925"/>
              </a:spcBef>
            </a:pPr>
            <a:r>
              <a:rPr sz="2000" spc="-5" dirty="0">
                <a:solidFill>
                  <a:srgbClr val="404040"/>
                </a:solidFill>
                <a:latin typeface="Calibri"/>
                <a:cs typeface="Calibri"/>
              </a:rPr>
              <a:t>https://git-for-windows.github.io</a:t>
            </a:r>
            <a:endParaRPr sz="2000" dirty="0">
              <a:latin typeface="Calibri"/>
              <a:cs typeface="Calibri"/>
            </a:endParaRPr>
          </a:p>
          <a:p>
            <a:pPr marL="375285">
              <a:lnSpc>
                <a:spcPts val="2160"/>
              </a:lnSpc>
              <a:spcBef>
                <a:spcPts val="910"/>
              </a:spcBef>
            </a:pPr>
            <a:r>
              <a:rPr sz="2000" dirty="0">
                <a:solidFill>
                  <a:srgbClr val="404040"/>
                </a:solidFill>
                <a:latin typeface="Calibri"/>
                <a:cs typeface="Calibri"/>
              </a:rPr>
              <a:t>(penser à </a:t>
            </a:r>
            <a:r>
              <a:rPr sz="2000" spc="-5" dirty="0">
                <a:solidFill>
                  <a:srgbClr val="404040"/>
                </a:solidFill>
                <a:latin typeface="Calibri"/>
                <a:cs typeface="Calibri"/>
              </a:rPr>
              <a:t>ajouter Git </a:t>
            </a:r>
            <a:r>
              <a:rPr sz="2000" dirty="0">
                <a:solidFill>
                  <a:srgbClr val="404040"/>
                </a:solidFill>
                <a:latin typeface="Calibri"/>
                <a:cs typeface="Calibri"/>
              </a:rPr>
              <a:t>au </a:t>
            </a:r>
            <a:r>
              <a:rPr sz="2000" spc="-75" dirty="0">
                <a:solidFill>
                  <a:srgbClr val="404040"/>
                </a:solidFill>
                <a:latin typeface="Calibri"/>
                <a:cs typeface="Calibri"/>
              </a:rPr>
              <a:t>PATH </a:t>
            </a:r>
            <a:r>
              <a:rPr sz="2000" dirty="0">
                <a:solidFill>
                  <a:srgbClr val="404040"/>
                </a:solidFill>
                <a:latin typeface="Calibri"/>
                <a:cs typeface="Calibri"/>
              </a:rPr>
              <a:t>pour </a:t>
            </a:r>
            <a:r>
              <a:rPr sz="2000" spc="-10" dirty="0">
                <a:solidFill>
                  <a:srgbClr val="404040"/>
                </a:solidFill>
                <a:latin typeface="Calibri"/>
                <a:cs typeface="Calibri"/>
              </a:rPr>
              <a:t>pouvoir </a:t>
            </a:r>
            <a:r>
              <a:rPr sz="2000" spc="-40" dirty="0">
                <a:solidFill>
                  <a:srgbClr val="404040"/>
                </a:solidFill>
                <a:latin typeface="Calibri"/>
                <a:cs typeface="Calibri"/>
              </a:rPr>
              <a:t>s’en </a:t>
            </a:r>
            <a:r>
              <a:rPr sz="2000" dirty="0">
                <a:solidFill>
                  <a:srgbClr val="404040"/>
                </a:solidFill>
                <a:latin typeface="Calibri"/>
                <a:cs typeface="Calibri"/>
              </a:rPr>
              <a:t>servir </a:t>
            </a:r>
            <a:r>
              <a:rPr sz="2000" spc="-5" dirty="0">
                <a:solidFill>
                  <a:srgbClr val="404040"/>
                </a:solidFill>
                <a:latin typeface="Calibri"/>
                <a:cs typeface="Calibri"/>
              </a:rPr>
              <a:t>sous</a:t>
            </a:r>
            <a:r>
              <a:rPr sz="2000" spc="80" dirty="0">
                <a:solidFill>
                  <a:srgbClr val="404040"/>
                </a:solidFill>
                <a:latin typeface="Calibri"/>
                <a:cs typeface="Calibri"/>
              </a:rPr>
              <a:t> </a:t>
            </a:r>
            <a:r>
              <a:rPr sz="2000" dirty="0">
                <a:solidFill>
                  <a:srgbClr val="404040"/>
                </a:solidFill>
                <a:latin typeface="Calibri"/>
                <a:cs typeface="Calibri"/>
              </a:rPr>
              <a:t>DOS,</a:t>
            </a:r>
            <a:endParaRPr sz="2000" dirty="0">
              <a:latin typeface="Calibri"/>
              <a:cs typeface="Calibri"/>
            </a:endParaRPr>
          </a:p>
          <a:p>
            <a:pPr marL="375285">
              <a:lnSpc>
                <a:spcPts val="2160"/>
              </a:lnSpc>
            </a:pPr>
            <a:r>
              <a:rPr sz="2000" spc="-10" dirty="0">
                <a:solidFill>
                  <a:srgbClr val="404040"/>
                </a:solidFill>
                <a:latin typeface="Calibri"/>
                <a:cs typeface="Calibri"/>
              </a:rPr>
              <a:t>valeur </a:t>
            </a:r>
            <a:r>
              <a:rPr sz="2000" dirty="0">
                <a:solidFill>
                  <a:srgbClr val="404040"/>
                </a:solidFill>
                <a:latin typeface="Calibri"/>
                <a:cs typeface="Calibri"/>
              </a:rPr>
              <a:t>par </a:t>
            </a:r>
            <a:r>
              <a:rPr sz="2000" spc="-10" dirty="0">
                <a:solidFill>
                  <a:srgbClr val="404040"/>
                </a:solidFill>
                <a:latin typeface="Calibri"/>
                <a:cs typeface="Calibri"/>
              </a:rPr>
              <a:t>défaut </a:t>
            </a:r>
            <a:r>
              <a:rPr sz="2000" spc="-5" dirty="0">
                <a:solidFill>
                  <a:srgbClr val="404040"/>
                </a:solidFill>
                <a:latin typeface="Calibri"/>
                <a:cs typeface="Calibri"/>
              </a:rPr>
              <a:t>dans </a:t>
            </a:r>
            <a:r>
              <a:rPr sz="2000" dirty="0">
                <a:solidFill>
                  <a:srgbClr val="404040"/>
                </a:solidFill>
                <a:latin typeface="Calibri"/>
                <a:cs typeface="Calibri"/>
              </a:rPr>
              <a:t>le </a:t>
            </a:r>
            <a:r>
              <a:rPr sz="2000" spc="-5" dirty="0">
                <a:solidFill>
                  <a:srgbClr val="404040"/>
                </a:solidFill>
                <a:latin typeface="Calibri"/>
                <a:cs typeface="Calibri"/>
              </a:rPr>
              <a:t>dernier</a:t>
            </a:r>
            <a:r>
              <a:rPr sz="2000" spc="-10" dirty="0">
                <a:solidFill>
                  <a:srgbClr val="404040"/>
                </a:solidFill>
                <a:latin typeface="Calibri"/>
                <a:cs typeface="Calibri"/>
              </a:rPr>
              <a:t> installateur)</a:t>
            </a:r>
            <a:endParaRPr sz="2000" dirty="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61433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5" y="681286"/>
            <a:ext cx="2701925" cy="568166"/>
          </a:xfrm>
          <a:prstGeom prst="rect">
            <a:avLst/>
          </a:prstGeom>
        </p:spPr>
        <p:txBody>
          <a:bodyPr vert="horz" wrap="square" lIns="0" tIns="12700" rIns="0" bIns="0" rtlCol="0">
            <a:spAutoFit/>
          </a:bodyPr>
          <a:lstStyle/>
          <a:p>
            <a:pPr marL="12700">
              <a:lnSpc>
                <a:spcPct val="100000"/>
              </a:lnSpc>
              <a:spcBef>
                <a:spcPts val="100"/>
              </a:spcBef>
            </a:pPr>
            <a:r>
              <a:rPr spc="-95" dirty="0">
                <a:solidFill>
                  <a:schemeClr val="tx1"/>
                </a:solidFill>
              </a:rPr>
              <a:t>SourceTree</a:t>
            </a:r>
          </a:p>
        </p:txBody>
      </p:sp>
      <p:sp>
        <p:nvSpPr>
          <p:cNvPr id="5" name="object 5"/>
          <p:cNvSpPr txBox="1"/>
          <p:nvPr/>
        </p:nvSpPr>
        <p:spPr>
          <a:xfrm>
            <a:off x="902004" y="1352857"/>
            <a:ext cx="5307330" cy="652102"/>
          </a:xfrm>
          <a:prstGeom prst="rect">
            <a:avLst/>
          </a:prstGeom>
        </p:spPr>
        <p:txBody>
          <a:bodyPr vert="horz" wrap="square" lIns="0" tIns="41275" rIns="0" bIns="0" rtlCol="0">
            <a:spAutoFit/>
          </a:bodyPr>
          <a:lstStyle/>
          <a:p>
            <a:pPr marL="12700">
              <a:lnSpc>
                <a:spcPct val="100000"/>
              </a:lnSpc>
              <a:spcBef>
                <a:spcPts val="325"/>
              </a:spcBef>
            </a:pPr>
            <a:r>
              <a:rPr sz="2000" spc="-5" dirty="0">
                <a:solidFill>
                  <a:srgbClr val="404040"/>
                </a:solidFill>
                <a:latin typeface="Calibri"/>
                <a:cs typeface="Calibri"/>
              </a:rPr>
              <a:t>Logiciel OpenSource </a:t>
            </a:r>
            <a:r>
              <a:rPr sz="2000" dirty="0">
                <a:solidFill>
                  <a:srgbClr val="404040"/>
                </a:solidFill>
                <a:latin typeface="Calibri"/>
                <a:cs typeface="Calibri"/>
              </a:rPr>
              <a:t>pour aider à </a:t>
            </a:r>
            <a:r>
              <a:rPr sz="2000" spc="-5" dirty="0">
                <a:solidFill>
                  <a:srgbClr val="404040"/>
                </a:solidFill>
                <a:latin typeface="Calibri"/>
                <a:cs typeface="Calibri"/>
              </a:rPr>
              <a:t>l'utilisation de</a:t>
            </a:r>
            <a:r>
              <a:rPr sz="2000" spc="5" dirty="0">
                <a:solidFill>
                  <a:srgbClr val="404040"/>
                </a:solidFill>
                <a:latin typeface="Calibri"/>
                <a:cs typeface="Calibri"/>
              </a:rPr>
              <a:t> </a:t>
            </a:r>
            <a:r>
              <a:rPr sz="2000" spc="-5" dirty="0">
                <a:solidFill>
                  <a:srgbClr val="404040"/>
                </a:solidFill>
                <a:latin typeface="Calibri"/>
                <a:cs typeface="Calibri"/>
              </a:rPr>
              <a:t>Git</a:t>
            </a:r>
            <a:endParaRPr sz="2000">
              <a:latin typeface="Calibri"/>
              <a:cs typeface="Calibri"/>
            </a:endParaRPr>
          </a:p>
          <a:p>
            <a:pPr marL="304800" indent="-183515">
              <a:lnSpc>
                <a:spcPct val="100000"/>
              </a:lnSpc>
              <a:spcBef>
                <a:spcPts val="200"/>
              </a:spcBef>
              <a:buClr>
                <a:srgbClr val="D24717"/>
              </a:buClr>
              <a:buChar char="◦"/>
              <a:tabLst>
                <a:tab pos="305435" algn="l"/>
              </a:tabLst>
            </a:pPr>
            <a:r>
              <a:rPr sz="1800" u="heavy" spc="-15" dirty="0">
                <a:solidFill>
                  <a:srgbClr val="CC9900"/>
                </a:solidFill>
                <a:uFill>
                  <a:solidFill>
                    <a:srgbClr val="CC9900"/>
                  </a:solidFill>
                </a:uFill>
                <a:latin typeface="Calibri"/>
                <a:cs typeface="Calibri"/>
                <a:hlinkClick r:id="rId2"/>
              </a:rPr>
              <a:t>https://www.sourcetreeapp.com/</a:t>
            </a:r>
            <a:endParaRPr sz="1800">
              <a:latin typeface="Calibri"/>
              <a:cs typeface="Calibri"/>
            </a:endParaRPr>
          </a:p>
        </p:txBody>
      </p:sp>
      <p:sp>
        <p:nvSpPr>
          <p:cNvPr id="6" name="object 6"/>
          <p:cNvSpPr/>
          <p:nvPr/>
        </p:nvSpPr>
        <p:spPr>
          <a:xfrm>
            <a:off x="1757172" y="1947671"/>
            <a:ext cx="5675376" cy="267576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563611" y="214883"/>
            <a:ext cx="1161288" cy="36461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2460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50308"/>
            <a:ext cx="9144000" cy="50483"/>
          </a:xfrm>
          <a:custGeom>
            <a:avLst/>
            <a:gdLst/>
            <a:ahLst/>
            <a:cxnLst/>
            <a:rect l="l" t="t" r="r" b="b"/>
            <a:pathLst>
              <a:path w="9144000" h="67310">
                <a:moveTo>
                  <a:pt x="0" y="67055"/>
                </a:moveTo>
                <a:lnTo>
                  <a:pt x="9144000" y="67055"/>
                </a:lnTo>
                <a:lnTo>
                  <a:pt x="9144000" y="0"/>
                </a:lnTo>
                <a:lnTo>
                  <a:pt x="0" y="0"/>
                </a:lnTo>
                <a:lnTo>
                  <a:pt x="0" y="67055"/>
                </a:lnTo>
                <a:close/>
              </a:path>
            </a:pathLst>
          </a:custGeom>
          <a:solidFill>
            <a:srgbClr val="D24717"/>
          </a:solidFill>
        </p:spPr>
        <p:txBody>
          <a:bodyPr wrap="square" lIns="0" tIns="0" rIns="0" bIns="0" rtlCol="0"/>
          <a:lstStyle/>
          <a:p>
            <a:endParaRPr/>
          </a:p>
        </p:txBody>
      </p:sp>
      <p:sp>
        <p:nvSpPr>
          <p:cNvPr id="3" name="object 3"/>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902004" y="681286"/>
            <a:ext cx="3698240"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a:t>
            </a:r>
            <a:r>
              <a:rPr spc="-229" dirty="0">
                <a:solidFill>
                  <a:schemeClr val="tx1"/>
                </a:solidFill>
              </a:rPr>
              <a:t> </a:t>
            </a:r>
            <a:r>
              <a:rPr spc="-55" dirty="0">
                <a:solidFill>
                  <a:schemeClr val="tx1"/>
                </a:solidFill>
              </a:rPr>
              <a:t>Utilisation</a:t>
            </a:r>
          </a:p>
        </p:txBody>
      </p:sp>
      <p:sp>
        <p:nvSpPr>
          <p:cNvPr id="5" name="object 5"/>
          <p:cNvSpPr txBox="1"/>
          <p:nvPr/>
        </p:nvSpPr>
        <p:spPr>
          <a:xfrm>
            <a:off x="810260" y="1603676"/>
            <a:ext cx="6325235" cy="1853713"/>
          </a:xfrm>
          <a:prstGeom prst="rect">
            <a:avLst/>
          </a:prstGeom>
        </p:spPr>
        <p:txBody>
          <a:bodyPr vert="horz" wrap="square" lIns="0" tIns="159385" rIns="0" bIns="0" rtlCol="0">
            <a:spAutoFit/>
          </a:bodyPr>
          <a:lstStyle/>
          <a:p>
            <a:pPr marL="270510" indent="-258445">
              <a:lnSpc>
                <a:spcPct val="100000"/>
              </a:lnSpc>
              <a:spcBef>
                <a:spcPts val="1255"/>
              </a:spcBef>
              <a:buClr>
                <a:srgbClr val="D24717"/>
              </a:buClr>
              <a:buFont typeface="Wingdings"/>
              <a:buChar char=""/>
              <a:tabLst>
                <a:tab pos="271145" algn="l"/>
              </a:tabLst>
            </a:pPr>
            <a:r>
              <a:rPr sz="2000" dirty="0">
                <a:solidFill>
                  <a:srgbClr val="404040"/>
                </a:solidFill>
                <a:latin typeface="Calibri"/>
                <a:cs typeface="Calibri"/>
              </a:rPr>
              <a:t>git : </a:t>
            </a:r>
            <a:r>
              <a:rPr sz="2000" spc="-5" dirty="0">
                <a:solidFill>
                  <a:srgbClr val="404040"/>
                </a:solidFill>
                <a:latin typeface="Calibri"/>
                <a:cs typeface="Calibri"/>
              </a:rPr>
              <a:t>outil </a:t>
            </a:r>
            <a:r>
              <a:rPr sz="2000" spc="-10" dirty="0">
                <a:solidFill>
                  <a:srgbClr val="404040"/>
                </a:solidFill>
                <a:latin typeface="Calibri"/>
                <a:cs typeface="Calibri"/>
              </a:rPr>
              <a:t>fonctionnant </a:t>
            </a:r>
            <a:r>
              <a:rPr sz="2000" dirty="0">
                <a:solidFill>
                  <a:srgbClr val="404040"/>
                </a:solidFill>
                <a:latin typeface="Calibri"/>
                <a:cs typeface="Calibri"/>
              </a:rPr>
              <a:t>en ligne </a:t>
            </a:r>
            <a:r>
              <a:rPr sz="2000" spc="5" dirty="0">
                <a:solidFill>
                  <a:srgbClr val="404040"/>
                </a:solidFill>
                <a:latin typeface="Calibri"/>
                <a:cs typeface="Calibri"/>
              </a:rPr>
              <a:t>de</a:t>
            </a:r>
            <a:r>
              <a:rPr sz="2000" spc="-45" dirty="0">
                <a:solidFill>
                  <a:srgbClr val="404040"/>
                </a:solidFill>
                <a:latin typeface="Calibri"/>
                <a:cs typeface="Calibri"/>
              </a:rPr>
              <a:t> </a:t>
            </a:r>
            <a:r>
              <a:rPr sz="2000" spc="-5" dirty="0">
                <a:solidFill>
                  <a:srgbClr val="404040"/>
                </a:solidFill>
                <a:latin typeface="Calibri"/>
                <a:cs typeface="Calibri"/>
              </a:rPr>
              <a:t>commande</a:t>
            </a:r>
            <a:endParaRPr sz="2000">
              <a:latin typeface="Calibri"/>
              <a:cs typeface="Calibri"/>
            </a:endParaRPr>
          </a:p>
          <a:p>
            <a:pPr marL="270510" indent="-258445">
              <a:lnSpc>
                <a:spcPct val="100000"/>
              </a:lnSpc>
              <a:spcBef>
                <a:spcPts val="1155"/>
              </a:spcBef>
              <a:buClr>
                <a:srgbClr val="D24717"/>
              </a:buClr>
              <a:buFont typeface="Wingdings"/>
              <a:buChar char=""/>
              <a:tabLst>
                <a:tab pos="271145" algn="l"/>
              </a:tabLst>
            </a:pPr>
            <a:r>
              <a:rPr sz="2000" spc="-5" dirty="0">
                <a:solidFill>
                  <a:srgbClr val="404040"/>
                </a:solidFill>
                <a:latin typeface="Calibri"/>
                <a:cs typeface="Calibri"/>
              </a:rPr>
              <a:t>La commande </a:t>
            </a:r>
            <a:r>
              <a:rPr sz="2000" spc="-20" dirty="0">
                <a:solidFill>
                  <a:srgbClr val="404040"/>
                </a:solidFill>
                <a:latin typeface="Calibri"/>
                <a:cs typeface="Calibri"/>
              </a:rPr>
              <a:t>s’appelle</a:t>
            </a:r>
            <a:r>
              <a:rPr sz="2000" spc="-15" dirty="0">
                <a:solidFill>
                  <a:srgbClr val="404040"/>
                </a:solidFill>
                <a:latin typeface="Calibri"/>
                <a:cs typeface="Calibri"/>
              </a:rPr>
              <a:t> </a:t>
            </a:r>
            <a:r>
              <a:rPr sz="2000" dirty="0">
                <a:solidFill>
                  <a:srgbClr val="404040"/>
                </a:solidFill>
                <a:latin typeface="Calibri"/>
                <a:cs typeface="Calibri"/>
              </a:rPr>
              <a:t>git</a:t>
            </a:r>
            <a:endParaRPr sz="2000">
              <a:latin typeface="Calibri"/>
              <a:cs typeface="Calibri"/>
            </a:endParaRPr>
          </a:p>
          <a:p>
            <a:pPr marL="927100">
              <a:lnSpc>
                <a:spcPct val="100000"/>
              </a:lnSpc>
              <a:spcBef>
                <a:spcPts val="1165"/>
              </a:spcBef>
            </a:pPr>
            <a:r>
              <a:rPr sz="2000" dirty="0">
                <a:solidFill>
                  <a:srgbClr val="404040"/>
                </a:solidFill>
                <a:latin typeface="Calibri"/>
                <a:cs typeface="Calibri"/>
              </a:rPr>
              <a:t>git </a:t>
            </a:r>
            <a:r>
              <a:rPr sz="2000" spc="-5" dirty="0">
                <a:solidFill>
                  <a:srgbClr val="404040"/>
                </a:solidFill>
                <a:latin typeface="Calibri"/>
                <a:cs typeface="Calibri"/>
              </a:rPr>
              <a:t>&lt;commande&gt;</a:t>
            </a:r>
            <a:r>
              <a:rPr sz="2000" spc="-15" dirty="0">
                <a:solidFill>
                  <a:srgbClr val="404040"/>
                </a:solidFill>
                <a:latin typeface="Calibri"/>
                <a:cs typeface="Calibri"/>
              </a:rPr>
              <a:t> </a:t>
            </a:r>
            <a:r>
              <a:rPr sz="2000" spc="-5" dirty="0">
                <a:solidFill>
                  <a:srgbClr val="404040"/>
                </a:solidFill>
                <a:latin typeface="Calibri"/>
                <a:cs typeface="Calibri"/>
              </a:rPr>
              <a:t>&lt;arguments&gt;</a:t>
            </a:r>
            <a:endParaRPr sz="2000">
              <a:latin typeface="Calibri"/>
              <a:cs typeface="Calibri"/>
            </a:endParaRPr>
          </a:p>
          <a:p>
            <a:pPr marL="270510" indent="-258445">
              <a:lnSpc>
                <a:spcPct val="100000"/>
              </a:lnSpc>
              <a:spcBef>
                <a:spcPts val="1160"/>
              </a:spcBef>
              <a:buClr>
                <a:srgbClr val="D24717"/>
              </a:buClr>
              <a:buFont typeface="Wingdings"/>
              <a:buChar char=""/>
              <a:tabLst>
                <a:tab pos="271145" algn="l"/>
              </a:tabLst>
            </a:pPr>
            <a:r>
              <a:rPr sz="2000" spc="-5" dirty="0">
                <a:solidFill>
                  <a:srgbClr val="404040"/>
                </a:solidFill>
                <a:latin typeface="Calibri"/>
                <a:cs typeface="Calibri"/>
              </a:rPr>
              <a:t>Elle </a:t>
            </a:r>
            <a:r>
              <a:rPr sz="2000" spc="-10" dirty="0">
                <a:solidFill>
                  <a:srgbClr val="404040"/>
                </a:solidFill>
                <a:latin typeface="Calibri"/>
                <a:cs typeface="Calibri"/>
              </a:rPr>
              <a:t>est </a:t>
            </a:r>
            <a:r>
              <a:rPr sz="2000" spc="-5" dirty="0">
                <a:solidFill>
                  <a:srgbClr val="404040"/>
                </a:solidFill>
                <a:latin typeface="Calibri"/>
                <a:cs typeface="Calibri"/>
              </a:rPr>
              <a:t>utilisable depuis </a:t>
            </a:r>
            <a:r>
              <a:rPr sz="2000" dirty="0">
                <a:solidFill>
                  <a:srgbClr val="404040"/>
                </a:solidFill>
                <a:latin typeface="Calibri"/>
                <a:cs typeface="Calibri"/>
              </a:rPr>
              <a:t>un </a:t>
            </a:r>
            <a:r>
              <a:rPr sz="2000" spc="-5" dirty="0">
                <a:solidFill>
                  <a:srgbClr val="404040"/>
                </a:solidFill>
                <a:latin typeface="Calibri"/>
                <a:cs typeface="Calibri"/>
              </a:rPr>
              <a:t>terminal </a:t>
            </a:r>
            <a:r>
              <a:rPr sz="2000" dirty="0">
                <a:solidFill>
                  <a:srgbClr val="404040"/>
                </a:solidFill>
                <a:latin typeface="Calibri"/>
                <a:cs typeface="Calibri"/>
              </a:rPr>
              <a:t>ou une </a:t>
            </a:r>
            <a:r>
              <a:rPr sz="2000" spc="-5" dirty="0">
                <a:solidFill>
                  <a:srgbClr val="404040"/>
                </a:solidFill>
                <a:latin typeface="Calibri"/>
                <a:cs typeface="Calibri"/>
              </a:rPr>
              <a:t>console</a:t>
            </a:r>
            <a:r>
              <a:rPr sz="2000" spc="25" dirty="0">
                <a:solidFill>
                  <a:srgbClr val="404040"/>
                </a:solidFill>
                <a:latin typeface="Calibri"/>
                <a:cs typeface="Calibri"/>
              </a:rPr>
              <a:t> </a:t>
            </a:r>
            <a:r>
              <a:rPr sz="2000" dirty="0">
                <a:solidFill>
                  <a:srgbClr val="404040"/>
                </a:solidFill>
                <a:latin typeface="Calibri"/>
                <a:cs typeface="Calibri"/>
              </a:rPr>
              <a:t>(shell)</a:t>
            </a:r>
            <a:endParaRPr sz="2000">
              <a:latin typeface="Calibri"/>
              <a:cs typeface="Calibri"/>
            </a:endParaRPr>
          </a:p>
        </p:txBody>
      </p:sp>
      <p:sp>
        <p:nvSpPr>
          <p:cNvPr id="6" name="object 6"/>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24836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97112" y="4775453"/>
            <a:ext cx="247015" cy="0"/>
          </a:xfrm>
          <a:custGeom>
            <a:avLst/>
            <a:gdLst/>
            <a:ahLst/>
            <a:cxnLst/>
            <a:rect l="l" t="t" r="r" b="b"/>
            <a:pathLst>
              <a:path w="247015">
                <a:moveTo>
                  <a:pt x="0" y="0"/>
                </a:moveTo>
                <a:lnTo>
                  <a:pt x="246888" y="0"/>
                </a:lnTo>
              </a:path>
            </a:pathLst>
          </a:custGeom>
          <a:ln w="67056">
            <a:solidFill>
              <a:srgbClr val="D24717"/>
            </a:solidFill>
          </a:ln>
        </p:spPr>
        <p:txBody>
          <a:bodyPr wrap="square" lIns="0" tIns="0" rIns="0" bIns="0" rtlCol="0"/>
          <a:lstStyle/>
          <a:p>
            <a:endParaRPr/>
          </a:p>
        </p:txBody>
      </p:sp>
      <p:sp>
        <p:nvSpPr>
          <p:cNvPr id="3" name="object 3"/>
          <p:cNvSpPr/>
          <p:nvPr/>
        </p:nvSpPr>
        <p:spPr>
          <a:xfrm>
            <a:off x="0" y="4775453"/>
            <a:ext cx="668020" cy="0"/>
          </a:xfrm>
          <a:custGeom>
            <a:avLst/>
            <a:gdLst/>
            <a:ahLst/>
            <a:cxnLst/>
            <a:rect l="l" t="t" r="r" b="b"/>
            <a:pathLst>
              <a:path w="668020">
                <a:moveTo>
                  <a:pt x="0" y="0"/>
                </a:moveTo>
                <a:lnTo>
                  <a:pt x="667512" y="0"/>
                </a:lnTo>
              </a:path>
            </a:pathLst>
          </a:custGeom>
          <a:ln w="67056">
            <a:solidFill>
              <a:srgbClr val="D24717"/>
            </a:solidFill>
          </a:ln>
        </p:spPr>
        <p:txBody>
          <a:bodyPr wrap="square" lIns="0" tIns="0" rIns="0" bIns="0" rtlCol="0"/>
          <a:lstStyle/>
          <a:p>
            <a:endParaRPr/>
          </a:p>
        </p:txBody>
      </p:sp>
      <p:sp>
        <p:nvSpPr>
          <p:cNvPr id="4" name="object 4"/>
          <p:cNvSpPr/>
          <p:nvPr/>
        </p:nvSpPr>
        <p:spPr>
          <a:xfrm>
            <a:off x="894588" y="1303020"/>
            <a:ext cx="7475220" cy="0"/>
          </a:xfrm>
          <a:custGeom>
            <a:avLst/>
            <a:gdLst/>
            <a:ahLst/>
            <a:cxnLst/>
            <a:rect l="l" t="t" r="r" b="b"/>
            <a:pathLst>
              <a:path w="7475220">
                <a:moveTo>
                  <a:pt x="0" y="0"/>
                </a:moveTo>
                <a:lnTo>
                  <a:pt x="7475219"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902004" y="681286"/>
            <a:ext cx="3698240" cy="568166"/>
          </a:xfrm>
          <a:prstGeom prst="rect">
            <a:avLst/>
          </a:prstGeom>
        </p:spPr>
        <p:txBody>
          <a:bodyPr vert="horz" wrap="square" lIns="0" tIns="12700" rIns="0" bIns="0" rtlCol="0">
            <a:spAutoFit/>
          </a:bodyPr>
          <a:lstStyle/>
          <a:p>
            <a:pPr marL="12700">
              <a:lnSpc>
                <a:spcPct val="100000"/>
              </a:lnSpc>
              <a:spcBef>
                <a:spcPts val="100"/>
              </a:spcBef>
            </a:pPr>
            <a:r>
              <a:rPr spc="-40" dirty="0">
                <a:solidFill>
                  <a:schemeClr val="tx1"/>
                </a:solidFill>
              </a:rPr>
              <a:t>Git </a:t>
            </a:r>
            <a:r>
              <a:rPr dirty="0">
                <a:solidFill>
                  <a:schemeClr val="tx1"/>
                </a:solidFill>
              </a:rPr>
              <a:t>–</a:t>
            </a:r>
            <a:r>
              <a:rPr spc="-229" dirty="0">
                <a:solidFill>
                  <a:schemeClr val="tx1"/>
                </a:solidFill>
              </a:rPr>
              <a:t> </a:t>
            </a:r>
            <a:r>
              <a:rPr spc="-55" dirty="0">
                <a:solidFill>
                  <a:schemeClr val="tx1"/>
                </a:solidFill>
              </a:rPr>
              <a:t>Utilisation</a:t>
            </a:r>
          </a:p>
        </p:txBody>
      </p:sp>
      <p:sp>
        <p:nvSpPr>
          <p:cNvPr id="6" name="object 6"/>
          <p:cNvSpPr txBox="1"/>
          <p:nvPr/>
        </p:nvSpPr>
        <p:spPr>
          <a:xfrm>
            <a:off x="3478657" y="4941189"/>
            <a:ext cx="4839970" cy="128240"/>
          </a:xfrm>
          <a:prstGeom prst="rect">
            <a:avLst/>
          </a:prstGeom>
        </p:spPr>
        <p:txBody>
          <a:bodyPr vert="horz" wrap="square" lIns="0" tIns="0" rIns="0" bIns="0" rtlCol="0">
            <a:spAutoFit/>
          </a:bodyPr>
          <a:lstStyle/>
          <a:p>
            <a:pPr>
              <a:lnSpc>
                <a:spcPts val="1000"/>
              </a:lnSpc>
              <a:tabLst>
                <a:tab pos="4633595" algn="l"/>
              </a:tabLst>
            </a:pPr>
            <a:r>
              <a:rPr sz="1350" baseline="3086" dirty="0">
                <a:solidFill>
                  <a:srgbClr val="FFFFFF"/>
                </a:solidFill>
                <a:latin typeface="Calibri"/>
                <a:cs typeface="Calibri"/>
              </a:rPr>
              <a:t>U</a:t>
            </a:r>
            <a:r>
              <a:rPr sz="1350" spc="-15" baseline="3086" dirty="0">
                <a:solidFill>
                  <a:srgbClr val="FFFFFF"/>
                </a:solidFill>
                <a:latin typeface="Calibri"/>
                <a:cs typeface="Calibri"/>
              </a:rPr>
              <a:t>S</a:t>
            </a:r>
            <a:r>
              <a:rPr sz="1350" baseline="3086" dirty="0">
                <a:solidFill>
                  <a:srgbClr val="FFFFFF"/>
                </a:solidFill>
                <a:latin typeface="Calibri"/>
                <a:cs typeface="Calibri"/>
              </a:rPr>
              <a:t>I</a:t>
            </a:r>
            <a:r>
              <a:rPr sz="1350" spc="-7" baseline="3086" dirty="0">
                <a:solidFill>
                  <a:srgbClr val="FFFFFF"/>
                </a:solidFill>
                <a:latin typeface="Calibri"/>
                <a:cs typeface="Calibri"/>
              </a:rPr>
              <a:t>N</a:t>
            </a:r>
            <a:r>
              <a:rPr sz="1350" baseline="3086" dirty="0">
                <a:solidFill>
                  <a:srgbClr val="FFFFFF"/>
                </a:solidFill>
                <a:latin typeface="Calibri"/>
                <a:cs typeface="Calibri"/>
              </a:rPr>
              <a:t>E</a:t>
            </a:r>
            <a:r>
              <a:rPr sz="1350" spc="-15" baseline="3086" dirty="0">
                <a:solidFill>
                  <a:srgbClr val="FFFFFF"/>
                </a:solidFill>
                <a:latin typeface="Calibri"/>
                <a:cs typeface="Calibri"/>
              </a:rPr>
              <a:t> </a:t>
            </a:r>
            <a:r>
              <a:rPr sz="1350" spc="7" baseline="3086" dirty="0">
                <a:solidFill>
                  <a:srgbClr val="FFFFFF"/>
                </a:solidFill>
                <a:latin typeface="Calibri"/>
                <a:cs typeface="Calibri"/>
              </a:rPr>
              <a:t>L</a:t>
            </a:r>
            <a:r>
              <a:rPr sz="1350" baseline="3086" dirty="0">
                <a:solidFill>
                  <a:srgbClr val="FFFFFF"/>
                </a:solidFill>
                <a:latin typeface="Calibri"/>
                <a:cs typeface="Calibri"/>
              </a:rPr>
              <a:t>O</a:t>
            </a:r>
            <a:r>
              <a:rPr sz="1350" spc="-7" baseline="3086" dirty="0">
                <a:solidFill>
                  <a:srgbClr val="FFFFFF"/>
                </a:solidFill>
                <a:latin typeface="Calibri"/>
                <a:cs typeface="Calibri"/>
              </a:rPr>
              <a:t>G</a:t>
            </a:r>
            <a:r>
              <a:rPr sz="1350" baseline="3086" dirty="0">
                <a:solidFill>
                  <a:srgbClr val="FFFFFF"/>
                </a:solidFill>
                <a:latin typeface="Calibri"/>
                <a:cs typeface="Calibri"/>
              </a:rPr>
              <a:t>ICIE</a:t>
            </a:r>
            <a:r>
              <a:rPr sz="1350" spc="7" baseline="3086" dirty="0">
                <a:solidFill>
                  <a:srgbClr val="FFFFFF"/>
                </a:solidFill>
                <a:latin typeface="Calibri"/>
                <a:cs typeface="Calibri"/>
              </a:rPr>
              <a:t>L</a:t>
            </a:r>
            <a:r>
              <a:rPr sz="1350" spc="-15" baseline="3086" dirty="0">
                <a:solidFill>
                  <a:srgbClr val="FFFFFF"/>
                </a:solidFill>
                <a:latin typeface="Calibri"/>
                <a:cs typeface="Calibri"/>
              </a:rPr>
              <a:t>L</a:t>
            </a:r>
            <a:r>
              <a:rPr sz="1350" baseline="3086" dirty="0">
                <a:solidFill>
                  <a:srgbClr val="FFFFFF"/>
                </a:solidFill>
                <a:latin typeface="Calibri"/>
                <a:cs typeface="Calibri"/>
              </a:rPr>
              <a:t>E</a:t>
            </a:r>
            <a:r>
              <a:rPr sz="1350" spc="-60" baseline="3086" dirty="0">
                <a:solidFill>
                  <a:srgbClr val="FFFFFF"/>
                </a:solidFill>
                <a:latin typeface="Calibri"/>
                <a:cs typeface="Calibri"/>
              </a:rPr>
              <a:t> </a:t>
            </a:r>
            <a:r>
              <a:rPr sz="1350" baseline="3086" dirty="0">
                <a:solidFill>
                  <a:srgbClr val="FFFFFF"/>
                </a:solidFill>
                <a:latin typeface="Calibri"/>
                <a:cs typeface="Calibri"/>
              </a:rPr>
              <a:t>- ©</a:t>
            </a:r>
            <a:r>
              <a:rPr sz="1350" spc="-15" baseline="3086" dirty="0">
                <a:solidFill>
                  <a:srgbClr val="FFFFFF"/>
                </a:solidFill>
                <a:latin typeface="Calibri"/>
                <a:cs typeface="Calibri"/>
              </a:rPr>
              <a:t> </a:t>
            </a:r>
            <a:r>
              <a:rPr sz="1350" spc="-7" baseline="3086" dirty="0">
                <a:solidFill>
                  <a:srgbClr val="FFFFFF"/>
                </a:solidFill>
                <a:latin typeface="Calibri"/>
                <a:cs typeface="Calibri"/>
              </a:rPr>
              <a:t>D</a:t>
            </a:r>
            <a:r>
              <a:rPr sz="1350" spc="-15" baseline="3086" dirty="0">
                <a:solidFill>
                  <a:srgbClr val="FFFFFF"/>
                </a:solidFill>
                <a:latin typeface="Calibri"/>
                <a:cs typeface="Calibri"/>
              </a:rPr>
              <a:t>A</a:t>
            </a:r>
            <a:r>
              <a:rPr sz="1350" baseline="3086" dirty="0">
                <a:solidFill>
                  <a:srgbClr val="FFFFFF"/>
                </a:solidFill>
                <a:latin typeface="Calibri"/>
                <a:cs typeface="Calibri"/>
              </a:rPr>
              <a:t>VID P</a:t>
            </a:r>
            <a:r>
              <a:rPr sz="1350" spc="7" baseline="3086" dirty="0">
                <a:solidFill>
                  <a:srgbClr val="FFFFFF"/>
                </a:solidFill>
                <a:latin typeface="Calibri"/>
                <a:cs typeface="Calibri"/>
              </a:rPr>
              <a:t>L</a:t>
            </a:r>
            <a:r>
              <a:rPr sz="1350" spc="-15" baseline="3086" dirty="0">
                <a:solidFill>
                  <a:srgbClr val="FFFFFF"/>
                </a:solidFill>
                <a:latin typeface="Calibri"/>
                <a:cs typeface="Calibri"/>
              </a:rPr>
              <a:t>A</a:t>
            </a:r>
            <a:r>
              <a:rPr sz="1350" spc="-7" baseline="3086" dirty="0">
                <a:solidFill>
                  <a:srgbClr val="FFFFFF"/>
                </a:solidFill>
                <a:latin typeface="Calibri"/>
                <a:cs typeface="Calibri"/>
              </a:rPr>
              <a:t>N</a:t>
            </a:r>
            <a:r>
              <a:rPr sz="1350" baseline="3086" dirty="0">
                <a:solidFill>
                  <a:srgbClr val="FFFFFF"/>
                </a:solidFill>
                <a:latin typeface="Calibri"/>
                <a:cs typeface="Calibri"/>
              </a:rPr>
              <a:t>TROU</a:t>
            </a:r>
            <a:r>
              <a:rPr sz="1350" spc="-30" baseline="3086" dirty="0">
                <a:solidFill>
                  <a:srgbClr val="FFFFFF"/>
                </a:solidFill>
                <a:latin typeface="Calibri"/>
                <a:cs typeface="Calibri"/>
              </a:rPr>
              <a:t> </a:t>
            </a:r>
            <a:r>
              <a:rPr sz="1350" baseline="3086" dirty="0">
                <a:solidFill>
                  <a:srgbClr val="FFFFFF"/>
                </a:solidFill>
                <a:latin typeface="Calibri"/>
                <a:cs typeface="Calibri"/>
              </a:rPr>
              <a:t>-</a:t>
            </a:r>
            <a:r>
              <a:rPr sz="1350" spc="-22" baseline="3086" dirty="0">
                <a:solidFill>
                  <a:srgbClr val="FFFFFF"/>
                </a:solidFill>
                <a:latin typeface="Calibri"/>
                <a:cs typeface="Calibri"/>
              </a:rPr>
              <a:t> </a:t>
            </a:r>
            <a:r>
              <a:rPr sz="1350" spc="-7" baseline="3086" dirty="0">
                <a:solidFill>
                  <a:srgbClr val="FFFFFF"/>
                </a:solidFill>
                <a:latin typeface="Calibri"/>
                <a:cs typeface="Calibri"/>
              </a:rPr>
              <a:t>201</a:t>
            </a:r>
            <a:r>
              <a:rPr sz="1350" baseline="3086" dirty="0">
                <a:solidFill>
                  <a:srgbClr val="FFFFFF"/>
                </a:solidFill>
                <a:latin typeface="Calibri"/>
                <a:cs typeface="Calibri"/>
              </a:rPr>
              <a:t>9	</a:t>
            </a:r>
            <a:r>
              <a:rPr sz="1050" dirty="0">
                <a:solidFill>
                  <a:srgbClr val="FFFFFF"/>
                </a:solidFill>
                <a:latin typeface="Calibri"/>
                <a:cs typeface="Calibri"/>
              </a:rPr>
              <a:t>140</a:t>
            </a:r>
            <a:endParaRPr sz="1050">
              <a:latin typeface="Calibri"/>
              <a:cs typeface="Calibri"/>
            </a:endParaRPr>
          </a:p>
        </p:txBody>
      </p:sp>
      <p:sp>
        <p:nvSpPr>
          <p:cNvPr id="7" name="object 7"/>
          <p:cNvSpPr/>
          <p:nvPr/>
        </p:nvSpPr>
        <p:spPr>
          <a:xfrm>
            <a:off x="7563611" y="214883"/>
            <a:ext cx="1161288" cy="36461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67512" y="1384173"/>
            <a:ext cx="8229600" cy="3657600"/>
          </a:xfrm>
          <a:custGeom>
            <a:avLst/>
            <a:gdLst/>
            <a:ahLst/>
            <a:cxnLst/>
            <a:rect l="l" t="t" r="r" b="b"/>
            <a:pathLst>
              <a:path w="8229600" h="4876800">
                <a:moveTo>
                  <a:pt x="0" y="4876800"/>
                </a:moveTo>
                <a:lnTo>
                  <a:pt x="8229600" y="4876800"/>
                </a:lnTo>
                <a:lnTo>
                  <a:pt x="8229600" y="0"/>
                </a:lnTo>
                <a:lnTo>
                  <a:pt x="0" y="0"/>
                </a:lnTo>
                <a:lnTo>
                  <a:pt x="0" y="4876800"/>
                </a:lnTo>
                <a:close/>
              </a:path>
            </a:pathLst>
          </a:custGeom>
          <a:solidFill>
            <a:srgbClr val="000000"/>
          </a:solidFill>
        </p:spPr>
        <p:txBody>
          <a:bodyPr wrap="square" lIns="0" tIns="0" rIns="0" bIns="0" rtlCol="0"/>
          <a:lstStyle/>
          <a:p>
            <a:endParaRPr/>
          </a:p>
        </p:txBody>
      </p:sp>
      <p:sp>
        <p:nvSpPr>
          <p:cNvPr id="9" name="object 9"/>
          <p:cNvSpPr txBox="1"/>
          <p:nvPr/>
        </p:nvSpPr>
        <p:spPr>
          <a:xfrm>
            <a:off x="746252" y="1403699"/>
            <a:ext cx="6840855" cy="1497846"/>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Lucida Console"/>
                <a:cs typeface="Lucida Console"/>
              </a:rPr>
              <a:t>$</a:t>
            </a:r>
            <a:r>
              <a:rPr sz="1200" spc="-15" dirty="0">
                <a:solidFill>
                  <a:srgbClr val="FFFFFF"/>
                </a:solidFill>
                <a:latin typeface="Lucida Console"/>
                <a:cs typeface="Lucida Console"/>
              </a:rPr>
              <a:t> </a:t>
            </a:r>
            <a:r>
              <a:rPr sz="1200" dirty="0">
                <a:solidFill>
                  <a:srgbClr val="FFFFFF"/>
                </a:solidFill>
                <a:latin typeface="Lucida Console"/>
                <a:cs typeface="Lucida Console"/>
              </a:rPr>
              <a:t>git</a:t>
            </a:r>
            <a:endParaRPr sz="1200">
              <a:latin typeface="Lucida Console"/>
              <a:cs typeface="Lucida Console"/>
            </a:endParaRPr>
          </a:p>
          <a:p>
            <a:pPr marL="12700">
              <a:lnSpc>
                <a:spcPct val="100000"/>
              </a:lnSpc>
            </a:pPr>
            <a:r>
              <a:rPr sz="1200" spc="-5" dirty="0">
                <a:solidFill>
                  <a:srgbClr val="FFFFFF"/>
                </a:solidFill>
                <a:latin typeface="Lucida Console"/>
                <a:cs typeface="Lucida Console"/>
              </a:rPr>
              <a:t>usage: </a:t>
            </a:r>
            <a:r>
              <a:rPr sz="1200" dirty="0">
                <a:solidFill>
                  <a:srgbClr val="FFFFFF"/>
                </a:solidFill>
                <a:latin typeface="Lucida Console"/>
                <a:cs typeface="Lucida Console"/>
              </a:rPr>
              <a:t>git </a:t>
            </a:r>
            <a:r>
              <a:rPr sz="1200" spc="-5" dirty="0">
                <a:solidFill>
                  <a:srgbClr val="FFFFFF"/>
                </a:solidFill>
                <a:latin typeface="Lucida Console"/>
                <a:cs typeface="Lucida Console"/>
              </a:rPr>
              <a:t>[--version] </a:t>
            </a:r>
            <a:r>
              <a:rPr sz="1200" dirty="0">
                <a:solidFill>
                  <a:srgbClr val="FFFFFF"/>
                </a:solidFill>
                <a:latin typeface="Lucida Console"/>
                <a:cs typeface="Lucida Console"/>
              </a:rPr>
              <a:t>[--help] </a:t>
            </a:r>
            <a:r>
              <a:rPr sz="1200" spc="-5" dirty="0">
                <a:solidFill>
                  <a:srgbClr val="FFFFFF"/>
                </a:solidFill>
                <a:latin typeface="Lucida Console"/>
                <a:cs typeface="Lucida Console"/>
              </a:rPr>
              <a:t>[-C </a:t>
            </a:r>
            <a:r>
              <a:rPr sz="1200" dirty="0">
                <a:solidFill>
                  <a:srgbClr val="FFFFFF"/>
                </a:solidFill>
                <a:latin typeface="Lucida Console"/>
                <a:cs typeface="Lucida Console"/>
              </a:rPr>
              <a:t>&lt;path&gt;] [-c</a:t>
            </a:r>
            <a:r>
              <a:rPr sz="1200" spc="50" dirty="0">
                <a:solidFill>
                  <a:srgbClr val="FFFFFF"/>
                </a:solidFill>
                <a:latin typeface="Lucida Console"/>
                <a:cs typeface="Lucida Console"/>
              </a:rPr>
              <a:t> </a:t>
            </a:r>
            <a:r>
              <a:rPr sz="1200" spc="-5" dirty="0">
                <a:solidFill>
                  <a:srgbClr val="FFFFFF"/>
                </a:solidFill>
                <a:latin typeface="Lucida Console"/>
                <a:cs typeface="Lucida Console"/>
              </a:rPr>
              <a:t>name=value]</a:t>
            </a:r>
            <a:endParaRPr sz="1200">
              <a:latin typeface="Lucida Console"/>
              <a:cs typeface="Lucida Console"/>
            </a:endParaRPr>
          </a:p>
          <a:p>
            <a:pPr marL="1024255">
              <a:lnSpc>
                <a:spcPct val="100000"/>
              </a:lnSpc>
            </a:pPr>
            <a:r>
              <a:rPr sz="1200" dirty="0">
                <a:solidFill>
                  <a:srgbClr val="FFFFFF"/>
                </a:solidFill>
                <a:latin typeface="Lucida Console"/>
                <a:cs typeface="Lucida Console"/>
              </a:rPr>
              <a:t>[--exec-path[=&lt;path&gt;]] [--html-path] </a:t>
            </a:r>
            <a:r>
              <a:rPr sz="1200" spc="-5" dirty="0">
                <a:solidFill>
                  <a:srgbClr val="FFFFFF"/>
                </a:solidFill>
                <a:latin typeface="Lucida Console"/>
                <a:cs typeface="Lucida Console"/>
              </a:rPr>
              <a:t>[--man-path]</a:t>
            </a:r>
            <a:r>
              <a:rPr sz="1200" spc="15" dirty="0">
                <a:solidFill>
                  <a:srgbClr val="FFFFFF"/>
                </a:solidFill>
                <a:latin typeface="Lucida Console"/>
                <a:cs typeface="Lucida Console"/>
              </a:rPr>
              <a:t> </a:t>
            </a:r>
            <a:r>
              <a:rPr sz="1200" spc="-5" dirty="0">
                <a:solidFill>
                  <a:srgbClr val="FFFFFF"/>
                </a:solidFill>
                <a:latin typeface="Lucida Console"/>
                <a:cs typeface="Lucida Console"/>
              </a:rPr>
              <a:t>[--info-path]</a:t>
            </a:r>
            <a:endParaRPr sz="1200">
              <a:latin typeface="Lucida Console"/>
              <a:cs typeface="Lucida Console"/>
            </a:endParaRPr>
          </a:p>
          <a:p>
            <a:pPr marL="1024255">
              <a:lnSpc>
                <a:spcPct val="100000"/>
              </a:lnSpc>
            </a:pPr>
            <a:r>
              <a:rPr sz="1200" dirty="0">
                <a:solidFill>
                  <a:srgbClr val="FFFFFF"/>
                </a:solidFill>
                <a:latin typeface="Lucida Console"/>
                <a:cs typeface="Lucida Console"/>
              </a:rPr>
              <a:t>[-p|--paginate|--no-pager] [--no-replace-objects]</a:t>
            </a:r>
            <a:r>
              <a:rPr sz="1200" spc="-15" dirty="0">
                <a:solidFill>
                  <a:srgbClr val="FFFFFF"/>
                </a:solidFill>
                <a:latin typeface="Lucida Console"/>
                <a:cs typeface="Lucida Console"/>
              </a:rPr>
              <a:t> </a:t>
            </a:r>
            <a:r>
              <a:rPr sz="1200" dirty="0">
                <a:solidFill>
                  <a:srgbClr val="FFFFFF"/>
                </a:solidFill>
                <a:latin typeface="Lucida Console"/>
                <a:cs typeface="Lucida Console"/>
              </a:rPr>
              <a:t>[--bare]</a:t>
            </a:r>
            <a:endParaRPr sz="1200">
              <a:latin typeface="Lucida Console"/>
              <a:cs typeface="Lucida Console"/>
            </a:endParaRPr>
          </a:p>
          <a:p>
            <a:pPr marL="1024255">
              <a:lnSpc>
                <a:spcPct val="100000"/>
              </a:lnSpc>
            </a:pPr>
            <a:r>
              <a:rPr sz="1200" spc="-5" dirty="0">
                <a:solidFill>
                  <a:srgbClr val="FFFFFF"/>
                </a:solidFill>
                <a:latin typeface="Lucida Console"/>
                <a:cs typeface="Lucida Console"/>
              </a:rPr>
              <a:t>[--git-dir=&lt;path&gt;] </a:t>
            </a:r>
            <a:r>
              <a:rPr sz="1200" dirty="0">
                <a:solidFill>
                  <a:srgbClr val="FFFFFF"/>
                </a:solidFill>
                <a:latin typeface="Lucida Console"/>
                <a:cs typeface="Lucida Console"/>
              </a:rPr>
              <a:t>[--work-tree=&lt;path&gt;] [--namespace=&lt;name&gt;]</a:t>
            </a:r>
            <a:endParaRPr sz="1200">
              <a:latin typeface="Lucida Console"/>
              <a:cs typeface="Lucida Console"/>
            </a:endParaRPr>
          </a:p>
          <a:p>
            <a:pPr marL="1024255">
              <a:lnSpc>
                <a:spcPct val="100000"/>
              </a:lnSpc>
            </a:pPr>
            <a:r>
              <a:rPr sz="1200" dirty="0">
                <a:solidFill>
                  <a:srgbClr val="FFFFFF"/>
                </a:solidFill>
                <a:latin typeface="Lucida Console"/>
                <a:cs typeface="Lucida Console"/>
              </a:rPr>
              <a:t>&lt;command&gt;</a:t>
            </a:r>
            <a:r>
              <a:rPr sz="1200" spc="-15" dirty="0">
                <a:solidFill>
                  <a:srgbClr val="FFFFFF"/>
                </a:solidFill>
                <a:latin typeface="Lucida Console"/>
                <a:cs typeface="Lucida Console"/>
              </a:rPr>
              <a:t> </a:t>
            </a:r>
            <a:r>
              <a:rPr sz="1200" spc="-5" dirty="0">
                <a:solidFill>
                  <a:srgbClr val="FFFFFF"/>
                </a:solidFill>
                <a:latin typeface="Lucida Console"/>
                <a:cs typeface="Lucida Console"/>
              </a:rPr>
              <a:t>[&lt;args&gt;]</a:t>
            </a:r>
            <a:endParaRPr sz="1200">
              <a:latin typeface="Lucida Console"/>
              <a:cs typeface="Lucida Console"/>
            </a:endParaRPr>
          </a:p>
          <a:p>
            <a:pPr>
              <a:lnSpc>
                <a:spcPct val="100000"/>
              </a:lnSpc>
            </a:pPr>
            <a:endParaRPr sz="1250">
              <a:latin typeface="Times New Roman"/>
              <a:cs typeface="Times New Roman"/>
            </a:endParaRPr>
          </a:p>
          <a:p>
            <a:pPr marL="12700">
              <a:lnSpc>
                <a:spcPct val="100000"/>
              </a:lnSpc>
              <a:spcBef>
                <a:spcPts val="5"/>
              </a:spcBef>
            </a:pPr>
            <a:r>
              <a:rPr sz="1200" spc="-5" dirty="0">
                <a:solidFill>
                  <a:srgbClr val="FFFFFF"/>
                </a:solidFill>
                <a:latin typeface="Lucida Console"/>
                <a:cs typeface="Lucida Console"/>
              </a:rPr>
              <a:t>The </a:t>
            </a:r>
            <a:r>
              <a:rPr sz="1200" dirty="0">
                <a:solidFill>
                  <a:srgbClr val="FFFFFF"/>
                </a:solidFill>
                <a:latin typeface="Lucida Console"/>
                <a:cs typeface="Lucida Console"/>
              </a:rPr>
              <a:t>most commonly </a:t>
            </a:r>
            <a:r>
              <a:rPr sz="1200" spc="-5" dirty="0">
                <a:solidFill>
                  <a:srgbClr val="FFFFFF"/>
                </a:solidFill>
                <a:latin typeface="Lucida Console"/>
                <a:cs typeface="Lucida Console"/>
              </a:rPr>
              <a:t>used </a:t>
            </a:r>
            <a:r>
              <a:rPr sz="1200" dirty="0">
                <a:solidFill>
                  <a:srgbClr val="FFFFFF"/>
                </a:solidFill>
                <a:latin typeface="Lucida Console"/>
                <a:cs typeface="Lucida Console"/>
              </a:rPr>
              <a:t>git </a:t>
            </a:r>
            <a:r>
              <a:rPr sz="1200" spc="-5" dirty="0">
                <a:solidFill>
                  <a:srgbClr val="FFFFFF"/>
                </a:solidFill>
                <a:latin typeface="Lucida Console"/>
                <a:cs typeface="Lucida Console"/>
              </a:rPr>
              <a:t>commands</a:t>
            </a:r>
            <a:r>
              <a:rPr sz="1200" spc="20" dirty="0">
                <a:solidFill>
                  <a:srgbClr val="FFFFFF"/>
                </a:solidFill>
                <a:latin typeface="Lucida Console"/>
                <a:cs typeface="Lucida Console"/>
              </a:rPr>
              <a:t> </a:t>
            </a:r>
            <a:r>
              <a:rPr sz="1200" dirty="0">
                <a:solidFill>
                  <a:srgbClr val="FFFFFF"/>
                </a:solidFill>
                <a:latin typeface="Lucida Console"/>
                <a:cs typeface="Lucida Console"/>
              </a:rPr>
              <a:t>are:</a:t>
            </a:r>
            <a:endParaRPr sz="1200">
              <a:latin typeface="Lucida Console"/>
              <a:cs typeface="Lucida Console"/>
            </a:endParaRPr>
          </a:p>
        </p:txBody>
      </p:sp>
      <p:sp>
        <p:nvSpPr>
          <p:cNvPr id="10" name="object 10"/>
          <p:cNvSpPr txBox="1"/>
          <p:nvPr/>
        </p:nvSpPr>
        <p:spPr>
          <a:xfrm>
            <a:off x="2033879" y="2501170"/>
            <a:ext cx="5001260" cy="112082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Lucida Console"/>
                <a:cs typeface="Lucida Console"/>
              </a:rPr>
              <a:t>Add </a:t>
            </a:r>
            <a:r>
              <a:rPr sz="1200" spc="-5" dirty="0">
                <a:solidFill>
                  <a:srgbClr val="FFFFFF"/>
                </a:solidFill>
                <a:latin typeface="Lucida Console"/>
                <a:cs typeface="Lucida Console"/>
              </a:rPr>
              <a:t>file contents </a:t>
            </a:r>
            <a:r>
              <a:rPr sz="1200" dirty="0">
                <a:solidFill>
                  <a:srgbClr val="FFFFFF"/>
                </a:solidFill>
                <a:latin typeface="Lucida Console"/>
                <a:cs typeface="Lucida Console"/>
              </a:rPr>
              <a:t>to </a:t>
            </a:r>
            <a:r>
              <a:rPr sz="1200" spc="-5" dirty="0">
                <a:solidFill>
                  <a:srgbClr val="FFFFFF"/>
                </a:solidFill>
                <a:latin typeface="Lucida Console"/>
                <a:cs typeface="Lucida Console"/>
              </a:rPr>
              <a:t>the</a:t>
            </a:r>
            <a:r>
              <a:rPr sz="1200" spc="15" dirty="0">
                <a:solidFill>
                  <a:srgbClr val="FFFFFF"/>
                </a:solidFill>
                <a:latin typeface="Lucida Console"/>
                <a:cs typeface="Lucida Console"/>
              </a:rPr>
              <a:t> </a:t>
            </a:r>
            <a:r>
              <a:rPr sz="1200" dirty="0">
                <a:solidFill>
                  <a:srgbClr val="FFFFFF"/>
                </a:solidFill>
                <a:latin typeface="Lucida Console"/>
                <a:cs typeface="Lucida Console"/>
              </a:rPr>
              <a:t>index</a:t>
            </a:r>
            <a:endParaRPr sz="1200">
              <a:latin typeface="Lucida Console"/>
              <a:cs typeface="Lucida Console"/>
            </a:endParaRPr>
          </a:p>
          <a:p>
            <a:pPr marL="12700" marR="5080">
              <a:lnSpc>
                <a:spcPct val="100000"/>
              </a:lnSpc>
            </a:pPr>
            <a:r>
              <a:rPr sz="1200" dirty="0">
                <a:solidFill>
                  <a:srgbClr val="FFFFFF"/>
                </a:solidFill>
                <a:latin typeface="Lucida Console"/>
                <a:cs typeface="Lucida Console"/>
              </a:rPr>
              <a:t>Find </a:t>
            </a:r>
            <a:r>
              <a:rPr sz="1200" spc="-5" dirty="0">
                <a:solidFill>
                  <a:srgbClr val="FFFFFF"/>
                </a:solidFill>
                <a:latin typeface="Lucida Console"/>
                <a:cs typeface="Lucida Console"/>
              </a:rPr>
              <a:t>by </a:t>
            </a:r>
            <a:r>
              <a:rPr sz="1200" dirty="0">
                <a:solidFill>
                  <a:srgbClr val="FFFFFF"/>
                </a:solidFill>
                <a:latin typeface="Lucida Console"/>
                <a:cs typeface="Lucida Console"/>
              </a:rPr>
              <a:t>binary </a:t>
            </a:r>
            <a:r>
              <a:rPr sz="1200" spc="-5" dirty="0">
                <a:solidFill>
                  <a:srgbClr val="FFFFFF"/>
                </a:solidFill>
                <a:latin typeface="Lucida Console"/>
                <a:cs typeface="Lucida Console"/>
              </a:rPr>
              <a:t>search </a:t>
            </a:r>
            <a:r>
              <a:rPr sz="1200" dirty="0">
                <a:solidFill>
                  <a:srgbClr val="FFFFFF"/>
                </a:solidFill>
                <a:latin typeface="Lucida Console"/>
                <a:cs typeface="Lucida Console"/>
              </a:rPr>
              <a:t>the change </a:t>
            </a:r>
            <a:r>
              <a:rPr sz="1200" spc="-5" dirty="0">
                <a:solidFill>
                  <a:srgbClr val="FFFFFF"/>
                </a:solidFill>
                <a:latin typeface="Lucida Console"/>
                <a:cs typeface="Lucida Console"/>
              </a:rPr>
              <a:t>that introduced </a:t>
            </a:r>
            <a:r>
              <a:rPr sz="1200" dirty="0">
                <a:solidFill>
                  <a:srgbClr val="FFFFFF"/>
                </a:solidFill>
                <a:latin typeface="Lucida Console"/>
                <a:cs typeface="Lucida Console"/>
              </a:rPr>
              <a:t>a </a:t>
            </a:r>
            <a:r>
              <a:rPr sz="1200" spc="-5" dirty="0">
                <a:solidFill>
                  <a:srgbClr val="FFFFFF"/>
                </a:solidFill>
                <a:latin typeface="Lucida Console"/>
                <a:cs typeface="Lucida Console"/>
              </a:rPr>
              <a:t>bug  </a:t>
            </a:r>
            <a:r>
              <a:rPr sz="1200" dirty="0">
                <a:solidFill>
                  <a:srgbClr val="FFFFFF"/>
                </a:solidFill>
                <a:latin typeface="Lucida Console"/>
                <a:cs typeface="Lucida Console"/>
              </a:rPr>
              <a:t>List, create, or delete </a:t>
            </a:r>
            <a:r>
              <a:rPr sz="1200" spc="-5" dirty="0">
                <a:solidFill>
                  <a:srgbClr val="FFFFFF"/>
                </a:solidFill>
                <a:latin typeface="Lucida Console"/>
                <a:cs typeface="Lucida Console"/>
              </a:rPr>
              <a:t>branches</a:t>
            </a:r>
            <a:endParaRPr sz="1200">
              <a:latin typeface="Lucida Console"/>
              <a:cs typeface="Lucida Console"/>
            </a:endParaRPr>
          </a:p>
          <a:p>
            <a:pPr marL="12700">
              <a:lnSpc>
                <a:spcPct val="100000"/>
              </a:lnSpc>
            </a:pPr>
            <a:r>
              <a:rPr sz="1200" dirty="0">
                <a:solidFill>
                  <a:srgbClr val="FFFFFF"/>
                </a:solidFill>
                <a:latin typeface="Lucida Console"/>
                <a:cs typeface="Lucida Console"/>
              </a:rPr>
              <a:t>Checkout a branch </a:t>
            </a:r>
            <a:r>
              <a:rPr sz="1200" spc="-5" dirty="0">
                <a:solidFill>
                  <a:srgbClr val="FFFFFF"/>
                </a:solidFill>
                <a:latin typeface="Lucida Console"/>
                <a:cs typeface="Lucida Console"/>
              </a:rPr>
              <a:t>or paths </a:t>
            </a:r>
            <a:r>
              <a:rPr sz="1200" dirty="0">
                <a:solidFill>
                  <a:srgbClr val="FFFFFF"/>
                </a:solidFill>
                <a:latin typeface="Lucida Console"/>
                <a:cs typeface="Lucida Console"/>
              </a:rPr>
              <a:t>to the working</a:t>
            </a:r>
            <a:r>
              <a:rPr sz="1200" spc="20" dirty="0">
                <a:solidFill>
                  <a:srgbClr val="FFFFFF"/>
                </a:solidFill>
                <a:latin typeface="Lucida Console"/>
                <a:cs typeface="Lucida Console"/>
              </a:rPr>
              <a:t> </a:t>
            </a:r>
            <a:r>
              <a:rPr sz="1200" dirty="0">
                <a:solidFill>
                  <a:srgbClr val="FFFFFF"/>
                </a:solidFill>
                <a:latin typeface="Lucida Console"/>
                <a:cs typeface="Lucida Console"/>
              </a:rPr>
              <a:t>tree</a:t>
            </a:r>
            <a:endParaRPr sz="1200">
              <a:latin typeface="Lucida Console"/>
              <a:cs typeface="Lucida Console"/>
            </a:endParaRPr>
          </a:p>
          <a:p>
            <a:pPr marL="12700" marR="1387475" indent="-635">
              <a:lnSpc>
                <a:spcPct val="100000"/>
              </a:lnSpc>
            </a:pPr>
            <a:r>
              <a:rPr sz="1200" spc="-5" dirty="0">
                <a:solidFill>
                  <a:srgbClr val="FFFFFF"/>
                </a:solidFill>
                <a:latin typeface="Lucida Console"/>
                <a:cs typeface="Lucida Console"/>
              </a:rPr>
              <a:t>Clone </a:t>
            </a:r>
            <a:r>
              <a:rPr sz="1200" dirty="0">
                <a:solidFill>
                  <a:srgbClr val="FFFFFF"/>
                </a:solidFill>
                <a:latin typeface="Lucida Console"/>
                <a:cs typeface="Lucida Console"/>
              </a:rPr>
              <a:t>a </a:t>
            </a:r>
            <a:r>
              <a:rPr sz="1200" spc="-5" dirty="0">
                <a:solidFill>
                  <a:srgbClr val="FFFFFF"/>
                </a:solidFill>
                <a:latin typeface="Lucida Console"/>
                <a:cs typeface="Lucida Console"/>
              </a:rPr>
              <a:t>repository </a:t>
            </a:r>
            <a:r>
              <a:rPr sz="1200" dirty="0">
                <a:solidFill>
                  <a:srgbClr val="FFFFFF"/>
                </a:solidFill>
                <a:latin typeface="Lucida Console"/>
                <a:cs typeface="Lucida Console"/>
              </a:rPr>
              <a:t>into a new directory  Record changes to </a:t>
            </a:r>
            <a:r>
              <a:rPr sz="1200" spc="-5" dirty="0">
                <a:solidFill>
                  <a:srgbClr val="FFFFFF"/>
                </a:solidFill>
                <a:latin typeface="Lucida Console"/>
                <a:cs typeface="Lucida Console"/>
              </a:rPr>
              <a:t>the</a:t>
            </a:r>
            <a:r>
              <a:rPr sz="1200" spc="-10" dirty="0">
                <a:solidFill>
                  <a:srgbClr val="FFFFFF"/>
                </a:solidFill>
                <a:latin typeface="Lucida Console"/>
                <a:cs typeface="Lucida Console"/>
              </a:rPr>
              <a:t> </a:t>
            </a:r>
            <a:r>
              <a:rPr sz="1200" dirty="0">
                <a:solidFill>
                  <a:srgbClr val="FFFFFF"/>
                </a:solidFill>
                <a:latin typeface="Lucida Console"/>
                <a:cs typeface="Lucida Console"/>
              </a:rPr>
              <a:t>repository</a:t>
            </a:r>
            <a:endParaRPr sz="1200">
              <a:latin typeface="Lucida Console"/>
              <a:cs typeface="Lucida Console"/>
            </a:endParaRPr>
          </a:p>
        </p:txBody>
      </p:sp>
      <p:sp>
        <p:nvSpPr>
          <p:cNvPr id="11" name="object 11"/>
          <p:cNvSpPr txBox="1"/>
          <p:nvPr/>
        </p:nvSpPr>
        <p:spPr>
          <a:xfrm>
            <a:off x="2034033" y="3324416"/>
            <a:ext cx="1869439" cy="566822"/>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FFFFFF"/>
                </a:solidFill>
                <a:latin typeface="Lucida Console"/>
                <a:cs typeface="Lucida Console"/>
              </a:rPr>
              <a:t>Show </a:t>
            </a:r>
            <a:r>
              <a:rPr sz="1200" spc="-5" dirty="0">
                <a:solidFill>
                  <a:srgbClr val="FFFFFF"/>
                </a:solidFill>
                <a:latin typeface="Lucida Console"/>
                <a:cs typeface="Lucida Console"/>
              </a:rPr>
              <a:t>changes</a:t>
            </a:r>
            <a:r>
              <a:rPr sz="1200" spc="-45" dirty="0">
                <a:solidFill>
                  <a:srgbClr val="FFFFFF"/>
                </a:solidFill>
                <a:latin typeface="Lucida Console"/>
                <a:cs typeface="Lucida Console"/>
              </a:rPr>
              <a:t> </a:t>
            </a:r>
            <a:r>
              <a:rPr sz="1200" dirty="0">
                <a:solidFill>
                  <a:srgbClr val="FFFFFF"/>
                </a:solidFill>
                <a:latin typeface="Lucida Console"/>
                <a:cs typeface="Lucida Console"/>
              </a:rPr>
              <a:t>between  </a:t>
            </a:r>
            <a:r>
              <a:rPr sz="1200" spc="-5" dirty="0">
                <a:solidFill>
                  <a:srgbClr val="FFFFFF"/>
                </a:solidFill>
                <a:latin typeface="Lucida Console"/>
                <a:cs typeface="Lucida Console"/>
              </a:rPr>
              <a:t>Download </a:t>
            </a:r>
            <a:r>
              <a:rPr sz="1200" dirty="0">
                <a:solidFill>
                  <a:srgbClr val="FFFFFF"/>
                </a:solidFill>
                <a:latin typeface="Lucida Console"/>
                <a:cs typeface="Lucida Console"/>
              </a:rPr>
              <a:t>objects and  Print lines</a:t>
            </a:r>
            <a:r>
              <a:rPr sz="1200" spc="-85" dirty="0">
                <a:solidFill>
                  <a:srgbClr val="FFFFFF"/>
                </a:solidFill>
                <a:latin typeface="Lucida Console"/>
                <a:cs typeface="Lucida Console"/>
              </a:rPr>
              <a:t> </a:t>
            </a:r>
            <a:r>
              <a:rPr sz="1200" dirty="0">
                <a:solidFill>
                  <a:srgbClr val="FFFFFF"/>
                </a:solidFill>
                <a:latin typeface="Lucida Console"/>
                <a:cs typeface="Lucida Console"/>
              </a:rPr>
              <a:t>matching</a:t>
            </a:r>
            <a:endParaRPr sz="1200">
              <a:latin typeface="Lucida Console"/>
              <a:cs typeface="Lucida Console"/>
            </a:endParaRPr>
          </a:p>
        </p:txBody>
      </p:sp>
      <p:sp>
        <p:nvSpPr>
          <p:cNvPr id="12" name="object 12"/>
          <p:cNvSpPr txBox="1"/>
          <p:nvPr/>
        </p:nvSpPr>
        <p:spPr>
          <a:xfrm>
            <a:off x="3969766" y="3324416"/>
            <a:ext cx="3433445" cy="566822"/>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FFFF"/>
                </a:solidFill>
                <a:latin typeface="Lucida Console"/>
                <a:cs typeface="Lucida Console"/>
              </a:rPr>
              <a:t>commits, commit </a:t>
            </a:r>
            <a:r>
              <a:rPr sz="1200" spc="-5" dirty="0">
                <a:solidFill>
                  <a:srgbClr val="FFFFFF"/>
                </a:solidFill>
                <a:latin typeface="Lucida Console"/>
                <a:cs typeface="Lucida Console"/>
              </a:rPr>
              <a:t>and </a:t>
            </a:r>
            <a:r>
              <a:rPr sz="1200" dirty="0">
                <a:solidFill>
                  <a:srgbClr val="FFFFFF"/>
                </a:solidFill>
                <a:latin typeface="Lucida Console"/>
                <a:cs typeface="Lucida Console"/>
              </a:rPr>
              <a:t>working tree, etc  </a:t>
            </a:r>
            <a:r>
              <a:rPr sz="1200" spc="-5" dirty="0">
                <a:solidFill>
                  <a:srgbClr val="FFFFFF"/>
                </a:solidFill>
                <a:latin typeface="Lucida Console"/>
                <a:cs typeface="Lucida Console"/>
              </a:rPr>
              <a:t>refs </a:t>
            </a:r>
            <a:r>
              <a:rPr sz="1200" dirty="0">
                <a:solidFill>
                  <a:srgbClr val="FFFFFF"/>
                </a:solidFill>
                <a:latin typeface="Lucida Console"/>
                <a:cs typeface="Lucida Console"/>
              </a:rPr>
              <a:t>from another</a:t>
            </a:r>
            <a:r>
              <a:rPr sz="1200" spc="-15" dirty="0">
                <a:solidFill>
                  <a:srgbClr val="FFFFFF"/>
                </a:solidFill>
                <a:latin typeface="Lucida Console"/>
                <a:cs typeface="Lucida Console"/>
              </a:rPr>
              <a:t> </a:t>
            </a:r>
            <a:r>
              <a:rPr sz="1200" dirty="0">
                <a:solidFill>
                  <a:srgbClr val="FFFFFF"/>
                </a:solidFill>
                <a:latin typeface="Lucida Console"/>
                <a:cs typeface="Lucida Console"/>
              </a:rPr>
              <a:t>repository</a:t>
            </a:r>
            <a:endParaRPr sz="1200">
              <a:latin typeface="Lucida Console"/>
              <a:cs typeface="Lucida Console"/>
            </a:endParaRPr>
          </a:p>
          <a:p>
            <a:pPr marL="12700">
              <a:lnSpc>
                <a:spcPct val="100000"/>
              </a:lnSpc>
            </a:pPr>
            <a:r>
              <a:rPr sz="1200" dirty="0">
                <a:solidFill>
                  <a:srgbClr val="FFFFFF"/>
                </a:solidFill>
                <a:latin typeface="Lucida Console"/>
                <a:cs typeface="Lucida Console"/>
              </a:rPr>
              <a:t>a</a:t>
            </a:r>
            <a:r>
              <a:rPr sz="1200" spc="-15" dirty="0">
                <a:solidFill>
                  <a:srgbClr val="FFFFFF"/>
                </a:solidFill>
                <a:latin typeface="Lucida Console"/>
                <a:cs typeface="Lucida Console"/>
              </a:rPr>
              <a:t> </a:t>
            </a:r>
            <a:r>
              <a:rPr sz="1200" dirty="0">
                <a:solidFill>
                  <a:srgbClr val="FFFFFF"/>
                </a:solidFill>
                <a:latin typeface="Lucida Console"/>
                <a:cs typeface="Lucida Console"/>
              </a:rPr>
              <a:t>pattern</a:t>
            </a:r>
            <a:endParaRPr sz="1200">
              <a:latin typeface="Lucida Console"/>
              <a:cs typeface="Lucida Console"/>
            </a:endParaRPr>
          </a:p>
        </p:txBody>
      </p:sp>
      <p:sp>
        <p:nvSpPr>
          <p:cNvPr id="13" name="object 13"/>
          <p:cNvSpPr txBox="1"/>
          <p:nvPr/>
        </p:nvSpPr>
        <p:spPr>
          <a:xfrm>
            <a:off x="1022096" y="2501170"/>
            <a:ext cx="762000" cy="1859483"/>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FFFFFF"/>
                </a:solidFill>
                <a:latin typeface="Lucida Console"/>
                <a:cs typeface="Lucida Console"/>
              </a:rPr>
              <a:t>add  bisect  branch  ch</a:t>
            </a:r>
            <a:r>
              <a:rPr sz="1200" spc="5" dirty="0">
                <a:solidFill>
                  <a:srgbClr val="FFFFFF"/>
                </a:solidFill>
                <a:latin typeface="Lucida Console"/>
                <a:cs typeface="Lucida Console"/>
              </a:rPr>
              <a:t>e</a:t>
            </a:r>
            <a:r>
              <a:rPr sz="1200" spc="-5" dirty="0">
                <a:solidFill>
                  <a:srgbClr val="FFFFFF"/>
                </a:solidFill>
                <a:latin typeface="Lucida Console"/>
                <a:cs typeface="Lucida Console"/>
              </a:rPr>
              <a:t>c</a:t>
            </a:r>
            <a:r>
              <a:rPr sz="1200" spc="5" dirty="0">
                <a:solidFill>
                  <a:srgbClr val="FFFFFF"/>
                </a:solidFill>
                <a:latin typeface="Lucida Console"/>
                <a:cs typeface="Lucida Console"/>
              </a:rPr>
              <a:t>k</a:t>
            </a:r>
            <a:r>
              <a:rPr sz="1200" spc="-5" dirty="0">
                <a:solidFill>
                  <a:srgbClr val="FFFFFF"/>
                </a:solidFill>
                <a:latin typeface="Lucida Console"/>
                <a:cs typeface="Lucida Console"/>
              </a:rPr>
              <a:t>o</a:t>
            </a:r>
            <a:r>
              <a:rPr sz="1200" spc="5" dirty="0">
                <a:solidFill>
                  <a:srgbClr val="FFFFFF"/>
                </a:solidFill>
                <a:latin typeface="Lucida Console"/>
                <a:cs typeface="Lucida Console"/>
              </a:rPr>
              <a:t>u</a:t>
            </a:r>
            <a:r>
              <a:rPr sz="1200" dirty="0">
                <a:solidFill>
                  <a:srgbClr val="FFFFFF"/>
                </a:solidFill>
                <a:latin typeface="Lucida Console"/>
                <a:cs typeface="Lucida Console"/>
              </a:rPr>
              <a:t>t  </a:t>
            </a:r>
            <a:r>
              <a:rPr sz="1200" spc="-5" dirty="0">
                <a:solidFill>
                  <a:srgbClr val="FFFFFF"/>
                </a:solidFill>
                <a:latin typeface="Lucida Console"/>
                <a:cs typeface="Lucida Console"/>
              </a:rPr>
              <a:t>clone  commit  diff  fetch  grep</a:t>
            </a:r>
            <a:endParaRPr sz="1200">
              <a:latin typeface="Lucida Console"/>
              <a:cs typeface="Lucida Console"/>
            </a:endParaRPr>
          </a:p>
          <a:p>
            <a:pPr marL="12700">
              <a:lnSpc>
                <a:spcPct val="100000"/>
              </a:lnSpc>
            </a:pPr>
            <a:r>
              <a:rPr sz="1200" spc="-5" dirty="0">
                <a:solidFill>
                  <a:srgbClr val="FFFFFF"/>
                </a:solidFill>
                <a:latin typeface="Lucida Console"/>
                <a:cs typeface="Lucida Console"/>
              </a:rPr>
              <a:t>...</a:t>
            </a:r>
            <a:endParaRPr sz="1200">
              <a:latin typeface="Lucida Console"/>
              <a:cs typeface="Lucida Console"/>
            </a:endParaRPr>
          </a:p>
        </p:txBody>
      </p:sp>
      <p:sp>
        <p:nvSpPr>
          <p:cNvPr id="14" name="object 14"/>
          <p:cNvSpPr txBox="1"/>
          <p:nvPr/>
        </p:nvSpPr>
        <p:spPr>
          <a:xfrm>
            <a:off x="746251" y="4010406"/>
            <a:ext cx="6289040" cy="566822"/>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FFFFFF"/>
                </a:solidFill>
                <a:latin typeface="Lucida Console"/>
                <a:cs typeface="Lucida Console"/>
              </a:rPr>
              <a:t>'git </a:t>
            </a:r>
            <a:r>
              <a:rPr sz="1200" dirty="0">
                <a:solidFill>
                  <a:srgbClr val="FFFFFF"/>
                </a:solidFill>
                <a:latin typeface="Lucida Console"/>
                <a:cs typeface="Lucida Console"/>
              </a:rPr>
              <a:t>help </a:t>
            </a:r>
            <a:r>
              <a:rPr sz="1200" spc="-5" dirty="0">
                <a:solidFill>
                  <a:srgbClr val="FFFFFF"/>
                </a:solidFill>
                <a:latin typeface="Lucida Console"/>
                <a:cs typeface="Lucida Console"/>
              </a:rPr>
              <a:t>-a' </a:t>
            </a:r>
            <a:r>
              <a:rPr sz="1200" dirty="0">
                <a:solidFill>
                  <a:srgbClr val="FFFFFF"/>
                </a:solidFill>
                <a:latin typeface="Lucida Console"/>
                <a:cs typeface="Lucida Console"/>
              </a:rPr>
              <a:t>and </a:t>
            </a:r>
            <a:r>
              <a:rPr sz="1200" spc="-5" dirty="0">
                <a:solidFill>
                  <a:srgbClr val="FFFFFF"/>
                </a:solidFill>
                <a:latin typeface="Lucida Console"/>
                <a:cs typeface="Lucida Console"/>
              </a:rPr>
              <a:t>'git </a:t>
            </a:r>
            <a:r>
              <a:rPr sz="1200" dirty="0">
                <a:solidFill>
                  <a:srgbClr val="FFFFFF"/>
                </a:solidFill>
                <a:latin typeface="Lucida Console"/>
                <a:cs typeface="Lucida Console"/>
              </a:rPr>
              <a:t>help -g' </a:t>
            </a:r>
            <a:r>
              <a:rPr sz="1200" spc="-5" dirty="0">
                <a:solidFill>
                  <a:srgbClr val="FFFFFF"/>
                </a:solidFill>
                <a:latin typeface="Lucida Console"/>
                <a:cs typeface="Lucida Console"/>
              </a:rPr>
              <a:t>lists available subcommands </a:t>
            </a:r>
            <a:r>
              <a:rPr sz="1200" dirty="0">
                <a:solidFill>
                  <a:srgbClr val="FFFFFF"/>
                </a:solidFill>
                <a:latin typeface="Lucida Console"/>
                <a:cs typeface="Lucida Console"/>
              </a:rPr>
              <a:t>and </a:t>
            </a:r>
            <a:r>
              <a:rPr sz="1200" spc="-5" dirty="0">
                <a:solidFill>
                  <a:srgbClr val="FFFFFF"/>
                </a:solidFill>
                <a:latin typeface="Lucida Console"/>
                <a:cs typeface="Lucida Console"/>
              </a:rPr>
              <a:t>some  concept guides. See </a:t>
            </a:r>
            <a:r>
              <a:rPr sz="1200" dirty="0">
                <a:solidFill>
                  <a:srgbClr val="FFFFFF"/>
                </a:solidFill>
                <a:latin typeface="Lucida Console"/>
                <a:cs typeface="Lucida Console"/>
              </a:rPr>
              <a:t>'git </a:t>
            </a:r>
            <a:r>
              <a:rPr sz="1200" spc="-5" dirty="0">
                <a:solidFill>
                  <a:srgbClr val="FFFFFF"/>
                </a:solidFill>
                <a:latin typeface="Lucida Console"/>
                <a:cs typeface="Lucida Console"/>
              </a:rPr>
              <a:t>help &lt;command&gt;' </a:t>
            </a:r>
            <a:r>
              <a:rPr sz="1200" dirty="0">
                <a:solidFill>
                  <a:srgbClr val="FFFFFF"/>
                </a:solidFill>
                <a:latin typeface="Lucida Console"/>
                <a:cs typeface="Lucida Console"/>
              </a:rPr>
              <a:t>or 'git </a:t>
            </a:r>
            <a:r>
              <a:rPr sz="1200" spc="-5" dirty="0">
                <a:solidFill>
                  <a:srgbClr val="FFFFFF"/>
                </a:solidFill>
                <a:latin typeface="Lucida Console"/>
                <a:cs typeface="Lucida Console"/>
              </a:rPr>
              <a:t>help</a:t>
            </a:r>
            <a:r>
              <a:rPr sz="1200" spc="105" dirty="0">
                <a:solidFill>
                  <a:srgbClr val="FFFFFF"/>
                </a:solidFill>
                <a:latin typeface="Lucida Console"/>
                <a:cs typeface="Lucida Console"/>
              </a:rPr>
              <a:t> </a:t>
            </a:r>
            <a:r>
              <a:rPr sz="1200" spc="-5" dirty="0">
                <a:solidFill>
                  <a:srgbClr val="FFFFFF"/>
                </a:solidFill>
                <a:latin typeface="Lucida Console"/>
                <a:cs typeface="Lucida Console"/>
              </a:rPr>
              <a:t>&lt;concept&gt;'</a:t>
            </a:r>
            <a:endParaRPr sz="1200">
              <a:latin typeface="Lucida Console"/>
              <a:cs typeface="Lucida Console"/>
            </a:endParaRPr>
          </a:p>
          <a:p>
            <a:pPr marL="12700">
              <a:lnSpc>
                <a:spcPct val="100000"/>
              </a:lnSpc>
            </a:pPr>
            <a:r>
              <a:rPr sz="1200" spc="-5" dirty="0">
                <a:solidFill>
                  <a:srgbClr val="FFFFFF"/>
                </a:solidFill>
                <a:latin typeface="Lucida Console"/>
                <a:cs typeface="Lucida Console"/>
              </a:rPr>
              <a:t>to read about </a:t>
            </a:r>
            <a:r>
              <a:rPr sz="1200" dirty="0">
                <a:solidFill>
                  <a:srgbClr val="FFFFFF"/>
                </a:solidFill>
                <a:latin typeface="Lucida Console"/>
                <a:cs typeface="Lucida Console"/>
              </a:rPr>
              <a:t>a </a:t>
            </a:r>
            <a:r>
              <a:rPr sz="1200" spc="-5" dirty="0">
                <a:solidFill>
                  <a:srgbClr val="FFFFFF"/>
                </a:solidFill>
                <a:latin typeface="Lucida Console"/>
                <a:cs typeface="Lucida Console"/>
              </a:rPr>
              <a:t>specific subcommand </a:t>
            </a:r>
            <a:r>
              <a:rPr sz="1200" dirty="0">
                <a:solidFill>
                  <a:srgbClr val="FFFFFF"/>
                </a:solidFill>
                <a:latin typeface="Lucida Console"/>
                <a:cs typeface="Lucida Console"/>
              </a:rPr>
              <a:t>or</a:t>
            </a:r>
            <a:r>
              <a:rPr sz="1200" spc="75" dirty="0">
                <a:solidFill>
                  <a:srgbClr val="FFFFFF"/>
                </a:solidFill>
                <a:latin typeface="Lucida Console"/>
                <a:cs typeface="Lucida Console"/>
              </a:rPr>
              <a:t> </a:t>
            </a:r>
            <a:r>
              <a:rPr sz="1200" dirty="0">
                <a:solidFill>
                  <a:srgbClr val="FFFFFF"/>
                </a:solidFill>
                <a:latin typeface="Lucida Console"/>
                <a:cs typeface="Lucida Console"/>
              </a:rPr>
              <a:t>concept.</a:t>
            </a:r>
            <a:endParaRPr sz="1200">
              <a:latin typeface="Lucida Console"/>
              <a:cs typeface="Lucida Console"/>
            </a:endParaRPr>
          </a:p>
        </p:txBody>
      </p:sp>
    </p:spTree>
    <p:extLst>
      <p:ext uri="{BB962C8B-B14F-4D97-AF65-F5344CB8AC3E}">
        <p14:creationId xmlns:p14="http://schemas.microsoft.com/office/powerpoint/2010/main" val="3464734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475" y="1377186"/>
            <a:ext cx="3078480" cy="566822"/>
          </a:xfrm>
          <a:prstGeom prst="rect">
            <a:avLst/>
          </a:prstGeom>
        </p:spPr>
        <p:txBody>
          <a:bodyPr vert="horz" wrap="square" lIns="0" tIns="12700" rIns="0" bIns="0" rtlCol="0">
            <a:spAutoFit/>
          </a:bodyPr>
          <a:lstStyle/>
          <a:p>
            <a:pPr marL="12700">
              <a:lnSpc>
                <a:spcPct val="100000"/>
              </a:lnSpc>
              <a:spcBef>
                <a:spcPts val="100"/>
              </a:spcBef>
            </a:pPr>
            <a:r>
              <a:rPr lang="en-US" spc="40" dirty="0"/>
              <a:t>GIT</a:t>
            </a:r>
            <a:endParaRPr spc="40" dirty="0"/>
          </a:p>
        </p:txBody>
      </p:sp>
      <p:sp>
        <p:nvSpPr>
          <p:cNvPr id="3" name="object 3">
            <a:extLst>
              <a:ext uri="{FF2B5EF4-FFF2-40B4-BE49-F238E27FC236}">
                <a16:creationId xmlns:a16="http://schemas.microsoft.com/office/drawing/2014/main" id="{319DFFB1-D61A-422A-8320-EC265EF7116B}"/>
              </a:ext>
            </a:extLst>
          </p:cNvPr>
          <p:cNvSpPr txBox="1"/>
          <p:nvPr/>
        </p:nvSpPr>
        <p:spPr>
          <a:xfrm>
            <a:off x="762000" y="2038350"/>
            <a:ext cx="5257800" cy="2702791"/>
          </a:xfrm>
          <a:prstGeom prst="rect">
            <a:avLst/>
          </a:prstGeom>
        </p:spPr>
        <p:txBody>
          <a:bodyPr vert="horz" wrap="square" lIns="0" tIns="12700" rIns="0" bIns="0" rtlCol="0">
            <a:spAutoFit/>
          </a:bodyPr>
          <a:lstStyle/>
          <a:p>
            <a:pPr marL="298450" marR="17780" indent="-285750">
              <a:lnSpc>
                <a:spcPct val="114599"/>
              </a:lnSpc>
              <a:spcBef>
                <a:spcPts val="5"/>
              </a:spcBef>
              <a:buFont typeface="Wingdings" panose="05000000000000000000" pitchFamily="2" charset="2"/>
              <a:buChar char="v"/>
            </a:pPr>
            <a:r>
              <a:rPr lang="fr-FR" sz="1600" dirty="0">
                <a:solidFill>
                  <a:schemeClr val="bg1"/>
                </a:solidFill>
                <a:latin typeface="Century Gothic" panose="020B0502020202020204" pitchFamily="34" charset="0"/>
                <a:cs typeface="Tahoma"/>
              </a:rPr>
              <a:t>Introduction</a:t>
            </a:r>
          </a:p>
          <a:p>
            <a:pPr marL="298450" marR="17780" indent="-285750">
              <a:lnSpc>
                <a:spcPct val="114599"/>
              </a:lnSpc>
              <a:spcBef>
                <a:spcPts val="5"/>
              </a:spcBef>
              <a:buFont typeface="Wingdings" panose="05000000000000000000" pitchFamily="2" charset="2"/>
              <a:buChar char="v"/>
            </a:pPr>
            <a:r>
              <a:rPr lang="en-US" sz="2400" b="1" dirty="0">
                <a:solidFill>
                  <a:schemeClr val="bg1"/>
                </a:solidFill>
                <a:latin typeface="Century Gothic" panose="020B0502020202020204" pitchFamily="34" charset="0"/>
                <a:cs typeface="Tahoma"/>
              </a:rPr>
              <a:t>Les </a:t>
            </a:r>
            <a:r>
              <a:rPr lang="en-US" sz="2400" b="1" dirty="0" err="1">
                <a:solidFill>
                  <a:schemeClr val="bg1"/>
                </a:solidFill>
                <a:latin typeface="Century Gothic" panose="020B0502020202020204" pitchFamily="34" charset="0"/>
                <a:cs typeface="Tahoma"/>
              </a:rPr>
              <a:t>commandes</a:t>
            </a:r>
            <a:endParaRPr lang="en-US" sz="2400" b="1"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Ajout</a:t>
            </a:r>
            <a:r>
              <a:rPr lang="en-US" sz="1600" dirty="0">
                <a:solidFill>
                  <a:schemeClr val="bg1"/>
                </a:solidFill>
                <a:latin typeface="Century Gothic" panose="020B0502020202020204" pitchFamily="34" charset="0"/>
                <a:cs typeface="Tahoma"/>
              </a:rPr>
              <a:t>/Suppression</a:t>
            </a:r>
          </a:p>
          <a:p>
            <a:pPr marL="298450" marR="17780" indent="-285750">
              <a:lnSpc>
                <a:spcPct val="114599"/>
              </a:lnSpc>
              <a:spcBef>
                <a:spcPts val="5"/>
              </a:spcBef>
              <a:buFont typeface="Wingdings" panose="05000000000000000000" pitchFamily="2" charset="2"/>
              <a:buChar char="v"/>
            </a:pPr>
            <a:r>
              <a:rPr lang="en-US" sz="1600" dirty="0" err="1">
                <a:solidFill>
                  <a:schemeClr val="bg1"/>
                </a:solidFill>
                <a:latin typeface="Century Gothic" panose="020B0502020202020204" pitchFamily="34" charset="0"/>
                <a:cs typeface="Tahoma"/>
              </a:rPr>
              <a:t>Historique</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locales</a:t>
            </a: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r>
              <a:rPr lang="en-US" sz="1600" dirty="0">
                <a:solidFill>
                  <a:schemeClr val="bg1"/>
                </a:solidFill>
                <a:latin typeface="Century Gothic" panose="020B0502020202020204" pitchFamily="34" charset="0"/>
                <a:cs typeface="Tahoma"/>
              </a:rPr>
              <a:t>Branches  </a:t>
            </a:r>
            <a:r>
              <a:rPr lang="en-US" sz="1600" dirty="0" err="1">
                <a:solidFill>
                  <a:schemeClr val="bg1"/>
                </a:solidFill>
                <a:latin typeface="Century Gothic" panose="020B0502020202020204" pitchFamily="34" charset="0"/>
                <a:cs typeface="Tahoma"/>
              </a:rPr>
              <a:t>distantes</a:t>
            </a:r>
            <a:endParaRPr lang="en-US"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dirty="0">
              <a:solidFill>
                <a:schemeClr val="bg1"/>
              </a:solidFill>
              <a:latin typeface="Century Gothic" panose="020B0502020202020204" pitchFamily="34" charset="0"/>
              <a:cs typeface="Tahoma"/>
            </a:endParaRPr>
          </a:p>
          <a:p>
            <a:pPr marL="298450" marR="17780" indent="-285750">
              <a:lnSpc>
                <a:spcPct val="114599"/>
              </a:lnSpc>
              <a:spcBef>
                <a:spcPts val="5"/>
              </a:spcBef>
              <a:buFont typeface="Wingdings" panose="05000000000000000000" pitchFamily="2" charset="2"/>
              <a:buChar char="v"/>
            </a:pPr>
            <a:endParaRPr lang="fr-FR" sz="1600" spc="10" dirty="0">
              <a:solidFill>
                <a:schemeClr val="bg1"/>
              </a:solidFill>
              <a:latin typeface="Century Gothic" panose="020B0502020202020204" pitchFamily="34" charset="0"/>
              <a:cs typeface="Tahoma"/>
            </a:endParaRPr>
          </a:p>
        </p:txBody>
      </p:sp>
    </p:spTree>
    <p:extLst>
      <p:ext uri="{BB962C8B-B14F-4D97-AF65-F5344CB8AC3E}">
        <p14:creationId xmlns:p14="http://schemas.microsoft.com/office/powerpoint/2010/main" val="809968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2A9E61C75EC9489D2936B60D30DCD5" ma:contentTypeVersion="3" ma:contentTypeDescription="Crée un document." ma:contentTypeScope="" ma:versionID="75882d72c869509a33423eabe9397739">
  <xsd:schema xmlns:xsd="http://www.w3.org/2001/XMLSchema" xmlns:xs="http://www.w3.org/2001/XMLSchema" xmlns:p="http://schemas.microsoft.com/office/2006/metadata/properties" xmlns:ns2="ee1c07f0-7f4f-4abc-9ee0-8349e52cc242" targetNamespace="http://schemas.microsoft.com/office/2006/metadata/properties" ma:root="true" ma:fieldsID="fb6e3939b16c038c10f9bae81d08031c" ns2:_="">
    <xsd:import namespace="ee1c07f0-7f4f-4abc-9ee0-8349e52cc242"/>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1c07f0-7f4f-4abc-9ee0-8349e52cc2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E391D-10B6-49EF-8319-8478F43425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1c07f0-7f4f-4abc-9ee0-8349e52cc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250777-BDF0-4BDA-A0F5-8941952558C2}">
  <ds:schemaRefs>
    <ds:schemaRef ds:uri="http://schemas.microsoft.com/sharepoint/v3/contenttype/forms"/>
  </ds:schemaRefs>
</ds:datastoreItem>
</file>

<file path=customXml/itemProps3.xml><?xml version="1.0" encoding="utf-8"?>
<ds:datastoreItem xmlns:ds="http://schemas.openxmlformats.org/officeDocument/2006/customXml" ds:itemID="{2343DCF1-671E-4C78-BA76-B9C0898D06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15614</TotalTime>
  <Words>24002</Words>
  <Application>Microsoft Macintosh PowerPoint</Application>
  <PresentationFormat>Affichage à l'écran (16:9)</PresentationFormat>
  <Paragraphs>3143</Paragraphs>
  <Slides>403</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403</vt:i4>
      </vt:variant>
    </vt:vector>
  </HeadingPairs>
  <TitlesOfParts>
    <vt:vector size="418" baseType="lpstr">
      <vt:lpstr>Arial</vt:lpstr>
      <vt:lpstr>Calibri</vt:lpstr>
      <vt:lpstr>Calibri Light</vt:lpstr>
      <vt:lpstr>Candara</vt:lpstr>
      <vt:lpstr>Century Gothic</vt:lpstr>
      <vt:lpstr>Consolas</vt:lpstr>
      <vt:lpstr>Courier New</vt:lpstr>
      <vt:lpstr>DWSAWQ+ArialMT</vt:lpstr>
      <vt:lpstr>Lucida Console</vt:lpstr>
      <vt:lpstr>Segoe UI</vt:lpstr>
      <vt:lpstr>Tahoma</vt:lpstr>
      <vt:lpstr>Times New Roman</vt:lpstr>
      <vt:lpstr>Trebuchet MS</vt:lpstr>
      <vt:lpstr>Wingdings</vt:lpstr>
      <vt:lpstr>Office Theme</vt:lpstr>
      <vt:lpstr>Usine Logicielle</vt:lpstr>
      <vt:lpstr>Plan de formation:  </vt:lpstr>
      <vt:lpstr>Présentation PowerPoint</vt:lpstr>
      <vt:lpstr>Objectifs pédagogiques</vt:lpstr>
      <vt:lpstr>Présentation PowerPoint</vt:lpstr>
      <vt:lpstr>Souleymane SANOGO </vt:lpstr>
      <vt:lpstr>Présentations</vt:lpstr>
      <vt:lpstr>Présentation PowerPoint</vt:lpstr>
      <vt:lpstr>Fondamentaux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Fondamentaux</vt:lpstr>
      <vt:lpstr>Présentation PowerPoint</vt:lpstr>
      <vt:lpstr>Présentation PowerPoint</vt:lpstr>
      <vt:lpstr>Présentation PowerPoint</vt:lpstr>
      <vt:lpstr>Présentation PowerPoint</vt:lpstr>
      <vt:lpstr>Fondamentaux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Fondamentaux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Notion d’équipe optimale</vt:lpstr>
      <vt:lpstr>Complexité des systèmes</vt:lpstr>
      <vt:lpstr>Fondamentaux</vt:lpstr>
      <vt:lpstr>Présentation PowerPoint</vt:lpstr>
      <vt:lpstr>Présentation PowerPoint</vt:lpstr>
      <vt:lpstr>Un juste milieu</vt:lpstr>
      <vt:lpstr>Livrer plus rapidement?</vt:lpstr>
      <vt:lpstr>Une catégorie de méthodes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Fondamentaux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processus Scrum</vt:lpstr>
      <vt:lpstr>Présentation PowerPoint</vt:lpstr>
      <vt:lpstr>Présentation PowerPoint</vt:lpstr>
      <vt:lpstr>Exemple agenda</vt:lpstr>
      <vt:lpstr>Exemple agenda</vt:lpstr>
      <vt:lpstr>Présentation PowerPoint</vt:lpstr>
      <vt:lpstr>Présentation PowerPoint</vt:lpstr>
      <vt:lpstr>Sprint Review / Sprint  Restrospective</vt:lpstr>
      <vt:lpstr>Inconvénients</vt:lpstr>
      <vt:lpstr>GIT</vt:lpstr>
      <vt:lpstr>Git - Introduction</vt:lpstr>
      <vt:lpstr>Git - Introduction</vt:lpstr>
      <vt:lpstr>Git - Intérêt</vt:lpstr>
      <vt:lpstr>Git - Documentation</vt:lpstr>
      <vt:lpstr>Git - DVCS vs CVCS</vt:lpstr>
      <vt:lpstr>Git - DVCS vs CVCS</vt:lpstr>
      <vt:lpstr>Git – Notions principales</vt:lpstr>
      <vt:lpstr>Git – 3 états</vt:lpstr>
      <vt:lpstr>Cycle de vie des états de fichiers</vt:lpstr>
      <vt:lpstr>Cycle de vie des états de fichiers (suivis)</vt:lpstr>
      <vt:lpstr>Git – Installation</vt:lpstr>
      <vt:lpstr>SourceTree</vt:lpstr>
      <vt:lpstr>Git – Utilisation</vt:lpstr>
      <vt:lpstr>Git – Utilisation</vt:lpstr>
      <vt:lpstr>GIT</vt:lpstr>
      <vt:lpstr>Commandes basiques</vt:lpstr>
      <vt:lpstr>Commandes dépôt git</vt:lpstr>
      <vt:lpstr>Commandes dépôt git</vt:lpstr>
      <vt:lpstr>Git - Dépôt</vt:lpstr>
      <vt:lpstr>Ajout de fichier au dépôt Git (1/3)</vt:lpstr>
      <vt:lpstr>Ajout de fichier au dépôt Git (2/3)</vt:lpstr>
      <vt:lpstr>Ajout de fichier au dépôt Git (3/3)</vt:lpstr>
      <vt:lpstr>Commit d’un dépôt git</vt:lpstr>
      <vt:lpstr>Commit d’un dépôt git</vt:lpstr>
      <vt:lpstr>Commit d’un dépôt git</vt:lpstr>
      <vt:lpstr>Commit d’un dépôt git</vt:lpstr>
      <vt:lpstr>Cloner</vt:lpstr>
      <vt:lpstr>Exercices</vt:lpstr>
      <vt:lpstr>GIT</vt:lpstr>
      <vt:lpstr>Ajouter des modifications</vt:lpstr>
      <vt:lpstr>Annuler des modifications</vt:lpstr>
      <vt:lpstr>Les commandes (résumé)</vt:lpstr>
      <vt:lpstr>Renommer et déplacer</vt:lpstr>
      <vt:lpstr>Rappel : commandes git utiles</vt:lpstr>
      <vt:lpstr>Ignorer des fichiers</vt:lpstr>
      <vt:lpstr>Présentation PowerPoint</vt:lpstr>
      <vt:lpstr>Résumé des commandes git</vt:lpstr>
      <vt:lpstr>GIT</vt:lpstr>
      <vt:lpstr>Historique</vt:lpstr>
      <vt:lpstr>Historique</vt:lpstr>
      <vt:lpstr>Afficher l'historique</vt:lpstr>
      <vt:lpstr>Alias</vt:lpstr>
      <vt:lpstr>Afficher l'historique</vt:lpstr>
      <vt:lpstr>Historique</vt:lpstr>
      <vt:lpstr>Rappel historique Git – 3 états</vt:lpstr>
      <vt:lpstr>Historique - Voir les différences</vt:lpstr>
      <vt:lpstr>Historique - Voir les différences</vt:lpstr>
      <vt:lpstr>Revenir en arrière</vt:lpstr>
      <vt:lpstr>Revenir en arrière</vt:lpstr>
      <vt:lpstr>Revenir en arrière</vt:lpstr>
      <vt:lpstr>Historique</vt:lpstr>
      <vt:lpstr>Historique</vt:lpstr>
      <vt:lpstr>Historique</vt:lpstr>
      <vt:lpstr>Historique</vt:lpstr>
      <vt:lpstr>Mettre de côté les  modifications</vt:lpstr>
      <vt:lpstr>Mettre de côté les  modifications</vt:lpstr>
      <vt:lpstr>GIT</vt:lpstr>
      <vt:lpstr>Définition</vt:lpstr>
      <vt:lpstr>Branches locales</vt:lpstr>
      <vt:lpstr>Branches</vt:lpstr>
      <vt:lpstr>Branches locales</vt:lpstr>
      <vt:lpstr>Branches locales</vt:lpstr>
      <vt:lpstr>Branches locales</vt:lpstr>
      <vt:lpstr>Branches locales</vt:lpstr>
      <vt:lpstr>Branches locales</vt:lpstr>
      <vt:lpstr>Branches locales</vt:lpstr>
      <vt:lpstr>Branches locales</vt:lpstr>
      <vt:lpstr>Gestion des conflits</vt:lpstr>
      <vt:lpstr>Modifications</vt:lpstr>
      <vt:lpstr>Branches locales</vt:lpstr>
      <vt:lpstr>Compter les commits</vt:lpstr>
      <vt:lpstr>GIT</vt:lpstr>
      <vt:lpstr>Travail en équipe</vt:lpstr>
      <vt:lpstr>Cycle git</vt:lpstr>
      <vt:lpstr>Branches distantes</vt:lpstr>
      <vt:lpstr>Branches distantes</vt:lpstr>
      <vt:lpstr>Branches distantes</vt:lpstr>
      <vt:lpstr>Branches distantes</vt:lpstr>
      <vt:lpstr>Branches distantes</vt:lpstr>
      <vt:lpstr>Branches distantes</vt:lpstr>
      <vt:lpstr>Branches distantes</vt:lpstr>
      <vt:lpstr>Branches distantes</vt:lpstr>
      <vt:lpstr>Branches distantes (rappel cmdes)</vt:lpstr>
      <vt:lpstr>Effacer branches distantes</vt:lpstr>
      <vt:lpstr>Récapitulatif</vt:lpstr>
      <vt:lpstr>Maven</vt:lpstr>
      <vt:lpstr>Maven</vt:lpstr>
      <vt:lpstr>Maven</vt:lpstr>
      <vt:lpstr>Maven</vt:lpstr>
      <vt:lpstr>Maven</vt:lpstr>
      <vt:lpstr>Maven</vt:lpstr>
      <vt:lpstr>Maven</vt:lpstr>
      <vt:lpstr>Maven : concepts</vt:lpstr>
      <vt:lpstr>Plugin surefire (rapport tests)</vt:lpstr>
      <vt:lpstr>Plugins Maven</vt:lpstr>
      <vt:lpstr>maven-compiler-plugin</vt:lpstr>
      <vt:lpstr>Plugins Maven</vt:lpstr>
      <vt:lpstr>Vocabulaire</vt:lpstr>
      <vt:lpstr>POM</vt:lpstr>
      <vt:lpstr>Présentation PowerPoint</vt:lpstr>
      <vt:lpstr>POM - XSD</vt:lpstr>
      <vt:lpstr>POM - XSD</vt:lpstr>
      <vt:lpstr>Super POM</vt:lpstr>
      <vt:lpstr>Présentation PowerPoint</vt:lpstr>
      <vt:lpstr>Cycle de vie d’un projet</vt:lpstr>
      <vt:lpstr>Cycle de vie d’un projet</vt:lpstr>
      <vt:lpstr>Cycle de vie pour le nettoyage  du projet</vt:lpstr>
      <vt:lpstr>Cycle de vie pour le nettoyage  du projet</vt:lpstr>
      <vt:lpstr>Cycle de vie par défaut</vt:lpstr>
      <vt:lpstr>Cycle de vie par défaut </vt:lpstr>
      <vt:lpstr>Cycle de vie par défaut pour  JAR</vt:lpstr>
      <vt:lpstr>Maven</vt:lpstr>
      <vt:lpstr>Maven</vt:lpstr>
      <vt:lpstr>Installation Maven</vt:lpstr>
      <vt:lpstr>Créer un nouveau projet</vt:lpstr>
      <vt:lpstr>Créer un nouveau projet</vt:lpstr>
      <vt:lpstr>Créer un nouveau projet</vt:lpstr>
      <vt:lpstr>Eclipse</vt:lpstr>
      <vt:lpstr>Compilation et test</vt:lpstr>
      <vt:lpstr>Création d’une bibliothèque JAR</vt:lpstr>
      <vt:lpstr>Création d’une bibliothèque JAR</vt:lpstr>
      <vt:lpstr>Cycle de vie par défaut pour  JAR</vt:lpstr>
      <vt:lpstr>Commandes MAVEN</vt:lpstr>
      <vt:lpstr>Jenkins</vt:lpstr>
      <vt:lpstr>Jenkins</vt:lpstr>
      <vt:lpstr>Jenkins</vt:lpstr>
      <vt:lpstr>Jenkins</vt:lpstr>
      <vt:lpstr>Jenkins</vt:lpstr>
      <vt:lpstr>Jenkins</vt:lpstr>
      <vt:lpstr>Jenkins</vt:lpstr>
      <vt:lpstr>Jenkins - Installation</vt:lpstr>
      <vt:lpstr>Jenkins - Installation</vt:lpstr>
      <vt:lpstr>Jenkins - Installation</vt:lpstr>
      <vt:lpstr>Jenkins - Installation</vt:lpstr>
      <vt:lpstr>Jenkins - Installation</vt:lpstr>
      <vt:lpstr>Jenkins - Installation</vt:lpstr>
      <vt:lpstr>Jenkins - Installation</vt:lpstr>
      <vt:lpstr>Jenkins - Installation</vt:lpstr>
      <vt:lpstr>Jenkins - Installation</vt:lpstr>
      <vt:lpstr>Jenkins - Installation</vt:lpstr>
      <vt:lpstr>Jenkins - Installation</vt:lpstr>
      <vt:lpstr>Jenkins - Installation</vt:lpstr>
      <vt:lpstr>Présentation PowerPoint</vt:lpstr>
      <vt:lpstr>Jenkins - Installation</vt:lpstr>
      <vt:lpstr>Jenkins - CLI</vt:lpstr>
      <vt:lpstr>Jenkins - Pipeline</vt:lpstr>
      <vt:lpstr>Jenkins - Pipeline</vt:lpstr>
      <vt:lpstr>Jenkins - Pipeline</vt:lpstr>
      <vt:lpstr>Jenkins</vt:lpstr>
      <vt:lpstr>Jenkins</vt:lpstr>
      <vt:lpstr>Automatisation des tests </vt:lpstr>
      <vt:lpstr>Les tests</vt:lpstr>
      <vt:lpstr>Tests</vt:lpstr>
      <vt:lpstr>Tests</vt:lpstr>
      <vt:lpstr>Les tests</vt:lpstr>
      <vt:lpstr>Les tests</vt:lpstr>
      <vt:lpstr>Les tests fonctionnels</vt:lpstr>
      <vt:lpstr>Les tests fonctionnels</vt:lpstr>
      <vt:lpstr>Les tests structurels</vt:lpstr>
      <vt:lpstr>Présentation PowerPoint</vt:lpstr>
      <vt:lpstr>Faire des tests en Java</vt:lpstr>
      <vt:lpstr>Faire des tests en Java</vt:lpstr>
      <vt:lpstr>JUnit</vt:lpstr>
      <vt:lpstr>JUnit</vt:lpstr>
      <vt:lpstr>JUnit</vt:lpstr>
      <vt:lpstr>JUnit</vt:lpstr>
      <vt:lpstr>JUnit 5</vt:lpstr>
      <vt:lpstr>JUnit 5</vt:lpstr>
      <vt:lpstr>Architecture JUnit 5</vt:lpstr>
      <vt:lpstr>Dépendances JUnit 5 (Maven)</vt:lpstr>
      <vt:lpstr>JUnit 5 – Écriture de tests</vt:lpstr>
      <vt:lpstr>JUnit 5 – Écriture de tests</vt:lpstr>
      <vt:lpstr>JUnit 5 – Annotations</vt:lpstr>
      <vt:lpstr>JUnit 5 – Annotations</vt:lpstr>
      <vt:lpstr>JUnit 5 – Annotations</vt:lpstr>
      <vt:lpstr>JUnit 5 - Définition d'une méthode de test</vt:lpstr>
      <vt:lpstr>JUnit 5 - Libellé</vt:lpstr>
      <vt:lpstr>JUnit 5 – Cycle de vie des tests</vt:lpstr>
      <vt:lpstr>JUnit 5 – Cycle de vie des tests</vt:lpstr>
      <vt:lpstr>JUnit 5 – Cycle de vie des tests</vt:lpstr>
      <vt:lpstr>JUnit 5 – Les assertions</vt:lpstr>
      <vt:lpstr>JUnit 5 – Les assertions</vt:lpstr>
      <vt:lpstr>JUnit 5 – Les assertions</vt:lpstr>
      <vt:lpstr>JUnit 5 – Assertions assertTrue et assertFalse</vt:lpstr>
      <vt:lpstr>JUnit 5 – Assertions assertTrue et assertFalse</vt:lpstr>
      <vt:lpstr>JUnit 5 – Les exceptions</vt:lpstr>
      <vt:lpstr>JUnit 5 – Les exceptions</vt:lpstr>
      <vt:lpstr>JUnit 5 – Délai</vt:lpstr>
      <vt:lpstr>JUnit 5 – Délai</vt:lpstr>
      <vt:lpstr>JUnit 5 – Ignorer un test</vt:lpstr>
      <vt:lpstr>JUnit 5 – Les suites de tests</vt:lpstr>
      <vt:lpstr>Présentation PowerPoint</vt:lpstr>
      <vt:lpstr>JUnit 5 – Bibliothèques tiers</vt:lpstr>
      <vt:lpstr>JUnit 5 – La bibliothèque hamcrest</vt:lpstr>
      <vt:lpstr>JUnit 5 – La bibliothèque  hamcrest</vt:lpstr>
      <vt:lpstr>JUnit 5 – La bibliothèque  hamcrest</vt:lpstr>
      <vt:lpstr>JUnit 5 – La bibliothèque  hamcrest</vt:lpstr>
      <vt:lpstr>JUnit 5 – La bibliothèque  hamcrest</vt:lpstr>
      <vt:lpstr>JUnit 5 – La bibliothèque  hamcrest</vt:lpstr>
      <vt:lpstr>JUnit 5 – La bibliothèque  hamcrest</vt:lpstr>
      <vt:lpstr>JUnit 5 – Les assumptions</vt:lpstr>
      <vt:lpstr>JUnit 5 – Les assumptions</vt:lpstr>
      <vt:lpstr>JUnit 5 – Les assumptions</vt:lpstr>
      <vt:lpstr>JUnit 5 – cycle de vie des  instances de test</vt:lpstr>
      <vt:lpstr>JUnit 5 – Les tests paramétrés</vt:lpstr>
      <vt:lpstr>JUnit 5 – Les tests paramétrés</vt:lpstr>
      <vt:lpstr>JUnit 5 – Les tests paramétrés</vt:lpstr>
      <vt:lpstr>JUnit 5 – Les tests paramétrés</vt:lpstr>
      <vt:lpstr>Travaux Pratiques</vt:lpstr>
      <vt:lpstr>Plugin surefire</vt:lpstr>
      <vt:lpstr>Plugin surefire</vt:lpstr>
      <vt:lpstr>Tests d’intégration</vt:lpstr>
      <vt:lpstr>Tests d’intégration</vt:lpstr>
      <vt:lpstr>Tests d’intégration</vt:lpstr>
      <vt:lpstr>Tests d’intégration</vt:lpstr>
      <vt:lpstr>Présentation PowerPoint</vt:lpstr>
      <vt:lpstr>Automatisation des tests </vt:lpstr>
      <vt:lpstr>Présentation PowerPoint</vt:lpstr>
      <vt:lpstr>Présentation PowerPoint</vt:lpstr>
      <vt:lpstr>Présentation PowerPoint</vt:lpstr>
      <vt:lpstr>Présentation PowerPoint</vt:lpstr>
      <vt:lpstr>Présentation PowerPoint</vt:lpstr>
      <vt:lpstr>Présentation PowerPoint</vt:lpstr>
      <vt:lpstr>Test de stress, de rupture (stress testing)</vt:lpstr>
      <vt:lpstr>Présentation PowerPoint</vt:lpstr>
      <vt:lpstr>Apache JMeter</vt:lpstr>
      <vt:lpstr>Apache JMeter</vt:lpstr>
      <vt:lpstr>Apache JMeter</vt:lpstr>
      <vt:lpstr>Apache JMeter</vt:lpstr>
      <vt:lpstr>Apache JMeter</vt:lpstr>
      <vt:lpstr>Apache JMeter</vt:lpstr>
      <vt:lpstr>Apache JMeter</vt:lpstr>
      <vt:lpstr>Installation + configuration</vt:lpstr>
      <vt:lpstr>Composants JMeter</vt:lpstr>
      <vt:lpstr>Composants JMeter</vt:lpstr>
      <vt:lpstr>Composants JMeter</vt:lpstr>
      <vt:lpstr>Composants JMeter</vt:lpstr>
      <vt:lpstr>Composants JMeter</vt:lpstr>
      <vt:lpstr>Composants JMeter</vt:lpstr>
      <vt:lpstr>Composants JMeter</vt:lpstr>
      <vt:lpstr>Travaux Pratiques</vt:lpstr>
      <vt:lpstr>Autres outils</vt:lpstr>
      <vt:lpstr>Autres projets de montée en charge</vt:lpstr>
      <vt:lpstr>Présentation PowerPoint</vt:lpstr>
      <vt:lpstr>Tests de validation</vt:lpstr>
      <vt:lpstr>Tests de validation</vt:lpstr>
      <vt:lpstr>RobotFramework</vt:lpstr>
      <vt:lpstr>RobotFramework</vt:lpstr>
      <vt:lpstr>RobotFramework</vt:lpstr>
      <vt:lpstr>RobotFramework</vt:lpstr>
      <vt:lpstr>RobotFramework</vt:lpstr>
      <vt:lpstr>RobotFramework</vt:lpstr>
      <vt:lpstr>RobotFramework</vt:lpstr>
      <vt:lpstr>RobotFramework</vt:lpstr>
      <vt:lpstr>RobotFramework</vt:lpstr>
      <vt:lpstr>RobotFramework (exemple 2)</vt:lpstr>
      <vt:lpstr>RobotFramework (exemple 2)</vt:lpstr>
      <vt:lpstr>RobotFramework (exemple 2)</vt:lpstr>
      <vt:lpstr>RobotFramework (exemple 2)</vt:lpstr>
      <vt:lpstr>Sélénium</vt:lpstr>
      <vt:lpstr>Sélénium</vt:lpstr>
      <vt:lpstr>Etude comparative</vt:lpstr>
      <vt:lpstr>Comparaison des coûts entre  tests manuels et automatisés</vt:lpstr>
      <vt:lpstr>Comparaison des coûts entre  tests manuels et automatisés</vt:lpstr>
      <vt:lpstr>Comparaison des coûts entre  tests manuels et automatisés</vt:lpstr>
      <vt:lpstr>Comparaison des coûts entre  tests manuels et automatisés</vt:lpstr>
      <vt:lpstr>Comparaison des coûts entre  tests manuels et automatisés</vt:lpstr>
      <vt:lpstr>Automatisation  du déploiement</vt:lpstr>
      <vt:lpstr>Déploiement</vt:lpstr>
      <vt:lpstr>Présentation PowerPoint</vt:lpstr>
      <vt:lpstr>Déploiement</vt:lpstr>
      <vt:lpstr>Déploiement</vt:lpstr>
      <vt:lpstr>Présentation PowerPoint</vt:lpstr>
      <vt:lpstr>Déployer via un script</vt:lpstr>
      <vt:lpstr>Déployer via un script</vt:lpstr>
      <vt:lpstr>Déployer via un script</vt:lpstr>
      <vt:lpstr>Déployer via un script</vt:lpstr>
      <vt:lpstr>Déployer via un script</vt:lpstr>
      <vt:lpstr>Déployer via un script</vt:lpstr>
      <vt:lpstr>Présentation PowerPoint</vt:lpstr>
      <vt:lpstr>Présentation PowerPoint</vt:lpstr>
      <vt:lpstr>Mise à jour des bases de  données</vt:lpstr>
      <vt:lpstr>Mise à jour des bases de  données</vt:lpstr>
      <vt:lpstr>Mise à jour des bases de  données</vt:lpstr>
      <vt:lpstr>Mise à jour des bases de  données</vt:lpstr>
      <vt:lpstr>Métriques</vt:lpstr>
      <vt:lpstr>Choix des métriques  (indicateurs clés)</vt:lpstr>
      <vt:lpstr>Métriques business</vt:lpstr>
      <vt:lpstr>Métriques techniques</vt:lpstr>
      <vt:lpstr>Micrometer</vt:lpstr>
      <vt:lpstr>Qualité</vt:lpstr>
      <vt:lpstr>Les incontournables</vt:lpstr>
      <vt:lpstr>Les incontournables</vt:lpstr>
      <vt:lpstr>Checkstyle</vt:lpstr>
      <vt:lpstr>Checkstyle</vt:lpstr>
      <vt:lpstr>Checkstyle</vt:lpstr>
      <vt:lpstr>PMD</vt:lpstr>
      <vt:lpstr>Présentation PowerPoint</vt:lpstr>
      <vt:lpstr>Export des règles d’analyse</vt:lpstr>
      <vt:lpstr>Documentation du code Java  (javadoc)</vt:lpstr>
      <vt:lpstr>Documentation du code Java  (javadoc)</vt:lpstr>
      <vt:lpstr>Rapports sur les tests du  projet</vt:lpstr>
      <vt:lpstr>Présentation PowerPoint</vt:lpstr>
      <vt:lpstr>Cobertura</vt:lpstr>
      <vt:lpstr>Présentation PowerPoint</vt:lpstr>
      <vt:lpstr>Outils de gestion d’anomalies</vt:lpstr>
      <vt:lpstr>Outils de gestion  d’anomalies </vt:lpstr>
      <vt:lpstr>Bug tracking</vt:lpstr>
      <vt:lpstr>Bug tracking</vt:lpstr>
      <vt:lpstr>Présentation PowerPoint</vt:lpstr>
      <vt:lpstr>Mantis Bug Tracker</vt:lpstr>
      <vt:lpstr>Mantis Bug Tracker</vt:lpstr>
      <vt:lpstr>Mantis Bug Tracker</vt:lpstr>
      <vt:lpstr>Bugzilla</vt:lpstr>
      <vt:lpstr>Présentation PowerPoint</vt:lpstr>
      <vt:lpstr>Présentation PowerPoint</vt:lpstr>
      <vt:lpstr>Présentation PowerPoint</vt:lpstr>
      <vt:lpstr>JIRA</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Spring 4</dc:title>
  <cp:lastModifiedBy>Jimmy LE TOUCHE</cp:lastModifiedBy>
  <cp:revision>1704</cp:revision>
  <cp:lastPrinted>2018-03-19T20:24:41Z</cp:lastPrinted>
  <dcterms:created xsi:type="dcterms:W3CDTF">2018-01-18T08:54:24Z</dcterms:created>
  <dcterms:modified xsi:type="dcterms:W3CDTF">2019-10-31T14:50:43Z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ContentTypeId">
    <vt:lpwstr>0x0101004B2A9E61C75EC9489D2936B60D30DCD5</vt:lpwstr>
  </property>
</Properties>
</file>